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8" r:id="rId3"/>
    <p:sldId id="259" r:id="rId4"/>
    <p:sldId id="260" r:id="rId5"/>
    <p:sldId id="267" r:id="rId6"/>
    <p:sldId id="270" r:id="rId7"/>
    <p:sldId id="269" r:id="rId8"/>
    <p:sldId id="271" r:id="rId9"/>
    <p:sldId id="272" r:id="rId10"/>
    <p:sldId id="283" r:id="rId11"/>
    <p:sldId id="284" r:id="rId12"/>
    <p:sldId id="273" r:id="rId13"/>
    <p:sldId id="261" r:id="rId14"/>
    <p:sldId id="262" r:id="rId15"/>
    <p:sldId id="263" r:id="rId16"/>
    <p:sldId id="264" r:id="rId17"/>
    <p:sldId id="286" r:id="rId18"/>
    <p:sldId id="287" r:id="rId19"/>
    <p:sldId id="288" r:id="rId20"/>
    <p:sldId id="289" r:id="rId21"/>
    <p:sldId id="265" r:id="rId22"/>
    <p:sldId id="266" r:id="rId23"/>
    <p:sldId id="274" r:id="rId24"/>
    <p:sldId id="275" r:id="rId25"/>
    <p:sldId id="277" r:id="rId26"/>
    <p:sldId id="279" r:id="rId27"/>
    <p:sldId id="280" r:id="rId28"/>
    <p:sldId id="291" r:id="rId29"/>
    <p:sldId id="292" r:id="rId30"/>
    <p:sldId id="293" r:id="rId31"/>
    <p:sldId id="290" r:id="rId32"/>
    <p:sldId id="281" r:id="rId33"/>
    <p:sldId id="282" r:id="rId34"/>
    <p:sldId id="285"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28" autoAdjust="0"/>
    <p:restoredTop sz="76856" autoAdjust="0"/>
  </p:normalViewPr>
  <p:slideViewPr>
    <p:cSldViewPr snapToGrid="0">
      <p:cViewPr varScale="1">
        <p:scale>
          <a:sx n="70" d="100"/>
          <a:sy n="70"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509DD0-F83C-4BBB-8FFA-F0169CC106B9}" type="datetimeFigureOut">
              <a:rPr lang="zh-CN" altLang="en-US" smtClean="0"/>
              <a:t>2017/11/8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7FB941-EF1F-4963-9744-4016C42F34D2}" type="slidenum">
              <a:rPr lang="zh-CN" altLang="en-US" smtClean="0"/>
              <a:t>‹#›</a:t>
            </a:fld>
            <a:endParaRPr lang="zh-CN" altLang="en-US"/>
          </a:p>
        </p:txBody>
      </p:sp>
    </p:spTree>
    <p:extLst>
      <p:ext uri="{BB962C8B-B14F-4D97-AF65-F5344CB8AC3E}">
        <p14:creationId xmlns:p14="http://schemas.microsoft.com/office/powerpoint/2010/main" val="461276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139700" y="768350"/>
            <a:ext cx="6819900" cy="3836988"/>
          </a:xfrm>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3318231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139700" y="768350"/>
            <a:ext cx="6819900" cy="3836988"/>
          </a:xfrm>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微软雅黑" panose="020B0503020204020204" pitchFamily="34" charset="-122"/>
              </a:rPr>
              <a:t>可以看出：语言的发展是一个不断</a:t>
            </a:r>
            <a:r>
              <a:rPr lang="zh-CN" altLang="en-US" dirty="0" smtClean="0">
                <a:solidFill>
                  <a:srgbClr val="FF0000"/>
                </a:solidFill>
                <a:latin typeface="微软雅黑" panose="020B0503020204020204" pitchFamily="34" charset="-122"/>
                <a:ea typeface="微软雅黑" panose="020B0503020204020204" pitchFamily="34" charset="-122"/>
              </a:rPr>
              <a:t>“</a:t>
            </a:r>
            <a:r>
              <a:rPr lang="zh-CN" altLang="en-US" dirty="0" smtClean="0">
                <a:solidFill>
                  <a:srgbClr val="FF0000"/>
                </a:solidFill>
                <a:ea typeface="微软雅黑" panose="020B0503020204020204" pitchFamily="34" charset="-122"/>
              </a:rPr>
              <a:t>抽象</a:t>
            </a:r>
            <a:r>
              <a:rPr lang="zh-CN" altLang="en-US" dirty="0" smtClean="0">
                <a:solidFill>
                  <a:srgbClr val="FF0000"/>
                </a:solidFill>
                <a:latin typeface="微软雅黑" panose="020B0503020204020204" pitchFamily="34" charset="-122"/>
                <a:ea typeface="微软雅黑" panose="020B0503020204020204" pitchFamily="34" charset="-122"/>
              </a:rPr>
              <a:t>”</a:t>
            </a:r>
            <a:r>
              <a:rPr lang="zh-CN" altLang="en-US" dirty="0" smtClean="0">
                <a:ea typeface="微软雅黑" panose="020B0503020204020204" pitchFamily="34" charset="-122"/>
              </a:rPr>
              <a:t>的过程，因而，相应的计算机系统也不断有新的层次出现</a:t>
            </a:r>
          </a:p>
          <a:p>
            <a:endParaRPr lang="zh-CN" altLang="en-US" dirty="0" smtClean="0">
              <a:latin typeface="Arial" panose="020B0604020202020204" pitchFamily="34" charset="0"/>
            </a:endParaRPr>
          </a:p>
        </p:txBody>
      </p:sp>
    </p:spTree>
    <p:extLst>
      <p:ext uri="{BB962C8B-B14F-4D97-AF65-F5344CB8AC3E}">
        <p14:creationId xmlns:p14="http://schemas.microsoft.com/office/powerpoint/2010/main" val="1981247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7FB941-EF1F-4963-9744-4016C42F34D2}" type="slidenum">
              <a:rPr lang="zh-CN" altLang="en-US" smtClean="0"/>
              <a:t>16</a:t>
            </a:fld>
            <a:endParaRPr lang="zh-CN" altLang="en-US"/>
          </a:p>
        </p:txBody>
      </p:sp>
    </p:spTree>
    <p:extLst>
      <p:ext uri="{BB962C8B-B14F-4D97-AF65-F5344CB8AC3E}">
        <p14:creationId xmlns:p14="http://schemas.microsoft.com/office/powerpoint/2010/main" val="545597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算法中的三个控制结构，必须在高级程序设计语言中得到直接对应的（表达）支持</a:t>
            </a:r>
            <a:endParaRPr lang="zh-CN" altLang="en-US" dirty="0"/>
          </a:p>
        </p:txBody>
      </p:sp>
      <p:sp>
        <p:nvSpPr>
          <p:cNvPr id="4" name="灯片编号占位符 3"/>
          <p:cNvSpPr>
            <a:spLocks noGrp="1"/>
          </p:cNvSpPr>
          <p:nvPr>
            <p:ph type="sldNum" sz="quarter" idx="10"/>
          </p:nvPr>
        </p:nvSpPr>
        <p:spPr/>
        <p:txBody>
          <a:bodyPr/>
          <a:lstStyle/>
          <a:p>
            <a:fld id="{747FB941-EF1F-4963-9744-4016C42F34D2}" type="slidenum">
              <a:rPr lang="zh-CN" altLang="en-US" smtClean="0"/>
              <a:t>22</a:t>
            </a:fld>
            <a:endParaRPr lang="zh-CN" altLang="en-US"/>
          </a:p>
        </p:txBody>
      </p:sp>
    </p:spTree>
    <p:extLst>
      <p:ext uri="{BB962C8B-B14F-4D97-AF65-F5344CB8AC3E}">
        <p14:creationId xmlns:p14="http://schemas.microsoft.com/office/powerpoint/2010/main" val="2385946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3+4+5</a:t>
            </a:r>
          </a:p>
          <a:p>
            <a:r>
              <a:rPr lang="en-US" altLang="zh-CN" dirty="0" smtClean="0"/>
              <a:t>4+5+6</a:t>
            </a:r>
            <a:endParaRPr lang="zh-CN" altLang="en-US" dirty="0"/>
          </a:p>
        </p:txBody>
      </p:sp>
      <p:sp>
        <p:nvSpPr>
          <p:cNvPr id="4" name="灯片编号占位符 3"/>
          <p:cNvSpPr>
            <a:spLocks noGrp="1"/>
          </p:cNvSpPr>
          <p:nvPr>
            <p:ph type="sldNum" sz="quarter" idx="10"/>
          </p:nvPr>
        </p:nvSpPr>
        <p:spPr/>
        <p:txBody>
          <a:bodyPr/>
          <a:lstStyle/>
          <a:p>
            <a:fld id="{747FB941-EF1F-4963-9744-4016C42F34D2}" type="slidenum">
              <a:rPr lang="zh-CN" altLang="en-US" smtClean="0"/>
              <a:t>32</a:t>
            </a:fld>
            <a:endParaRPr lang="zh-CN" altLang="en-US"/>
          </a:p>
        </p:txBody>
      </p:sp>
    </p:spTree>
    <p:extLst>
      <p:ext uri="{BB962C8B-B14F-4D97-AF65-F5344CB8AC3E}">
        <p14:creationId xmlns:p14="http://schemas.microsoft.com/office/powerpoint/2010/main" val="3017247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C6C265E-42F1-44EF-9455-76549FE359DD}" type="datetimeFigureOut">
              <a:rPr lang="zh-CN" altLang="en-US" smtClean="0"/>
              <a:t>2017/11/8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5D388F-E00B-4957-8078-9EF7E2791B86}" type="slidenum">
              <a:rPr lang="zh-CN" altLang="en-US" smtClean="0"/>
              <a:t>‹#›</a:t>
            </a:fld>
            <a:endParaRPr lang="zh-CN" altLang="en-US"/>
          </a:p>
        </p:txBody>
      </p:sp>
    </p:spTree>
    <p:extLst>
      <p:ext uri="{BB962C8B-B14F-4D97-AF65-F5344CB8AC3E}">
        <p14:creationId xmlns:p14="http://schemas.microsoft.com/office/powerpoint/2010/main" val="3178014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C6C265E-42F1-44EF-9455-76549FE359DD}" type="datetimeFigureOut">
              <a:rPr lang="zh-CN" altLang="en-US" smtClean="0"/>
              <a:t>2017/11/8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5D388F-E00B-4957-8078-9EF7E2791B86}" type="slidenum">
              <a:rPr lang="zh-CN" altLang="en-US" smtClean="0"/>
              <a:t>‹#›</a:t>
            </a:fld>
            <a:endParaRPr lang="zh-CN" altLang="en-US"/>
          </a:p>
        </p:txBody>
      </p:sp>
    </p:spTree>
    <p:extLst>
      <p:ext uri="{BB962C8B-B14F-4D97-AF65-F5344CB8AC3E}">
        <p14:creationId xmlns:p14="http://schemas.microsoft.com/office/powerpoint/2010/main" val="194423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C6C265E-42F1-44EF-9455-76549FE359DD}" type="datetimeFigureOut">
              <a:rPr lang="zh-CN" altLang="en-US" smtClean="0"/>
              <a:t>2017/11/8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5D388F-E00B-4957-8078-9EF7E2791B86}" type="slidenum">
              <a:rPr lang="zh-CN" altLang="en-US" smtClean="0"/>
              <a:t>‹#›</a:t>
            </a:fld>
            <a:endParaRPr lang="zh-CN" altLang="en-US"/>
          </a:p>
        </p:txBody>
      </p:sp>
    </p:spTree>
    <p:extLst>
      <p:ext uri="{BB962C8B-B14F-4D97-AF65-F5344CB8AC3E}">
        <p14:creationId xmlns:p14="http://schemas.microsoft.com/office/powerpoint/2010/main" val="2494418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C6C265E-42F1-44EF-9455-76549FE359DD}" type="datetimeFigureOut">
              <a:rPr lang="zh-CN" altLang="en-US" smtClean="0"/>
              <a:t>2017/11/8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5D388F-E00B-4957-8078-9EF7E2791B86}" type="slidenum">
              <a:rPr lang="zh-CN" altLang="en-US" smtClean="0"/>
              <a:t>‹#›</a:t>
            </a:fld>
            <a:endParaRPr lang="zh-CN" altLang="en-US"/>
          </a:p>
        </p:txBody>
      </p:sp>
    </p:spTree>
    <p:extLst>
      <p:ext uri="{BB962C8B-B14F-4D97-AF65-F5344CB8AC3E}">
        <p14:creationId xmlns:p14="http://schemas.microsoft.com/office/powerpoint/2010/main" val="973527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C6C265E-42F1-44EF-9455-76549FE359DD}" type="datetimeFigureOut">
              <a:rPr lang="zh-CN" altLang="en-US" smtClean="0"/>
              <a:t>2017/11/8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5D388F-E00B-4957-8078-9EF7E2791B86}" type="slidenum">
              <a:rPr lang="zh-CN" altLang="en-US" smtClean="0"/>
              <a:t>‹#›</a:t>
            </a:fld>
            <a:endParaRPr lang="zh-CN" altLang="en-US"/>
          </a:p>
        </p:txBody>
      </p:sp>
    </p:spTree>
    <p:extLst>
      <p:ext uri="{BB962C8B-B14F-4D97-AF65-F5344CB8AC3E}">
        <p14:creationId xmlns:p14="http://schemas.microsoft.com/office/powerpoint/2010/main" val="2331141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C6C265E-42F1-44EF-9455-76549FE359DD}" type="datetimeFigureOut">
              <a:rPr lang="zh-CN" altLang="en-US" smtClean="0"/>
              <a:t>2017/11/8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5D388F-E00B-4957-8078-9EF7E2791B86}" type="slidenum">
              <a:rPr lang="zh-CN" altLang="en-US" smtClean="0"/>
              <a:t>‹#›</a:t>
            </a:fld>
            <a:endParaRPr lang="zh-CN" altLang="en-US"/>
          </a:p>
        </p:txBody>
      </p:sp>
    </p:spTree>
    <p:extLst>
      <p:ext uri="{BB962C8B-B14F-4D97-AF65-F5344CB8AC3E}">
        <p14:creationId xmlns:p14="http://schemas.microsoft.com/office/powerpoint/2010/main" val="3400216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C6C265E-42F1-44EF-9455-76549FE359DD}" type="datetimeFigureOut">
              <a:rPr lang="zh-CN" altLang="en-US" smtClean="0"/>
              <a:t>2017/11/8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05D388F-E00B-4957-8078-9EF7E2791B86}" type="slidenum">
              <a:rPr lang="zh-CN" altLang="en-US" smtClean="0"/>
              <a:t>‹#›</a:t>
            </a:fld>
            <a:endParaRPr lang="zh-CN" altLang="en-US"/>
          </a:p>
        </p:txBody>
      </p:sp>
    </p:spTree>
    <p:extLst>
      <p:ext uri="{BB962C8B-B14F-4D97-AF65-F5344CB8AC3E}">
        <p14:creationId xmlns:p14="http://schemas.microsoft.com/office/powerpoint/2010/main" val="2233393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C6C265E-42F1-44EF-9455-76549FE359DD}" type="datetimeFigureOut">
              <a:rPr lang="zh-CN" altLang="en-US" smtClean="0"/>
              <a:t>2017/11/8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5D388F-E00B-4957-8078-9EF7E2791B86}" type="slidenum">
              <a:rPr lang="zh-CN" altLang="en-US" smtClean="0"/>
              <a:t>‹#›</a:t>
            </a:fld>
            <a:endParaRPr lang="zh-CN" altLang="en-US"/>
          </a:p>
        </p:txBody>
      </p:sp>
    </p:spTree>
    <p:extLst>
      <p:ext uri="{BB962C8B-B14F-4D97-AF65-F5344CB8AC3E}">
        <p14:creationId xmlns:p14="http://schemas.microsoft.com/office/powerpoint/2010/main" val="3795863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6C265E-42F1-44EF-9455-76549FE359DD}" type="datetimeFigureOut">
              <a:rPr lang="zh-CN" altLang="en-US" smtClean="0"/>
              <a:t>2017/11/8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05D388F-E00B-4957-8078-9EF7E2791B86}" type="slidenum">
              <a:rPr lang="zh-CN" altLang="en-US" smtClean="0"/>
              <a:t>‹#›</a:t>
            </a:fld>
            <a:endParaRPr lang="zh-CN" altLang="en-US"/>
          </a:p>
        </p:txBody>
      </p:sp>
    </p:spTree>
    <p:extLst>
      <p:ext uri="{BB962C8B-B14F-4D97-AF65-F5344CB8AC3E}">
        <p14:creationId xmlns:p14="http://schemas.microsoft.com/office/powerpoint/2010/main" val="3561977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C6C265E-42F1-44EF-9455-76549FE359DD}" type="datetimeFigureOut">
              <a:rPr lang="zh-CN" altLang="en-US" smtClean="0"/>
              <a:t>2017/11/8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5D388F-E00B-4957-8078-9EF7E2791B86}" type="slidenum">
              <a:rPr lang="zh-CN" altLang="en-US" smtClean="0"/>
              <a:t>‹#›</a:t>
            </a:fld>
            <a:endParaRPr lang="zh-CN" altLang="en-US"/>
          </a:p>
        </p:txBody>
      </p:sp>
    </p:spTree>
    <p:extLst>
      <p:ext uri="{BB962C8B-B14F-4D97-AF65-F5344CB8AC3E}">
        <p14:creationId xmlns:p14="http://schemas.microsoft.com/office/powerpoint/2010/main" val="3066356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C6C265E-42F1-44EF-9455-76549FE359DD}" type="datetimeFigureOut">
              <a:rPr lang="zh-CN" altLang="en-US" smtClean="0"/>
              <a:t>2017/11/8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5D388F-E00B-4957-8078-9EF7E2791B86}" type="slidenum">
              <a:rPr lang="zh-CN" altLang="en-US" smtClean="0"/>
              <a:t>‹#›</a:t>
            </a:fld>
            <a:endParaRPr lang="zh-CN" altLang="en-US"/>
          </a:p>
        </p:txBody>
      </p:sp>
    </p:spTree>
    <p:extLst>
      <p:ext uri="{BB962C8B-B14F-4D97-AF65-F5344CB8AC3E}">
        <p14:creationId xmlns:p14="http://schemas.microsoft.com/office/powerpoint/2010/main" val="3447647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6C265E-42F1-44EF-9455-76549FE359DD}" type="datetimeFigureOut">
              <a:rPr lang="zh-CN" altLang="en-US" smtClean="0"/>
              <a:t>2017/11/8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5D388F-E00B-4957-8078-9EF7E2791B86}" type="slidenum">
              <a:rPr lang="zh-CN" altLang="en-US" smtClean="0"/>
              <a:t>‹#›</a:t>
            </a:fld>
            <a:endParaRPr lang="zh-CN" altLang="en-US"/>
          </a:p>
        </p:txBody>
      </p:sp>
    </p:spTree>
    <p:extLst>
      <p:ext uri="{BB962C8B-B14F-4D97-AF65-F5344CB8AC3E}">
        <p14:creationId xmlns:p14="http://schemas.microsoft.com/office/powerpoint/2010/main" val="3790965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20.tmp"/><Relationship Id="rId1" Type="http://schemas.openxmlformats.org/officeDocument/2006/relationships/slideLayout" Target="../slideLayouts/slideLayout2.xml"/><Relationship Id="rId6" Type="http://schemas.openxmlformats.org/officeDocument/2006/relationships/image" Target="../media/image24.tmp"/><Relationship Id="rId5" Type="http://schemas.openxmlformats.org/officeDocument/2006/relationships/image" Target="../media/image23.tmp"/><Relationship Id="rId4" Type="http://schemas.openxmlformats.org/officeDocument/2006/relationships/image" Target="../media/image22.tm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r"/>
            <a:r>
              <a:rPr lang="zh-CN" altLang="en-US" dirty="0" smtClean="0"/>
              <a:t>问题求解论题</a:t>
            </a:r>
            <a:r>
              <a:rPr lang="en-US" altLang="zh-CN" dirty="0" smtClean="0"/>
              <a:t>1-6</a:t>
            </a:r>
            <a:br>
              <a:rPr lang="en-US" altLang="zh-CN" dirty="0" smtClean="0"/>
            </a:br>
            <a:r>
              <a:rPr lang="zh-CN" altLang="en-US" sz="4800" dirty="0" smtClean="0"/>
              <a:t>如何将算法告诉计算机</a:t>
            </a:r>
            <a:endParaRPr lang="zh-CN" altLang="en-US" sz="4800" dirty="0"/>
          </a:p>
        </p:txBody>
      </p:sp>
      <p:sp>
        <p:nvSpPr>
          <p:cNvPr id="3" name="副标题 2"/>
          <p:cNvSpPr>
            <a:spLocks noGrp="1"/>
          </p:cNvSpPr>
          <p:nvPr>
            <p:ph type="subTitle" idx="1"/>
          </p:nvPr>
        </p:nvSpPr>
        <p:spPr/>
        <p:txBody>
          <a:bodyPr/>
          <a:lstStyle/>
          <a:p>
            <a:endParaRPr lang="en-US" altLang="zh-CN" dirty="0" smtClean="0"/>
          </a:p>
          <a:p>
            <a:endParaRPr lang="en-US" altLang="zh-CN" dirty="0"/>
          </a:p>
          <a:p>
            <a:r>
              <a:rPr lang="zh-CN" altLang="en-US" dirty="0" smtClean="0"/>
              <a:t>陶先平</a:t>
            </a:r>
            <a:endParaRPr lang="en-US" altLang="zh-CN" dirty="0" smtClean="0"/>
          </a:p>
          <a:p>
            <a:endParaRPr lang="zh-CN" altLang="en-US" dirty="0"/>
          </a:p>
        </p:txBody>
      </p:sp>
    </p:spTree>
    <p:extLst>
      <p:ext uri="{BB962C8B-B14F-4D97-AF65-F5344CB8AC3E}">
        <p14:creationId xmlns:p14="http://schemas.microsoft.com/office/powerpoint/2010/main" val="29597592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idx="1"/>
          </p:nvPr>
        </p:nvSpPr>
        <p:spPr>
          <a:xfrm>
            <a:off x="1584315" y="1098551"/>
            <a:ext cx="8229600" cy="671513"/>
          </a:xfrm>
        </p:spPr>
        <p:txBody>
          <a:bodyPr/>
          <a:lstStyle/>
          <a:p>
            <a:r>
              <a:rPr lang="zh-CN" altLang="en-US" sz="2200" dirty="0">
                <a:solidFill>
                  <a:srgbClr val="FF0000"/>
                </a:solidFill>
                <a:latin typeface="+mn-ea"/>
              </a:rPr>
              <a:t>用机器语言编写程序</a:t>
            </a:r>
            <a:r>
              <a:rPr lang="zh-CN" altLang="en-US" sz="2200" dirty="0">
                <a:latin typeface="+mn-ea"/>
              </a:rPr>
              <a:t>，并记录在纸带或卡片上</a:t>
            </a:r>
            <a:endParaRPr lang="en-US" altLang="zh-CN" sz="2200" dirty="0">
              <a:latin typeface="+mn-ea"/>
            </a:endParaRPr>
          </a:p>
          <a:p>
            <a:endParaRPr lang="zh-CN" altLang="en-US" sz="2200" dirty="0">
              <a:latin typeface="+mn-ea"/>
            </a:endParaRPr>
          </a:p>
        </p:txBody>
      </p:sp>
      <p:sp>
        <p:nvSpPr>
          <p:cNvPr id="2" name="日期占位符 1"/>
          <p:cNvSpPr>
            <a:spLocks noGrp="1"/>
          </p:cNvSpPr>
          <p:nvPr>
            <p:ph type="dt" sz="half" idx="10"/>
          </p:nvPr>
        </p:nvSpPr>
        <p:spPr/>
        <p:txBody>
          <a:bodyPr/>
          <a:lstStyle/>
          <a:p>
            <a:pPr>
              <a:defRPr/>
            </a:pPr>
            <a:fld id="{67C366C4-553E-4756-98F1-9ADE05A893AD}" type="datetime2">
              <a:rPr lang="zh-CN" altLang="en-US" smtClean="0"/>
              <a:t>2017年11月8日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引言</a:t>
            </a:r>
            <a:endParaRPr lang="en-US" altLang="zh-CN"/>
          </a:p>
        </p:txBody>
      </p:sp>
      <p:sp>
        <p:nvSpPr>
          <p:cNvPr id="4" name="灯片编号占位符 3"/>
          <p:cNvSpPr>
            <a:spLocks noGrp="1"/>
          </p:cNvSpPr>
          <p:nvPr>
            <p:ph type="sldNum" sz="quarter" idx="12"/>
          </p:nvPr>
        </p:nvSpPr>
        <p:spPr/>
        <p:txBody>
          <a:bodyPr/>
          <a:lstStyle/>
          <a:p>
            <a:pPr>
              <a:defRPr/>
            </a:pPr>
            <a:fld id="{3B78F852-FEB5-4FC6-8012-DF6F33E7AD00}" type="slidenum">
              <a:rPr lang="en-US" altLang="zh-CN" smtClean="0"/>
              <a:pPr>
                <a:defRPr/>
              </a:pPr>
              <a:t>10</a:t>
            </a:fld>
            <a:endParaRPr lang="en-US" altLang="zh-CN"/>
          </a:p>
        </p:txBody>
      </p:sp>
      <p:sp>
        <p:nvSpPr>
          <p:cNvPr id="52227" name="Rectangle 1"/>
          <p:cNvSpPr>
            <a:spLocks noChangeArrowheads="1"/>
          </p:cNvSpPr>
          <p:nvPr/>
        </p:nvSpPr>
        <p:spPr bwMode="auto">
          <a:xfrm>
            <a:off x="839416" y="123826"/>
            <a:ext cx="8352928" cy="842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119063" indent="-119063">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119063" indent="-119063">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9063" indent="-119063">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19063" indent="-119063">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119063" indent="-119063">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576263" indent="-119063"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1033463" indent="-119063"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1490663" indent="-119063"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1947863" indent="-119063"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zh-CN" altLang="en-US" sz="4000" dirty="0"/>
              <a:t>以汇编指令为表示的机器级操纵指令</a:t>
            </a:r>
            <a:endParaRPr lang="zh-CN" altLang="en-GB" sz="4000" dirty="0">
              <a:solidFill>
                <a:srgbClr val="CC3300"/>
              </a:solidFill>
              <a:latin typeface="+mn-ea"/>
              <a:ea typeface="+mn-ea"/>
            </a:endParaRPr>
          </a:p>
        </p:txBody>
      </p:sp>
      <p:pic>
        <p:nvPicPr>
          <p:cNvPr id="55808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4315" y="1563918"/>
            <a:ext cx="5054600" cy="306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8086" name="Picture 6"/>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1524001" y="3479800"/>
            <a:ext cx="5292079"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8087" name="Text Box 7"/>
          <p:cNvSpPr txBox="1">
            <a:spLocks noChangeArrowheads="1"/>
          </p:cNvSpPr>
          <p:nvPr/>
        </p:nvSpPr>
        <p:spPr bwMode="auto">
          <a:xfrm>
            <a:off x="2494550" y="2666247"/>
            <a:ext cx="3509963" cy="4270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200">
                <a:solidFill>
                  <a:srgbClr val="0066CC"/>
                </a:solidFill>
                <a:latin typeface="宋体" panose="02010600030101010101" pitchFamily="2" charset="-122"/>
              </a:rPr>
              <a:t>穿孔表示</a:t>
            </a:r>
            <a:r>
              <a:rPr lang="en-US" altLang="zh-CN" sz="2200">
                <a:solidFill>
                  <a:srgbClr val="0066CC"/>
                </a:solidFill>
                <a:latin typeface="宋体" panose="02010600030101010101" pitchFamily="2" charset="-122"/>
              </a:rPr>
              <a:t>0</a:t>
            </a:r>
            <a:r>
              <a:rPr lang="zh-CN" altLang="en-US" sz="2200">
                <a:solidFill>
                  <a:srgbClr val="0066CC"/>
                </a:solidFill>
                <a:latin typeface="宋体" panose="02010600030101010101" pitchFamily="2" charset="-122"/>
              </a:rPr>
              <a:t>，未穿孔表示</a:t>
            </a:r>
            <a:r>
              <a:rPr lang="en-US" altLang="zh-CN" sz="2200">
                <a:solidFill>
                  <a:srgbClr val="0066CC"/>
                </a:solidFill>
                <a:latin typeface="宋体" panose="02010600030101010101" pitchFamily="2" charset="-122"/>
              </a:rPr>
              <a:t>1</a:t>
            </a:r>
          </a:p>
        </p:txBody>
      </p:sp>
      <p:sp>
        <p:nvSpPr>
          <p:cNvPr id="558088" name="Text Box 8"/>
          <p:cNvSpPr txBox="1">
            <a:spLocks noChangeArrowheads="1"/>
          </p:cNvSpPr>
          <p:nvPr/>
        </p:nvSpPr>
        <p:spPr bwMode="auto">
          <a:xfrm>
            <a:off x="7251444" y="2681517"/>
            <a:ext cx="2424113"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en-US" altLang="zh-CN" sz="2200" dirty="0">
                <a:latin typeface="微软雅黑" panose="020B0503020204020204" pitchFamily="34" charset="-122"/>
                <a:ea typeface="微软雅黑" panose="020B0503020204020204" pitchFamily="34" charset="-122"/>
              </a:rPr>
              <a:t>0</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0101 </a:t>
            </a:r>
            <a:r>
              <a:rPr lang="en-US" altLang="zh-CN" sz="2200" dirty="0">
                <a:solidFill>
                  <a:srgbClr val="FF0000"/>
                </a:solidFill>
                <a:latin typeface="微软雅黑" panose="020B0503020204020204" pitchFamily="34" charset="-122"/>
                <a:ea typeface="微软雅黑" panose="020B0503020204020204" pitchFamily="34" charset="-122"/>
              </a:rPr>
              <a:t>0110</a:t>
            </a:r>
          </a:p>
          <a:p>
            <a:pPr eaLnBrk="1" hangingPunct="1">
              <a:lnSpc>
                <a:spcPct val="100000"/>
              </a:lnSpc>
              <a:spcBef>
                <a:spcPct val="0"/>
              </a:spcBef>
              <a:buFontTx/>
              <a:buNone/>
            </a:pPr>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a:t>
            </a:r>
            <a:r>
              <a:rPr lang="en-US" altLang="zh-CN" sz="2200" dirty="0">
                <a:solidFill>
                  <a:srgbClr val="009242"/>
                </a:solidFill>
                <a:latin typeface="微软雅黑" panose="020B0503020204020204" pitchFamily="34" charset="-122"/>
                <a:ea typeface="微软雅黑" panose="020B0503020204020204" pitchFamily="34" charset="-122"/>
              </a:rPr>
              <a:t>0010</a:t>
            </a:r>
            <a:r>
              <a:rPr lang="en-US" altLang="zh-CN" sz="2200" dirty="0">
                <a:latin typeface="微软雅黑" panose="020B0503020204020204" pitchFamily="34" charset="-122"/>
                <a:ea typeface="微软雅黑" panose="020B0503020204020204" pitchFamily="34" charset="-122"/>
              </a:rPr>
              <a:t> </a:t>
            </a:r>
            <a:r>
              <a:rPr lang="en-US" altLang="zh-CN" sz="2200" dirty="0">
                <a:solidFill>
                  <a:srgbClr val="FF0000"/>
                </a:solidFill>
                <a:latin typeface="微软雅黑" panose="020B0503020204020204" pitchFamily="34" charset="-122"/>
                <a:ea typeface="微软雅黑" panose="020B0503020204020204" pitchFamily="34" charset="-122"/>
              </a:rPr>
              <a:t>0100</a:t>
            </a:r>
          </a:p>
          <a:p>
            <a:pPr eaLnBrk="1" hangingPunct="1">
              <a:lnSpc>
                <a:spcPct val="100000"/>
              </a:lnSpc>
              <a:spcBef>
                <a:spcPct val="0"/>
              </a:spcBef>
              <a:buFontTx/>
              <a:buNone/>
            </a:pPr>
            <a:r>
              <a:rPr lang="en-US" altLang="zh-CN" sz="2200" dirty="0">
                <a:latin typeface="微软雅黑" panose="020B0503020204020204" pitchFamily="34" charset="-122"/>
                <a:ea typeface="微软雅黑" panose="020B0503020204020204" pitchFamily="34" charset="-122"/>
              </a:rPr>
              <a:t>2</a:t>
            </a:r>
            <a:r>
              <a:rPr lang="zh-CN" altLang="en-US" sz="22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a:t>
            </a:r>
          </a:p>
          <a:p>
            <a:pPr eaLnBrk="1" hangingPunct="1">
              <a:lnSpc>
                <a:spcPct val="100000"/>
              </a:lnSpc>
              <a:spcBef>
                <a:spcPct val="0"/>
              </a:spcBef>
              <a:buFontTx/>
              <a:buNone/>
            </a:pPr>
            <a:r>
              <a:rPr lang="en-US" altLang="zh-CN" sz="2200" dirty="0">
                <a:latin typeface="微软雅黑" panose="020B0503020204020204" pitchFamily="34" charset="-122"/>
                <a:ea typeface="微软雅黑" panose="020B0503020204020204" pitchFamily="34" charset="-122"/>
              </a:rPr>
              <a:t>3</a:t>
            </a:r>
            <a:r>
              <a:rPr lang="zh-CN" altLang="en-US" sz="22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a:t>
            </a:r>
          </a:p>
          <a:p>
            <a:pPr eaLnBrk="1" hangingPunct="1">
              <a:lnSpc>
                <a:spcPct val="100000"/>
              </a:lnSpc>
              <a:spcBef>
                <a:spcPct val="0"/>
              </a:spcBef>
              <a:buFontTx/>
              <a:buNone/>
            </a:pPr>
            <a:r>
              <a:rPr lang="en-US" altLang="zh-CN" sz="2200" dirty="0">
                <a:latin typeface="微软雅黑" panose="020B0503020204020204" pitchFamily="34" charset="-122"/>
                <a:ea typeface="微软雅黑" panose="020B0503020204020204" pitchFamily="34" charset="-122"/>
              </a:rPr>
              <a:t>4</a:t>
            </a:r>
            <a:r>
              <a:rPr lang="zh-CN" altLang="en-US" sz="22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0110 </a:t>
            </a:r>
            <a:r>
              <a:rPr lang="en-US" altLang="zh-CN" sz="2200" dirty="0">
                <a:solidFill>
                  <a:srgbClr val="FF0000"/>
                </a:solidFill>
                <a:latin typeface="微软雅黑" panose="020B0503020204020204" pitchFamily="34" charset="-122"/>
                <a:ea typeface="微软雅黑" panose="020B0503020204020204" pitchFamily="34" charset="-122"/>
              </a:rPr>
              <a:t>0111</a:t>
            </a:r>
            <a:endParaRPr lang="en-US" altLang="zh-CN" sz="2200" dirty="0">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pPr>
            <a:r>
              <a:rPr lang="en-US" altLang="zh-CN" sz="2200" dirty="0">
                <a:latin typeface="微软雅黑" panose="020B0503020204020204" pitchFamily="34" charset="-122"/>
                <a:ea typeface="微软雅黑" panose="020B0503020204020204" pitchFamily="34" charset="-122"/>
              </a:rPr>
              <a:t>5</a:t>
            </a:r>
            <a:r>
              <a:rPr lang="zh-CN" altLang="en-US" sz="22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a:t>
            </a:r>
            <a:endParaRPr lang="en-US" altLang="zh-CN" sz="2200" dirty="0">
              <a:solidFill>
                <a:srgbClr val="FF0000"/>
              </a:solidFill>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pPr>
            <a:r>
              <a:rPr lang="en-US" altLang="zh-CN" sz="2200" dirty="0">
                <a:latin typeface="微软雅黑" panose="020B0503020204020204" pitchFamily="34" charset="-122"/>
                <a:ea typeface="微软雅黑" panose="020B0503020204020204" pitchFamily="34" charset="-122"/>
              </a:rPr>
              <a:t>6</a:t>
            </a:r>
            <a:r>
              <a:rPr lang="zh-CN" altLang="en-US" sz="22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a:t>
            </a:r>
          </a:p>
          <a:p>
            <a:pPr eaLnBrk="1" hangingPunct="1">
              <a:lnSpc>
                <a:spcPct val="100000"/>
              </a:lnSpc>
              <a:spcBef>
                <a:spcPct val="0"/>
              </a:spcBef>
              <a:buFontTx/>
              <a:buNone/>
            </a:pPr>
            <a:endParaRPr lang="en-US" altLang="zh-CN" sz="2200" dirty="0">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pPr>
            <a:endParaRPr lang="en-US" altLang="zh-CN" sz="2200" dirty="0">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pPr>
            <a:endParaRPr lang="en-US" altLang="zh-CN" sz="2200" dirty="0">
              <a:latin typeface="微软雅黑" panose="020B0503020204020204" pitchFamily="34" charset="-122"/>
              <a:ea typeface="微软雅黑" panose="020B0503020204020204" pitchFamily="34" charset="-122"/>
            </a:endParaRPr>
          </a:p>
        </p:txBody>
      </p:sp>
      <p:sp>
        <p:nvSpPr>
          <p:cNvPr id="558089" name="Text Box 9"/>
          <p:cNvSpPr txBox="1">
            <a:spLocks noChangeArrowheads="1"/>
          </p:cNvSpPr>
          <p:nvPr/>
        </p:nvSpPr>
        <p:spPr bwMode="auto">
          <a:xfrm>
            <a:off x="6951663" y="2168997"/>
            <a:ext cx="2430462"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zh-CN" altLang="en-US" sz="2200">
                <a:solidFill>
                  <a:srgbClr val="009242"/>
                </a:solidFill>
                <a:latin typeface="宋体" panose="02010600030101010101" pitchFamily="2" charset="-122"/>
              </a:rPr>
              <a:t>假设：</a:t>
            </a:r>
            <a:r>
              <a:rPr lang="en-US" altLang="zh-CN" sz="2200">
                <a:solidFill>
                  <a:srgbClr val="009242"/>
                </a:solidFill>
                <a:latin typeface="宋体" panose="02010600030101010101" pitchFamily="2" charset="-122"/>
              </a:rPr>
              <a:t>0010-jxx</a:t>
            </a:r>
          </a:p>
        </p:txBody>
      </p:sp>
      <p:grpSp>
        <p:nvGrpSpPr>
          <p:cNvPr id="558090" name="Group 10"/>
          <p:cNvGrpSpPr>
            <a:grpSpLocks/>
          </p:cNvGrpSpPr>
          <p:nvPr/>
        </p:nvGrpSpPr>
        <p:grpSpPr bwMode="auto">
          <a:xfrm>
            <a:off x="9455944" y="3179158"/>
            <a:ext cx="392113" cy="990600"/>
            <a:chOff x="5331" y="2259"/>
            <a:chExt cx="237" cy="641"/>
          </a:xfrm>
        </p:grpSpPr>
        <p:sp>
          <p:nvSpPr>
            <p:cNvPr id="52238" name="Line 11"/>
            <p:cNvSpPr>
              <a:spLocks noChangeShapeType="1"/>
            </p:cNvSpPr>
            <p:nvPr/>
          </p:nvSpPr>
          <p:spPr bwMode="auto">
            <a:xfrm>
              <a:off x="5331" y="2267"/>
              <a:ext cx="237" cy="0"/>
            </a:xfrm>
            <a:prstGeom prst="line">
              <a:avLst/>
            </a:prstGeom>
            <a:noFill/>
            <a:ln w="5715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39" name="Line 12"/>
            <p:cNvSpPr>
              <a:spLocks noChangeShapeType="1"/>
            </p:cNvSpPr>
            <p:nvPr/>
          </p:nvSpPr>
          <p:spPr bwMode="auto">
            <a:xfrm>
              <a:off x="5550" y="2259"/>
              <a:ext cx="0" cy="641"/>
            </a:xfrm>
            <a:prstGeom prst="line">
              <a:avLst/>
            </a:prstGeom>
            <a:noFill/>
            <a:ln w="5715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40" name="Line 13"/>
            <p:cNvSpPr>
              <a:spLocks noChangeShapeType="1"/>
            </p:cNvSpPr>
            <p:nvPr/>
          </p:nvSpPr>
          <p:spPr bwMode="auto">
            <a:xfrm flipH="1">
              <a:off x="5367" y="2889"/>
              <a:ext cx="164" cy="9"/>
            </a:xfrm>
            <a:prstGeom prst="line">
              <a:avLst/>
            </a:prstGeom>
            <a:noFill/>
            <a:ln w="57150">
              <a:solidFill>
                <a:srgbClr val="CC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58094" name="Text Box 14"/>
          <p:cNvSpPr txBox="1">
            <a:spLocks noChangeArrowheads="1"/>
          </p:cNvSpPr>
          <p:nvPr/>
        </p:nvSpPr>
        <p:spPr bwMode="auto">
          <a:xfrm>
            <a:off x="6871051" y="5103160"/>
            <a:ext cx="368942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dirty="0">
                <a:solidFill>
                  <a:srgbClr val="0066CC"/>
                </a:solidFill>
                <a:latin typeface="宋体" panose="02010600030101010101" pitchFamily="2" charset="-122"/>
              </a:rPr>
              <a:t>若在第</a:t>
            </a:r>
            <a:r>
              <a:rPr lang="en-US" altLang="zh-CN" sz="2000" dirty="0">
                <a:solidFill>
                  <a:srgbClr val="0066CC"/>
                </a:solidFill>
                <a:latin typeface="宋体" panose="02010600030101010101" pitchFamily="2" charset="-122"/>
              </a:rPr>
              <a:t>4</a:t>
            </a:r>
            <a:r>
              <a:rPr lang="zh-CN" altLang="en-US" sz="2000" dirty="0">
                <a:solidFill>
                  <a:srgbClr val="0066CC"/>
                </a:solidFill>
                <a:latin typeface="宋体" panose="02010600030101010101" pitchFamily="2" charset="-122"/>
              </a:rPr>
              <a:t>条指令前加入指令，则需</a:t>
            </a:r>
            <a:r>
              <a:rPr lang="zh-CN" altLang="en-US" sz="2000" dirty="0">
                <a:solidFill>
                  <a:srgbClr val="CC3300"/>
                </a:solidFill>
                <a:latin typeface="宋体" panose="02010600030101010101" pitchFamily="2" charset="-122"/>
              </a:rPr>
              <a:t>重新计算地址码</a:t>
            </a:r>
            <a:r>
              <a:rPr lang="zh-CN" altLang="en-US" sz="2000" dirty="0">
                <a:solidFill>
                  <a:srgbClr val="0066CC"/>
                </a:solidFill>
                <a:latin typeface="宋体" panose="02010600030101010101" pitchFamily="2" charset="-122"/>
              </a:rPr>
              <a:t>（如</a:t>
            </a:r>
            <a:r>
              <a:rPr lang="en-US" altLang="zh-CN" sz="2000" dirty="0" err="1">
                <a:solidFill>
                  <a:srgbClr val="0066CC"/>
                </a:solidFill>
                <a:latin typeface="宋体" panose="02010600030101010101" pitchFamily="2" charset="-122"/>
              </a:rPr>
              <a:t>jxx</a:t>
            </a:r>
            <a:r>
              <a:rPr lang="zh-CN" altLang="en-US" sz="2000" dirty="0">
                <a:solidFill>
                  <a:srgbClr val="0066CC"/>
                </a:solidFill>
                <a:latin typeface="宋体" panose="02010600030101010101" pitchFamily="2" charset="-122"/>
              </a:rPr>
              <a:t>的目标地址），然后重新打孔。</a:t>
            </a:r>
            <a:endParaRPr lang="en-US" altLang="zh-CN" sz="2000" dirty="0">
              <a:solidFill>
                <a:srgbClr val="0066CC"/>
              </a:solidFill>
              <a:latin typeface="宋体" panose="02010600030101010101" pitchFamily="2" charset="-122"/>
            </a:endParaRPr>
          </a:p>
          <a:p>
            <a:pPr eaLnBrk="1" hangingPunct="1">
              <a:lnSpc>
                <a:spcPct val="100000"/>
              </a:lnSpc>
              <a:spcBef>
                <a:spcPct val="50000"/>
              </a:spcBef>
              <a:buFontTx/>
              <a:buNone/>
            </a:pPr>
            <a:r>
              <a:rPr lang="zh-CN" altLang="en-US" sz="2000" dirty="0">
                <a:solidFill>
                  <a:srgbClr val="FF0000"/>
                </a:solidFill>
                <a:latin typeface="宋体" panose="02010600030101010101" pitchFamily="2" charset="-122"/>
              </a:rPr>
              <a:t>不灵活！书写、阅读困难！</a:t>
            </a:r>
          </a:p>
        </p:txBody>
      </p:sp>
      <p:sp>
        <p:nvSpPr>
          <p:cNvPr id="558095" name="Text Box 15"/>
          <p:cNvSpPr txBox="1">
            <a:spLocks noChangeArrowheads="1"/>
          </p:cNvSpPr>
          <p:nvPr/>
        </p:nvSpPr>
        <p:spPr bwMode="auto">
          <a:xfrm>
            <a:off x="2482850" y="4121151"/>
            <a:ext cx="4165600" cy="10156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dirty="0">
                <a:solidFill>
                  <a:srgbClr val="FF0000"/>
                </a:solidFill>
                <a:latin typeface="+mn-ea"/>
                <a:ea typeface="+mn-ea"/>
              </a:rPr>
              <a:t>太原始了，无法忍受，咋办？</a:t>
            </a:r>
          </a:p>
          <a:p>
            <a:pPr eaLnBrk="1" hangingPunct="1">
              <a:lnSpc>
                <a:spcPct val="100000"/>
              </a:lnSpc>
              <a:spcBef>
                <a:spcPct val="50000"/>
              </a:spcBef>
              <a:buFontTx/>
              <a:buNone/>
            </a:pPr>
            <a:r>
              <a:rPr lang="zh-CN" altLang="en-US" dirty="0">
                <a:solidFill>
                  <a:srgbClr val="0066CC"/>
                </a:solidFill>
                <a:latin typeface="+mn-ea"/>
                <a:ea typeface="+mn-ea"/>
              </a:rPr>
              <a:t>用符号表示而不用</a:t>
            </a:r>
            <a:r>
              <a:rPr lang="en-US" altLang="zh-CN" dirty="0">
                <a:solidFill>
                  <a:srgbClr val="0066CC"/>
                </a:solidFill>
                <a:latin typeface="+mn-ea"/>
                <a:ea typeface="+mn-ea"/>
              </a:rPr>
              <a:t>0/1</a:t>
            </a:r>
            <a:r>
              <a:rPr lang="zh-CN" altLang="en-US" dirty="0">
                <a:solidFill>
                  <a:srgbClr val="0066CC"/>
                </a:solidFill>
                <a:latin typeface="+mn-ea"/>
                <a:ea typeface="+mn-ea"/>
              </a:rPr>
              <a:t>表示！</a:t>
            </a:r>
          </a:p>
        </p:txBody>
      </p:sp>
      <p:sp>
        <p:nvSpPr>
          <p:cNvPr id="558096" name="Text Box 16"/>
          <p:cNvSpPr txBox="1">
            <a:spLocks noChangeArrowheads="1"/>
          </p:cNvSpPr>
          <p:nvPr/>
        </p:nvSpPr>
        <p:spPr bwMode="auto">
          <a:xfrm>
            <a:off x="6635750" y="1403822"/>
            <a:ext cx="26098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zh-CN" altLang="en-US" sz="2000">
                <a:solidFill>
                  <a:srgbClr val="0066CC"/>
                </a:solidFill>
                <a:latin typeface="宋体" panose="02010600030101010101" pitchFamily="2" charset="-122"/>
              </a:rPr>
              <a:t>输入：按钮、开关；</a:t>
            </a:r>
          </a:p>
          <a:p>
            <a:pPr eaLnBrk="1" hangingPunct="1">
              <a:lnSpc>
                <a:spcPct val="100000"/>
              </a:lnSpc>
              <a:spcBef>
                <a:spcPct val="0"/>
              </a:spcBef>
              <a:buFontTx/>
              <a:buNone/>
            </a:pPr>
            <a:r>
              <a:rPr lang="zh-CN" altLang="en-US" sz="2000">
                <a:solidFill>
                  <a:srgbClr val="0066CC"/>
                </a:solidFill>
                <a:latin typeface="宋体" panose="02010600030101010101" pitchFamily="2" charset="-122"/>
              </a:rPr>
              <a:t>输出：指示灯等</a:t>
            </a:r>
            <a:endParaRPr lang="zh-CN" altLang="en-US" sz="2000">
              <a:solidFill>
                <a:srgbClr val="FF0000"/>
              </a:solidFill>
              <a:latin typeface="宋体" panose="02010600030101010101" pitchFamily="2" charset="-122"/>
            </a:endParaRPr>
          </a:p>
        </p:txBody>
      </p:sp>
      <p:sp>
        <p:nvSpPr>
          <p:cNvPr id="558097" name="Rectangle 17"/>
          <p:cNvSpPr>
            <a:spLocks noChangeArrowheads="1"/>
          </p:cNvSpPr>
          <p:nvPr/>
        </p:nvSpPr>
        <p:spPr bwMode="auto">
          <a:xfrm>
            <a:off x="9021763" y="1422872"/>
            <a:ext cx="14859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zh-CN" altLang="en-US" sz="2000" dirty="0">
                <a:solidFill>
                  <a:srgbClr val="FF0000"/>
                </a:solidFill>
                <a:latin typeface="宋体" panose="02010600030101010101" pitchFamily="2" charset="-122"/>
              </a:rPr>
              <a:t>所有信息都是</a:t>
            </a:r>
            <a:r>
              <a:rPr lang="en-US" altLang="zh-CN" sz="2000" dirty="0">
                <a:solidFill>
                  <a:srgbClr val="FF0000"/>
                </a:solidFill>
                <a:latin typeface="宋体" panose="02010600030101010101" pitchFamily="2" charset="-122"/>
              </a:rPr>
              <a:t>0/1</a:t>
            </a:r>
            <a:r>
              <a:rPr lang="zh-CN" altLang="en-US" sz="2000" dirty="0">
                <a:solidFill>
                  <a:srgbClr val="FF0000"/>
                </a:solidFill>
                <a:latin typeface="宋体" panose="02010600030101010101" pitchFamily="2" charset="-122"/>
              </a:rPr>
              <a:t>序列！</a:t>
            </a:r>
          </a:p>
        </p:txBody>
      </p:sp>
    </p:spTree>
    <p:extLst>
      <p:ext uri="{BB962C8B-B14F-4D97-AF65-F5344CB8AC3E}">
        <p14:creationId xmlns:p14="http://schemas.microsoft.com/office/powerpoint/2010/main" val="32567978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58085"/>
                                        </p:tgtEl>
                                        <p:attrNameLst>
                                          <p:attrName>style.visibility</p:attrName>
                                        </p:attrNameLst>
                                      </p:cBhvr>
                                      <p:to>
                                        <p:strVal val="visible"/>
                                      </p:to>
                                    </p:set>
                                    <p:animEffect transition="in" filter="blinds(horizontal)">
                                      <p:cBhvr>
                                        <p:cTn id="7" dur="500"/>
                                        <p:tgtEl>
                                          <p:spTgt spid="55808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58087"/>
                                        </p:tgtEl>
                                        <p:attrNameLst>
                                          <p:attrName>style.visibility</p:attrName>
                                        </p:attrNameLst>
                                      </p:cBhvr>
                                      <p:to>
                                        <p:strVal val="visible"/>
                                      </p:to>
                                    </p:set>
                                    <p:animEffect transition="in" filter="blinds(horizontal)">
                                      <p:cBhvr>
                                        <p:cTn id="12" dur="500"/>
                                        <p:tgtEl>
                                          <p:spTgt spid="5580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58086"/>
                                        </p:tgtEl>
                                        <p:attrNameLst>
                                          <p:attrName>style.visibility</p:attrName>
                                        </p:attrNameLst>
                                      </p:cBhvr>
                                      <p:to>
                                        <p:strVal val="visible"/>
                                      </p:to>
                                    </p:set>
                                    <p:animEffect transition="in" filter="blinds(horizontal)">
                                      <p:cBhvr>
                                        <p:cTn id="17" dur="500"/>
                                        <p:tgtEl>
                                          <p:spTgt spid="5580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58096"/>
                                        </p:tgtEl>
                                        <p:attrNameLst>
                                          <p:attrName>style.visibility</p:attrName>
                                        </p:attrNameLst>
                                      </p:cBhvr>
                                      <p:to>
                                        <p:strVal val="visible"/>
                                      </p:to>
                                    </p:set>
                                    <p:animEffect transition="in" filter="blinds(horizontal)">
                                      <p:cBhvr>
                                        <p:cTn id="22" dur="500"/>
                                        <p:tgtEl>
                                          <p:spTgt spid="55809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58097"/>
                                        </p:tgtEl>
                                        <p:attrNameLst>
                                          <p:attrName>style.visibility</p:attrName>
                                        </p:attrNameLst>
                                      </p:cBhvr>
                                      <p:to>
                                        <p:strVal val="visible"/>
                                      </p:to>
                                    </p:set>
                                    <p:animEffect transition="in" filter="blinds(horizontal)">
                                      <p:cBhvr>
                                        <p:cTn id="27" dur="500"/>
                                        <p:tgtEl>
                                          <p:spTgt spid="55809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58089"/>
                                        </p:tgtEl>
                                        <p:attrNameLst>
                                          <p:attrName>style.visibility</p:attrName>
                                        </p:attrNameLst>
                                      </p:cBhvr>
                                      <p:to>
                                        <p:strVal val="visible"/>
                                      </p:to>
                                    </p:set>
                                    <p:animEffect transition="in" filter="blinds(horizontal)">
                                      <p:cBhvr>
                                        <p:cTn id="32" dur="500"/>
                                        <p:tgtEl>
                                          <p:spTgt spid="55808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58088"/>
                                        </p:tgtEl>
                                        <p:attrNameLst>
                                          <p:attrName>style.visibility</p:attrName>
                                        </p:attrNameLst>
                                      </p:cBhvr>
                                      <p:to>
                                        <p:strVal val="visible"/>
                                      </p:to>
                                    </p:set>
                                    <p:animEffect transition="in" filter="blinds(horizontal)">
                                      <p:cBhvr>
                                        <p:cTn id="37" dur="500"/>
                                        <p:tgtEl>
                                          <p:spTgt spid="55808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58090"/>
                                        </p:tgtEl>
                                        <p:attrNameLst>
                                          <p:attrName>style.visibility</p:attrName>
                                        </p:attrNameLst>
                                      </p:cBhvr>
                                      <p:to>
                                        <p:strVal val="visible"/>
                                      </p:to>
                                    </p:set>
                                    <p:animEffect transition="in" filter="blinds(horizontal)">
                                      <p:cBhvr>
                                        <p:cTn id="42" dur="500"/>
                                        <p:tgtEl>
                                          <p:spTgt spid="55809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58094"/>
                                        </p:tgtEl>
                                        <p:attrNameLst>
                                          <p:attrName>style.visibility</p:attrName>
                                        </p:attrNameLst>
                                      </p:cBhvr>
                                      <p:to>
                                        <p:strVal val="visible"/>
                                      </p:to>
                                    </p:set>
                                    <p:animEffect transition="in" filter="blinds(horizontal)">
                                      <p:cBhvr>
                                        <p:cTn id="47" dur="500"/>
                                        <p:tgtEl>
                                          <p:spTgt spid="55809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58095"/>
                                        </p:tgtEl>
                                        <p:attrNameLst>
                                          <p:attrName>style.visibility</p:attrName>
                                        </p:attrNameLst>
                                      </p:cBhvr>
                                      <p:to>
                                        <p:strVal val="visible"/>
                                      </p:to>
                                    </p:set>
                                    <p:animEffect transition="in" filter="blinds(horizontal)">
                                      <p:cBhvr>
                                        <p:cTn id="52" dur="500"/>
                                        <p:tgtEl>
                                          <p:spTgt spid="5580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87" grpId="0" animBg="1"/>
      <p:bldP spid="558088" grpId="0"/>
      <p:bldP spid="558089" grpId="0"/>
      <p:bldP spid="558094" grpId="0"/>
      <p:bldP spid="558095" grpId="0" animBg="1"/>
      <p:bldP spid="558096" grpId="0"/>
      <p:bldP spid="55809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1" name="Rectangle 3"/>
          <p:cNvSpPr>
            <a:spLocks noGrp="1" noChangeArrowheads="1"/>
          </p:cNvSpPr>
          <p:nvPr>
            <p:ph idx="1"/>
          </p:nvPr>
        </p:nvSpPr>
        <p:spPr>
          <a:xfrm>
            <a:off x="1730376" y="1026369"/>
            <a:ext cx="8937625" cy="2833965"/>
          </a:xfrm>
        </p:spPr>
        <p:txBody>
          <a:bodyPr/>
          <a:lstStyle/>
          <a:p>
            <a:r>
              <a:rPr lang="zh-CN" altLang="en-US" sz="2800" dirty="0">
                <a:latin typeface="+mn-ea"/>
              </a:rPr>
              <a:t>若用</a:t>
            </a:r>
            <a:r>
              <a:rPr lang="zh-CN" altLang="en-US" sz="2800" dirty="0">
                <a:solidFill>
                  <a:srgbClr val="FF0000"/>
                </a:solidFill>
                <a:latin typeface="+mn-ea"/>
              </a:rPr>
              <a:t>符号</a:t>
            </a:r>
            <a:r>
              <a:rPr lang="zh-CN" altLang="en-US" sz="2800" dirty="0">
                <a:latin typeface="+mn-ea"/>
              </a:rPr>
              <a:t>表示跳转位置和变量位置，是否简化了问题？</a:t>
            </a:r>
          </a:p>
          <a:p>
            <a:r>
              <a:rPr lang="zh-CN" altLang="en-US" sz="2800" dirty="0">
                <a:latin typeface="+mn-ea"/>
              </a:rPr>
              <a:t>于是，汇编语言出现</a:t>
            </a:r>
          </a:p>
          <a:p>
            <a:pPr lvl="1"/>
            <a:r>
              <a:rPr lang="zh-CN" altLang="en-US" sz="2400" dirty="0">
                <a:latin typeface="+mn-ea"/>
              </a:rPr>
              <a:t>用</a:t>
            </a:r>
            <a:r>
              <a:rPr lang="zh-CN" altLang="en-US" sz="2400" dirty="0">
                <a:solidFill>
                  <a:srgbClr val="FF0000"/>
                </a:solidFill>
                <a:latin typeface="+mn-ea"/>
              </a:rPr>
              <a:t>助记符</a:t>
            </a:r>
            <a:r>
              <a:rPr lang="zh-CN" altLang="en-US" sz="2400" dirty="0">
                <a:latin typeface="+mn-ea"/>
              </a:rPr>
              <a:t>表示操作码</a:t>
            </a:r>
          </a:p>
          <a:p>
            <a:pPr lvl="1"/>
            <a:r>
              <a:rPr lang="zh-CN" altLang="en-US" sz="2400" dirty="0">
                <a:latin typeface="+mn-ea"/>
              </a:rPr>
              <a:t>用</a:t>
            </a:r>
            <a:r>
              <a:rPr lang="zh-CN" altLang="en-US" sz="2400" dirty="0">
                <a:solidFill>
                  <a:srgbClr val="FF0000"/>
                </a:solidFill>
                <a:latin typeface="+mn-ea"/>
              </a:rPr>
              <a:t>标号</a:t>
            </a:r>
            <a:r>
              <a:rPr lang="zh-CN" altLang="en-US" sz="2400" dirty="0">
                <a:latin typeface="+mn-ea"/>
              </a:rPr>
              <a:t>表示位置</a:t>
            </a:r>
          </a:p>
          <a:p>
            <a:pPr lvl="1"/>
            <a:r>
              <a:rPr lang="zh-CN" altLang="en-US" sz="2400" dirty="0">
                <a:latin typeface="+mn-ea"/>
              </a:rPr>
              <a:t>用</a:t>
            </a:r>
            <a:r>
              <a:rPr lang="zh-CN" altLang="en-US" sz="2400" dirty="0">
                <a:solidFill>
                  <a:srgbClr val="FF0000"/>
                </a:solidFill>
                <a:latin typeface="+mn-ea"/>
              </a:rPr>
              <a:t>助记符</a:t>
            </a:r>
            <a:r>
              <a:rPr lang="zh-CN" altLang="en-US" sz="2400" dirty="0">
                <a:latin typeface="+mn-ea"/>
              </a:rPr>
              <a:t>表示寄存器</a:t>
            </a:r>
          </a:p>
          <a:p>
            <a:pPr lvl="1"/>
            <a:r>
              <a:rPr lang="en-US" altLang="zh-CN" sz="2400" dirty="0">
                <a:latin typeface="+mn-ea"/>
              </a:rPr>
              <a:t>…</a:t>
            </a:r>
          </a:p>
        </p:txBody>
      </p:sp>
      <p:sp>
        <p:nvSpPr>
          <p:cNvPr id="2" name="日期占位符 1"/>
          <p:cNvSpPr>
            <a:spLocks noGrp="1"/>
          </p:cNvSpPr>
          <p:nvPr>
            <p:ph type="dt" sz="half" idx="10"/>
          </p:nvPr>
        </p:nvSpPr>
        <p:spPr/>
        <p:txBody>
          <a:bodyPr/>
          <a:lstStyle/>
          <a:p>
            <a:pPr>
              <a:defRPr/>
            </a:pPr>
            <a:fld id="{F8577261-695A-40D6-B452-AD25B9CC1820}" type="datetime2">
              <a:rPr lang="zh-CN" altLang="en-US" smtClean="0"/>
              <a:t>2017年11月8日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引言</a:t>
            </a:r>
            <a:endParaRPr lang="en-US" altLang="zh-CN"/>
          </a:p>
        </p:txBody>
      </p:sp>
      <p:sp>
        <p:nvSpPr>
          <p:cNvPr id="4" name="灯片编号占位符 3"/>
          <p:cNvSpPr>
            <a:spLocks noGrp="1"/>
          </p:cNvSpPr>
          <p:nvPr>
            <p:ph type="sldNum" sz="quarter" idx="12"/>
          </p:nvPr>
        </p:nvSpPr>
        <p:spPr/>
        <p:txBody>
          <a:bodyPr/>
          <a:lstStyle/>
          <a:p>
            <a:pPr>
              <a:defRPr/>
            </a:pPr>
            <a:fld id="{3B78F852-FEB5-4FC6-8012-DF6F33E7AD00}" type="slidenum">
              <a:rPr lang="en-US" altLang="zh-CN" smtClean="0"/>
              <a:pPr>
                <a:defRPr/>
              </a:pPr>
              <a:t>11</a:t>
            </a:fld>
            <a:endParaRPr lang="en-US" altLang="zh-CN"/>
          </a:p>
        </p:txBody>
      </p:sp>
      <p:sp>
        <p:nvSpPr>
          <p:cNvPr id="54275" name="Rectangle 1"/>
          <p:cNvSpPr>
            <a:spLocks noChangeArrowheads="1"/>
          </p:cNvSpPr>
          <p:nvPr/>
        </p:nvSpPr>
        <p:spPr bwMode="auto">
          <a:xfrm>
            <a:off x="2567608" y="127001"/>
            <a:ext cx="6696744" cy="866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119063" indent="-119063">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119063" indent="-119063">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9063" indent="-119063">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19063" indent="-119063">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119063" indent="-119063">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576263" indent="-119063"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1033463" indent="-119063"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1490663" indent="-119063"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1947863" indent="-119063"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zh-CN" altLang="en-US" sz="4000" dirty="0" smtClean="0"/>
              <a:t>汇编</a:t>
            </a:r>
            <a:r>
              <a:rPr lang="zh-CN" altLang="en-US" sz="4000" dirty="0"/>
              <a:t>指令</a:t>
            </a:r>
            <a:endParaRPr lang="zh-CN" altLang="en-GB" sz="4000" dirty="0">
              <a:solidFill>
                <a:srgbClr val="CC3300"/>
              </a:solidFill>
              <a:ea typeface="黑体" panose="02010609060101010101" pitchFamily="49" charset="-122"/>
            </a:endParaRPr>
          </a:p>
        </p:txBody>
      </p:sp>
      <p:grpSp>
        <p:nvGrpSpPr>
          <p:cNvPr id="560133" name="Group 5"/>
          <p:cNvGrpSpPr>
            <a:grpSpLocks/>
          </p:cNvGrpSpPr>
          <p:nvPr/>
        </p:nvGrpSpPr>
        <p:grpSpPr bwMode="auto">
          <a:xfrm>
            <a:off x="5961063" y="1610568"/>
            <a:ext cx="2462212" cy="2800350"/>
            <a:chOff x="2795" y="884"/>
            <a:chExt cx="1551" cy="1764"/>
          </a:xfrm>
        </p:grpSpPr>
        <p:sp>
          <p:nvSpPr>
            <p:cNvPr id="54288" name="Text Box 6"/>
            <p:cNvSpPr txBox="1">
              <a:spLocks noChangeArrowheads="1"/>
            </p:cNvSpPr>
            <p:nvPr/>
          </p:nvSpPr>
          <p:spPr bwMode="auto">
            <a:xfrm>
              <a:off x="2795" y="884"/>
              <a:ext cx="1527" cy="1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en-US" altLang="zh-CN" sz="2200">
                  <a:latin typeface="微软雅黑" panose="020B0503020204020204" pitchFamily="34" charset="-122"/>
                  <a:ea typeface="微软雅黑" panose="020B0503020204020204" pitchFamily="34" charset="-122"/>
                </a:rPr>
                <a:t>0</a:t>
              </a:r>
              <a:r>
                <a:rPr lang="zh-CN" altLang="en-US" sz="2200">
                  <a:latin typeface="微软雅黑" panose="020B0503020204020204" pitchFamily="34" charset="-122"/>
                  <a:ea typeface="微软雅黑" panose="020B0503020204020204" pitchFamily="34" charset="-122"/>
                </a:rPr>
                <a:t>：</a:t>
              </a:r>
              <a:r>
                <a:rPr lang="en-US" altLang="zh-CN" sz="2200">
                  <a:latin typeface="微软雅黑" panose="020B0503020204020204" pitchFamily="34" charset="-122"/>
                  <a:ea typeface="微软雅黑" panose="020B0503020204020204" pitchFamily="34" charset="-122"/>
                </a:rPr>
                <a:t>0101 </a:t>
              </a:r>
              <a:r>
                <a:rPr lang="en-US" altLang="zh-CN" sz="2200">
                  <a:solidFill>
                    <a:srgbClr val="993300"/>
                  </a:solidFill>
                  <a:latin typeface="微软雅黑" panose="020B0503020204020204" pitchFamily="34" charset="-122"/>
                  <a:ea typeface="微软雅黑" panose="020B0503020204020204" pitchFamily="34" charset="-122"/>
                </a:rPr>
                <a:t>0110</a:t>
              </a:r>
            </a:p>
            <a:p>
              <a:pPr eaLnBrk="1" hangingPunct="1">
                <a:lnSpc>
                  <a:spcPct val="100000"/>
                </a:lnSpc>
                <a:spcBef>
                  <a:spcPct val="0"/>
                </a:spcBef>
                <a:buFontTx/>
                <a:buNone/>
              </a:pPr>
              <a:r>
                <a:rPr lang="en-US" altLang="zh-CN" sz="2200">
                  <a:latin typeface="微软雅黑" panose="020B0503020204020204" pitchFamily="34" charset="-122"/>
                  <a:ea typeface="微软雅黑" panose="020B0503020204020204" pitchFamily="34" charset="-122"/>
                </a:rPr>
                <a:t>1</a:t>
              </a:r>
              <a:r>
                <a:rPr lang="zh-CN" altLang="en-US" sz="2200">
                  <a:latin typeface="微软雅黑" panose="020B0503020204020204" pitchFamily="34" charset="-122"/>
                  <a:ea typeface="微软雅黑" panose="020B0503020204020204" pitchFamily="34" charset="-122"/>
                </a:rPr>
                <a:t>：</a:t>
              </a:r>
              <a:r>
                <a:rPr lang="en-US" altLang="zh-CN" sz="2200">
                  <a:solidFill>
                    <a:srgbClr val="009242"/>
                  </a:solidFill>
                  <a:latin typeface="微软雅黑" panose="020B0503020204020204" pitchFamily="34" charset="-122"/>
                  <a:ea typeface="微软雅黑" panose="020B0503020204020204" pitchFamily="34" charset="-122"/>
                </a:rPr>
                <a:t>0010</a:t>
              </a:r>
              <a:r>
                <a:rPr lang="en-US" altLang="zh-CN" sz="2200">
                  <a:latin typeface="微软雅黑" panose="020B0503020204020204" pitchFamily="34" charset="-122"/>
                  <a:ea typeface="微软雅黑" panose="020B0503020204020204" pitchFamily="34" charset="-122"/>
                </a:rPr>
                <a:t> </a:t>
              </a:r>
              <a:r>
                <a:rPr lang="en-US" altLang="zh-CN" sz="2200">
                  <a:solidFill>
                    <a:srgbClr val="FF0000"/>
                  </a:solidFill>
                  <a:latin typeface="微软雅黑" panose="020B0503020204020204" pitchFamily="34" charset="-122"/>
                  <a:ea typeface="微软雅黑" panose="020B0503020204020204" pitchFamily="34" charset="-122"/>
                </a:rPr>
                <a:t>0100</a:t>
              </a:r>
            </a:p>
            <a:p>
              <a:pPr eaLnBrk="1" hangingPunct="1">
                <a:lnSpc>
                  <a:spcPct val="100000"/>
                </a:lnSpc>
                <a:spcBef>
                  <a:spcPct val="0"/>
                </a:spcBef>
                <a:buFontTx/>
                <a:buNone/>
              </a:pPr>
              <a:r>
                <a:rPr lang="en-US" altLang="zh-CN" sz="2200">
                  <a:latin typeface="微软雅黑" panose="020B0503020204020204" pitchFamily="34" charset="-122"/>
                  <a:ea typeface="微软雅黑" panose="020B0503020204020204" pitchFamily="34" charset="-122"/>
                </a:rPr>
                <a:t>2</a:t>
              </a:r>
              <a:r>
                <a:rPr lang="zh-CN" altLang="en-US" sz="2200">
                  <a:latin typeface="微软雅黑" panose="020B0503020204020204" pitchFamily="34" charset="-122"/>
                  <a:ea typeface="微软雅黑" panose="020B0503020204020204" pitchFamily="34" charset="-122"/>
                </a:rPr>
                <a:t>： </a:t>
              </a:r>
              <a:r>
                <a:rPr lang="en-US" altLang="zh-CN" sz="2200">
                  <a:latin typeface="微软雅黑" panose="020B0503020204020204" pitchFamily="34" charset="-122"/>
                  <a:ea typeface="微软雅黑" panose="020B0503020204020204" pitchFamily="34" charset="-122"/>
                </a:rPr>
                <a:t>……</a:t>
              </a:r>
            </a:p>
            <a:p>
              <a:pPr eaLnBrk="1" hangingPunct="1">
                <a:lnSpc>
                  <a:spcPct val="100000"/>
                </a:lnSpc>
                <a:spcBef>
                  <a:spcPct val="0"/>
                </a:spcBef>
                <a:buFontTx/>
                <a:buNone/>
              </a:pPr>
              <a:r>
                <a:rPr lang="en-US" altLang="zh-CN" sz="2200">
                  <a:latin typeface="微软雅黑" panose="020B0503020204020204" pitchFamily="34" charset="-122"/>
                  <a:ea typeface="微软雅黑" panose="020B0503020204020204" pitchFamily="34" charset="-122"/>
                </a:rPr>
                <a:t>3</a:t>
              </a:r>
              <a:r>
                <a:rPr lang="zh-CN" altLang="en-US" sz="2200">
                  <a:latin typeface="微软雅黑" panose="020B0503020204020204" pitchFamily="34" charset="-122"/>
                  <a:ea typeface="微软雅黑" panose="020B0503020204020204" pitchFamily="34" charset="-122"/>
                </a:rPr>
                <a:t>： </a:t>
              </a:r>
              <a:r>
                <a:rPr lang="en-US" altLang="zh-CN" sz="2200">
                  <a:latin typeface="微软雅黑" panose="020B0503020204020204" pitchFamily="34" charset="-122"/>
                  <a:ea typeface="微软雅黑" panose="020B0503020204020204" pitchFamily="34" charset="-122"/>
                </a:rPr>
                <a:t>……</a:t>
              </a:r>
            </a:p>
            <a:p>
              <a:pPr eaLnBrk="1" hangingPunct="1">
                <a:lnSpc>
                  <a:spcPct val="100000"/>
                </a:lnSpc>
                <a:spcBef>
                  <a:spcPct val="0"/>
                </a:spcBef>
                <a:buFontTx/>
                <a:buNone/>
              </a:pPr>
              <a:r>
                <a:rPr lang="en-US" altLang="zh-CN" sz="2200">
                  <a:solidFill>
                    <a:srgbClr val="FF0000"/>
                  </a:solidFill>
                  <a:latin typeface="微软雅黑" panose="020B0503020204020204" pitchFamily="34" charset="-122"/>
                  <a:ea typeface="微软雅黑" panose="020B0503020204020204" pitchFamily="34" charset="-122"/>
                </a:rPr>
                <a:t>4</a:t>
              </a:r>
              <a:r>
                <a:rPr lang="zh-CN" altLang="en-US" sz="2200">
                  <a:latin typeface="微软雅黑" panose="020B0503020204020204" pitchFamily="34" charset="-122"/>
                  <a:ea typeface="微软雅黑" panose="020B0503020204020204" pitchFamily="34" charset="-122"/>
                </a:rPr>
                <a:t>： </a:t>
              </a:r>
              <a:r>
                <a:rPr lang="en-US" altLang="zh-CN" sz="2200">
                  <a:latin typeface="微软雅黑" panose="020B0503020204020204" pitchFamily="34" charset="-122"/>
                  <a:ea typeface="微软雅黑" panose="020B0503020204020204" pitchFamily="34" charset="-122"/>
                </a:rPr>
                <a:t>0110 </a:t>
              </a:r>
              <a:r>
                <a:rPr lang="en-US" altLang="zh-CN" sz="2200">
                  <a:solidFill>
                    <a:srgbClr val="0066CC"/>
                  </a:solidFill>
                  <a:latin typeface="微软雅黑" panose="020B0503020204020204" pitchFamily="34" charset="-122"/>
                  <a:ea typeface="微软雅黑" panose="020B0503020204020204" pitchFamily="34" charset="-122"/>
                </a:rPr>
                <a:t>0111</a:t>
              </a:r>
              <a:r>
                <a:rPr lang="zh-CN" altLang="en-US" sz="2200">
                  <a:latin typeface="微软雅黑" panose="020B0503020204020204" pitchFamily="34" charset="-122"/>
                  <a:ea typeface="微软雅黑" panose="020B0503020204020204" pitchFamily="34" charset="-122"/>
                </a:rPr>
                <a:t> </a:t>
              </a:r>
              <a:r>
                <a:rPr lang="en-US" altLang="zh-CN" sz="2200">
                  <a:latin typeface="微软雅黑" panose="020B0503020204020204" pitchFamily="34" charset="-122"/>
                  <a:ea typeface="微软雅黑" panose="020B0503020204020204" pitchFamily="34" charset="-122"/>
                </a:rPr>
                <a:t>5</a:t>
              </a:r>
              <a:r>
                <a:rPr lang="zh-CN" altLang="en-US" sz="2200">
                  <a:latin typeface="微软雅黑" panose="020B0503020204020204" pitchFamily="34" charset="-122"/>
                  <a:ea typeface="微软雅黑" panose="020B0503020204020204" pitchFamily="34" charset="-122"/>
                </a:rPr>
                <a:t>： </a:t>
              </a:r>
              <a:r>
                <a:rPr lang="en-US" altLang="zh-CN" sz="2200">
                  <a:latin typeface="微软雅黑" panose="020B0503020204020204" pitchFamily="34" charset="-122"/>
                  <a:ea typeface="微软雅黑" panose="020B0503020204020204" pitchFamily="34" charset="-122"/>
                </a:rPr>
                <a:t>……</a:t>
              </a:r>
              <a:endParaRPr lang="en-US" altLang="zh-CN" sz="2200">
                <a:solidFill>
                  <a:srgbClr val="0066CC"/>
                </a:solidFill>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pPr>
              <a:r>
                <a:rPr lang="en-US" altLang="zh-CN" sz="2200">
                  <a:solidFill>
                    <a:srgbClr val="993300"/>
                  </a:solidFill>
                  <a:latin typeface="微软雅黑" panose="020B0503020204020204" pitchFamily="34" charset="-122"/>
                  <a:ea typeface="微软雅黑" panose="020B0503020204020204" pitchFamily="34" charset="-122"/>
                </a:rPr>
                <a:t>6</a:t>
              </a:r>
              <a:r>
                <a:rPr lang="zh-CN" altLang="en-US" sz="2200">
                  <a:latin typeface="微软雅黑" panose="020B0503020204020204" pitchFamily="34" charset="-122"/>
                  <a:ea typeface="微软雅黑" panose="020B0503020204020204" pitchFamily="34" charset="-122"/>
                </a:rPr>
                <a:t>： </a:t>
              </a:r>
              <a:r>
                <a:rPr lang="en-US" altLang="zh-CN" sz="2200">
                  <a:latin typeface="微软雅黑" panose="020B0503020204020204" pitchFamily="34" charset="-122"/>
                  <a:ea typeface="微软雅黑" panose="020B0503020204020204" pitchFamily="34" charset="-122"/>
                </a:rPr>
                <a:t>……</a:t>
              </a:r>
            </a:p>
            <a:p>
              <a:pPr eaLnBrk="1" hangingPunct="1">
                <a:lnSpc>
                  <a:spcPct val="100000"/>
                </a:lnSpc>
                <a:spcBef>
                  <a:spcPct val="0"/>
                </a:spcBef>
                <a:buFontTx/>
                <a:buNone/>
              </a:pPr>
              <a:r>
                <a:rPr lang="en-US" altLang="zh-CN" sz="2200">
                  <a:solidFill>
                    <a:srgbClr val="0066CC"/>
                  </a:solidFill>
                  <a:latin typeface="微软雅黑" panose="020B0503020204020204" pitchFamily="34" charset="-122"/>
                  <a:ea typeface="微软雅黑" panose="020B0503020204020204" pitchFamily="34" charset="-122"/>
                </a:rPr>
                <a:t>7</a:t>
              </a:r>
              <a:r>
                <a:rPr lang="zh-CN" altLang="en-US" sz="2200">
                  <a:latin typeface="微软雅黑" panose="020B0503020204020204" pitchFamily="34" charset="-122"/>
                  <a:ea typeface="微软雅黑" panose="020B0503020204020204" pitchFamily="34" charset="-122"/>
                </a:rPr>
                <a:t>： </a:t>
              </a:r>
              <a:r>
                <a:rPr lang="en-US" altLang="zh-CN" sz="2200">
                  <a:latin typeface="微软雅黑" panose="020B0503020204020204" pitchFamily="34" charset="-122"/>
                  <a:ea typeface="微软雅黑" panose="020B0503020204020204" pitchFamily="34" charset="-122"/>
                </a:rPr>
                <a:t>……</a:t>
              </a:r>
            </a:p>
          </p:txBody>
        </p:sp>
        <p:grpSp>
          <p:nvGrpSpPr>
            <p:cNvPr id="54289" name="Group 7"/>
            <p:cNvGrpSpPr>
              <a:grpSpLocks/>
            </p:cNvGrpSpPr>
            <p:nvPr/>
          </p:nvGrpSpPr>
          <p:grpSpPr bwMode="auto">
            <a:xfrm>
              <a:off x="4099" y="1221"/>
              <a:ext cx="247" cy="653"/>
              <a:chOff x="5331" y="2259"/>
              <a:chExt cx="237" cy="641"/>
            </a:xfrm>
          </p:grpSpPr>
          <p:sp>
            <p:nvSpPr>
              <p:cNvPr id="54290" name="Line 8"/>
              <p:cNvSpPr>
                <a:spLocks noChangeShapeType="1"/>
              </p:cNvSpPr>
              <p:nvPr/>
            </p:nvSpPr>
            <p:spPr bwMode="auto">
              <a:xfrm>
                <a:off x="5331" y="2267"/>
                <a:ext cx="237" cy="0"/>
              </a:xfrm>
              <a:prstGeom prst="line">
                <a:avLst/>
              </a:prstGeom>
              <a:noFill/>
              <a:ln w="5715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91" name="Line 9"/>
              <p:cNvSpPr>
                <a:spLocks noChangeShapeType="1"/>
              </p:cNvSpPr>
              <p:nvPr/>
            </p:nvSpPr>
            <p:spPr bwMode="auto">
              <a:xfrm>
                <a:off x="5550" y="2259"/>
                <a:ext cx="0" cy="641"/>
              </a:xfrm>
              <a:prstGeom prst="line">
                <a:avLst/>
              </a:prstGeom>
              <a:noFill/>
              <a:ln w="5715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92" name="Line 10"/>
              <p:cNvSpPr>
                <a:spLocks noChangeShapeType="1"/>
              </p:cNvSpPr>
              <p:nvPr/>
            </p:nvSpPr>
            <p:spPr bwMode="auto">
              <a:xfrm flipH="1">
                <a:off x="5367" y="2889"/>
                <a:ext cx="164" cy="9"/>
              </a:xfrm>
              <a:prstGeom prst="line">
                <a:avLst/>
              </a:prstGeom>
              <a:noFill/>
              <a:ln w="57150">
                <a:solidFill>
                  <a:srgbClr val="CC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560139" name="Group 11"/>
          <p:cNvGrpSpPr>
            <a:grpSpLocks/>
          </p:cNvGrpSpPr>
          <p:nvPr/>
        </p:nvGrpSpPr>
        <p:grpSpPr bwMode="auto">
          <a:xfrm>
            <a:off x="8570914" y="1610568"/>
            <a:ext cx="1901825" cy="2800350"/>
            <a:chOff x="4439" y="884"/>
            <a:chExt cx="1198" cy="1764"/>
          </a:xfrm>
        </p:grpSpPr>
        <p:sp>
          <p:nvSpPr>
            <p:cNvPr id="54283" name="Text Box 12"/>
            <p:cNvSpPr txBox="1">
              <a:spLocks noChangeArrowheads="1"/>
            </p:cNvSpPr>
            <p:nvPr/>
          </p:nvSpPr>
          <p:spPr bwMode="auto">
            <a:xfrm>
              <a:off x="4439" y="884"/>
              <a:ext cx="1180" cy="1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en-US" altLang="zh-CN" sz="2200">
                  <a:latin typeface="微软雅黑" panose="020B0503020204020204" pitchFamily="34" charset="-122"/>
                  <a:ea typeface="微软雅黑" panose="020B0503020204020204" pitchFamily="34" charset="-122"/>
                </a:rPr>
                <a:t>      add </a:t>
              </a:r>
              <a:r>
                <a:rPr lang="en-US" altLang="zh-CN" sz="2200">
                  <a:solidFill>
                    <a:srgbClr val="993300"/>
                  </a:solidFill>
                  <a:latin typeface="微软雅黑" panose="020B0503020204020204" pitchFamily="34" charset="-122"/>
                  <a:ea typeface="微软雅黑" panose="020B0503020204020204" pitchFamily="34" charset="-122"/>
                </a:rPr>
                <a:t>B</a:t>
              </a:r>
            </a:p>
            <a:p>
              <a:pPr eaLnBrk="1" hangingPunct="1">
                <a:lnSpc>
                  <a:spcPct val="100000"/>
                </a:lnSpc>
                <a:spcBef>
                  <a:spcPct val="0"/>
                </a:spcBef>
                <a:buFontTx/>
                <a:buNone/>
              </a:pPr>
              <a:r>
                <a:rPr lang="en-US" altLang="zh-CN" sz="2200">
                  <a:solidFill>
                    <a:srgbClr val="009242"/>
                  </a:solidFill>
                  <a:latin typeface="微软雅黑" panose="020B0503020204020204" pitchFamily="34" charset="-122"/>
                  <a:ea typeface="微软雅黑" panose="020B0503020204020204" pitchFamily="34" charset="-122"/>
                </a:rPr>
                <a:t>      jxx </a:t>
              </a:r>
              <a:r>
                <a:rPr lang="en-US" altLang="zh-CN" sz="2200">
                  <a:solidFill>
                    <a:srgbClr val="FF0000"/>
                  </a:solidFill>
                  <a:latin typeface="微软雅黑" panose="020B0503020204020204" pitchFamily="34" charset="-122"/>
                  <a:ea typeface="微软雅黑" panose="020B0503020204020204" pitchFamily="34" charset="-122"/>
                </a:rPr>
                <a:t>L0</a:t>
              </a:r>
            </a:p>
            <a:p>
              <a:pPr eaLnBrk="1" hangingPunct="1">
                <a:lnSpc>
                  <a:spcPct val="100000"/>
                </a:lnSpc>
                <a:spcBef>
                  <a:spcPct val="0"/>
                </a:spcBef>
                <a:buFontTx/>
                <a:buNone/>
              </a:pPr>
              <a:r>
                <a:rPr lang="zh-CN" altLang="en-US" sz="2200">
                  <a:latin typeface="微软雅黑" panose="020B0503020204020204" pitchFamily="34" charset="-122"/>
                  <a:ea typeface="微软雅黑" panose="020B0503020204020204" pitchFamily="34" charset="-122"/>
                </a:rPr>
                <a:t>       </a:t>
              </a:r>
              <a:r>
                <a:rPr lang="en-US" altLang="zh-CN" sz="2200">
                  <a:latin typeface="微软雅黑" panose="020B0503020204020204" pitchFamily="34" charset="-122"/>
                  <a:ea typeface="微软雅黑" panose="020B0503020204020204" pitchFamily="34" charset="-122"/>
                </a:rPr>
                <a:t>……</a:t>
              </a:r>
            </a:p>
            <a:p>
              <a:pPr eaLnBrk="1" hangingPunct="1">
                <a:lnSpc>
                  <a:spcPct val="100000"/>
                </a:lnSpc>
                <a:spcBef>
                  <a:spcPct val="0"/>
                </a:spcBef>
                <a:buFontTx/>
                <a:buNone/>
              </a:pPr>
              <a:r>
                <a:rPr lang="zh-CN" altLang="en-US" sz="2200">
                  <a:latin typeface="微软雅黑" panose="020B0503020204020204" pitchFamily="34" charset="-122"/>
                  <a:ea typeface="微软雅黑" panose="020B0503020204020204" pitchFamily="34" charset="-122"/>
                </a:rPr>
                <a:t>       </a:t>
              </a:r>
              <a:r>
                <a:rPr lang="en-US" altLang="zh-CN" sz="2200">
                  <a:latin typeface="微软雅黑" panose="020B0503020204020204" pitchFamily="34" charset="-122"/>
                  <a:ea typeface="微软雅黑" panose="020B0503020204020204" pitchFamily="34" charset="-122"/>
                </a:rPr>
                <a:t>……</a:t>
              </a:r>
            </a:p>
            <a:p>
              <a:pPr eaLnBrk="1" hangingPunct="1">
                <a:lnSpc>
                  <a:spcPct val="100000"/>
                </a:lnSpc>
                <a:spcBef>
                  <a:spcPct val="0"/>
                </a:spcBef>
                <a:buFontTx/>
                <a:buNone/>
              </a:pPr>
              <a:r>
                <a:rPr lang="en-US" altLang="zh-CN" sz="2200">
                  <a:latin typeface="微软雅黑" panose="020B0503020204020204" pitchFamily="34" charset="-122"/>
                  <a:ea typeface="微软雅黑" panose="020B0503020204020204" pitchFamily="34" charset="-122"/>
                </a:rPr>
                <a:t> </a:t>
              </a:r>
              <a:r>
                <a:rPr lang="en-US" altLang="zh-CN" sz="2200">
                  <a:solidFill>
                    <a:srgbClr val="FF0000"/>
                  </a:solidFill>
                  <a:latin typeface="微软雅黑" panose="020B0503020204020204" pitchFamily="34" charset="-122"/>
                  <a:ea typeface="微软雅黑" panose="020B0503020204020204" pitchFamily="34" charset="-122"/>
                </a:rPr>
                <a:t>L0</a:t>
              </a:r>
              <a:r>
                <a:rPr lang="zh-CN" altLang="en-US" sz="2200">
                  <a:latin typeface="微软雅黑" panose="020B0503020204020204" pitchFamily="34" charset="-122"/>
                  <a:ea typeface="微软雅黑" panose="020B0503020204020204" pitchFamily="34" charset="-122"/>
                </a:rPr>
                <a:t>：</a:t>
              </a:r>
              <a:r>
                <a:rPr lang="en-US" altLang="zh-CN" sz="2200">
                  <a:latin typeface="微软雅黑" panose="020B0503020204020204" pitchFamily="34" charset="-122"/>
                  <a:ea typeface="微软雅黑" panose="020B0503020204020204" pitchFamily="34" charset="-122"/>
                </a:rPr>
                <a:t>sub </a:t>
              </a:r>
              <a:r>
                <a:rPr lang="en-US" altLang="zh-CN" sz="2200">
                  <a:solidFill>
                    <a:srgbClr val="0066FF"/>
                  </a:solidFill>
                  <a:latin typeface="微软雅黑" panose="020B0503020204020204" pitchFamily="34" charset="-122"/>
                  <a:ea typeface="微软雅黑" panose="020B0503020204020204" pitchFamily="34" charset="-122"/>
                </a:rPr>
                <a:t>C</a:t>
              </a:r>
              <a:endParaRPr lang="en-US" altLang="zh-CN" sz="2200">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pPr>
              <a:r>
                <a:rPr lang="en-US" altLang="zh-CN" sz="2200">
                  <a:latin typeface="微软雅黑" panose="020B0503020204020204" pitchFamily="34" charset="-122"/>
                  <a:ea typeface="微软雅黑" panose="020B0503020204020204" pitchFamily="34" charset="-122"/>
                </a:rPr>
                <a:t>       ……</a:t>
              </a:r>
            </a:p>
            <a:p>
              <a:pPr eaLnBrk="1" hangingPunct="1">
                <a:lnSpc>
                  <a:spcPct val="100000"/>
                </a:lnSpc>
                <a:spcBef>
                  <a:spcPct val="0"/>
                </a:spcBef>
                <a:buFontTx/>
                <a:buNone/>
              </a:pPr>
              <a:r>
                <a:rPr lang="en-US" altLang="zh-CN" sz="2200">
                  <a:solidFill>
                    <a:srgbClr val="993300"/>
                  </a:solidFill>
                  <a:latin typeface="微软雅黑" panose="020B0503020204020204" pitchFamily="34" charset="-122"/>
                  <a:ea typeface="微软雅黑" panose="020B0503020204020204" pitchFamily="34" charset="-122"/>
                </a:rPr>
                <a:t>B</a:t>
              </a:r>
              <a:r>
                <a:rPr lang="zh-CN" altLang="en-US" sz="2200">
                  <a:latin typeface="微软雅黑" panose="020B0503020204020204" pitchFamily="34" charset="-122"/>
                  <a:ea typeface="微软雅黑" panose="020B0503020204020204" pitchFamily="34" charset="-122"/>
                </a:rPr>
                <a:t>： </a:t>
              </a:r>
              <a:r>
                <a:rPr lang="en-US" altLang="zh-CN" sz="2200">
                  <a:latin typeface="微软雅黑" panose="020B0503020204020204" pitchFamily="34" charset="-122"/>
                  <a:ea typeface="微软雅黑" panose="020B0503020204020204" pitchFamily="34" charset="-122"/>
                </a:rPr>
                <a:t>……</a:t>
              </a:r>
            </a:p>
            <a:p>
              <a:pPr eaLnBrk="1" hangingPunct="1">
                <a:lnSpc>
                  <a:spcPct val="100000"/>
                </a:lnSpc>
                <a:spcBef>
                  <a:spcPct val="0"/>
                </a:spcBef>
                <a:buFontTx/>
                <a:buNone/>
              </a:pPr>
              <a:r>
                <a:rPr lang="en-US" altLang="zh-CN" sz="2200">
                  <a:solidFill>
                    <a:srgbClr val="0066FF"/>
                  </a:solidFill>
                  <a:latin typeface="微软雅黑" panose="020B0503020204020204" pitchFamily="34" charset="-122"/>
                  <a:ea typeface="微软雅黑" panose="020B0503020204020204" pitchFamily="34" charset="-122"/>
                </a:rPr>
                <a:t>C</a:t>
              </a:r>
              <a:r>
                <a:rPr lang="zh-CN" altLang="en-US" sz="2200">
                  <a:latin typeface="微软雅黑" panose="020B0503020204020204" pitchFamily="34" charset="-122"/>
                  <a:ea typeface="微软雅黑" panose="020B0503020204020204" pitchFamily="34" charset="-122"/>
                </a:rPr>
                <a:t>： </a:t>
              </a:r>
              <a:r>
                <a:rPr lang="en-US" altLang="zh-CN" sz="2200">
                  <a:latin typeface="微软雅黑" panose="020B0503020204020204" pitchFamily="34" charset="-122"/>
                  <a:ea typeface="微软雅黑" panose="020B0503020204020204" pitchFamily="34" charset="-122"/>
                </a:rPr>
                <a:t>……</a:t>
              </a:r>
            </a:p>
          </p:txBody>
        </p:sp>
        <p:grpSp>
          <p:nvGrpSpPr>
            <p:cNvPr id="54284" name="Group 13"/>
            <p:cNvGrpSpPr>
              <a:grpSpLocks/>
            </p:cNvGrpSpPr>
            <p:nvPr/>
          </p:nvGrpSpPr>
          <p:grpSpPr bwMode="auto">
            <a:xfrm>
              <a:off x="5439" y="1196"/>
              <a:ext cx="198" cy="681"/>
              <a:chOff x="5331" y="2259"/>
              <a:chExt cx="237" cy="641"/>
            </a:xfrm>
          </p:grpSpPr>
          <p:sp>
            <p:nvSpPr>
              <p:cNvPr id="54285" name="Line 14"/>
              <p:cNvSpPr>
                <a:spLocks noChangeShapeType="1"/>
              </p:cNvSpPr>
              <p:nvPr/>
            </p:nvSpPr>
            <p:spPr bwMode="auto">
              <a:xfrm>
                <a:off x="5331" y="2267"/>
                <a:ext cx="237" cy="0"/>
              </a:xfrm>
              <a:prstGeom prst="line">
                <a:avLst/>
              </a:prstGeom>
              <a:noFill/>
              <a:ln w="5715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86" name="Line 15"/>
              <p:cNvSpPr>
                <a:spLocks noChangeShapeType="1"/>
              </p:cNvSpPr>
              <p:nvPr/>
            </p:nvSpPr>
            <p:spPr bwMode="auto">
              <a:xfrm>
                <a:off x="5550" y="2259"/>
                <a:ext cx="0" cy="641"/>
              </a:xfrm>
              <a:prstGeom prst="line">
                <a:avLst/>
              </a:prstGeom>
              <a:noFill/>
              <a:ln w="5715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87" name="Line 16"/>
              <p:cNvSpPr>
                <a:spLocks noChangeShapeType="1"/>
              </p:cNvSpPr>
              <p:nvPr/>
            </p:nvSpPr>
            <p:spPr bwMode="auto">
              <a:xfrm flipH="1">
                <a:off x="5367" y="2889"/>
                <a:ext cx="164" cy="9"/>
              </a:xfrm>
              <a:prstGeom prst="line">
                <a:avLst/>
              </a:prstGeom>
              <a:noFill/>
              <a:ln w="57150">
                <a:solidFill>
                  <a:srgbClr val="CC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560145" name="Text Box 17"/>
          <p:cNvSpPr txBox="1">
            <a:spLocks noChangeArrowheads="1"/>
          </p:cNvSpPr>
          <p:nvPr/>
        </p:nvSpPr>
        <p:spPr bwMode="auto">
          <a:xfrm>
            <a:off x="8751888" y="4536331"/>
            <a:ext cx="172085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dirty="0">
                <a:solidFill>
                  <a:schemeClr val="accent2"/>
                </a:solidFill>
                <a:latin typeface="宋体" panose="02010600030101010101" pitchFamily="2" charset="-122"/>
              </a:rPr>
              <a:t>在第</a:t>
            </a:r>
            <a:r>
              <a:rPr lang="en-US" altLang="zh-CN" sz="2000" dirty="0">
                <a:solidFill>
                  <a:schemeClr val="accent2"/>
                </a:solidFill>
                <a:latin typeface="宋体" panose="02010600030101010101" pitchFamily="2" charset="-122"/>
              </a:rPr>
              <a:t>4</a:t>
            </a:r>
            <a:r>
              <a:rPr lang="zh-CN" altLang="en-US" sz="2000" dirty="0">
                <a:solidFill>
                  <a:schemeClr val="accent2"/>
                </a:solidFill>
                <a:latin typeface="宋体" panose="02010600030101010101" pitchFamily="2" charset="-122"/>
              </a:rPr>
              <a:t>条指令前加指令时不用改变</a:t>
            </a:r>
            <a:r>
              <a:rPr lang="en-US" altLang="zh-CN" sz="2000" dirty="0">
                <a:solidFill>
                  <a:schemeClr val="accent2"/>
                </a:solidFill>
                <a:latin typeface="宋体" panose="02010600030101010101" pitchFamily="2" charset="-122"/>
              </a:rPr>
              <a:t>add</a:t>
            </a:r>
            <a:r>
              <a:rPr lang="zh-CN" altLang="en-US" sz="2000" dirty="0">
                <a:solidFill>
                  <a:schemeClr val="accent2"/>
                </a:solidFill>
                <a:latin typeface="宋体" panose="02010600030101010101" pitchFamily="2" charset="-122"/>
              </a:rPr>
              <a:t>、</a:t>
            </a:r>
            <a:r>
              <a:rPr lang="en-US" altLang="zh-CN" sz="2000" dirty="0" err="1">
                <a:solidFill>
                  <a:schemeClr val="accent2"/>
                </a:solidFill>
                <a:latin typeface="宋体" panose="02010600030101010101" pitchFamily="2" charset="-122"/>
              </a:rPr>
              <a:t>jxx</a:t>
            </a:r>
            <a:r>
              <a:rPr lang="zh-CN" altLang="en-US" sz="2000" dirty="0">
                <a:solidFill>
                  <a:schemeClr val="accent2"/>
                </a:solidFill>
                <a:latin typeface="宋体" panose="02010600030101010101" pitchFamily="2" charset="-122"/>
              </a:rPr>
              <a:t>和</a:t>
            </a:r>
            <a:r>
              <a:rPr lang="en-US" altLang="zh-CN" sz="2000" dirty="0">
                <a:solidFill>
                  <a:schemeClr val="accent2"/>
                </a:solidFill>
                <a:latin typeface="宋体" panose="02010600030101010101" pitchFamily="2" charset="-122"/>
              </a:rPr>
              <a:t>sub</a:t>
            </a:r>
            <a:r>
              <a:rPr lang="zh-CN" altLang="en-US" sz="2000" dirty="0">
                <a:solidFill>
                  <a:schemeClr val="accent2"/>
                </a:solidFill>
                <a:latin typeface="宋体" panose="02010600030101010101" pitchFamily="2" charset="-122"/>
              </a:rPr>
              <a:t>指令中的地址码！</a:t>
            </a:r>
          </a:p>
        </p:txBody>
      </p:sp>
      <p:sp>
        <p:nvSpPr>
          <p:cNvPr id="560146" name="Rectangle 18"/>
          <p:cNvSpPr>
            <a:spLocks noChangeArrowheads="1"/>
          </p:cNvSpPr>
          <p:nvPr/>
        </p:nvSpPr>
        <p:spPr bwMode="auto">
          <a:xfrm>
            <a:off x="1595439" y="3779199"/>
            <a:ext cx="5221287" cy="1649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buFontTx/>
              <a:buNone/>
            </a:pPr>
            <a:r>
              <a:rPr lang="zh-CN" altLang="en-US" sz="2200" dirty="0">
                <a:latin typeface="宋体" panose="02010600030101010101" pitchFamily="2" charset="-122"/>
              </a:rPr>
              <a:t>用汇编语言编写的优点是：</a:t>
            </a:r>
          </a:p>
          <a:p>
            <a:pPr eaLnBrk="1" hangingPunct="1">
              <a:lnSpc>
                <a:spcPct val="100000"/>
              </a:lnSpc>
              <a:buFontTx/>
              <a:buNone/>
            </a:pPr>
            <a:r>
              <a:rPr lang="zh-CN" altLang="en-US" sz="2200" dirty="0" smtClean="0">
                <a:solidFill>
                  <a:srgbClr val="CC3300"/>
                </a:solidFill>
                <a:latin typeface="宋体" panose="02010600030101010101" pitchFamily="2" charset="-122"/>
              </a:rPr>
              <a:t>不</a:t>
            </a:r>
            <a:r>
              <a:rPr lang="zh-CN" altLang="en-US" sz="2200" dirty="0">
                <a:solidFill>
                  <a:srgbClr val="CC3300"/>
                </a:solidFill>
                <a:latin typeface="宋体" panose="02010600030101010101" pitchFamily="2" charset="-122"/>
              </a:rPr>
              <a:t>需记忆指令码，编写方便</a:t>
            </a:r>
          </a:p>
          <a:p>
            <a:pPr>
              <a:lnSpc>
                <a:spcPct val="100000"/>
              </a:lnSpc>
              <a:buNone/>
            </a:pPr>
            <a:r>
              <a:rPr lang="zh-CN" altLang="en-US" sz="2200" dirty="0">
                <a:solidFill>
                  <a:srgbClr val="CC3300"/>
                </a:solidFill>
                <a:latin typeface="宋体" panose="02010600030101010101" pitchFamily="2" charset="-122"/>
              </a:rPr>
              <a:t>可读性比机器语言强</a:t>
            </a:r>
          </a:p>
          <a:p>
            <a:pPr>
              <a:lnSpc>
                <a:spcPct val="100000"/>
              </a:lnSpc>
              <a:buNone/>
            </a:pPr>
            <a:r>
              <a:rPr lang="zh-CN" altLang="en-US" sz="2200" dirty="0" smtClean="0">
                <a:solidFill>
                  <a:srgbClr val="CC3300"/>
                </a:solidFill>
                <a:latin typeface="宋体" panose="02010600030101010101" pitchFamily="2" charset="-122"/>
              </a:rPr>
              <a:t>与绝对位置无关，扩展性好</a:t>
            </a:r>
            <a:endParaRPr lang="zh-CN" altLang="en-US" sz="2200" dirty="0">
              <a:solidFill>
                <a:srgbClr val="CC3300"/>
              </a:solidFill>
              <a:latin typeface="宋体" panose="02010600030101010101" pitchFamily="2" charset="-122"/>
            </a:endParaRPr>
          </a:p>
        </p:txBody>
      </p:sp>
      <p:sp>
        <p:nvSpPr>
          <p:cNvPr id="560149" name="Text Box 21"/>
          <p:cNvSpPr txBox="1">
            <a:spLocks noChangeArrowheads="1"/>
          </p:cNvSpPr>
          <p:nvPr/>
        </p:nvSpPr>
        <p:spPr bwMode="auto">
          <a:xfrm>
            <a:off x="6248403" y="4604041"/>
            <a:ext cx="2322511" cy="13849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dirty="0">
                <a:solidFill>
                  <a:srgbClr val="FF0000"/>
                </a:solidFill>
                <a:latin typeface="宋体" panose="02010600030101010101" pitchFamily="2" charset="-122"/>
              </a:rPr>
              <a:t>需将汇编语言转换为机器语言！</a:t>
            </a:r>
          </a:p>
          <a:p>
            <a:pPr eaLnBrk="1" hangingPunct="1">
              <a:lnSpc>
                <a:spcPct val="100000"/>
              </a:lnSpc>
              <a:spcBef>
                <a:spcPct val="50000"/>
              </a:spcBef>
              <a:buFontTx/>
              <a:buNone/>
            </a:pPr>
            <a:r>
              <a:rPr lang="zh-CN" altLang="en-US" dirty="0">
                <a:latin typeface="宋体" panose="02010600030101010101" pitchFamily="2" charset="-122"/>
              </a:rPr>
              <a:t>用</a:t>
            </a:r>
            <a:r>
              <a:rPr lang="zh-CN" altLang="en-US" dirty="0" smtClean="0">
                <a:solidFill>
                  <a:srgbClr val="008000"/>
                </a:solidFill>
                <a:latin typeface="宋体" panose="02010600030101010101" pitchFamily="2" charset="-122"/>
              </a:rPr>
              <a:t>汇编</a:t>
            </a:r>
            <a:r>
              <a:rPr lang="zh-CN" altLang="en-US" dirty="0">
                <a:solidFill>
                  <a:srgbClr val="008000"/>
                </a:solidFill>
                <a:latin typeface="宋体" panose="02010600030101010101" pitchFamily="2" charset="-122"/>
              </a:rPr>
              <a:t>系统</a:t>
            </a:r>
            <a:r>
              <a:rPr lang="zh-CN" altLang="en-US" dirty="0" smtClean="0">
                <a:latin typeface="宋体" panose="02010600030101010101" pitchFamily="2" charset="-122"/>
              </a:rPr>
              <a:t>转换</a:t>
            </a:r>
            <a:endParaRPr lang="zh-CN" altLang="en-US" dirty="0">
              <a:latin typeface="宋体" panose="02010600030101010101" pitchFamily="2" charset="-122"/>
            </a:endParaRPr>
          </a:p>
        </p:txBody>
      </p:sp>
    </p:spTree>
    <p:extLst>
      <p:ext uri="{BB962C8B-B14F-4D97-AF65-F5344CB8AC3E}">
        <p14:creationId xmlns:p14="http://schemas.microsoft.com/office/powerpoint/2010/main" val="17501321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60131">
                                            <p:txEl>
                                              <p:pRg st="0" end="0"/>
                                            </p:txEl>
                                          </p:spTgt>
                                        </p:tgtEl>
                                        <p:attrNameLst>
                                          <p:attrName>style.visibility</p:attrName>
                                        </p:attrNameLst>
                                      </p:cBhvr>
                                      <p:to>
                                        <p:strVal val="visible"/>
                                      </p:to>
                                    </p:set>
                                    <p:animEffect transition="in" filter="blinds(horizontal)">
                                      <p:cBhvr>
                                        <p:cTn id="7" dur="500"/>
                                        <p:tgtEl>
                                          <p:spTgt spid="5601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60133"/>
                                        </p:tgtEl>
                                        <p:attrNameLst>
                                          <p:attrName>style.visibility</p:attrName>
                                        </p:attrNameLst>
                                      </p:cBhvr>
                                      <p:to>
                                        <p:strVal val="visible"/>
                                      </p:to>
                                    </p:set>
                                    <p:animEffect transition="in" filter="blinds(horizontal)">
                                      <p:cBhvr>
                                        <p:cTn id="12" dur="500"/>
                                        <p:tgtEl>
                                          <p:spTgt spid="5601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60139"/>
                                        </p:tgtEl>
                                        <p:attrNameLst>
                                          <p:attrName>style.visibility</p:attrName>
                                        </p:attrNameLst>
                                      </p:cBhvr>
                                      <p:to>
                                        <p:strVal val="visible"/>
                                      </p:to>
                                    </p:set>
                                    <p:animEffect transition="in" filter="blinds(horizontal)">
                                      <p:cBhvr>
                                        <p:cTn id="17" dur="500"/>
                                        <p:tgtEl>
                                          <p:spTgt spid="56013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60145"/>
                                        </p:tgtEl>
                                        <p:attrNameLst>
                                          <p:attrName>style.visibility</p:attrName>
                                        </p:attrNameLst>
                                      </p:cBhvr>
                                      <p:to>
                                        <p:strVal val="visible"/>
                                      </p:to>
                                    </p:set>
                                    <p:animEffect transition="in" filter="blinds(horizontal)">
                                      <p:cBhvr>
                                        <p:cTn id="22" dur="500"/>
                                        <p:tgtEl>
                                          <p:spTgt spid="56014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60131">
                                            <p:txEl>
                                              <p:pRg st="1" end="1"/>
                                            </p:txEl>
                                          </p:spTgt>
                                        </p:tgtEl>
                                        <p:attrNameLst>
                                          <p:attrName>style.visibility</p:attrName>
                                        </p:attrNameLst>
                                      </p:cBhvr>
                                      <p:to>
                                        <p:strVal val="visible"/>
                                      </p:to>
                                    </p:set>
                                    <p:animEffect transition="in" filter="blinds(horizontal)">
                                      <p:cBhvr>
                                        <p:cTn id="27" dur="500"/>
                                        <p:tgtEl>
                                          <p:spTgt spid="560131">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60131">
                                            <p:txEl>
                                              <p:pRg st="2" end="2"/>
                                            </p:txEl>
                                          </p:spTgt>
                                        </p:tgtEl>
                                        <p:attrNameLst>
                                          <p:attrName>style.visibility</p:attrName>
                                        </p:attrNameLst>
                                      </p:cBhvr>
                                      <p:to>
                                        <p:strVal val="visible"/>
                                      </p:to>
                                    </p:set>
                                    <p:animEffect transition="in" filter="blinds(horizontal)">
                                      <p:cBhvr>
                                        <p:cTn id="32" dur="500"/>
                                        <p:tgtEl>
                                          <p:spTgt spid="560131">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60131">
                                            <p:txEl>
                                              <p:pRg st="3" end="3"/>
                                            </p:txEl>
                                          </p:spTgt>
                                        </p:tgtEl>
                                        <p:attrNameLst>
                                          <p:attrName>style.visibility</p:attrName>
                                        </p:attrNameLst>
                                      </p:cBhvr>
                                      <p:to>
                                        <p:strVal val="visible"/>
                                      </p:to>
                                    </p:set>
                                    <p:animEffect transition="in" filter="blinds(horizontal)">
                                      <p:cBhvr>
                                        <p:cTn id="37" dur="500"/>
                                        <p:tgtEl>
                                          <p:spTgt spid="560131">
                                            <p:txEl>
                                              <p:pRg st="3" end="3"/>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60131">
                                            <p:txEl>
                                              <p:pRg st="4" end="4"/>
                                            </p:txEl>
                                          </p:spTgt>
                                        </p:tgtEl>
                                        <p:attrNameLst>
                                          <p:attrName>style.visibility</p:attrName>
                                        </p:attrNameLst>
                                      </p:cBhvr>
                                      <p:to>
                                        <p:strVal val="visible"/>
                                      </p:to>
                                    </p:set>
                                    <p:animEffect transition="in" filter="blinds(horizontal)">
                                      <p:cBhvr>
                                        <p:cTn id="42" dur="500"/>
                                        <p:tgtEl>
                                          <p:spTgt spid="560131">
                                            <p:txEl>
                                              <p:pRg st="4" end="4"/>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560131">
                                            <p:txEl>
                                              <p:pRg st="5" end="5"/>
                                            </p:txEl>
                                          </p:spTgt>
                                        </p:tgtEl>
                                        <p:attrNameLst>
                                          <p:attrName>style.visibility</p:attrName>
                                        </p:attrNameLst>
                                      </p:cBhvr>
                                      <p:to>
                                        <p:strVal val="visible"/>
                                      </p:to>
                                    </p:set>
                                    <p:animEffect transition="in" filter="blinds(horizontal)">
                                      <p:cBhvr>
                                        <p:cTn id="47" dur="500"/>
                                        <p:tgtEl>
                                          <p:spTgt spid="560131">
                                            <p:txEl>
                                              <p:pRg st="5" end="5"/>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560146">
                                            <p:txEl>
                                              <p:pRg st="0" end="0"/>
                                            </p:txEl>
                                          </p:spTgt>
                                        </p:tgtEl>
                                        <p:attrNameLst>
                                          <p:attrName>style.visibility</p:attrName>
                                        </p:attrNameLst>
                                      </p:cBhvr>
                                      <p:to>
                                        <p:strVal val="visible"/>
                                      </p:to>
                                    </p:set>
                                    <p:animEffect transition="in" filter="blinds(horizontal)">
                                      <p:cBhvr>
                                        <p:cTn id="52" dur="500"/>
                                        <p:tgtEl>
                                          <p:spTgt spid="560146">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560146">
                                            <p:txEl>
                                              <p:pRg st="1" end="1"/>
                                            </p:txEl>
                                          </p:spTgt>
                                        </p:tgtEl>
                                        <p:attrNameLst>
                                          <p:attrName>style.visibility</p:attrName>
                                        </p:attrNameLst>
                                      </p:cBhvr>
                                      <p:to>
                                        <p:strVal val="visible"/>
                                      </p:to>
                                    </p:set>
                                    <p:animEffect transition="in" filter="blinds(horizontal)">
                                      <p:cBhvr>
                                        <p:cTn id="57" dur="500"/>
                                        <p:tgtEl>
                                          <p:spTgt spid="560146">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560146">
                                            <p:txEl>
                                              <p:pRg st="2" end="2"/>
                                            </p:txEl>
                                          </p:spTgt>
                                        </p:tgtEl>
                                        <p:attrNameLst>
                                          <p:attrName>style.visibility</p:attrName>
                                        </p:attrNameLst>
                                      </p:cBhvr>
                                      <p:to>
                                        <p:strVal val="visible"/>
                                      </p:to>
                                    </p:set>
                                    <p:animEffect transition="in" filter="blinds(horizontal)">
                                      <p:cBhvr>
                                        <p:cTn id="62" dur="500"/>
                                        <p:tgtEl>
                                          <p:spTgt spid="560146">
                                            <p:txEl>
                                              <p:pRg st="2" end="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560146">
                                            <p:txEl>
                                              <p:pRg st="3" end="3"/>
                                            </p:txEl>
                                          </p:spTgt>
                                        </p:tgtEl>
                                        <p:attrNameLst>
                                          <p:attrName>style.visibility</p:attrName>
                                        </p:attrNameLst>
                                      </p:cBhvr>
                                      <p:to>
                                        <p:strVal val="visible"/>
                                      </p:to>
                                    </p:set>
                                    <p:animEffect transition="in" filter="blinds(horizontal)">
                                      <p:cBhvr>
                                        <p:cTn id="67" dur="500"/>
                                        <p:tgtEl>
                                          <p:spTgt spid="560146">
                                            <p:txEl>
                                              <p:pRg st="3" end="3"/>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560149"/>
                                        </p:tgtEl>
                                        <p:attrNameLst>
                                          <p:attrName>style.visibility</p:attrName>
                                        </p:attrNameLst>
                                      </p:cBhvr>
                                      <p:to>
                                        <p:strVal val="visible"/>
                                      </p:to>
                                    </p:set>
                                    <p:animEffect transition="in" filter="blinds(horizontal)">
                                      <p:cBhvr>
                                        <p:cTn id="72" dur="500"/>
                                        <p:tgtEl>
                                          <p:spTgt spid="560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45" grpId="0"/>
      <p:bldP spid="56014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符号语言</a:t>
            </a:r>
            <a:endParaRPr lang="zh-CN" altLang="en-US" dirty="0"/>
          </a:p>
        </p:txBody>
      </p:sp>
      <p:sp>
        <p:nvSpPr>
          <p:cNvPr id="3" name="内容占位符 2"/>
          <p:cNvSpPr>
            <a:spLocks noGrp="1"/>
          </p:cNvSpPr>
          <p:nvPr>
            <p:ph idx="1"/>
          </p:nvPr>
        </p:nvSpPr>
        <p:spPr/>
        <p:txBody>
          <a:bodyPr/>
          <a:lstStyle/>
          <a:p>
            <a:r>
              <a:rPr lang="en-US" altLang="zh-CN" dirty="0"/>
              <a:t>The early programmers realized that it would be a tremendous help to </a:t>
            </a:r>
            <a:r>
              <a:rPr lang="en-US" altLang="zh-CN" sz="3200" b="1" i="1" dirty="0">
                <a:solidFill>
                  <a:srgbClr val="FF0000"/>
                </a:solidFill>
              </a:rPr>
              <a:t>use mnemonic symbols </a:t>
            </a:r>
            <a:r>
              <a:rPr lang="en-US" altLang="zh-CN" dirty="0" smtClean="0"/>
              <a:t>for the </a:t>
            </a:r>
            <a:r>
              <a:rPr lang="en-US" altLang="zh-CN" dirty="0"/>
              <a:t>instruction codes and memory locations, so they developed </a:t>
            </a:r>
            <a:r>
              <a:rPr lang="en-US" altLang="zh-CN" sz="3200" b="1" dirty="0"/>
              <a:t>assembly language </a:t>
            </a:r>
            <a:r>
              <a:rPr lang="en-US" altLang="zh-CN" dirty="0"/>
              <a:t>for this purpose.</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135725"/>
            <a:ext cx="10058400" cy="3465499"/>
          </a:xfrm>
          <a:prstGeom prst="rect">
            <a:avLst/>
          </a:prstGeom>
        </p:spPr>
      </p:pic>
    </p:spTree>
    <p:extLst>
      <p:ext uri="{BB962C8B-B14F-4D97-AF65-F5344CB8AC3E}">
        <p14:creationId xmlns:p14="http://schemas.microsoft.com/office/powerpoint/2010/main" val="1133275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高级程序设计语言</a:t>
            </a:r>
            <a:endParaRPr lang="zh-CN" altLang="en-US" dirty="0"/>
          </a:p>
        </p:txBody>
      </p:sp>
      <p:sp>
        <p:nvSpPr>
          <p:cNvPr id="3" name="内容占位符 2"/>
          <p:cNvSpPr>
            <a:spLocks noGrp="1"/>
          </p:cNvSpPr>
          <p:nvPr>
            <p:ph idx="1"/>
          </p:nvPr>
        </p:nvSpPr>
        <p:spPr/>
        <p:txBody>
          <a:bodyPr>
            <a:normAutofit/>
          </a:bodyPr>
          <a:lstStyle/>
          <a:p>
            <a:r>
              <a:rPr lang="en-US" altLang="zh-CN" dirty="0"/>
              <a:t>Programming language abstractions fall into two general categories: </a:t>
            </a:r>
            <a:r>
              <a:rPr lang="en-US" altLang="zh-CN" b="1" dirty="0">
                <a:solidFill>
                  <a:srgbClr val="FF0000"/>
                </a:solidFill>
              </a:rPr>
              <a:t>data abstraction </a:t>
            </a:r>
            <a:r>
              <a:rPr lang="en-US" altLang="zh-CN" dirty="0" smtClean="0"/>
              <a:t>and </a:t>
            </a:r>
            <a:r>
              <a:rPr lang="en-US" altLang="zh-CN" b="1" dirty="0" smtClean="0">
                <a:solidFill>
                  <a:srgbClr val="FF0000"/>
                </a:solidFill>
              </a:rPr>
              <a:t>control </a:t>
            </a:r>
            <a:r>
              <a:rPr lang="en-US" altLang="zh-CN" b="1" dirty="0">
                <a:solidFill>
                  <a:srgbClr val="FF0000"/>
                </a:solidFill>
              </a:rPr>
              <a:t>abstraction</a:t>
            </a:r>
            <a:r>
              <a:rPr lang="en-US" altLang="zh-CN" dirty="0"/>
              <a:t>. </a:t>
            </a:r>
            <a:endParaRPr lang="en-US" altLang="zh-CN" dirty="0" smtClean="0"/>
          </a:p>
          <a:p>
            <a:pPr lvl="1"/>
            <a:r>
              <a:rPr lang="en-US" altLang="zh-CN" dirty="0" smtClean="0"/>
              <a:t>Data </a:t>
            </a:r>
            <a:r>
              <a:rPr lang="en-US" altLang="zh-CN" dirty="0"/>
              <a:t>abstractions simplify for human users the behavior and attributes of data, </a:t>
            </a:r>
            <a:r>
              <a:rPr lang="en-US" altLang="zh-CN" dirty="0" smtClean="0"/>
              <a:t>such as </a:t>
            </a:r>
            <a:r>
              <a:rPr lang="en-US" altLang="zh-CN" dirty="0"/>
              <a:t>numbers, character strings, and search trees. </a:t>
            </a:r>
            <a:endParaRPr lang="en-US" altLang="zh-CN" dirty="0" smtClean="0"/>
          </a:p>
          <a:p>
            <a:pPr lvl="1"/>
            <a:r>
              <a:rPr lang="en-US" altLang="zh-CN" dirty="0" smtClean="0"/>
              <a:t>Control </a:t>
            </a:r>
            <a:r>
              <a:rPr lang="en-US" altLang="zh-CN" dirty="0"/>
              <a:t>abstractions simplify properties of the </a:t>
            </a:r>
            <a:r>
              <a:rPr lang="en-US" altLang="zh-CN" dirty="0" smtClean="0"/>
              <a:t>transfer of </a:t>
            </a:r>
            <a:r>
              <a:rPr lang="en-US" altLang="zh-CN" dirty="0"/>
              <a:t>control, that is, the modification of the execution path of a program based on the situation at hand</a:t>
            </a:r>
            <a:r>
              <a:rPr lang="en-US" altLang="zh-CN" dirty="0" smtClean="0"/>
              <a:t>. Examples </a:t>
            </a:r>
            <a:r>
              <a:rPr lang="en-US" altLang="zh-CN" dirty="0"/>
              <a:t>of control abstractions are loops, conditional statements, and procedure calls.</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5419" y="4891088"/>
            <a:ext cx="5476875" cy="1285875"/>
          </a:xfrm>
          <a:prstGeom prst="rect">
            <a:avLst/>
          </a:prstGeom>
        </p:spPr>
      </p:pic>
    </p:spTree>
    <p:extLst>
      <p:ext uri="{BB962C8B-B14F-4D97-AF65-F5344CB8AC3E}">
        <p14:creationId xmlns:p14="http://schemas.microsoft.com/office/powerpoint/2010/main" val="25251753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Data: Basic </a:t>
            </a:r>
            <a:r>
              <a:rPr lang="en-US" altLang="zh-CN" b="1" dirty="0" smtClean="0"/>
              <a:t>Abstractions</a:t>
            </a:r>
            <a:endParaRPr lang="zh-CN" altLang="en-US" dirty="0"/>
          </a:p>
        </p:txBody>
      </p:sp>
      <p:sp>
        <p:nvSpPr>
          <p:cNvPr id="3" name="内容占位符 2"/>
          <p:cNvSpPr>
            <a:spLocks noGrp="1"/>
          </p:cNvSpPr>
          <p:nvPr>
            <p:ph idx="1"/>
          </p:nvPr>
        </p:nvSpPr>
        <p:spPr/>
        <p:txBody>
          <a:bodyPr/>
          <a:lstStyle/>
          <a:p>
            <a:r>
              <a:rPr lang="en-US" altLang="zh-CN" dirty="0" smtClean="0"/>
              <a:t>Basic </a:t>
            </a:r>
            <a:r>
              <a:rPr lang="en-US" altLang="zh-CN" dirty="0"/>
              <a:t>data abstractions in programming languages hide the internal representation of common data </a:t>
            </a:r>
            <a:r>
              <a:rPr lang="en-US" altLang="zh-CN" dirty="0" smtClean="0"/>
              <a:t>values in </a:t>
            </a:r>
            <a:r>
              <a:rPr lang="en-US" altLang="zh-CN" dirty="0"/>
              <a:t>a </a:t>
            </a:r>
            <a:r>
              <a:rPr lang="en-US" altLang="zh-CN" dirty="0" smtClean="0"/>
              <a:t>computer</a:t>
            </a:r>
          </a:p>
          <a:p>
            <a:r>
              <a:rPr lang="en-US" altLang="zh-CN" dirty="0"/>
              <a:t>Another basic data abstraction is the use of symbolic names to hide locations in computer </a:t>
            </a:r>
            <a:r>
              <a:rPr lang="en-US" altLang="zh-CN" dirty="0" smtClean="0"/>
              <a:t>memory that </a:t>
            </a:r>
            <a:r>
              <a:rPr lang="en-US" altLang="zh-CN" dirty="0"/>
              <a:t>contain data </a:t>
            </a:r>
            <a:r>
              <a:rPr lang="en-US" altLang="zh-CN" dirty="0" smtClean="0"/>
              <a:t>values</a:t>
            </a:r>
          </a:p>
          <a:p>
            <a:pPr lvl="1"/>
            <a:r>
              <a:rPr lang="en-US" altLang="zh-CN" dirty="0" err="1"/>
              <a:t>i</a:t>
            </a:r>
            <a:r>
              <a:rPr lang="en-US" altLang="zh-CN" dirty="0" err="1" smtClean="0"/>
              <a:t>nt</a:t>
            </a:r>
            <a:r>
              <a:rPr lang="en-US" altLang="zh-CN" dirty="0" smtClean="0"/>
              <a:t> x;</a:t>
            </a:r>
            <a:endParaRPr lang="zh-CN" altLang="en-US" dirty="0"/>
          </a:p>
        </p:txBody>
      </p:sp>
    </p:spTree>
    <p:extLst>
      <p:ext uri="{BB962C8B-B14F-4D97-AF65-F5344CB8AC3E}">
        <p14:creationId xmlns:p14="http://schemas.microsoft.com/office/powerpoint/2010/main" val="12653977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Data: Structured Abstractions</a:t>
            </a:r>
            <a:endParaRPr lang="zh-CN" altLang="en-US" dirty="0"/>
          </a:p>
        </p:txBody>
      </p:sp>
      <p:sp>
        <p:nvSpPr>
          <p:cNvPr id="3" name="内容占位符 2"/>
          <p:cNvSpPr>
            <a:spLocks noGrp="1"/>
          </p:cNvSpPr>
          <p:nvPr>
            <p:ph idx="1"/>
          </p:nvPr>
        </p:nvSpPr>
        <p:spPr/>
        <p:txBody>
          <a:bodyPr/>
          <a:lstStyle/>
          <a:p>
            <a:r>
              <a:rPr lang="en-US" altLang="zh-CN" dirty="0"/>
              <a:t>The </a:t>
            </a:r>
            <a:r>
              <a:rPr lang="en-US" altLang="zh-CN" b="1" dirty="0"/>
              <a:t>data structure </a:t>
            </a:r>
            <a:r>
              <a:rPr lang="en-US" altLang="zh-CN" dirty="0"/>
              <a:t>is the principal method for collecting related data values into a single unit</a:t>
            </a:r>
            <a:r>
              <a:rPr lang="en-US" altLang="zh-CN" dirty="0" smtClean="0"/>
              <a:t>.</a:t>
            </a:r>
          </a:p>
          <a:p>
            <a:pPr lvl="1"/>
            <a:r>
              <a:rPr lang="en-US" altLang="zh-CN" dirty="0" smtClean="0"/>
              <a:t>Array:  </a:t>
            </a:r>
            <a:r>
              <a:rPr lang="en-US" altLang="zh-CN" dirty="0" err="1" smtClean="0"/>
              <a:t>int</a:t>
            </a:r>
            <a:r>
              <a:rPr lang="en-US" altLang="zh-CN" dirty="0" smtClean="0"/>
              <a:t> a[10];</a:t>
            </a:r>
          </a:p>
          <a:p>
            <a:pPr lvl="1"/>
            <a:r>
              <a:rPr lang="en-US" altLang="zh-CN" dirty="0" smtClean="0"/>
              <a:t>Record: ……</a:t>
            </a:r>
            <a:endParaRPr lang="zh-CN" altLang="en-US" dirty="0"/>
          </a:p>
        </p:txBody>
      </p:sp>
    </p:spTree>
    <p:extLst>
      <p:ext uri="{BB962C8B-B14F-4D97-AF65-F5344CB8AC3E}">
        <p14:creationId xmlns:p14="http://schemas.microsoft.com/office/powerpoint/2010/main" val="20807560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99812"/>
            <a:ext cx="10515600" cy="1325563"/>
          </a:xfrm>
        </p:spPr>
        <p:txBody>
          <a:bodyPr/>
          <a:lstStyle/>
          <a:p>
            <a:r>
              <a:rPr lang="en-US" altLang="zh-CN" b="1" dirty="0"/>
              <a:t>Data: Unit Abstractions</a:t>
            </a:r>
            <a:endParaRPr lang="zh-CN" altLang="en-US" dirty="0"/>
          </a:p>
        </p:txBody>
      </p:sp>
      <p:sp>
        <p:nvSpPr>
          <p:cNvPr id="3" name="内容占位符 2"/>
          <p:cNvSpPr>
            <a:spLocks noGrp="1"/>
          </p:cNvSpPr>
          <p:nvPr>
            <p:ph idx="1"/>
          </p:nvPr>
        </p:nvSpPr>
        <p:spPr>
          <a:xfrm>
            <a:off x="838200" y="1525375"/>
            <a:ext cx="10515600" cy="4351338"/>
          </a:xfrm>
        </p:spPr>
        <p:txBody>
          <a:bodyPr/>
          <a:lstStyle/>
          <a:p>
            <a:r>
              <a:rPr lang="en-US" altLang="zh-CN" dirty="0"/>
              <a:t>In a large program, it is useful and even necessary to group related </a:t>
            </a:r>
            <a:r>
              <a:rPr lang="en-US" altLang="zh-CN" dirty="0">
                <a:solidFill>
                  <a:srgbClr val="FF0000"/>
                </a:solidFill>
              </a:rPr>
              <a:t>data and operations </a:t>
            </a:r>
            <a:r>
              <a:rPr lang="en-US" altLang="zh-CN" dirty="0"/>
              <a:t>on these </a:t>
            </a:r>
            <a:r>
              <a:rPr lang="en-US" altLang="zh-CN" dirty="0" smtClean="0"/>
              <a:t>data together. Typically</a:t>
            </a:r>
            <a:r>
              <a:rPr lang="en-US" altLang="zh-CN" dirty="0"/>
              <a:t>, such </a:t>
            </a:r>
            <a:r>
              <a:rPr lang="en-US" altLang="zh-CN" dirty="0" smtClean="0"/>
              <a:t>abstractions include </a:t>
            </a:r>
            <a:r>
              <a:rPr lang="en-US" altLang="zh-CN" dirty="0"/>
              <a:t>access conventions and restrictions that support </a:t>
            </a:r>
            <a:r>
              <a:rPr lang="en-US" altLang="zh-CN" b="1" dirty="0"/>
              <a:t>information hiding</a:t>
            </a:r>
            <a:r>
              <a:rPr lang="en-US" altLang="zh-CN" dirty="0" smtClean="0"/>
              <a:t>.</a:t>
            </a:r>
          </a:p>
          <a:p>
            <a:pPr lvl="1"/>
            <a:r>
              <a:rPr lang="en-US" altLang="zh-CN" dirty="0" smtClean="0"/>
              <a:t>The </a:t>
            </a:r>
            <a:r>
              <a:rPr lang="en-US" altLang="zh-CN" dirty="0"/>
              <a:t>unit abstraction is often associated with the concept of an </a:t>
            </a:r>
            <a:r>
              <a:rPr lang="en-US" altLang="zh-CN" b="1" dirty="0"/>
              <a:t>abstract data type</a:t>
            </a:r>
            <a:r>
              <a:rPr lang="en-US" altLang="zh-CN" dirty="0"/>
              <a:t>, </a:t>
            </a:r>
            <a:r>
              <a:rPr lang="en-US" altLang="zh-CN" dirty="0" smtClean="0"/>
              <a:t>broadly defined </a:t>
            </a:r>
            <a:r>
              <a:rPr lang="en-US" altLang="zh-CN" dirty="0"/>
              <a:t>as a set of data values and the operations on those </a:t>
            </a:r>
            <a:r>
              <a:rPr lang="en-US" altLang="zh-CN" dirty="0" smtClean="0"/>
              <a:t>values.</a:t>
            </a:r>
          </a:p>
          <a:p>
            <a:pPr lvl="1"/>
            <a:r>
              <a:rPr lang="en-US" altLang="zh-CN" dirty="0" smtClean="0"/>
              <a:t>Classes in C++ and Java</a:t>
            </a:r>
            <a:endParaRPr lang="zh-CN" altLang="en-US" dirty="0"/>
          </a:p>
        </p:txBody>
      </p:sp>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9855" y="3984628"/>
            <a:ext cx="4353533" cy="2695951"/>
          </a:xfrm>
          <a:prstGeom prst="rect">
            <a:avLst/>
          </a:prstGeom>
        </p:spPr>
      </p:pic>
    </p:spTree>
    <p:extLst>
      <p:ext uri="{BB962C8B-B14F-4D97-AF65-F5344CB8AC3E}">
        <p14:creationId xmlns:p14="http://schemas.microsoft.com/office/powerpoint/2010/main" val="1173636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3562" y="303806"/>
            <a:ext cx="10133453" cy="2762572"/>
          </a:xfrm>
        </p:spPr>
      </p:pic>
      <p:pic>
        <p:nvPicPr>
          <p:cNvPr id="6" name="图片 5"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145" y="3066378"/>
            <a:ext cx="10180938" cy="2092476"/>
          </a:xfrm>
          <a:prstGeom prst="rect">
            <a:avLst/>
          </a:prstGeom>
        </p:spPr>
      </p:pic>
    </p:spTree>
    <p:extLst>
      <p:ext uri="{BB962C8B-B14F-4D97-AF65-F5344CB8AC3E}">
        <p14:creationId xmlns:p14="http://schemas.microsoft.com/office/powerpoint/2010/main" val="40507029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6447" y="368066"/>
            <a:ext cx="8959247" cy="6292976"/>
          </a:xfrm>
        </p:spPr>
      </p:pic>
    </p:spTree>
    <p:extLst>
      <p:ext uri="{BB962C8B-B14F-4D97-AF65-F5344CB8AC3E}">
        <p14:creationId xmlns:p14="http://schemas.microsoft.com/office/powerpoint/2010/main" val="28775052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0960" y="1426204"/>
            <a:ext cx="11311808" cy="3896424"/>
          </a:xfrm>
        </p:spPr>
      </p:pic>
    </p:spTree>
    <p:extLst>
      <p:ext uri="{BB962C8B-B14F-4D97-AF65-F5344CB8AC3E}">
        <p14:creationId xmlns:p14="http://schemas.microsoft.com/office/powerpoint/2010/main" val="19375216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6000" dirty="0" smtClean="0"/>
              <a:t>问题</a:t>
            </a:r>
            <a:r>
              <a:rPr lang="en-US" altLang="zh-CN" sz="6000" dirty="0" smtClean="0"/>
              <a:t>1</a:t>
            </a:r>
            <a:endParaRPr lang="zh-CN" altLang="en-US" sz="6000" dirty="0"/>
          </a:p>
        </p:txBody>
      </p:sp>
      <p:sp>
        <p:nvSpPr>
          <p:cNvPr id="3" name="内容占位符 2"/>
          <p:cNvSpPr>
            <a:spLocks noGrp="1"/>
          </p:cNvSpPr>
          <p:nvPr>
            <p:ph idx="1"/>
          </p:nvPr>
        </p:nvSpPr>
        <p:spPr/>
        <p:txBody>
          <a:bodyPr/>
          <a:lstStyle/>
          <a:p>
            <a:endParaRPr lang="en-US" altLang="zh-CN" dirty="0"/>
          </a:p>
          <a:p>
            <a:endParaRPr lang="en-US" altLang="zh-CN" dirty="0" smtClean="0"/>
          </a:p>
          <a:p>
            <a:pPr marL="0" indent="0" algn="ctr">
              <a:buNone/>
            </a:pPr>
            <a:r>
              <a:rPr lang="zh-CN" altLang="en-US" sz="6000" dirty="0" smtClean="0"/>
              <a:t>什么叫设计</a:t>
            </a:r>
            <a:r>
              <a:rPr lang="en-US" altLang="zh-CN" sz="6000" dirty="0" smtClean="0"/>
              <a:t>/</a:t>
            </a:r>
            <a:r>
              <a:rPr lang="zh-CN" altLang="en-US" sz="6000" dirty="0" smtClean="0"/>
              <a:t>实现一个</a:t>
            </a:r>
            <a:r>
              <a:rPr lang="zh-CN" altLang="en-US" sz="6000" dirty="0" smtClean="0"/>
              <a:t>算法？</a:t>
            </a:r>
            <a:endParaRPr lang="zh-CN" altLang="en-US" sz="6000" dirty="0"/>
          </a:p>
        </p:txBody>
      </p:sp>
    </p:spTree>
    <p:extLst>
      <p:ext uri="{BB962C8B-B14F-4D97-AF65-F5344CB8AC3E}">
        <p14:creationId xmlns:p14="http://schemas.microsoft.com/office/powerpoint/2010/main" val="11879127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3333" y="379718"/>
            <a:ext cx="11406289" cy="4437942"/>
          </a:xfrm>
        </p:spPr>
      </p:pic>
      <p:sp>
        <p:nvSpPr>
          <p:cNvPr id="5" name="文本框 4"/>
          <p:cNvSpPr txBox="1"/>
          <p:nvPr/>
        </p:nvSpPr>
        <p:spPr>
          <a:xfrm>
            <a:off x="902662" y="4954137"/>
            <a:ext cx="10307630" cy="646331"/>
          </a:xfrm>
          <a:prstGeom prst="rect">
            <a:avLst/>
          </a:prstGeom>
          <a:noFill/>
        </p:spPr>
        <p:txBody>
          <a:bodyPr wrap="none" rtlCol="0">
            <a:spAutoFit/>
          </a:bodyPr>
          <a:lstStyle/>
          <a:p>
            <a:r>
              <a:rPr lang="en-US" altLang="zh-CN" sz="3600" dirty="0" err="1" smtClean="0"/>
              <a:t>a,b,c</a:t>
            </a:r>
            <a:r>
              <a:rPr lang="zh-CN" altLang="en-US" sz="3600" dirty="0" smtClean="0"/>
              <a:t>都是变量吗？你能说清楚它们的内存布局吗？</a:t>
            </a:r>
            <a:endParaRPr lang="zh-CN" altLang="en-US" sz="3600" dirty="0"/>
          </a:p>
        </p:txBody>
      </p:sp>
      <p:sp>
        <p:nvSpPr>
          <p:cNvPr id="6" name="文本框 5"/>
          <p:cNvSpPr txBox="1"/>
          <p:nvPr/>
        </p:nvSpPr>
        <p:spPr>
          <a:xfrm>
            <a:off x="902662" y="5736945"/>
            <a:ext cx="8922635" cy="646331"/>
          </a:xfrm>
          <a:prstGeom prst="rect">
            <a:avLst/>
          </a:prstGeom>
          <a:noFill/>
        </p:spPr>
        <p:txBody>
          <a:bodyPr wrap="none" rtlCol="0">
            <a:spAutoFit/>
          </a:bodyPr>
          <a:lstStyle/>
          <a:p>
            <a:r>
              <a:rPr lang="zh-CN" altLang="en-US" sz="3600" dirty="0" smtClean="0"/>
              <a:t>更多的时候，我们称</a:t>
            </a:r>
            <a:r>
              <a:rPr lang="en-US" altLang="zh-CN" sz="3600" dirty="0" err="1" smtClean="0"/>
              <a:t>a,b,c</a:t>
            </a:r>
            <a:r>
              <a:rPr lang="zh-CN" altLang="en-US" sz="3600" dirty="0" smtClean="0"/>
              <a:t>叫对象，为什么？</a:t>
            </a:r>
            <a:endParaRPr lang="zh-CN" altLang="en-US" sz="3600" dirty="0"/>
          </a:p>
        </p:txBody>
      </p:sp>
    </p:spTree>
    <p:extLst>
      <p:ext uri="{BB962C8B-B14F-4D97-AF65-F5344CB8AC3E}">
        <p14:creationId xmlns:p14="http://schemas.microsoft.com/office/powerpoint/2010/main" val="1473484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Control: Basic Abstractions</a:t>
            </a:r>
            <a:endParaRPr lang="zh-CN" altLang="en-US" dirty="0"/>
          </a:p>
        </p:txBody>
      </p:sp>
      <p:sp>
        <p:nvSpPr>
          <p:cNvPr id="3" name="内容占位符 2"/>
          <p:cNvSpPr>
            <a:spLocks noGrp="1"/>
          </p:cNvSpPr>
          <p:nvPr>
            <p:ph idx="1"/>
          </p:nvPr>
        </p:nvSpPr>
        <p:spPr/>
        <p:txBody>
          <a:bodyPr/>
          <a:lstStyle/>
          <a:p>
            <a:r>
              <a:rPr lang="en-US" altLang="zh-CN" dirty="0"/>
              <a:t>Typical basic control abstractions are those statements in a language that </a:t>
            </a:r>
            <a:r>
              <a:rPr lang="en-US" altLang="zh-CN" dirty="0">
                <a:solidFill>
                  <a:srgbClr val="FF0000"/>
                </a:solidFill>
              </a:rPr>
              <a:t>combine a few </a:t>
            </a:r>
            <a:r>
              <a:rPr lang="en-US" altLang="zh-CN" dirty="0" smtClean="0">
                <a:solidFill>
                  <a:srgbClr val="FF0000"/>
                </a:solidFill>
              </a:rPr>
              <a:t>machine instructions </a:t>
            </a:r>
            <a:r>
              <a:rPr lang="en-US" altLang="zh-CN" dirty="0">
                <a:solidFill>
                  <a:srgbClr val="FF0000"/>
                </a:solidFill>
              </a:rPr>
              <a:t>into an abstract statement </a:t>
            </a:r>
            <a:r>
              <a:rPr lang="en-US" altLang="zh-CN" dirty="0"/>
              <a:t>that is easier to understand than the machine instructions</a:t>
            </a:r>
            <a:r>
              <a:rPr lang="en-US" altLang="zh-CN" dirty="0" smtClean="0"/>
              <a:t>.</a:t>
            </a:r>
          </a:p>
          <a:p>
            <a:r>
              <a:rPr lang="en-US" altLang="zh-CN" dirty="0"/>
              <a:t>SUM = FIRST + SECOND</a:t>
            </a:r>
            <a:endParaRPr lang="zh-CN" altLang="en-US" dirty="0"/>
          </a:p>
        </p:txBody>
      </p:sp>
    </p:spTree>
    <p:extLst>
      <p:ext uri="{BB962C8B-B14F-4D97-AF65-F5344CB8AC3E}">
        <p14:creationId xmlns:p14="http://schemas.microsoft.com/office/powerpoint/2010/main" val="12831006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Control: Structured Abstractions</a:t>
            </a:r>
            <a:endParaRPr lang="zh-CN" altLang="en-US" dirty="0"/>
          </a:p>
        </p:txBody>
      </p:sp>
      <p:sp>
        <p:nvSpPr>
          <p:cNvPr id="3" name="内容占位符 2"/>
          <p:cNvSpPr>
            <a:spLocks noGrp="1"/>
          </p:cNvSpPr>
          <p:nvPr>
            <p:ph idx="1"/>
          </p:nvPr>
        </p:nvSpPr>
        <p:spPr/>
        <p:txBody>
          <a:bodyPr/>
          <a:lstStyle/>
          <a:p>
            <a:r>
              <a:rPr lang="en-US" altLang="zh-CN" dirty="0"/>
              <a:t>Structured control abstractions divide a program into groups of instructions that are nested within </a:t>
            </a:r>
            <a:r>
              <a:rPr lang="en-US" altLang="zh-CN" dirty="0" smtClean="0"/>
              <a:t>tests that </a:t>
            </a:r>
            <a:r>
              <a:rPr lang="en-US" altLang="zh-CN" dirty="0"/>
              <a:t>govern their execution. They, thus, help the programmer to express the logic of the primary </a:t>
            </a:r>
            <a:r>
              <a:rPr lang="en-US" altLang="zh-CN" dirty="0" smtClean="0"/>
              <a:t>control structures </a:t>
            </a:r>
            <a:r>
              <a:rPr lang="en-US" altLang="zh-CN" dirty="0"/>
              <a:t>of sequencing, selection, and iteration (loops)</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114" y="4137055"/>
            <a:ext cx="5174115" cy="2481204"/>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2887" y="3521076"/>
            <a:ext cx="7743825" cy="1057275"/>
          </a:xfrm>
          <a:prstGeom prst="rect">
            <a:avLst/>
          </a:prstGeom>
        </p:spPr>
      </p:pic>
    </p:spTree>
    <p:extLst>
      <p:ext uri="{BB962C8B-B14F-4D97-AF65-F5344CB8AC3E}">
        <p14:creationId xmlns:p14="http://schemas.microsoft.com/office/powerpoint/2010/main" val="41893331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Control: Structured Abstractions</a:t>
            </a:r>
            <a:endParaRPr lang="zh-CN" altLang="en-US" dirty="0"/>
          </a:p>
        </p:txBody>
      </p:sp>
      <p:sp>
        <p:nvSpPr>
          <p:cNvPr id="3" name="内容占位符 2"/>
          <p:cNvSpPr>
            <a:spLocks noGrp="1"/>
          </p:cNvSpPr>
          <p:nvPr>
            <p:ph idx="1"/>
          </p:nvPr>
        </p:nvSpPr>
        <p:spPr/>
        <p:txBody>
          <a:bodyPr/>
          <a:lstStyle/>
          <a:p>
            <a:r>
              <a:rPr lang="en-US" altLang="zh-CN" dirty="0" smtClean="0"/>
              <a:t>Procedure</a:t>
            </a:r>
            <a:r>
              <a:rPr lang="zh-CN" altLang="en-US" dirty="0" smtClean="0"/>
              <a:t>：</a:t>
            </a:r>
            <a:endParaRPr lang="en-US" altLang="zh-CN" dirty="0" smtClean="0"/>
          </a:p>
          <a:p>
            <a:pPr lvl="1"/>
            <a:r>
              <a:rPr lang="en-US" altLang="zh-CN" dirty="0" smtClean="0"/>
              <a:t>This </a:t>
            </a:r>
            <a:r>
              <a:rPr lang="en-US" altLang="zh-CN" dirty="0"/>
              <a:t>allows a programmer to consider a sequence of actions as a </a:t>
            </a:r>
            <a:r>
              <a:rPr lang="en-US" altLang="zh-CN" dirty="0" smtClean="0"/>
              <a:t>single action </a:t>
            </a:r>
            <a:r>
              <a:rPr lang="en-US" altLang="zh-CN" dirty="0"/>
              <a:t>that can be called or invoked from many other points in a program</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7708" y="3254375"/>
            <a:ext cx="8315325" cy="3057525"/>
          </a:xfrm>
          <a:prstGeom prst="rect">
            <a:avLst/>
          </a:prstGeom>
        </p:spPr>
      </p:pic>
    </p:spTree>
    <p:extLst>
      <p:ext uri="{BB962C8B-B14F-4D97-AF65-F5344CB8AC3E}">
        <p14:creationId xmlns:p14="http://schemas.microsoft.com/office/powerpoint/2010/main" val="2316580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Control: Unit Abstractions</a:t>
            </a:r>
            <a:endParaRPr lang="zh-CN" altLang="en-US" dirty="0"/>
          </a:p>
        </p:txBody>
      </p:sp>
      <p:sp>
        <p:nvSpPr>
          <p:cNvPr id="3" name="内容占位符 2"/>
          <p:cNvSpPr>
            <a:spLocks noGrp="1"/>
          </p:cNvSpPr>
          <p:nvPr>
            <p:ph idx="1"/>
          </p:nvPr>
        </p:nvSpPr>
        <p:spPr>
          <a:xfrm>
            <a:off x="794656" y="1651449"/>
            <a:ext cx="3229144" cy="4351338"/>
          </a:xfrm>
        </p:spPr>
        <p:txBody>
          <a:bodyPr/>
          <a:lstStyle/>
          <a:p>
            <a:r>
              <a:rPr lang="en-US" altLang="zh-CN" dirty="0"/>
              <a:t>Control can also be abstracted to include a collection of procedures that provide logically related </a:t>
            </a:r>
            <a:r>
              <a:rPr lang="en-US" altLang="zh-CN" dirty="0" smtClean="0"/>
              <a:t>services to </a:t>
            </a:r>
            <a:r>
              <a:rPr lang="en-US" altLang="zh-CN" dirty="0"/>
              <a:t>other parts of a program and that form a </a:t>
            </a:r>
            <a:r>
              <a:rPr lang="en-US" altLang="zh-CN" b="1" dirty="0"/>
              <a:t>unit</a:t>
            </a:r>
            <a:r>
              <a:rPr lang="en-US" altLang="zh-CN" dirty="0"/>
              <a:t>, or stand-alone, part of the </a:t>
            </a:r>
            <a:r>
              <a:rPr lang="en-US" altLang="zh-CN" dirty="0" smtClean="0"/>
              <a:t>program</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9116" y="1563914"/>
            <a:ext cx="7962731" cy="4831216"/>
          </a:xfrm>
          <a:prstGeom prst="rect">
            <a:avLst/>
          </a:prstGeom>
        </p:spPr>
      </p:pic>
    </p:spTree>
    <p:extLst>
      <p:ext uri="{BB962C8B-B14F-4D97-AF65-F5344CB8AC3E}">
        <p14:creationId xmlns:p14="http://schemas.microsoft.com/office/powerpoint/2010/main" val="38039653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For example</a:t>
            </a:r>
            <a:endParaRPr lang="zh-CN" altLang="en-US" dirty="0"/>
          </a:p>
        </p:txBody>
      </p:sp>
      <p:sp>
        <p:nvSpPr>
          <p:cNvPr id="3" name="内容占位符 2"/>
          <p:cNvSpPr>
            <a:spLocks noGrp="1"/>
          </p:cNvSpPr>
          <p:nvPr>
            <p:ph idx="1"/>
          </p:nvPr>
        </p:nvSpPr>
        <p:spPr/>
        <p:txBody>
          <a:bodyPr>
            <a:normAutofit lnSpcReduction="10000"/>
          </a:bodyPr>
          <a:lstStyle/>
          <a:p>
            <a:pPr marL="0" indent="0">
              <a:buNone/>
            </a:pPr>
            <a:r>
              <a:rPr lang="en-US" altLang="zh-CN" dirty="0" err="1" smtClean="0"/>
              <a:t>int</a:t>
            </a:r>
            <a:r>
              <a:rPr lang="en-US" altLang="zh-CN" dirty="0" smtClean="0"/>
              <a:t> n=0;</a:t>
            </a:r>
          </a:p>
          <a:p>
            <a:pPr marL="0" indent="0">
              <a:buNone/>
            </a:pPr>
            <a:r>
              <a:rPr lang="en-US" altLang="zh-CN" dirty="0" smtClean="0"/>
              <a:t>grade = </a:t>
            </a:r>
            <a:r>
              <a:rPr lang="en-US" altLang="zh-CN" dirty="0" err="1" smtClean="0"/>
              <a:t>compute_grade</a:t>
            </a:r>
            <a:r>
              <a:rPr lang="en-US" altLang="zh-CN" dirty="0" smtClean="0"/>
              <a:t>[n]; </a:t>
            </a:r>
          </a:p>
          <a:p>
            <a:pPr marL="0" indent="0">
              <a:buNone/>
            </a:pPr>
            <a:r>
              <a:rPr lang="en-US" altLang="zh-CN" dirty="0" smtClean="0"/>
              <a:t>while((grade&lt;90)&amp;&amp;(n&lt;</a:t>
            </a:r>
            <a:r>
              <a:rPr lang="en-US" altLang="zh-CN" dirty="0" err="1" smtClean="0"/>
              <a:t>number_of_students</a:t>
            </a:r>
            <a:r>
              <a:rPr lang="en-US" altLang="zh-CN" dirty="0" smtClean="0"/>
              <a:t>)){</a:t>
            </a:r>
          </a:p>
          <a:p>
            <a:pPr marL="0" indent="0">
              <a:buNone/>
            </a:pPr>
            <a:r>
              <a:rPr lang="en-US" altLang="zh-CN" dirty="0"/>
              <a:t> </a:t>
            </a:r>
            <a:r>
              <a:rPr lang="en-US" altLang="zh-CN" dirty="0" smtClean="0"/>
              <a:t>   n++;</a:t>
            </a:r>
          </a:p>
          <a:p>
            <a:pPr marL="0" indent="0">
              <a:buNone/>
            </a:pPr>
            <a:r>
              <a:rPr lang="en-US" altLang="zh-CN" dirty="0"/>
              <a:t> </a:t>
            </a:r>
            <a:r>
              <a:rPr lang="en-US" altLang="zh-CN" dirty="0" smtClean="0"/>
              <a:t>   grade=</a:t>
            </a:r>
            <a:r>
              <a:rPr lang="en-US" altLang="zh-CN" dirty="0" err="1" smtClean="0"/>
              <a:t>compute_grade</a:t>
            </a:r>
            <a:r>
              <a:rPr lang="en-US" altLang="zh-CN" dirty="0" smtClean="0"/>
              <a:t>[n];</a:t>
            </a:r>
          </a:p>
          <a:p>
            <a:pPr marL="0" indent="0">
              <a:buNone/>
            </a:pPr>
            <a:r>
              <a:rPr lang="en-US" altLang="zh-CN" dirty="0" smtClean="0"/>
              <a:t>}</a:t>
            </a:r>
          </a:p>
          <a:p>
            <a:pPr marL="0" indent="0">
              <a:buNone/>
            </a:pPr>
            <a:r>
              <a:rPr lang="en-US" altLang="zh-CN" dirty="0" smtClean="0"/>
              <a:t>if (grade&gt;=90)</a:t>
            </a:r>
          </a:p>
          <a:p>
            <a:pPr marL="0" indent="0">
              <a:buNone/>
            </a:pPr>
            <a:r>
              <a:rPr lang="en-US" altLang="zh-CN" dirty="0"/>
              <a:t> </a:t>
            </a:r>
            <a:r>
              <a:rPr lang="en-US" altLang="zh-CN" dirty="0" smtClean="0"/>
              <a:t>   </a:t>
            </a:r>
            <a:r>
              <a:rPr lang="en-US" altLang="zh-CN" dirty="0" err="1" smtClean="0"/>
              <a:t>cout</a:t>
            </a:r>
            <a:r>
              <a:rPr lang="en-US" altLang="zh-CN" dirty="0" smtClean="0"/>
              <a:t> &lt;&lt;“There is a student who got a score of ”&lt;&lt;grade &lt;&lt;</a:t>
            </a:r>
            <a:r>
              <a:rPr lang="en-US" altLang="zh-CN" dirty="0" err="1" smtClean="0"/>
              <a:t>endl</a:t>
            </a:r>
            <a:r>
              <a:rPr lang="en-US" altLang="zh-CN" dirty="0" smtClean="0"/>
              <a:t>;</a:t>
            </a:r>
          </a:p>
          <a:p>
            <a:pPr marL="0" indent="0">
              <a:buNone/>
            </a:pPr>
            <a:r>
              <a:rPr lang="en-US" altLang="zh-CN" dirty="0"/>
              <a:t>e</a:t>
            </a:r>
            <a:r>
              <a:rPr lang="en-US" altLang="zh-CN" dirty="0" smtClean="0"/>
              <a:t>lse </a:t>
            </a:r>
            <a:r>
              <a:rPr lang="en-US" altLang="zh-CN" dirty="0" err="1" smtClean="0"/>
              <a:t>cout</a:t>
            </a:r>
            <a:r>
              <a:rPr lang="en-US" altLang="zh-CN" dirty="0" smtClean="0"/>
              <a:t> &lt;&lt;“No student has a high score”</a:t>
            </a:r>
            <a:endParaRPr lang="zh-CN" altLang="en-US" dirty="0"/>
          </a:p>
        </p:txBody>
      </p:sp>
      <p:sp>
        <p:nvSpPr>
          <p:cNvPr id="4" name="云形标注 3"/>
          <p:cNvSpPr/>
          <p:nvPr/>
        </p:nvSpPr>
        <p:spPr>
          <a:xfrm>
            <a:off x="7750629" y="1027906"/>
            <a:ext cx="4441371" cy="3450772"/>
          </a:xfrm>
          <a:prstGeom prst="cloudCallout">
            <a:avLst>
              <a:gd name="adj1" fmla="val -34068"/>
              <a:gd name="adj2" fmla="val 259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smtClean="0">
                <a:solidFill>
                  <a:srgbClr val="FF0000"/>
                </a:solidFill>
              </a:rPr>
              <a:t>Problem 4:</a:t>
            </a:r>
          </a:p>
          <a:p>
            <a:pPr algn="ctr"/>
            <a:r>
              <a:rPr lang="en-US" altLang="zh-CN" sz="2800" dirty="0" smtClean="0">
                <a:solidFill>
                  <a:srgbClr val="FF0000"/>
                </a:solidFill>
              </a:rPr>
              <a:t>Where are data abstractions?</a:t>
            </a:r>
          </a:p>
          <a:p>
            <a:pPr algn="ctr"/>
            <a:r>
              <a:rPr lang="en-US" altLang="zh-CN" sz="2800" dirty="0" smtClean="0">
                <a:solidFill>
                  <a:srgbClr val="FF0000"/>
                </a:solidFill>
              </a:rPr>
              <a:t>Where are control abstractions?</a:t>
            </a:r>
            <a:endParaRPr lang="zh-CN" altLang="en-US" sz="2800" dirty="0">
              <a:solidFill>
                <a:srgbClr val="FF0000"/>
              </a:solidFill>
            </a:endParaRPr>
          </a:p>
        </p:txBody>
      </p:sp>
    </p:spTree>
    <p:extLst>
      <p:ext uri="{BB962C8B-B14F-4D97-AF65-F5344CB8AC3E}">
        <p14:creationId xmlns:p14="http://schemas.microsoft.com/office/powerpoint/2010/main" val="32032458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401082"/>
            <a:ext cx="10515600" cy="4351338"/>
          </a:xfrm>
        </p:spPr>
        <p:txBody>
          <a:bodyPr>
            <a:normAutofit/>
          </a:bodyPr>
          <a:lstStyle/>
          <a:p>
            <a:pPr marL="0" indent="0">
              <a:buNone/>
            </a:pPr>
            <a:r>
              <a:rPr lang="zh-CN" altLang="en-US" sz="5400" dirty="0" smtClean="0"/>
              <a:t>问题</a:t>
            </a:r>
            <a:r>
              <a:rPr lang="en-US" altLang="zh-CN" sz="5400" dirty="0" smtClean="0"/>
              <a:t>6</a:t>
            </a:r>
            <a:r>
              <a:rPr lang="zh-CN" altLang="en-US" sz="5400" dirty="0" smtClean="0"/>
              <a:t>：</a:t>
            </a:r>
            <a:endParaRPr lang="en-US" altLang="zh-CN" sz="5400" dirty="0" smtClean="0"/>
          </a:p>
          <a:p>
            <a:pPr marL="0" indent="0" algn="ctr">
              <a:buNone/>
            </a:pPr>
            <a:r>
              <a:rPr lang="zh-CN" altLang="en-US" sz="5400" dirty="0" smtClean="0"/>
              <a:t>如何</a:t>
            </a:r>
            <a:r>
              <a:rPr lang="zh-CN" altLang="en-US" sz="5400" dirty="0" smtClean="0"/>
              <a:t>做到编制出来的程序“精确”、</a:t>
            </a:r>
            <a:r>
              <a:rPr lang="zh-CN" altLang="en-US" sz="5400" dirty="0" smtClean="0"/>
              <a:t>“无歧义”表达一个算法？</a:t>
            </a:r>
            <a:endParaRPr lang="en-US" altLang="zh-CN" sz="5400" dirty="0" smtClean="0"/>
          </a:p>
        </p:txBody>
      </p:sp>
      <p:sp>
        <p:nvSpPr>
          <p:cNvPr id="2" name="文本框 1"/>
          <p:cNvSpPr txBox="1"/>
          <p:nvPr/>
        </p:nvSpPr>
        <p:spPr>
          <a:xfrm>
            <a:off x="1124718" y="4552091"/>
            <a:ext cx="10229082" cy="1200329"/>
          </a:xfrm>
          <a:prstGeom prst="rect">
            <a:avLst/>
          </a:prstGeom>
          <a:noFill/>
        </p:spPr>
        <p:txBody>
          <a:bodyPr wrap="none" rtlCol="0">
            <a:spAutoFit/>
          </a:bodyPr>
          <a:lstStyle/>
          <a:p>
            <a:r>
              <a:rPr lang="en-US" altLang="zh-CN" sz="3600" dirty="0"/>
              <a:t>1,</a:t>
            </a:r>
            <a:r>
              <a:rPr lang="zh-CN" altLang="en-US" sz="3600" dirty="0"/>
              <a:t>需要规范地表达每个算法步骤，以便计算机</a:t>
            </a:r>
            <a:r>
              <a:rPr lang="zh-CN" altLang="en-US" sz="3600" dirty="0" smtClean="0"/>
              <a:t>理解</a:t>
            </a:r>
            <a:endParaRPr lang="en-US" altLang="zh-CN" sz="3600" dirty="0"/>
          </a:p>
          <a:p>
            <a:r>
              <a:rPr lang="en-US" altLang="zh-CN" sz="3600" dirty="0"/>
              <a:t>2,</a:t>
            </a:r>
            <a:r>
              <a:rPr lang="zh-CN" altLang="en-US" sz="3600" dirty="0"/>
              <a:t>需要精确的程序语义描述，计算结果才能无</a:t>
            </a:r>
            <a:r>
              <a:rPr lang="zh-CN" altLang="en-US" sz="3600" dirty="0" smtClean="0"/>
              <a:t>歧义</a:t>
            </a:r>
            <a:endParaRPr lang="zh-CN" altLang="en-US" sz="3600" dirty="0"/>
          </a:p>
        </p:txBody>
      </p:sp>
    </p:spTree>
    <p:extLst>
      <p:ext uri="{BB962C8B-B14F-4D97-AF65-F5344CB8AC3E}">
        <p14:creationId xmlns:p14="http://schemas.microsoft.com/office/powerpoint/2010/main" val="722033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3"/>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4844143" cy="1325563"/>
          </a:xfrm>
        </p:spPr>
        <p:txBody>
          <a:bodyPr/>
          <a:lstStyle/>
          <a:p>
            <a:r>
              <a:rPr lang="zh-CN" altLang="en-US" dirty="0" smtClean="0"/>
              <a:t>语言的</a:t>
            </a:r>
            <a:r>
              <a:rPr lang="zh-CN" altLang="en-US" dirty="0" smtClean="0"/>
              <a:t>语法：</a:t>
            </a:r>
            <a:endParaRPr lang="zh-CN" altLang="en-US" dirty="0"/>
          </a:p>
        </p:txBody>
      </p:sp>
      <p:sp>
        <p:nvSpPr>
          <p:cNvPr id="7" name="文本框 6"/>
          <p:cNvSpPr txBox="1"/>
          <p:nvPr/>
        </p:nvSpPr>
        <p:spPr>
          <a:xfrm>
            <a:off x="657191" y="1325563"/>
            <a:ext cx="10561270" cy="1200329"/>
          </a:xfrm>
          <a:prstGeom prst="rect">
            <a:avLst/>
          </a:prstGeom>
          <a:noFill/>
        </p:spPr>
        <p:txBody>
          <a:bodyPr wrap="square" rtlCol="0">
            <a:spAutoFit/>
          </a:bodyPr>
          <a:lstStyle/>
          <a:p>
            <a:r>
              <a:rPr lang="zh-CN" altLang="en-US" sz="3600" dirty="0" smtClean="0">
                <a:solidFill>
                  <a:srgbClr val="FF0000"/>
                </a:solidFill>
              </a:rPr>
              <a:t>规定</a:t>
            </a:r>
            <a:r>
              <a:rPr lang="zh-CN" altLang="en-US" sz="3600" dirty="0">
                <a:solidFill>
                  <a:srgbClr val="FF0000"/>
                </a:solidFill>
              </a:rPr>
              <a:t>了什么样的句子是合法</a:t>
            </a:r>
            <a:r>
              <a:rPr lang="zh-CN" altLang="en-US" sz="3600" dirty="0" smtClean="0">
                <a:solidFill>
                  <a:srgbClr val="FF0000"/>
                </a:solidFill>
              </a:rPr>
              <a:t>的，进而规定了什么样的程序是合法</a:t>
            </a:r>
            <a:r>
              <a:rPr lang="zh-CN" altLang="en-US" sz="3600" dirty="0" smtClean="0">
                <a:solidFill>
                  <a:srgbClr val="FF0000"/>
                </a:solidFill>
              </a:rPr>
              <a:t>的</a:t>
            </a:r>
            <a:endParaRPr lang="zh-CN" altLang="en-US" sz="3600" dirty="0">
              <a:solidFill>
                <a:srgbClr val="FF0000"/>
              </a:solidFill>
            </a:endParaRPr>
          </a:p>
        </p:txBody>
      </p:sp>
      <p:sp>
        <p:nvSpPr>
          <p:cNvPr id="9" name="文本框 8"/>
          <p:cNvSpPr txBox="1"/>
          <p:nvPr/>
        </p:nvSpPr>
        <p:spPr>
          <a:xfrm>
            <a:off x="723331" y="3562064"/>
            <a:ext cx="10925235" cy="1015663"/>
          </a:xfrm>
          <a:prstGeom prst="rect">
            <a:avLst/>
          </a:prstGeom>
          <a:noFill/>
        </p:spPr>
        <p:txBody>
          <a:bodyPr wrap="none" rtlCol="0">
            <a:spAutoFit/>
          </a:bodyPr>
          <a:lstStyle/>
          <a:p>
            <a:r>
              <a:rPr lang="en-US" altLang="zh-CN" sz="6000" dirty="0" smtClean="0"/>
              <a:t>A big problem:</a:t>
            </a:r>
            <a:r>
              <a:rPr lang="zh-CN" altLang="en-US" sz="6000" dirty="0" smtClean="0"/>
              <a:t>到底什么是语言？</a:t>
            </a:r>
            <a:endParaRPr lang="zh-CN" altLang="en-US" sz="6000" dirty="0"/>
          </a:p>
        </p:txBody>
      </p:sp>
      <p:sp>
        <p:nvSpPr>
          <p:cNvPr id="10" name="文本框 9"/>
          <p:cNvSpPr txBox="1"/>
          <p:nvPr/>
        </p:nvSpPr>
        <p:spPr>
          <a:xfrm>
            <a:off x="2071680" y="4829069"/>
            <a:ext cx="8228535" cy="1569660"/>
          </a:xfrm>
          <a:prstGeom prst="rect">
            <a:avLst/>
          </a:prstGeom>
          <a:noFill/>
        </p:spPr>
        <p:txBody>
          <a:bodyPr wrap="none" rtlCol="0">
            <a:spAutoFit/>
          </a:bodyPr>
          <a:lstStyle/>
          <a:p>
            <a:r>
              <a:rPr lang="zh-CN" altLang="en-US" sz="9600" dirty="0" smtClean="0"/>
              <a:t>汉语？</a:t>
            </a:r>
            <a:r>
              <a:rPr lang="en-US" altLang="zh-CN" sz="9600" dirty="0" smtClean="0"/>
              <a:t>C</a:t>
            </a:r>
            <a:r>
              <a:rPr lang="zh-CN" altLang="en-US" sz="9600" dirty="0" smtClean="0"/>
              <a:t>语言？</a:t>
            </a:r>
            <a:endParaRPr lang="zh-CN" altLang="en-US" sz="9600" dirty="0"/>
          </a:p>
        </p:txBody>
      </p:sp>
    </p:spTree>
    <p:extLst>
      <p:ext uri="{BB962C8B-B14F-4D97-AF65-F5344CB8AC3E}">
        <p14:creationId xmlns:p14="http://schemas.microsoft.com/office/powerpoint/2010/main" val="665334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0409"/>
            <a:ext cx="10515600" cy="1325563"/>
          </a:xfrm>
        </p:spPr>
        <p:txBody>
          <a:bodyPr/>
          <a:lstStyle/>
          <a:p>
            <a:r>
              <a:rPr lang="zh-CN" altLang="en-US" dirty="0" smtClean="0"/>
              <a:t>语言</a:t>
            </a:r>
            <a:endParaRPr lang="zh-CN" altLang="en-US" dirty="0"/>
          </a:p>
        </p:txBody>
      </p:sp>
      <p:sp>
        <p:nvSpPr>
          <p:cNvPr id="3" name="内容占位符 2"/>
          <p:cNvSpPr>
            <a:spLocks noGrp="1"/>
          </p:cNvSpPr>
          <p:nvPr>
            <p:ph idx="1"/>
          </p:nvPr>
        </p:nvSpPr>
        <p:spPr>
          <a:xfrm>
            <a:off x="838199" y="1201003"/>
            <a:ext cx="10639567" cy="5254387"/>
          </a:xfrm>
        </p:spPr>
        <p:txBody>
          <a:bodyPr/>
          <a:lstStyle/>
          <a:p>
            <a:r>
              <a:rPr lang="zh-CN" altLang="en-US" dirty="0" smtClean="0"/>
              <a:t>语言是一个集合</a:t>
            </a:r>
            <a:endParaRPr lang="en-US" altLang="zh-CN" dirty="0" smtClean="0"/>
          </a:p>
          <a:p>
            <a:r>
              <a:rPr lang="zh-CN" altLang="en-US" dirty="0" smtClean="0"/>
              <a:t>集合中的任意元素都是这个语言的字母在某种规则指导下而构造出来：</a:t>
            </a:r>
            <a:endParaRPr lang="en-US" altLang="zh-CN" dirty="0" smtClean="0"/>
          </a:p>
          <a:p>
            <a:r>
              <a:rPr lang="zh-CN" altLang="en-US" dirty="0" smtClean="0"/>
              <a:t>汉语：所有有汉字构成的被认可的句子、段落、文章、文集、</a:t>
            </a:r>
            <a:r>
              <a:rPr lang="en-US" altLang="zh-CN" dirty="0" smtClean="0"/>
              <a:t>……</a:t>
            </a:r>
            <a:r>
              <a:rPr lang="zh-CN" altLang="en-US" dirty="0" smtClean="0"/>
              <a:t>的集合</a:t>
            </a:r>
            <a:endParaRPr lang="en-US" altLang="zh-CN" dirty="0" smtClean="0"/>
          </a:p>
          <a:p>
            <a:r>
              <a:rPr lang="zh-CN" altLang="en-US" dirty="0"/>
              <a:t>这</a:t>
            </a:r>
            <a:r>
              <a:rPr lang="zh-CN" altLang="en-US" dirty="0" smtClean="0"/>
              <a:t>是一个什么语言？</a:t>
            </a:r>
            <a:endParaRPr lang="zh-CN" altLang="en-US"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7416" y="3932630"/>
            <a:ext cx="7297168" cy="2896004"/>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2034" y="2484625"/>
            <a:ext cx="5791766" cy="1074761"/>
          </a:xfrm>
          <a:prstGeom prst="rect">
            <a:avLst/>
          </a:prstGeom>
        </p:spPr>
      </p:pic>
      <p:sp>
        <p:nvSpPr>
          <p:cNvPr id="6" name="左大括号 5"/>
          <p:cNvSpPr/>
          <p:nvPr/>
        </p:nvSpPr>
        <p:spPr>
          <a:xfrm>
            <a:off x="1869743" y="4094328"/>
            <a:ext cx="577673" cy="2538484"/>
          </a:xfrm>
          <a:prstGeom prst="leftBrace">
            <a:avLst>
              <a:gd name="adj1" fmla="val 36683"/>
              <a:gd name="adj2" fmla="val 48387"/>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p:cNvSpPr txBox="1"/>
          <p:nvPr/>
        </p:nvSpPr>
        <p:spPr>
          <a:xfrm>
            <a:off x="53368" y="4901905"/>
            <a:ext cx="1569660" cy="923330"/>
          </a:xfrm>
          <a:prstGeom prst="rect">
            <a:avLst/>
          </a:prstGeom>
          <a:noFill/>
        </p:spPr>
        <p:txBody>
          <a:bodyPr wrap="none" rtlCol="0">
            <a:spAutoFit/>
          </a:bodyPr>
          <a:lstStyle/>
          <a:p>
            <a:r>
              <a:rPr lang="zh-CN" altLang="en-US" sz="5400" dirty="0" smtClean="0"/>
              <a:t>语法</a:t>
            </a:r>
            <a:endParaRPr lang="zh-CN" altLang="en-US" sz="5400" dirty="0"/>
          </a:p>
        </p:txBody>
      </p:sp>
    </p:spTree>
    <p:extLst>
      <p:ext uri="{BB962C8B-B14F-4D97-AF65-F5344CB8AC3E}">
        <p14:creationId xmlns:p14="http://schemas.microsoft.com/office/powerpoint/2010/main" val="138169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789158" cy="1325563"/>
          </a:xfrm>
        </p:spPr>
        <p:txBody>
          <a:bodyPr/>
          <a:lstStyle/>
          <a:p>
            <a:r>
              <a:rPr lang="zh-CN" altLang="en-US" dirty="0" smtClean="0"/>
              <a:t>某个程序语言中</a:t>
            </a:r>
            <a:r>
              <a:rPr lang="en-US" altLang="zh-CN" dirty="0" smtClean="0"/>
              <a:t>for</a:t>
            </a:r>
            <a:r>
              <a:rPr lang="zh-CN" altLang="en-US" dirty="0" smtClean="0"/>
              <a:t>语句的语法</a:t>
            </a:r>
            <a:endParaRPr lang="zh-CN" altLang="en-US" dirty="0"/>
          </a:p>
        </p:txBody>
      </p:sp>
      <p:pic>
        <p:nvPicPr>
          <p:cNvPr id="3" name="图片 2"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010" y="1325563"/>
            <a:ext cx="4877920" cy="1290216"/>
          </a:xfrm>
          <a:prstGeom prst="rect">
            <a:avLst/>
          </a:prstGeom>
        </p:spPr>
      </p:pic>
      <p:pic>
        <p:nvPicPr>
          <p:cNvPr id="9" name="图片 8"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010" y="3446948"/>
            <a:ext cx="6372631" cy="914883"/>
          </a:xfrm>
          <a:prstGeom prst="rect">
            <a:avLst/>
          </a:prstGeom>
        </p:spPr>
      </p:pic>
      <p:pic>
        <p:nvPicPr>
          <p:cNvPr id="10" name="图片 9"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010" y="5194606"/>
            <a:ext cx="8050995" cy="974182"/>
          </a:xfrm>
          <a:prstGeom prst="rect">
            <a:avLst/>
          </a:prstGeom>
        </p:spPr>
      </p:pic>
      <p:pic>
        <p:nvPicPr>
          <p:cNvPr id="11" name="图片 10"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16427" y="1594496"/>
            <a:ext cx="3693351" cy="1554480"/>
          </a:xfrm>
          <a:prstGeom prst="rect">
            <a:avLst/>
          </a:prstGeom>
        </p:spPr>
      </p:pic>
      <p:pic>
        <p:nvPicPr>
          <p:cNvPr id="13" name="图片 12"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70667" y="3598505"/>
            <a:ext cx="4320312" cy="1382928"/>
          </a:xfrm>
          <a:prstGeom prst="rect">
            <a:avLst/>
          </a:prstGeom>
        </p:spPr>
      </p:pic>
      <p:sp>
        <p:nvSpPr>
          <p:cNvPr id="14" name="文本框 13"/>
          <p:cNvSpPr txBox="1"/>
          <p:nvPr/>
        </p:nvSpPr>
        <p:spPr>
          <a:xfrm>
            <a:off x="3064150" y="2615779"/>
            <a:ext cx="6966673" cy="2215991"/>
          </a:xfrm>
          <a:prstGeom prst="rect">
            <a:avLst/>
          </a:prstGeom>
          <a:solidFill>
            <a:schemeClr val="accent2"/>
          </a:solidFill>
        </p:spPr>
        <p:txBody>
          <a:bodyPr wrap="square" rtlCol="0">
            <a:spAutoFit/>
          </a:bodyPr>
          <a:lstStyle/>
          <a:p>
            <a:r>
              <a:rPr lang="en-US" altLang="zh-CN" sz="13800" b="1" dirty="0" smtClean="0"/>
              <a:t>BNF</a:t>
            </a:r>
            <a:r>
              <a:rPr lang="zh-CN" altLang="en-US" sz="13800" b="1" dirty="0" smtClean="0"/>
              <a:t>范式</a:t>
            </a:r>
            <a:endParaRPr lang="zh-CN" altLang="en-US" sz="13800" b="1" dirty="0"/>
          </a:p>
        </p:txBody>
      </p:sp>
    </p:spTree>
    <p:extLst>
      <p:ext uri="{BB962C8B-B14F-4D97-AF65-F5344CB8AC3E}">
        <p14:creationId xmlns:p14="http://schemas.microsoft.com/office/powerpoint/2010/main" val="2075397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9709" y="149965"/>
            <a:ext cx="10515600" cy="1325563"/>
          </a:xfrm>
        </p:spPr>
        <p:txBody>
          <a:bodyPr/>
          <a:lstStyle/>
          <a:p>
            <a:r>
              <a:rPr lang="zh-CN" altLang="en-US" dirty="0" smtClean="0"/>
              <a:t>问题求解</a:t>
            </a:r>
            <a:endParaRPr lang="zh-CN" altLang="en-US" dirty="0"/>
          </a:p>
        </p:txBody>
      </p:sp>
      <p:sp>
        <p:nvSpPr>
          <p:cNvPr id="4" name="椭圆 3"/>
          <p:cNvSpPr/>
          <p:nvPr/>
        </p:nvSpPr>
        <p:spPr>
          <a:xfrm>
            <a:off x="1645913" y="1628506"/>
            <a:ext cx="1893345" cy="548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开始</a:t>
            </a:r>
            <a:endParaRPr lang="zh-CN" altLang="en-US" dirty="0"/>
          </a:p>
        </p:txBody>
      </p:sp>
      <p:sp>
        <p:nvSpPr>
          <p:cNvPr id="5" name="圆角矩形 4"/>
          <p:cNvSpPr/>
          <p:nvPr/>
        </p:nvSpPr>
        <p:spPr>
          <a:xfrm>
            <a:off x="1645913" y="2710918"/>
            <a:ext cx="1968650" cy="570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问题理解和定义</a:t>
            </a:r>
            <a:endParaRPr lang="zh-CN" altLang="en-US" dirty="0"/>
          </a:p>
        </p:txBody>
      </p:sp>
      <p:sp>
        <p:nvSpPr>
          <p:cNvPr id="6" name="圆角矩形 5"/>
          <p:cNvSpPr/>
          <p:nvPr/>
        </p:nvSpPr>
        <p:spPr>
          <a:xfrm>
            <a:off x="1645913" y="3829713"/>
            <a:ext cx="1968650" cy="570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算法</a:t>
            </a:r>
            <a:endParaRPr lang="zh-CN" altLang="en-US" dirty="0"/>
          </a:p>
        </p:txBody>
      </p:sp>
      <p:sp>
        <p:nvSpPr>
          <p:cNvPr id="7" name="圆角矩形 6"/>
          <p:cNvSpPr/>
          <p:nvPr/>
        </p:nvSpPr>
        <p:spPr>
          <a:xfrm>
            <a:off x="1645913" y="4948508"/>
            <a:ext cx="1968650" cy="570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手工测试和检查</a:t>
            </a:r>
            <a:endParaRPr lang="zh-CN" altLang="en-US" dirty="0"/>
          </a:p>
        </p:txBody>
      </p:sp>
      <p:sp>
        <p:nvSpPr>
          <p:cNvPr id="9" name="下箭头 8"/>
          <p:cNvSpPr/>
          <p:nvPr/>
        </p:nvSpPr>
        <p:spPr>
          <a:xfrm>
            <a:off x="2436600" y="3295941"/>
            <a:ext cx="387275" cy="5337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下箭头 9"/>
          <p:cNvSpPr/>
          <p:nvPr/>
        </p:nvSpPr>
        <p:spPr>
          <a:xfrm>
            <a:off x="2452737" y="4399869"/>
            <a:ext cx="387275" cy="5337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下箭头 10"/>
          <p:cNvSpPr/>
          <p:nvPr/>
        </p:nvSpPr>
        <p:spPr>
          <a:xfrm>
            <a:off x="2398947" y="2177146"/>
            <a:ext cx="387275" cy="5337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肘形连接符 12"/>
          <p:cNvCxnSpPr>
            <a:stCxn id="7" idx="1"/>
            <a:endCxn id="5" idx="1"/>
          </p:cNvCxnSpPr>
          <p:nvPr/>
        </p:nvCxnSpPr>
        <p:spPr>
          <a:xfrm rot="10800000">
            <a:off x="1645913" y="2995996"/>
            <a:ext cx="12700" cy="2237590"/>
          </a:xfrm>
          <a:prstGeom prst="bentConnector3">
            <a:avLst>
              <a:gd name="adj1" fmla="val 3917654"/>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endCxn id="6" idx="1"/>
          </p:cNvCxnSpPr>
          <p:nvPr/>
        </p:nvCxnSpPr>
        <p:spPr>
          <a:xfrm>
            <a:off x="1161819" y="4114791"/>
            <a:ext cx="48409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720756" y="2444032"/>
            <a:ext cx="3614569" cy="3418877"/>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1717563" y="6042216"/>
            <a:ext cx="1620957" cy="523220"/>
          </a:xfrm>
          <a:prstGeom prst="rect">
            <a:avLst/>
          </a:prstGeom>
          <a:noFill/>
        </p:spPr>
        <p:txBody>
          <a:bodyPr wrap="none" rtlCol="0">
            <a:spAutoFit/>
          </a:bodyPr>
          <a:lstStyle/>
          <a:p>
            <a:pPr algn="ctr"/>
            <a:r>
              <a:rPr lang="zh-CN" altLang="en-US" sz="2800" b="1" dirty="0" smtClean="0">
                <a:solidFill>
                  <a:srgbClr val="FF0000"/>
                </a:solidFill>
              </a:rPr>
              <a:t>设计阶段</a:t>
            </a:r>
            <a:endParaRPr lang="zh-CN" altLang="en-US" sz="2800" b="1" dirty="0">
              <a:solidFill>
                <a:srgbClr val="FF0000"/>
              </a:solidFill>
            </a:endParaRPr>
          </a:p>
        </p:txBody>
      </p:sp>
      <p:sp>
        <p:nvSpPr>
          <p:cNvPr id="22" name="云形标注 21"/>
          <p:cNvSpPr/>
          <p:nvPr/>
        </p:nvSpPr>
        <p:spPr>
          <a:xfrm>
            <a:off x="4722608" y="4701092"/>
            <a:ext cx="1710465" cy="1759645"/>
          </a:xfrm>
          <a:prstGeom prst="cloudCallout">
            <a:avLst>
              <a:gd name="adj1" fmla="val -88129"/>
              <a:gd name="adj2" fmla="val -489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t>人可识别和使用的自然语言</a:t>
            </a:r>
            <a:endParaRPr lang="zh-CN" altLang="en-US" sz="2000" dirty="0"/>
          </a:p>
        </p:txBody>
      </p:sp>
      <p:sp>
        <p:nvSpPr>
          <p:cNvPr id="24" name="圆角矩形 23"/>
          <p:cNvSpPr/>
          <p:nvPr/>
        </p:nvSpPr>
        <p:spPr>
          <a:xfrm>
            <a:off x="8122032" y="3829713"/>
            <a:ext cx="1968650" cy="570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程序</a:t>
            </a:r>
            <a:endParaRPr lang="zh-CN" altLang="en-US" dirty="0"/>
          </a:p>
        </p:txBody>
      </p:sp>
      <p:sp>
        <p:nvSpPr>
          <p:cNvPr id="25" name="圆角矩形 24"/>
          <p:cNvSpPr/>
          <p:nvPr/>
        </p:nvSpPr>
        <p:spPr>
          <a:xfrm>
            <a:off x="8122032" y="4948508"/>
            <a:ext cx="1968650" cy="570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测试</a:t>
            </a:r>
            <a:endParaRPr lang="zh-CN" altLang="en-US" dirty="0"/>
          </a:p>
        </p:txBody>
      </p:sp>
      <p:sp>
        <p:nvSpPr>
          <p:cNvPr id="27" name="下箭头 26"/>
          <p:cNvSpPr/>
          <p:nvPr/>
        </p:nvSpPr>
        <p:spPr>
          <a:xfrm>
            <a:off x="8928856" y="4399869"/>
            <a:ext cx="387275" cy="5337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肘形连接符 28"/>
          <p:cNvCxnSpPr>
            <a:stCxn id="25" idx="3"/>
            <a:endCxn id="24" idx="3"/>
          </p:cNvCxnSpPr>
          <p:nvPr/>
        </p:nvCxnSpPr>
        <p:spPr>
          <a:xfrm flipV="1">
            <a:off x="10090682" y="4114791"/>
            <a:ext cx="12700" cy="1118795"/>
          </a:xfrm>
          <a:prstGeom prst="bentConnector3">
            <a:avLst>
              <a:gd name="adj1" fmla="val 3409409"/>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6" idx="3"/>
            <a:endCxn id="24" idx="1"/>
          </p:cNvCxnSpPr>
          <p:nvPr/>
        </p:nvCxnSpPr>
        <p:spPr>
          <a:xfrm>
            <a:off x="3614563" y="4114791"/>
            <a:ext cx="4507469" cy="0"/>
          </a:xfrm>
          <a:prstGeom prst="straightConnector1">
            <a:avLst/>
          </a:prstGeom>
          <a:ln w="57150">
            <a:prstDash val="dashDot"/>
            <a:tailEnd type="triangl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7196875" y="2444032"/>
            <a:ext cx="3614569" cy="3418877"/>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8118379" y="1718160"/>
            <a:ext cx="1620957" cy="523220"/>
          </a:xfrm>
          <a:prstGeom prst="rect">
            <a:avLst/>
          </a:prstGeom>
          <a:noFill/>
        </p:spPr>
        <p:txBody>
          <a:bodyPr wrap="none" rtlCol="0">
            <a:spAutoFit/>
          </a:bodyPr>
          <a:lstStyle/>
          <a:p>
            <a:pPr algn="ctr"/>
            <a:r>
              <a:rPr lang="zh-CN" altLang="en-US" sz="2800" b="1" dirty="0" smtClean="0">
                <a:solidFill>
                  <a:srgbClr val="FF0000"/>
                </a:solidFill>
              </a:rPr>
              <a:t>实现阶段</a:t>
            </a:r>
            <a:endParaRPr lang="zh-CN" altLang="en-US" sz="2800" b="1" dirty="0">
              <a:solidFill>
                <a:srgbClr val="FF0000"/>
              </a:solidFill>
            </a:endParaRPr>
          </a:p>
        </p:txBody>
      </p:sp>
      <p:sp>
        <p:nvSpPr>
          <p:cNvPr id="39" name="云形标注 38"/>
          <p:cNvSpPr/>
          <p:nvPr/>
        </p:nvSpPr>
        <p:spPr>
          <a:xfrm>
            <a:off x="4668815" y="1129560"/>
            <a:ext cx="1764257" cy="2009367"/>
          </a:xfrm>
          <a:prstGeom prst="cloudCallout">
            <a:avLst>
              <a:gd name="adj1" fmla="val 105382"/>
              <a:gd name="adj2" fmla="val 729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计算机能够精确识别的语言</a:t>
            </a:r>
            <a:endParaRPr lang="zh-CN" altLang="en-US" sz="2400" dirty="0"/>
          </a:p>
        </p:txBody>
      </p:sp>
      <p:sp>
        <p:nvSpPr>
          <p:cNvPr id="40" name="文本框 39"/>
          <p:cNvSpPr txBox="1"/>
          <p:nvPr/>
        </p:nvSpPr>
        <p:spPr>
          <a:xfrm>
            <a:off x="3744639" y="3540926"/>
            <a:ext cx="4031874" cy="1015663"/>
          </a:xfrm>
          <a:prstGeom prst="rect">
            <a:avLst/>
          </a:prstGeom>
          <a:noFill/>
        </p:spPr>
        <p:txBody>
          <a:bodyPr wrap="none" rtlCol="0">
            <a:spAutoFit/>
          </a:bodyPr>
          <a:lstStyle/>
          <a:p>
            <a:pPr algn="ctr"/>
            <a:r>
              <a:rPr lang="zh-CN" altLang="en-US" sz="2000" dirty="0" smtClean="0"/>
              <a:t>将自然语言描述的“算法”</a:t>
            </a:r>
            <a:endParaRPr lang="en-US" altLang="zh-CN" sz="2000" dirty="0" smtClean="0"/>
          </a:p>
          <a:p>
            <a:pPr algn="ctr"/>
            <a:r>
              <a:rPr lang="zh-CN" altLang="en-US" sz="2000" dirty="0" smtClean="0"/>
              <a:t>“翻译”成</a:t>
            </a:r>
            <a:endParaRPr lang="en-US" altLang="zh-CN" sz="2000" dirty="0" smtClean="0"/>
          </a:p>
          <a:p>
            <a:pPr algn="ctr"/>
            <a:r>
              <a:rPr lang="zh-CN" altLang="en-US" sz="2000" dirty="0" smtClean="0"/>
              <a:t>计算机语言描述的“程序”的过程</a:t>
            </a:r>
            <a:endParaRPr lang="zh-CN" altLang="en-US" sz="2000" dirty="0"/>
          </a:p>
        </p:txBody>
      </p:sp>
    </p:spTree>
    <p:extLst>
      <p:ext uri="{BB962C8B-B14F-4D97-AF65-F5344CB8AC3E}">
        <p14:creationId xmlns:p14="http://schemas.microsoft.com/office/powerpoint/2010/main" val="33003971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4844143" cy="1325563"/>
          </a:xfrm>
        </p:spPr>
        <p:txBody>
          <a:bodyPr/>
          <a:lstStyle/>
          <a:p>
            <a:r>
              <a:rPr lang="zh-CN" altLang="en-US" dirty="0" smtClean="0"/>
              <a:t>语言的</a:t>
            </a:r>
            <a:r>
              <a:rPr lang="zh-CN" altLang="en-US" dirty="0" smtClean="0"/>
              <a:t>语法</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13515" y="0"/>
            <a:ext cx="7478486" cy="6729936"/>
          </a:xfrm>
        </p:spPr>
      </p:pic>
      <p:sp>
        <p:nvSpPr>
          <p:cNvPr id="5" name="文本框 4"/>
          <p:cNvSpPr txBox="1"/>
          <p:nvPr/>
        </p:nvSpPr>
        <p:spPr>
          <a:xfrm>
            <a:off x="206815" y="1673322"/>
            <a:ext cx="3613938" cy="1938992"/>
          </a:xfrm>
          <a:prstGeom prst="rect">
            <a:avLst/>
          </a:prstGeom>
          <a:noFill/>
        </p:spPr>
        <p:txBody>
          <a:bodyPr wrap="none" rtlCol="0">
            <a:spAutoFit/>
          </a:bodyPr>
          <a:lstStyle/>
          <a:p>
            <a:r>
              <a:rPr lang="zh-CN" altLang="en-US" sz="2000" dirty="0" smtClean="0"/>
              <a:t>例如：</a:t>
            </a:r>
            <a:endParaRPr lang="en-US" altLang="zh-CN" sz="2000" dirty="0" smtClean="0"/>
          </a:p>
          <a:p>
            <a:r>
              <a:rPr lang="en-US" altLang="zh-CN" sz="2000" dirty="0"/>
              <a:t> </a:t>
            </a:r>
            <a:r>
              <a:rPr lang="en-US" altLang="zh-CN" sz="2000" dirty="0" smtClean="0"/>
              <a:t>    </a:t>
            </a:r>
            <a:r>
              <a:rPr lang="en-US" altLang="zh-CN" sz="2000" dirty="0" err="1" smtClean="0"/>
              <a:t>int</a:t>
            </a:r>
            <a:r>
              <a:rPr lang="en-US" altLang="zh-CN" sz="2000" dirty="0" smtClean="0"/>
              <a:t> sum=0;</a:t>
            </a:r>
          </a:p>
          <a:p>
            <a:r>
              <a:rPr lang="en-US" altLang="zh-CN" sz="2000" dirty="0"/>
              <a:t> </a:t>
            </a:r>
            <a:r>
              <a:rPr lang="en-US" altLang="zh-CN" sz="2000" dirty="0" smtClean="0"/>
              <a:t>    </a:t>
            </a:r>
            <a:r>
              <a:rPr lang="en-US" altLang="zh-CN" sz="2000" dirty="0" err="1" smtClean="0"/>
              <a:t>int</a:t>
            </a:r>
            <a:r>
              <a:rPr lang="en-US" altLang="zh-CN" sz="2000" dirty="0" smtClean="0"/>
              <a:t> salary[100];</a:t>
            </a:r>
          </a:p>
          <a:p>
            <a:r>
              <a:rPr lang="en-US" altLang="zh-CN" sz="2000" dirty="0"/>
              <a:t> </a:t>
            </a:r>
            <a:r>
              <a:rPr lang="en-US" altLang="zh-CN" sz="2000" dirty="0" smtClean="0"/>
              <a:t>    for index from 0 to 99 by 1 do </a:t>
            </a:r>
          </a:p>
          <a:p>
            <a:r>
              <a:rPr lang="en-US" altLang="zh-CN" sz="2000" dirty="0"/>
              <a:t> </a:t>
            </a:r>
            <a:r>
              <a:rPr lang="en-US" altLang="zh-CN" sz="2000" dirty="0" smtClean="0"/>
              <a:t>          sum = </a:t>
            </a:r>
            <a:r>
              <a:rPr lang="en-US" altLang="zh-CN" sz="2000" dirty="0" err="1" smtClean="0"/>
              <a:t>sum+salary</a:t>
            </a:r>
            <a:r>
              <a:rPr lang="en-US" altLang="zh-CN" sz="2000" dirty="0" smtClean="0"/>
              <a:t>[index];</a:t>
            </a:r>
          </a:p>
          <a:p>
            <a:r>
              <a:rPr lang="en-US" altLang="zh-CN" sz="2000" dirty="0"/>
              <a:t> </a:t>
            </a:r>
            <a:r>
              <a:rPr lang="en-US" altLang="zh-CN" sz="2000" dirty="0" smtClean="0"/>
              <a:t>    end</a:t>
            </a:r>
            <a:endParaRPr lang="zh-CN" altLang="en-US" sz="2000" dirty="0"/>
          </a:p>
        </p:txBody>
      </p:sp>
      <p:sp>
        <p:nvSpPr>
          <p:cNvPr id="6" name="文本框 5"/>
          <p:cNvSpPr txBox="1"/>
          <p:nvPr/>
        </p:nvSpPr>
        <p:spPr>
          <a:xfrm>
            <a:off x="302349" y="4539352"/>
            <a:ext cx="3613938" cy="1938992"/>
          </a:xfrm>
          <a:prstGeom prst="rect">
            <a:avLst/>
          </a:prstGeom>
          <a:noFill/>
        </p:spPr>
        <p:txBody>
          <a:bodyPr wrap="none" rtlCol="0">
            <a:spAutoFit/>
          </a:bodyPr>
          <a:lstStyle/>
          <a:p>
            <a:r>
              <a:rPr lang="zh-CN" altLang="en-US" sz="2000" dirty="0" smtClean="0"/>
              <a:t>例如：</a:t>
            </a:r>
            <a:endParaRPr lang="en-US" altLang="zh-CN" sz="2000" dirty="0" smtClean="0"/>
          </a:p>
          <a:p>
            <a:r>
              <a:rPr lang="en-US" altLang="zh-CN" sz="2000" dirty="0"/>
              <a:t> </a:t>
            </a:r>
            <a:r>
              <a:rPr lang="en-US" altLang="zh-CN" sz="2000" dirty="0" smtClean="0"/>
              <a:t>    </a:t>
            </a:r>
            <a:r>
              <a:rPr lang="en-US" altLang="zh-CN" sz="2000" dirty="0" err="1" smtClean="0"/>
              <a:t>int</a:t>
            </a:r>
            <a:r>
              <a:rPr lang="en-US" altLang="zh-CN" sz="2000" dirty="0" smtClean="0"/>
              <a:t> sum=0;</a:t>
            </a:r>
          </a:p>
          <a:p>
            <a:r>
              <a:rPr lang="en-US" altLang="zh-CN" sz="2000" dirty="0"/>
              <a:t> </a:t>
            </a:r>
            <a:r>
              <a:rPr lang="en-US" altLang="zh-CN" sz="2000" dirty="0" smtClean="0"/>
              <a:t>    </a:t>
            </a:r>
            <a:r>
              <a:rPr lang="en-US" altLang="zh-CN" sz="2000" dirty="0" err="1" smtClean="0"/>
              <a:t>int</a:t>
            </a:r>
            <a:r>
              <a:rPr lang="en-US" altLang="zh-CN" sz="2000" dirty="0" smtClean="0"/>
              <a:t> salary[100];</a:t>
            </a:r>
          </a:p>
          <a:p>
            <a:r>
              <a:rPr lang="en-US" altLang="zh-CN" sz="2000" dirty="0"/>
              <a:t> </a:t>
            </a:r>
            <a:r>
              <a:rPr lang="en-US" altLang="zh-CN" sz="2000" dirty="0" smtClean="0"/>
              <a:t>    for index = 0 to 99 by 1 do </a:t>
            </a:r>
          </a:p>
          <a:p>
            <a:r>
              <a:rPr lang="en-US" altLang="zh-CN" sz="2000" dirty="0"/>
              <a:t> </a:t>
            </a:r>
            <a:r>
              <a:rPr lang="en-US" altLang="zh-CN" sz="2000" dirty="0" smtClean="0"/>
              <a:t>          sum = </a:t>
            </a:r>
            <a:r>
              <a:rPr lang="en-US" altLang="zh-CN" sz="2000" dirty="0" err="1" smtClean="0"/>
              <a:t>sum+salary</a:t>
            </a:r>
            <a:r>
              <a:rPr lang="en-US" altLang="zh-CN" sz="2000" dirty="0" smtClean="0"/>
              <a:t>[index];</a:t>
            </a:r>
          </a:p>
          <a:p>
            <a:r>
              <a:rPr lang="en-US" altLang="zh-CN" sz="2000" dirty="0"/>
              <a:t> </a:t>
            </a:r>
            <a:r>
              <a:rPr lang="en-US" altLang="zh-CN" sz="2000" dirty="0" smtClean="0"/>
              <a:t>    end</a:t>
            </a:r>
            <a:endParaRPr lang="zh-CN" altLang="en-US" sz="2000" dirty="0"/>
          </a:p>
        </p:txBody>
      </p:sp>
      <p:sp>
        <p:nvSpPr>
          <p:cNvPr id="3" name="文本框 2"/>
          <p:cNvSpPr txBox="1"/>
          <p:nvPr/>
        </p:nvSpPr>
        <p:spPr>
          <a:xfrm>
            <a:off x="8261689" y="3843317"/>
            <a:ext cx="3583032" cy="1107996"/>
          </a:xfrm>
          <a:prstGeom prst="rect">
            <a:avLst/>
          </a:prstGeom>
          <a:solidFill>
            <a:schemeClr val="accent2"/>
          </a:solidFill>
        </p:spPr>
        <p:txBody>
          <a:bodyPr wrap="none" rtlCol="0">
            <a:spAutoFit/>
          </a:bodyPr>
          <a:lstStyle/>
          <a:p>
            <a:r>
              <a:rPr lang="zh-CN" altLang="en-US" sz="6600" b="1" dirty="0" smtClean="0"/>
              <a:t>保留字！</a:t>
            </a:r>
            <a:endParaRPr lang="zh-CN" altLang="en-US" sz="6600" b="1" dirty="0"/>
          </a:p>
        </p:txBody>
      </p:sp>
    </p:spTree>
    <p:extLst>
      <p:ext uri="{BB962C8B-B14F-4D97-AF65-F5344CB8AC3E}">
        <p14:creationId xmlns:p14="http://schemas.microsoft.com/office/powerpoint/2010/main" val="2018258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4844143" cy="1325563"/>
          </a:xfrm>
        </p:spPr>
        <p:txBody>
          <a:bodyPr/>
          <a:lstStyle/>
          <a:p>
            <a:r>
              <a:rPr lang="zh-CN" altLang="en-US" dirty="0" smtClean="0"/>
              <a:t>语言的</a:t>
            </a:r>
            <a:r>
              <a:rPr lang="zh-CN" altLang="en-US" dirty="0" smtClean="0"/>
              <a:t>语法</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13515" y="0"/>
            <a:ext cx="7478486" cy="6729936"/>
          </a:xfrm>
          <a:solidFill>
            <a:schemeClr val="accent2"/>
          </a:solidFill>
        </p:spPr>
      </p:pic>
      <p:sp>
        <p:nvSpPr>
          <p:cNvPr id="5" name="文本框 4"/>
          <p:cNvSpPr txBox="1"/>
          <p:nvPr/>
        </p:nvSpPr>
        <p:spPr>
          <a:xfrm>
            <a:off x="302349" y="2710552"/>
            <a:ext cx="3613938" cy="1938992"/>
          </a:xfrm>
          <a:prstGeom prst="rect">
            <a:avLst/>
          </a:prstGeom>
          <a:noFill/>
        </p:spPr>
        <p:txBody>
          <a:bodyPr wrap="none" rtlCol="0">
            <a:spAutoFit/>
          </a:bodyPr>
          <a:lstStyle/>
          <a:p>
            <a:r>
              <a:rPr lang="zh-CN" altLang="en-US" sz="2000" dirty="0" smtClean="0"/>
              <a:t>例如：</a:t>
            </a:r>
            <a:endParaRPr lang="en-US" altLang="zh-CN" sz="2000" dirty="0" smtClean="0"/>
          </a:p>
          <a:p>
            <a:r>
              <a:rPr lang="en-US" altLang="zh-CN" sz="2000" dirty="0"/>
              <a:t> </a:t>
            </a:r>
            <a:r>
              <a:rPr lang="en-US" altLang="zh-CN" sz="2000" dirty="0" smtClean="0"/>
              <a:t>    </a:t>
            </a:r>
            <a:r>
              <a:rPr lang="en-US" altLang="zh-CN" sz="2000" dirty="0" err="1" smtClean="0"/>
              <a:t>int</a:t>
            </a:r>
            <a:r>
              <a:rPr lang="en-US" altLang="zh-CN" sz="2000" dirty="0" smtClean="0"/>
              <a:t> sum=0;</a:t>
            </a:r>
          </a:p>
          <a:p>
            <a:r>
              <a:rPr lang="en-US" altLang="zh-CN" sz="2000" dirty="0"/>
              <a:t> </a:t>
            </a:r>
            <a:r>
              <a:rPr lang="en-US" altLang="zh-CN" sz="2000" dirty="0" smtClean="0"/>
              <a:t>    </a:t>
            </a:r>
            <a:r>
              <a:rPr lang="en-US" altLang="zh-CN" sz="2000" dirty="0" err="1" smtClean="0"/>
              <a:t>int</a:t>
            </a:r>
            <a:r>
              <a:rPr lang="en-US" altLang="zh-CN" sz="2000" dirty="0" smtClean="0"/>
              <a:t> salary[100];</a:t>
            </a:r>
          </a:p>
          <a:p>
            <a:r>
              <a:rPr lang="en-US" altLang="zh-CN" sz="2000" dirty="0"/>
              <a:t> </a:t>
            </a:r>
            <a:r>
              <a:rPr lang="en-US" altLang="zh-CN" sz="2000" dirty="0" smtClean="0"/>
              <a:t>    for index from 0 to 99 by 1 do </a:t>
            </a:r>
          </a:p>
          <a:p>
            <a:r>
              <a:rPr lang="en-US" altLang="zh-CN" sz="2000" dirty="0"/>
              <a:t> </a:t>
            </a:r>
            <a:r>
              <a:rPr lang="en-US" altLang="zh-CN" sz="2000" dirty="0" smtClean="0"/>
              <a:t>          sum = </a:t>
            </a:r>
            <a:r>
              <a:rPr lang="en-US" altLang="zh-CN" sz="2000" dirty="0" err="1" smtClean="0"/>
              <a:t>sum+salary</a:t>
            </a:r>
            <a:r>
              <a:rPr lang="en-US" altLang="zh-CN" sz="2000" dirty="0" smtClean="0"/>
              <a:t>[index];</a:t>
            </a:r>
          </a:p>
          <a:p>
            <a:r>
              <a:rPr lang="en-US" altLang="zh-CN" sz="2000" dirty="0"/>
              <a:t> </a:t>
            </a:r>
            <a:r>
              <a:rPr lang="en-US" altLang="zh-CN" sz="2000" dirty="0" smtClean="0"/>
              <a:t>    end</a:t>
            </a:r>
            <a:endParaRPr lang="zh-CN" altLang="en-US" sz="2000" dirty="0"/>
          </a:p>
        </p:txBody>
      </p:sp>
      <p:sp>
        <p:nvSpPr>
          <p:cNvPr id="6" name="文本框 5"/>
          <p:cNvSpPr txBox="1"/>
          <p:nvPr/>
        </p:nvSpPr>
        <p:spPr>
          <a:xfrm>
            <a:off x="302349" y="4539352"/>
            <a:ext cx="3613938" cy="1938992"/>
          </a:xfrm>
          <a:prstGeom prst="rect">
            <a:avLst/>
          </a:prstGeom>
          <a:noFill/>
        </p:spPr>
        <p:txBody>
          <a:bodyPr wrap="none" rtlCol="0">
            <a:spAutoFit/>
          </a:bodyPr>
          <a:lstStyle/>
          <a:p>
            <a:r>
              <a:rPr lang="zh-CN" altLang="en-US" sz="2000" dirty="0" smtClean="0"/>
              <a:t>例如：</a:t>
            </a:r>
            <a:endParaRPr lang="en-US" altLang="zh-CN" sz="2000" dirty="0" smtClean="0"/>
          </a:p>
          <a:p>
            <a:r>
              <a:rPr lang="en-US" altLang="zh-CN" sz="2000" dirty="0"/>
              <a:t> </a:t>
            </a:r>
            <a:r>
              <a:rPr lang="en-US" altLang="zh-CN" sz="2000" dirty="0" smtClean="0"/>
              <a:t>    </a:t>
            </a:r>
            <a:r>
              <a:rPr lang="en-US" altLang="zh-CN" sz="2000" dirty="0" err="1" smtClean="0"/>
              <a:t>int</a:t>
            </a:r>
            <a:r>
              <a:rPr lang="en-US" altLang="zh-CN" sz="2000" dirty="0" smtClean="0"/>
              <a:t> sum=0;</a:t>
            </a:r>
          </a:p>
          <a:p>
            <a:r>
              <a:rPr lang="en-US" altLang="zh-CN" sz="2000" dirty="0"/>
              <a:t> </a:t>
            </a:r>
            <a:r>
              <a:rPr lang="en-US" altLang="zh-CN" sz="2000" dirty="0" smtClean="0"/>
              <a:t>    </a:t>
            </a:r>
            <a:r>
              <a:rPr lang="en-US" altLang="zh-CN" sz="2000" dirty="0" err="1" smtClean="0"/>
              <a:t>int</a:t>
            </a:r>
            <a:r>
              <a:rPr lang="en-US" altLang="zh-CN" sz="2000" dirty="0" smtClean="0"/>
              <a:t> salary[100];</a:t>
            </a:r>
          </a:p>
          <a:p>
            <a:r>
              <a:rPr lang="en-US" altLang="zh-CN" sz="2000" dirty="0"/>
              <a:t> </a:t>
            </a:r>
            <a:r>
              <a:rPr lang="en-US" altLang="zh-CN" sz="2000" dirty="0" smtClean="0"/>
              <a:t>    for index = 0 to 99 by 1 do </a:t>
            </a:r>
          </a:p>
          <a:p>
            <a:r>
              <a:rPr lang="en-US" altLang="zh-CN" sz="2000" dirty="0"/>
              <a:t> </a:t>
            </a:r>
            <a:r>
              <a:rPr lang="en-US" altLang="zh-CN" sz="2000" dirty="0" smtClean="0"/>
              <a:t>          sum = </a:t>
            </a:r>
            <a:r>
              <a:rPr lang="en-US" altLang="zh-CN" sz="2000" dirty="0" err="1" smtClean="0"/>
              <a:t>sum+salary</a:t>
            </a:r>
            <a:r>
              <a:rPr lang="en-US" altLang="zh-CN" sz="2000" dirty="0" smtClean="0"/>
              <a:t>[index];</a:t>
            </a:r>
          </a:p>
          <a:p>
            <a:r>
              <a:rPr lang="en-US" altLang="zh-CN" sz="2000" dirty="0"/>
              <a:t> </a:t>
            </a:r>
            <a:r>
              <a:rPr lang="en-US" altLang="zh-CN" sz="2000" dirty="0" smtClean="0"/>
              <a:t>    end</a:t>
            </a:r>
            <a:endParaRPr lang="zh-CN" altLang="en-US" sz="2000" dirty="0"/>
          </a:p>
        </p:txBody>
      </p:sp>
      <p:sp>
        <p:nvSpPr>
          <p:cNvPr id="7" name="文本框 6"/>
          <p:cNvSpPr txBox="1"/>
          <p:nvPr/>
        </p:nvSpPr>
        <p:spPr>
          <a:xfrm>
            <a:off x="302349" y="1347334"/>
            <a:ext cx="4541794" cy="1815882"/>
          </a:xfrm>
          <a:prstGeom prst="rect">
            <a:avLst/>
          </a:prstGeom>
          <a:noFill/>
        </p:spPr>
        <p:txBody>
          <a:bodyPr wrap="square" rtlCol="0">
            <a:spAutoFit/>
          </a:bodyPr>
          <a:lstStyle/>
          <a:p>
            <a:r>
              <a:rPr lang="zh-CN" altLang="en-US" sz="2800" dirty="0">
                <a:solidFill>
                  <a:srgbClr val="FF0000"/>
                </a:solidFill>
              </a:rPr>
              <a:t>语法：规定了什么样的句子是合法</a:t>
            </a:r>
            <a:r>
              <a:rPr lang="zh-CN" altLang="en-US" sz="2800" dirty="0" smtClean="0">
                <a:solidFill>
                  <a:srgbClr val="FF0000"/>
                </a:solidFill>
              </a:rPr>
              <a:t>的，进而规定了什么样的程序是合法的！</a:t>
            </a:r>
            <a:endParaRPr lang="en-US" altLang="zh-CN" sz="2800" dirty="0">
              <a:solidFill>
                <a:srgbClr val="FF0000"/>
              </a:solidFill>
            </a:endParaRPr>
          </a:p>
          <a:p>
            <a:endParaRPr lang="zh-CN" altLang="en-US" sz="2800" dirty="0">
              <a:solidFill>
                <a:srgbClr val="FF0000"/>
              </a:solidFill>
            </a:endParaRPr>
          </a:p>
        </p:txBody>
      </p:sp>
      <p:sp>
        <p:nvSpPr>
          <p:cNvPr id="8" name="云形标注 7"/>
          <p:cNvSpPr/>
          <p:nvPr/>
        </p:nvSpPr>
        <p:spPr>
          <a:xfrm>
            <a:off x="5641371" y="2538484"/>
            <a:ext cx="5799515" cy="2751973"/>
          </a:xfrm>
          <a:prstGeom prst="cloudCallou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smtClean="0">
                <a:solidFill>
                  <a:schemeClr val="tx1"/>
                </a:solidFill>
              </a:rPr>
              <a:t>语法能够</a:t>
            </a:r>
            <a:r>
              <a:rPr lang="en-US" altLang="zh-CN" sz="4000" b="1" dirty="0" smtClean="0">
                <a:solidFill>
                  <a:schemeClr val="tx1"/>
                </a:solidFill>
              </a:rPr>
              <a:t>”</a:t>
            </a:r>
            <a:r>
              <a:rPr lang="zh-CN" altLang="en-US" sz="4000" b="1" dirty="0" smtClean="0">
                <a:solidFill>
                  <a:schemeClr val="tx1"/>
                </a:solidFill>
              </a:rPr>
              <a:t>保证</a:t>
            </a:r>
            <a:r>
              <a:rPr lang="en-US" altLang="zh-CN" sz="4000" b="1" dirty="0" smtClean="0">
                <a:solidFill>
                  <a:schemeClr val="tx1"/>
                </a:solidFill>
              </a:rPr>
              <a:t>”</a:t>
            </a:r>
            <a:r>
              <a:rPr lang="zh-CN" altLang="en-US" sz="4000" b="1" dirty="0" smtClean="0">
                <a:solidFill>
                  <a:schemeClr val="tx1"/>
                </a:solidFill>
              </a:rPr>
              <a:t>程序</a:t>
            </a:r>
            <a:r>
              <a:rPr lang="zh-CN" altLang="en-US" sz="4000" b="1" dirty="0" smtClean="0">
                <a:solidFill>
                  <a:schemeClr val="tx1"/>
                </a:solidFill>
              </a:rPr>
              <a:t>的正确性吗？</a:t>
            </a:r>
            <a:endParaRPr lang="zh-CN" altLang="en-US" sz="4000" b="1" dirty="0">
              <a:solidFill>
                <a:schemeClr val="tx1"/>
              </a:solidFill>
            </a:endParaRPr>
          </a:p>
        </p:txBody>
      </p:sp>
    </p:spTree>
    <p:extLst>
      <p:ext uri="{BB962C8B-B14F-4D97-AF65-F5344CB8AC3E}">
        <p14:creationId xmlns:p14="http://schemas.microsoft.com/office/powerpoint/2010/main" val="920466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语言</a:t>
            </a:r>
            <a:r>
              <a:rPr lang="zh-CN" altLang="en-US" dirty="0" smtClean="0"/>
              <a:t>的语义</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语义：用来精确定义一条语句乃至一个程序的准确意义</a:t>
            </a:r>
            <a:endParaRPr lang="en-US" altLang="zh-CN" dirty="0" smtClean="0"/>
          </a:p>
          <a:p>
            <a:endParaRPr lang="en-US" altLang="zh-CN" dirty="0"/>
          </a:p>
          <a:p>
            <a:r>
              <a:rPr lang="zh-CN" altLang="en-US" dirty="0" smtClean="0"/>
              <a:t>例：</a:t>
            </a:r>
            <a:endParaRPr lang="en-US" altLang="zh-CN" dirty="0" smtClean="0"/>
          </a:p>
          <a:p>
            <a:pPr marL="2286000" lvl="5" indent="0">
              <a:buNone/>
            </a:pPr>
            <a:r>
              <a:rPr lang="es-ES" altLang="zh-CN" sz="3600" dirty="0"/>
              <a:t>#include "stdio.h"</a:t>
            </a:r>
            <a:br>
              <a:rPr lang="es-ES" altLang="zh-CN" sz="3600" dirty="0"/>
            </a:br>
            <a:r>
              <a:rPr lang="es-ES" altLang="zh-CN" sz="3600" dirty="0"/>
              <a:t>main</a:t>
            </a:r>
            <a:r>
              <a:rPr lang="es-ES" altLang="zh-CN" sz="3600" dirty="0" smtClean="0"/>
              <a:t>(){</a:t>
            </a:r>
            <a:r>
              <a:rPr lang="es-ES" altLang="zh-CN" sz="3600" dirty="0"/>
              <a:t/>
            </a:r>
            <a:br>
              <a:rPr lang="es-ES" altLang="zh-CN" sz="3600" dirty="0"/>
            </a:br>
            <a:r>
              <a:rPr lang="es-ES" altLang="zh-CN" sz="3600" dirty="0"/>
              <a:t>   int x,y;</a:t>
            </a:r>
          </a:p>
          <a:p>
            <a:pPr marL="2286000" lvl="5" indent="0">
              <a:buNone/>
            </a:pPr>
            <a:r>
              <a:rPr lang="es-ES" altLang="zh-CN" sz="3600" dirty="0"/>
              <a:t>   x=3;</a:t>
            </a:r>
            <a:br>
              <a:rPr lang="es-ES" altLang="zh-CN" sz="3600" dirty="0"/>
            </a:br>
            <a:r>
              <a:rPr lang="es-ES" altLang="zh-CN" sz="3600" dirty="0"/>
              <a:t>   y=x+(++x)+(++x);</a:t>
            </a:r>
            <a:br>
              <a:rPr lang="es-ES" altLang="zh-CN" sz="3600" dirty="0"/>
            </a:br>
            <a:r>
              <a:rPr lang="es-ES" altLang="zh-CN" sz="3600" dirty="0"/>
              <a:t>   printf("%d,%d",x,y);</a:t>
            </a:r>
            <a:br>
              <a:rPr lang="es-ES" altLang="zh-CN" sz="3600" dirty="0"/>
            </a:br>
            <a:r>
              <a:rPr lang="es-ES" altLang="zh-CN" sz="3600" dirty="0" smtClean="0"/>
              <a:t>}</a:t>
            </a:r>
            <a:endParaRPr lang="es-ES" altLang="zh-CN" sz="3600" dirty="0"/>
          </a:p>
        </p:txBody>
      </p:sp>
    </p:spTree>
    <p:extLst>
      <p:ext uri="{BB962C8B-B14F-4D97-AF65-F5344CB8AC3E}">
        <p14:creationId xmlns:p14="http://schemas.microsoft.com/office/powerpoint/2010/main" val="2617782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82094"/>
            <a:ext cx="10515600" cy="1325563"/>
          </a:xfrm>
        </p:spPr>
        <p:txBody>
          <a:bodyPr/>
          <a:lstStyle/>
          <a:p>
            <a:r>
              <a:rPr lang="zh-CN" altLang="en-US" dirty="0" smtClean="0"/>
              <a:t>总结</a:t>
            </a:r>
            <a:endParaRPr lang="zh-CN" altLang="en-US" dirty="0"/>
          </a:p>
        </p:txBody>
      </p:sp>
      <p:sp>
        <p:nvSpPr>
          <p:cNvPr id="3" name="内容占位符 2"/>
          <p:cNvSpPr>
            <a:spLocks noGrp="1"/>
          </p:cNvSpPr>
          <p:nvPr>
            <p:ph idx="1"/>
          </p:nvPr>
        </p:nvSpPr>
        <p:spPr>
          <a:xfrm>
            <a:off x="838200" y="1317171"/>
            <a:ext cx="10515600" cy="4859792"/>
          </a:xfrm>
        </p:spPr>
        <p:txBody>
          <a:bodyPr>
            <a:normAutofit/>
          </a:bodyPr>
          <a:lstStyle/>
          <a:p>
            <a:r>
              <a:rPr lang="zh-CN" altLang="en-US" dirty="0" smtClean="0"/>
              <a:t>算法设计和程序设计是问题求解的两个重要环节</a:t>
            </a:r>
            <a:endParaRPr lang="en-US" altLang="zh-CN" dirty="0" smtClean="0"/>
          </a:p>
          <a:p>
            <a:pPr lvl="1"/>
            <a:r>
              <a:rPr lang="zh-CN" altLang="en-US" dirty="0" smtClean="0"/>
              <a:t>当然</a:t>
            </a:r>
            <a:r>
              <a:rPr lang="zh-CN" altLang="en-US" dirty="0" smtClean="0"/>
              <a:t>，程序</a:t>
            </a:r>
            <a:r>
              <a:rPr lang="en-US" altLang="zh-CN" dirty="0" smtClean="0"/>
              <a:t>=</a:t>
            </a:r>
            <a:r>
              <a:rPr lang="zh-CN" altLang="en-US" dirty="0" smtClean="0"/>
              <a:t>数据结构</a:t>
            </a:r>
            <a:r>
              <a:rPr lang="en-US" altLang="zh-CN" dirty="0" smtClean="0"/>
              <a:t>+</a:t>
            </a:r>
            <a:r>
              <a:rPr lang="zh-CN" altLang="en-US" dirty="0" smtClean="0"/>
              <a:t>算法</a:t>
            </a:r>
            <a:endParaRPr lang="en-US" altLang="zh-CN" dirty="0" smtClean="0"/>
          </a:p>
          <a:p>
            <a:pPr marL="0" indent="0">
              <a:buNone/>
            </a:pPr>
            <a:endParaRPr lang="en-US" altLang="zh-CN" dirty="0"/>
          </a:p>
          <a:p>
            <a:r>
              <a:rPr lang="zh-CN" altLang="en-US" dirty="0" smtClean="0"/>
              <a:t>程序语言需要在“数据”和“控制”两个“线索”上提供“抽象机制”，供编程人员使用</a:t>
            </a:r>
            <a:endParaRPr lang="en-US" altLang="zh-CN" dirty="0" smtClean="0"/>
          </a:p>
          <a:p>
            <a:pPr lvl="1"/>
            <a:r>
              <a:rPr lang="zh-CN" altLang="en-US" dirty="0" smtClean="0"/>
              <a:t>所谓抽象机制，可以具体理解为：语言设施</a:t>
            </a:r>
            <a:endParaRPr lang="en-US" altLang="zh-CN" dirty="0" smtClean="0"/>
          </a:p>
          <a:p>
            <a:pPr lvl="1"/>
            <a:endParaRPr lang="en-US" altLang="zh-CN" dirty="0" smtClean="0"/>
          </a:p>
          <a:p>
            <a:r>
              <a:rPr lang="zh-CN" altLang="en-US" dirty="0" smtClean="0"/>
              <a:t>程序语言本身还涉及到语法和语义的描述</a:t>
            </a:r>
            <a:endParaRPr lang="zh-CN" altLang="en-US" dirty="0"/>
          </a:p>
        </p:txBody>
      </p:sp>
    </p:spTree>
    <p:extLst>
      <p:ext uri="{BB962C8B-B14F-4D97-AF65-F5344CB8AC3E}">
        <p14:creationId xmlns:p14="http://schemas.microsoft.com/office/powerpoint/2010/main" val="9538131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Open topics</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，请介绍正则表达式</a:t>
            </a:r>
            <a:r>
              <a:rPr lang="en-US" altLang="zh-CN" dirty="0" smtClean="0"/>
              <a:t>(regular expression)</a:t>
            </a:r>
            <a:r>
              <a:rPr lang="zh-CN" altLang="en-US" dirty="0" smtClean="0"/>
              <a:t>、自动状态机，进而说说看，你对“</a:t>
            </a:r>
            <a:r>
              <a:rPr lang="zh-CN" altLang="en-US" dirty="0"/>
              <a:t>语言</a:t>
            </a:r>
            <a:r>
              <a:rPr lang="zh-CN" altLang="en-US" dirty="0" smtClean="0"/>
              <a:t>” 的理解</a:t>
            </a:r>
            <a:endParaRPr lang="en-US" altLang="zh-CN" dirty="0" smtClean="0"/>
          </a:p>
          <a:p>
            <a:endParaRPr lang="en-US" altLang="zh-CN" dirty="0"/>
          </a:p>
          <a:p>
            <a:r>
              <a:rPr lang="en-US" altLang="zh-CN" dirty="0" smtClean="0"/>
              <a:t>2</a:t>
            </a:r>
            <a:r>
              <a:rPr lang="zh-CN" altLang="en-US" dirty="0" smtClean="0"/>
              <a:t>，写出某个</a:t>
            </a:r>
            <a:r>
              <a:rPr lang="en-US" altLang="zh-CN" dirty="0" smtClean="0"/>
              <a:t>C++</a:t>
            </a:r>
            <a:r>
              <a:rPr lang="zh-CN" altLang="en-US" dirty="0" smtClean="0"/>
              <a:t>版本中</a:t>
            </a:r>
            <a:r>
              <a:rPr lang="en-US" altLang="zh-CN" dirty="0" smtClean="0"/>
              <a:t>switch</a:t>
            </a:r>
            <a:r>
              <a:rPr lang="zh-CN" altLang="en-US" dirty="0" smtClean="0"/>
              <a:t>语句的完整的</a:t>
            </a:r>
            <a:r>
              <a:rPr lang="en-US" altLang="zh-CN" dirty="0" smtClean="0"/>
              <a:t>BNF</a:t>
            </a:r>
            <a:r>
              <a:rPr lang="zh-CN" altLang="en-US" dirty="0" smtClean="0"/>
              <a:t>。如果你写不出完整的</a:t>
            </a:r>
            <a:r>
              <a:rPr lang="en-US" altLang="zh-CN" dirty="0" smtClean="0"/>
              <a:t>BNF</a:t>
            </a:r>
            <a:r>
              <a:rPr lang="zh-CN" altLang="en-US" dirty="0" smtClean="0"/>
              <a:t>，请用</a:t>
            </a:r>
            <a:r>
              <a:rPr lang="en-US" altLang="zh-CN" dirty="0" smtClean="0"/>
              <a:t>BNF</a:t>
            </a:r>
            <a:r>
              <a:rPr lang="zh-CN" altLang="en-US" dirty="0" smtClean="0"/>
              <a:t>术语说明边界。</a:t>
            </a:r>
            <a:endParaRPr lang="zh-CN" altLang="en-US" dirty="0"/>
          </a:p>
        </p:txBody>
      </p:sp>
    </p:spTree>
    <p:extLst>
      <p:ext uri="{BB962C8B-B14F-4D97-AF65-F5344CB8AC3E}">
        <p14:creationId xmlns:p14="http://schemas.microsoft.com/office/powerpoint/2010/main" val="2292007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请思考以下问题</a:t>
            </a:r>
            <a:endParaRPr lang="zh-CN" altLang="en-US" dirty="0"/>
          </a:p>
        </p:txBody>
      </p:sp>
      <p:sp>
        <p:nvSpPr>
          <p:cNvPr id="3" name="内容占位符 2"/>
          <p:cNvSpPr>
            <a:spLocks noGrp="1"/>
          </p:cNvSpPr>
          <p:nvPr>
            <p:ph idx="1"/>
          </p:nvPr>
        </p:nvSpPr>
        <p:spPr/>
        <p:txBody>
          <a:bodyPr/>
          <a:lstStyle/>
          <a:p>
            <a:r>
              <a:rPr lang="zh-CN" altLang="en-US" dirty="0" smtClean="0"/>
              <a:t>在任何时候，编程之前必须先完成算法设计</a:t>
            </a:r>
            <a:endParaRPr lang="en-US" altLang="zh-CN" dirty="0" smtClean="0"/>
          </a:p>
          <a:p>
            <a:pPr lvl="1"/>
            <a:r>
              <a:rPr lang="en-US" altLang="zh-CN" dirty="0" smtClean="0"/>
              <a:t>Why</a:t>
            </a:r>
            <a:r>
              <a:rPr lang="zh-CN" altLang="en-US" dirty="0" smtClean="0"/>
              <a:t>？</a:t>
            </a:r>
            <a:endParaRPr lang="en-US" altLang="zh-CN" dirty="0" smtClean="0"/>
          </a:p>
          <a:p>
            <a:endParaRPr lang="en-US" altLang="zh-CN" dirty="0"/>
          </a:p>
          <a:p>
            <a:r>
              <a:rPr lang="zh-CN" altLang="en-US" dirty="0" smtClean="0"/>
              <a:t>计算机能够识别和处理的“语言”，不仅仅是</a:t>
            </a:r>
            <a:r>
              <a:rPr lang="en-US" altLang="zh-CN" dirty="0" smtClean="0"/>
              <a:t>C</a:t>
            </a:r>
            <a:r>
              <a:rPr lang="zh-CN" altLang="en-US" dirty="0" smtClean="0"/>
              <a:t>、</a:t>
            </a:r>
            <a:r>
              <a:rPr lang="en-US" altLang="zh-CN" dirty="0" smtClean="0"/>
              <a:t>C++</a:t>
            </a:r>
            <a:r>
              <a:rPr lang="zh-CN" altLang="en-US" dirty="0" smtClean="0"/>
              <a:t>等，也可以是自己定义的语言</a:t>
            </a:r>
            <a:endParaRPr lang="en-US" altLang="zh-CN" dirty="0" smtClean="0"/>
          </a:p>
          <a:p>
            <a:pPr lvl="1"/>
            <a:r>
              <a:rPr lang="en-US" altLang="zh-CN" dirty="0" smtClean="0"/>
              <a:t>For example</a:t>
            </a:r>
            <a:r>
              <a:rPr lang="zh-CN" altLang="en-US" dirty="0" smtClean="0"/>
              <a:t>？</a:t>
            </a:r>
            <a:endParaRPr lang="en-US" altLang="zh-CN" dirty="0" smtClean="0"/>
          </a:p>
          <a:p>
            <a:pPr lvl="1"/>
            <a:endParaRPr lang="en-US" altLang="zh-CN" dirty="0"/>
          </a:p>
          <a:p>
            <a:r>
              <a:rPr lang="zh-CN" altLang="en-US" dirty="0" smtClean="0"/>
              <a:t>程序运行出错，涉及到哪些内容？</a:t>
            </a:r>
            <a:endParaRPr lang="en-US" altLang="zh-CN" dirty="0" smtClean="0"/>
          </a:p>
          <a:p>
            <a:pPr lvl="1"/>
            <a:r>
              <a:rPr lang="zh-CN" altLang="en-US" dirty="0" smtClean="0"/>
              <a:t>在“翻译”之前，尽量排除算法错误</a:t>
            </a:r>
            <a:endParaRPr lang="zh-CN" altLang="en-US" dirty="0"/>
          </a:p>
        </p:txBody>
      </p:sp>
    </p:spTree>
    <p:extLst>
      <p:ext uri="{BB962C8B-B14F-4D97-AF65-F5344CB8AC3E}">
        <p14:creationId xmlns:p14="http://schemas.microsoft.com/office/powerpoint/2010/main" val="10463580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2</a:t>
            </a:r>
            <a:endParaRPr lang="zh-CN" altLang="en-US" dirty="0"/>
          </a:p>
        </p:txBody>
      </p:sp>
      <p:sp>
        <p:nvSpPr>
          <p:cNvPr id="3" name="内容占位符 2"/>
          <p:cNvSpPr>
            <a:spLocks noGrp="1"/>
          </p:cNvSpPr>
          <p:nvPr>
            <p:ph idx="1"/>
          </p:nvPr>
        </p:nvSpPr>
        <p:spPr/>
        <p:txBody>
          <a:bodyPr>
            <a:normAutofit/>
          </a:bodyPr>
          <a:lstStyle/>
          <a:p>
            <a:pPr marL="0" indent="0" algn="ctr">
              <a:buNone/>
            </a:pPr>
            <a:endParaRPr lang="en-US" altLang="zh-CN" sz="6000" dirty="0" smtClean="0">
              <a:latin typeface="华文隶书" panose="02010800040101010101" pitchFamily="2" charset="-122"/>
              <a:ea typeface="华文隶书" panose="02010800040101010101" pitchFamily="2" charset="-122"/>
            </a:endParaRPr>
          </a:p>
          <a:p>
            <a:pPr marL="0" indent="0" algn="ctr">
              <a:buNone/>
            </a:pPr>
            <a:r>
              <a:rPr lang="zh-CN" altLang="en-US" sz="6000" dirty="0" smtClean="0">
                <a:latin typeface="华文隶书" panose="02010800040101010101" pitchFamily="2" charset="-122"/>
                <a:ea typeface="华文隶书" panose="02010800040101010101" pitchFamily="2" charset="-122"/>
              </a:rPr>
              <a:t>计算机如何从二进制</a:t>
            </a:r>
            <a:r>
              <a:rPr lang="en-US" altLang="zh-CN" sz="6000" dirty="0" smtClean="0">
                <a:latin typeface="华文隶书" panose="02010800040101010101" pitchFamily="2" charset="-122"/>
                <a:ea typeface="华文隶书" panose="02010800040101010101" pitchFamily="2" charset="-122"/>
              </a:rPr>
              <a:t>bits</a:t>
            </a:r>
            <a:r>
              <a:rPr lang="zh-CN" altLang="en-US" sz="6000" dirty="0" smtClean="0">
                <a:latin typeface="华文隶书" panose="02010800040101010101" pitchFamily="2" charset="-122"/>
                <a:ea typeface="华文隶书" panose="02010800040101010101" pitchFamily="2" charset="-122"/>
              </a:rPr>
              <a:t>中识别并执行程序指令呢？</a:t>
            </a:r>
            <a:endParaRPr lang="zh-CN" altLang="en-US" sz="6000" dirty="0">
              <a:latin typeface="华文隶书" panose="02010800040101010101" pitchFamily="2" charset="-122"/>
              <a:ea typeface="华文隶书" panose="02010800040101010101" pitchFamily="2" charset="-122"/>
            </a:endParaRPr>
          </a:p>
        </p:txBody>
      </p:sp>
    </p:spTree>
    <p:extLst>
      <p:ext uri="{BB962C8B-B14F-4D97-AF65-F5344CB8AC3E}">
        <p14:creationId xmlns:p14="http://schemas.microsoft.com/office/powerpoint/2010/main" val="20421037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40</a:t>
            </a:r>
            <a:r>
              <a:rPr lang="zh-CN" altLang="en-US" dirty="0" smtClean="0"/>
              <a:t>年代的编程：</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6974" y="1588287"/>
            <a:ext cx="4307933" cy="2879634"/>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8134" y="2985072"/>
            <a:ext cx="4038301" cy="2624896"/>
          </a:xfrm>
          <a:prstGeom prst="rect">
            <a:avLst/>
          </a:prstGeom>
        </p:spPr>
      </p:pic>
      <p:sp>
        <p:nvSpPr>
          <p:cNvPr id="6" name="文本框 5"/>
          <p:cNvSpPr txBox="1"/>
          <p:nvPr/>
        </p:nvSpPr>
        <p:spPr>
          <a:xfrm>
            <a:off x="666975" y="4970033"/>
            <a:ext cx="5529430" cy="1569660"/>
          </a:xfrm>
          <a:prstGeom prst="rect">
            <a:avLst/>
          </a:prstGeom>
          <a:noFill/>
        </p:spPr>
        <p:txBody>
          <a:bodyPr wrap="square" rtlCol="0">
            <a:spAutoFit/>
          </a:bodyPr>
          <a:lstStyle/>
          <a:p>
            <a:r>
              <a:rPr lang="en-US" altLang="zh-CN" sz="3200" dirty="0"/>
              <a:t>Before the middle of the 1940s, computer </a:t>
            </a:r>
            <a:r>
              <a:rPr lang="en-US" altLang="zh-CN" sz="3200" dirty="0" smtClean="0"/>
              <a:t>operators “</a:t>
            </a:r>
            <a:r>
              <a:rPr lang="en-US" altLang="zh-CN" sz="3200" dirty="0"/>
              <a:t>hardwired” their programs</a:t>
            </a:r>
            <a:endParaRPr lang="zh-CN" altLang="en-US" sz="3200" dirty="0"/>
          </a:p>
        </p:txBody>
      </p:sp>
    </p:spTree>
    <p:extLst>
      <p:ext uri="{BB962C8B-B14F-4D97-AF65-F5344CB8AC3E}">
        <p14:creationId xmlns:p14="http://schemas.microsoft.com/office/powerpoint/2010/main" val="11869048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6530" y="106009"/>
            <a:ext cx="10515600" cy="1325563"/>
          </a:xfrm>
        </p:spPr>
        <p:txBody>
          <a:bodyPr/>
          <a:lstStyle/>
          <a:p>
            <a:r>
              <a:rPr lang="zh-CN" altLang="en-US" dirty="0" smtClean="0"/>
              <a:t>而后，二进制代码</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32320" y="1690688"/>
            <a:ext cx="4815840" cy="4301649"/>
          </a:xfrm>
        </p:spPr>
      </p:pic>
      <p:sp>
        <p:nvSpPr>
          <p:cNvPr id="5" name="文本框 4"/>
          <p:cNvSpPr txBox="1"/>
          <p:nvPr/>
        </p:nvSpPr>
        <p:spPr>
          <a:xfrm>
            <a:off x="448230" y="1448022"/>
            <a:ext cx="6581482" cy="830997"/>
          </a:xfrm>
          <a:prstGeom prst="rect">
            <a:avLst/>
          </a:prstGeom>
          <a:noFill/>
        </p:spPr>
        <p:txBody>
          <a:bodyPr wrap="none" rtlCol="0">
            <a:spAutoFit/>
          </a:bodyPr>
          <a:lstStyle/>
          <a:p>
            <a:r>
              <a:rPr lang="zh-CN" altLang="en-US" sz="2400" dirty="0" smtClean="0"/>
              <a:t>显然，</a:t>
            </a:r>
            <a:r>
              <a:rPr lang="en-US" altLang="zh-CN" sz="2400" dirty="0" smtClean="0"/>
              <a:t>hardwired program</a:t>
            </a:r>
            <a:r>
              <a:rPr lang="zh-CN" altLang="en-US" sz="2400" dirty="0" smtClean="0"/>
              <a:t>不易修改，</a:t>
            </a:r>
            <a:r>
              <a:rPr lang="en-US" altLang="zh-CN" sz="2400" dirty="0" smtClean="0"/>
              <a:t>set switches</a:t>
            </a:r>
          </a:p>
          <a:p>
            <a:r>
              <a:rPr lang="zh-CN" altLang="en-US" sz="2400" dirty="0" smtClean="0"/>
              <a:t>不能算是编码！</a:t>
            </a:r>
            <a:endParaRPr lang="zh-CN" altLang="en-US" sz="2400" dirty="0"/>
          </a:p>
        </p:txBody>
      </p:sp>
      <p:sp>
        <p:nvSpPr>
          <p:cNvPr id="6" name="文本框 5"/>
          <p:cNvSpPr txBox="1"/>
          <p:nvPr/>
        </p:nvSpPr>
        <p:spPr>
          <a:xfrm>
            <a:off x="448230" y="2542752"/>
            <a:ext cx="5864106" cy="830997"/>
          </a:xfrm>
          <a:prstGeom prst="rect">
            <a:avLst/>
          </a:prstGeom>
          <a:noFill/>
        </p:spPr>
        <p:txBody>
          <a:bodyPr wrap="none" rtlCol="0">
            <a:spAutoFit/>
          </a:bodyPr>
          <a:lstStyle/>
          <a:p>
            <a:r>
              <a:rPr lang="zh-CN" altLang="en-US" sz="2400" dirty="0" smtClean="0"/>
              <a:t>如何让计算机的执行做到：</a:t>
            </a:r>
            <a:r>
              <a:rPr lang="en-US" altLang="zh-CN" sz="2400" dirty="0" smtClean="0"/>
              <a:t>programmable?</a:t>
            </a:r>
          </a:p>
          <a:p>
            <a:pPr algn="ctr"/>
            <a:r>
              <a:rPr lang="en-US" altLang="zh-CN" sz="2400" dirty="0" smtClean="0"/>
              <a:t>A big problem!</a:t>
            </a:r>
            <a:endParaRPr lang="zh-CN" altLang="en-US" sz="2400" dirty="0"/>
          </a:p>
        </p:txBody>
      </p:sp>
      <p:sp>
        <p:nvSpPr>
          <p:cNvPr id="7" name="文本框 6"/>
          <p:cNvSpPr txBox="1"/>
          <p:nvPr/>
        </p:nvSpPr>
        <p:spPr>
          <a:xfrm>
            <a:off x="448230" y="3637482"/>
            <a:ext cx="6581482" cy="2308324"/>
          </a:xfrm>
          <a:prstGeom prst="rect">
            <a:avLst/>
          </a:prstGeom>
          <a:noFill/>
        </p:spPr>
        <p:txBody>
          <a:bodyPr wrap="square" rtlCol="0">
            <a:spAutoFit/>
          </a:bodyPr>
          <a:lstStyle/>
          <a:p>
            <a:r>
              <a:rPr lang="en-US" altLang="zh-CN" sz="2400" dirty="0" smtClean="0"/>
              <a:t>Big idea: </a:t>
            </a:r>
          </a:p>
          <a:p>
            <a:r>
              <a:rPr lang="en-US" altLang="zh-CN" sz="2400" dirty="0" smtClean="0"/>
              <a:t>     1,</a:t>
            </a:r>
            <a:r>
              <a:rPr lang="zh-CN" altLang="en-US" sz="2400" dirty="0" smtClean="0"/>
              <a:t>计算机提供基本的</a:t>
            </a:r>
            <a:r>
              <a:rPr lang="en-US" altLang="zh-CN" sz="2400" dirty="0" smtClean="0"/>
              <a:t>hardwired</a:t>
            </a:r>
            <a:r>
              <a:rPr lang="zh-CN" altLang="en-US" sz="2400" dirty="0" smtClean="0"/>
              <a:t>“原子操作”</a:t>
            </a:r>
            <a:endParaRPr lang="en-US" altLang="zh-CN" sz="2400" dirty="0" smtClean="0"/>
          </a:p>
          <a:p>
            <a:r>
              <a:rPr lang="en-US" altLang="zh-CN" sz="2400" dirty="0"/>
              <a:t> </a:t>
            </a:r>
            <a:r>
              <a:rPr lang="en-US" altLang="zh-CN" sz="2400" dirty="0" smtClean="0"/>
              <a:t>    2,</a:t>
            </a:r>
            <a:r>
              <a:rPr lang="zh-CN" altLang="en-US" sz="2400" dirty="0" smtClean="0"/>
              <a:t>提供编码方式，支持程序员组合“原子操作”，编写“程序”</a:t>
            </a:r>
            <a:endParaRPr lang="en-US" altLang="zh-CN" sz="2400" dirty="0" smtClean="0"/>
          </a:p>
          <a:p>
            <a:r>
              <a:rPr lang="en-US" altLang="zh-CN" sz="2400" dirty="0" smtClean="0"/>
              <a:t>     3,</a:t>
            </a:r>
            <a:r>
              <a:rPr lang="zh-CN" altLang="en-US" sz="2400" dirty="0" smtClean="0"/>
              <a:t>将“程序”存放在存储空间中</a:t>
            </a:r>
            <a:endParaRPr lang="en-US" altLang="zh-CN" sz="2400" dirty="0" smtClean="0"/>
          </a:p>
          <a:p>
            <a:r>
              <a:rPr lang="en-US" altLang="zh-CN" sz="2400" dirty="0" smtClean="0"/>
              <a:t>     4,</a:t>
            </a:r>
            <a:r>
              <a:rPr lang="zh-CN" altLang="en-US" sz="2400" dirty="0" smtClean="0"/>
              <a:t>计算机“解读”程序编码，执行原子操作</a:t>
            </a:r>
            <a:endParaRPr lang="zh-CN" altLang="en-US" sz="2400" dirty="0"/>
          </a:p>
        </p:txBody>
      </p:sp>
    </p:spTree>
    <p:extLst>
      <p:ext uri="{BB962C8B-B14F-4D97-AF65-F5344CB8AC3E}">
        <p14:creationId xmlns:p14="http://schemas.microsoft.com/office/powerpoint/2010/main" val="2833607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例如：</a:t>
            </a:r>
            <a:endParaRPr lang="zh-CN" altLang="en-US" dirty="0"/>
          </a:p>
        </p:txBody>
      </p:sp>
      <p:sp>
        <p:nvSpPr>
          <p:cNvPr id="3" name="内容占位符 2"/>
          <p:cNvSpPr>
            <a:spLocks noGrp="1"/>
          </p:cNvSpPr>
          <p:nvPr>
            <p:ph idx="1"/>
          </p:nvPr>
        </p:nvSpPr>
        <p:spPr>
          <a:xfrm>
            <a:off x="838200" y="1825625"/>
            <a:ext cx="6313714" cy="4351338"/>
          </a:xfrm>
        </p:spPr>
        <p:txBody>
          <a:bodyPr/>
          <a:lstStyle/>
          <a:p>
            <a:r>
              <a:rPr lang="en-US" altLang="zh-CN" dirty="0" smtClean="0"/>
              <a:t>0010: </a:t>
            </a:r>
            <a:r>
              <a:rPr lang="zh-CN" altLang="en-US" dirty="0" smtClean="0"/>
              <a:t>操作码</a:t>
            </a:r>
            <a:r>
              <a:rPr lang="en-US" altLang="zh-CN" dirty="0" smtClean="0"/>
              <a:t>,</a:t>
            </a:r>
            <a:r>
              <a:rPr lang="zh-CN" altLang="en-US" dirty="0" smtClean="0"/>
              <a:t>将</a:t>
            </a:r>
            <a:r>
              <a:rPr lang="en-US" altLang="zh-CN" dirty="0" smtClean="0"/>
              <a:t>”</a:t>
            </a:r>
            <a:r>
              <a:rPr lang="zh-CN" altLang="en-US" dirty="0" smtClean="0"/>
              <a:t>某个</a:t>
            </a:r>
            <a:r>
              <a:rPr lang="en-US" altLang="zh-CN" dirty="0" smtClean="0"/>
              <a:t>”</a:t>
            </a:r>
            <a:r>
              <a:rPr lang="zh-CN" altLang="en-US" dirty="0" smtClean="0"/>
              <a:t>内存中的数据复制到</a:t>
            </a:r>
            <a:r>
              <a:rPr lang="en-US" altLang="zh-CN" dirty="0" smtClean="0"/>
              <a:t>”</a:t>
            </a:r>
            <a:r>
              <a:rPr lang="zh-CN" altLang="en-US" dirty="0" smtClean="0"/>
              <a:t>某个</a:t>
            </a:r>
            <a:r>
              <a:rPr lang="en-US" altLang="zh-CN" dirty="0" smtClean="0"/>
              <a:t>”</a:t>
            </a:r>
            <a:r>
              <a:rPr lang="zh-CN" altLang="en-US" dirty="0" smtClean="0"/>
              <a:t>寄存器中</a:t>
            </a:r>
            <a:endParaRPr lang="en-US" altLang="zh-CN" dirty="0" smtClean="0"/>
          </a:p>
          <a:p>
            <a:r>
              <a:rPr lang="en-US" altLang="zh-CN" dirty="0" smtClean="0"/>
              <a:t>001: 001</a:t>
            </a:r>
            <a:r>
              <a:rPr lang="zh-CN" altLang="en-US" dirty="0" smtClean="0"/>
              <a:t>号寄存器</a:t>
            </a:r>
            <a:endParaRPr lang="en-US" altLang="zh-CN" dirty="0" smtClean="0"/>
          </a:p>
          <a:p>
            <a:pPr lvl="1"/>
            <a:r>
              <a:rPr lang="zh-CN" altLang="en-US" dirty="0"/>
              <a:t>第一</a:t>
            </a:r>
            <a:r>
              <a:rPr lang="zh-CN" altLang="en-US" dirty="0" smtClean="0"/>
              <a:t>个操作数</a:t>
            </a:r>
            <a:endParaRPr lang="en-US" altLang="zh-CN" dirty="0" smtClean="0"/>
          </a:p>
          <a:p>
            <a:r>
              <a:rPr lang="en-US" altLang="zh-CN" dirty="0" smtClean="0"/>
              <a:t>000000100</a:t>
            </a:r>
            <a:r>
              <a:rPr lang="zh-CN" altLang="en-US" dirty="0" smtClean="0"/>
              <a:t>：地址偏移量，</a:t>
            </a:r>
            <a:r>
              <a:rPr lang="en-US" altLang="zh-CN" dirty="0" smtClean="0"/>
              <a:t>4</a:t>
            </a:r>
          </a:p>
          <a:p>
            <a:pPr lvl="1"/>
            <a:r>
              <a:rPr lang="zh-CN" altLang="en-US" dirty="0"/>
              <a:t>第二</a:t>
            </a:r>
            <a:r>
              <a:rPr lang="zh-CN" altLang="en-US" dirty="0" smtClean="0"/>
              <a:t>个操作数：从下一条指令所存储的地址向后偏移</a:t>
            </a:r>
            <a:r>
              <a:rPr lang="en-US" altLang="zh-CN" dirty="0" smtClean="0"/>
              <a:t>4</a:t>
            </a:r>
            <a:r>
              <a:rPr lang="zh-CN" altLang="en-US" dirty="0" smtClean="0"/>
              <a:t>个</a:t>
            </a:r>
            <a:r>
              <a:rPr lang="en-US" altLang="zh-CN" dirty="0" smtClean="0"/>
              <a:t>16</a:t>
            </a:r>
            <a:r>
              <a:rPr lang="zh-CN" altLang="en-US" dirty="0" smtClean="0"/>
              <a:t>位，取值</a:t>
            </a:r>
            <a:r>
              <a:rPr lang="en-US" altLang="zh-CN" dirty="0" smtClean="0"/>
              <a:t>5</a:t>
            </a:r>
          </a:p>
          <a:p>
            <a:pPr lvl="1"/>
            <a:endParaRPr lang="en-US" altLang="zh-CN" dirty="0"/>
          </a:p>
          <a:p>
            <a:pPr marL="0" indent="0">
              <a:buNone/>
            </a:pPr>
            <a:r>
              <a:rPr lang="zh-CN" altLang="en-US" dirty="0" smtClean="0"/>
              <a:t>执行效果：将</a:t>
            </a:r>
            <a:r>
              <a:rPr lang="en-US" altLang="zh-CN" dirty="0" smtClean="0"/>
              <a:t>5</a:t>
            </a:r>
            <a:r>
              <a:rPr lang="zh-CN" altLang="en-US" dirty="0" smtClean="0"/>
              <a:t>赋值给</a:t>
            </a:r>
            <a:r>
              <a:rPr lang="en-US" altLang="zh-CN" dirty="0" smtClean="0"/>
              <a:t>1</a:t>
            </a:r>
            <a:r>
              <a:rPr lang="zh-CN" altLang="en-US" dirty="0" smtClean="0"/>
              <a:t>号寄存器</a:t>
            </a:r>
            <a:endParaRPr lang="en-US" altLang="zh-CN" dirty="0" smtClean="0"/>
          </a:p>
          <a:p>
            <a:pPr lvl="1"/>
            <a:endParaRPr lang="en-US" altLang="zh-CN" dirty="0" smtClean="0"/>
          </a:p>
          <a:p>
            <a:endParaRPr lang="zh-CN" altLang="en-US" dirty="0"/>
          </a:p>
        </p:txBody>
      </p:sp>
      <p:pic>
        <p:nvPicPr>
          <p:cNvPr id="4" name="内容占位符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2063" y="1690688"/>
            <a:ext cx="4815840" cy="4301649"/>
          </a:xfrm>
          <a:prstGeom prst="rect">
            <a:avLst/>
          </a:prstGeom>
        </p:spPr>
      </p:pic>
      <p:cxnSp>
        <p:nvCxnSpPr>
          <p:cNvPr id="7" name="直接连接符 6"/>
          <p:cNvCxnSpPr/>
          <p:nvPr/>
        </p:nvCxnSpPr>
        <p:spPr>
          <a:xfrm>
            <a:off x="7990117" y="2362198"/>
            <a:ext cx="805543" cy="10886"/>
          </a:xfrm>
          <a:prstGeom prst="line">
            <a:avLst/>
          </a:prstGeom>
          <a:ln w="5715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8871856" y="2373084"/>
            <a:ext cx="511628"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9459680" y="2373084"/>
            <a:ext cx="1785263" cy="0"/>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24514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3</a:t>
            </a:r>
            <a:endParaRPr lang="zh-CN" altLang="en-US" dirty="0"/>
          </a:p>
        </p:txBody>
      </p:sp>
      <p:sp>
        <p:nvSpPr>
          <p:cNvPr id="3" name="内容占位符 2"/>
          <p:cNvSpPr>
            <a:spLocks noGrp="1"/>
          </p:cNvSpPr>
          <p:nvPr>
            <p:ph idx="1"/>
          </p:nvPr>
        </p:nvSpPr>
        <p:spPr/>
        <p:txBody>
          <a:bodyPr>
            <a:normAutofit/>
          </a:bodyPr>
          <a:lstStyle/>
          <a:p>
            <a:pPr marL="0" indent="0" algn="ctr">
              <a:buNone/>
            </a:pPr>
            <a:endParaRPr lang="en-US" altLang="zh-CN" sz="4000" dirty="0" smtClean="0"/>
          </a:p>
          <a:p>
            <a:pPr marL="0" indent="0" algn="ctr">
              <a:buNone/>
            </a:pPr>
            <a:r>
              <a:rPr lang="zh-CN" altLang="en-US" sz="4000" dirty="0" smtClean="0"/>
              <a:t>你看到 “编程”了吗？</a:t>
            </a:r>
            <a:endParaRPr lang="en-US" altLang="zh-CN" sz="4000" dirty="0" smtClean="0"/>
          </a:p>
          <a:p>
            <a:pPr marL="0" indent="0" algn="ctr">
              <a:buNone/>
            </a:pPr>
            <a:r>
              <a:rPr lang="zh-CN" altLang="en-US" sz="4000" dirty="0" smtClean="0"/>
              <a:t>你看到“语言”了吗？</a:t>
            </a:r>
            <a:endParaRPr lang="zh-CN" altLang="en-US" sz="4000" dirty="0"/>
          </a:p>
        </p:txBody>
      </p:sp>
    </p:spTree>
    <p:extLst>
      <p:ext uri="{BB962C8B-B14F-4D97-AF65-F5344CB8AC3E}">
        <p14:creationId xmlns:p14="http://schemas.microsoft.com/office/powerpoint/2010/main" val="2037189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3484</TotalTime>
  <Words>1582</Words>
  <Application>Microsoft Office PowerPoint</Application>
  <PresentationFormat>宽屏</PresentationFormat>
  <Paragraphs>225</Paragraphs>
  <Slides>34</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34</vt:i4>
      </vt:variant>
    </vt:vector>
  </HeadingPairs>
  <TitlesOfParts>
    <vt:vector size="42" baseType="lpstr">
      <vt:lpstr>黑体</vt:lpstr>
      <vt:lpstr>华文隶书</vt:lpstr>
      <vt:lpstr>宋体</vt:lpstr>
      <vt:lpstr>微软雅黑</vt:lpstr>
      <vt:lpstr>Arial</vt:lpstr>
      <vt:lpstr>Calibri</vt:lpstr>
      <vt:lpstr>Calibri Light</vt:lpstr>
      <vt:lpstr>Office 主题</vt:lpstr>
      <vt:lpstr>问题求解论题1-6 如何将算法告诉计算机</vt:lpstr>
      <vt:lpstr>问题1</vt:lpstr>
      <vt:lpstr>问题求解</vt:lpstr>
      <vt:lpstr>请思考以下问题</vt:lpstr>
      <vt:lpstr>问题2</vt:lpstr>
      <vt:lpstr>40年代的编程：</vt:lpstr>
      <vt:lpstr>而后，二进制代码</vt:lpstr>
      <vt:lpstr>例如：</vt:lpstr>
      <vt:lpstr>问题3</vt:lpstr>
      <vt:lpstr>PowerPoint 演示文稿</vt:lpstr>
      <vt:lpstr>PowerPoint 演示文稿</vt:lpstr>
      <vt:lpstr>符号语言</vt:lpstr>
      <vt:lpstr>高级程序设计语言</vt:lpstr>
      <vt:lpstr>Data: Basic Abstractions</vt:lpstr>
      <vt:lpstr>Data: Structured Abstractions</vt:lpstr>
      <vt:lpstr>Data: Unit Abstractions</vt:lpstr>
      <vt:lpstr>PowerPoint 演示文稿</vt:lpstr>
      <vt:lpstr>PowerPoint 演示文稿</vt:lpstr>
      <vt:lpstr>PowerPoint 演示文稿</vt:lpstr>
      <vt:lpstr>PowerPoint 演示文稿</vt:lpstr>
      <vt:lpstr>Control: Basic Abstractions</vt:lpstr>
      <vt:lpstr>Control: Structured Abstractions</vt:lpstr>
      <vt:lpstr>Control: Structured Abstractions</vt:lpstr>
      <vt:lpstr>Control: Unit Abstractions</vt:lpstr>
      <vt:lpstr>For example</vt:lpstr>
      <vt:lpstr>PowerPoint 演示文稿</vt:lpstr>
      <vt:lpstr>语言的语法：</vt:lpstr>
      <vt:lpstr>语言</vt:lpstr>
      <vt:lpstr>某个程序语言中for语句的语法</vt:lpstr>
      <vt:lpstr>语言的语法</vt:lpstr>
      <vt:lpstr>语言的语法</vt:lpstr>
      <vt:lpstr>语言的语义</vt:lpstr>
      <vt:lpstr>总结</vt:lpstr>
      <vt:lpstr>Open topics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算法的实现—程序设计</dc:title>
  <dc:creator>Tao</dc:creator>
  <cp:lastModifiedBy>Lenovo</cp:lastModifiedBy>
  <cp:revision>51</cp:revision>
  <dcterms:created xsi:type="dcterms:W3CDTF">2013-10-05T02:33:19Z</dcterms:created>
  <dcterms:modified xsi:type="dcterms:W3CDTF">2017-11-08T16:29:06Z</dcterms:modified>
</cp:coreProperties>
</file>