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1" r:id="rId12"/>
    <p:sldId id="272" r:id="rId13"/>
    <p:sldId id="274" r:id="rId14"/>
    <p:sldId id="275" r:id="rId15"/>
    <p:sldId id="273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C0309-1688-4790-9687-3EEC45D2AEF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BE55-4A1C-453E-B338-560BFE9F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1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EBE55-4A1C-453E-B338-560BFE9FB8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EBE55-4A1C-453E-B338-560BFE9FB8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EBE55-4A1C-453E-B338-560BFE9FB8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8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09FE3-4FF5-4E49-9091-CA6595787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C44927-7794-414A-9E99-745530D6E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3E9CD-EE9F-4F88-8CBC-315A6503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23674-C8FB-4E7F-8B1A-6FBB1BFF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17360-D52D-4821-AA0F-82C829E4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99784-E654-460F-B13B-99FB706B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5B5AF-EE4B-4A93-A5D1-4673C4FC1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1FE26-97FE-4F01-956F-E88FDCF7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6711E-E902-43FE-90D7-26619981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86130-07CA-43E6-A9D8-6A6D819D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1EB0E7-7C25-4124-85CF-54AD1A142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45F7F6-D362-483F-AC52-858F533C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C0A86-48E3-4EC7-9B61-63C76A6C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75FBF-E4C4-4232-B51D-B1F8DFCB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B8B77-B94E-44A3-A62E-18E37E18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3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837DA-354D-4DEB-B1C5-E6BD165D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12A0-7662-4C25-9E72-AD08C6CC1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8BEEA-CFBF-480F-8845-1DF1533A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39BDF-B7A7-4CE8-8FA9-37A6FB80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A0921-C04B-4A5A-9DA2-4B228A1F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6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9363D-715E-4132-9104-29A9A1CB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2BB11-3945-4699-B000-43B6E686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743B1-9A0F-43AD-8BE4-ED3F7443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C5962-1BBE-4EAD-BB88-ECA23B9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BC64B-839F-46C6-AA59-8BE2B1E0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7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1D5E-C8EC-43E1-97FE-0926A94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A96FA-0EEB-4D51-A07E-6F056C0B6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EECD9-895D-4E51-8065-54B1FCFA7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331DC-D5F0-436D-A7E1-FB381B3A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E4C75-BD23-43C7-9D2E-1A10136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CF058-A4E3-4EDE-8C95-A1DF40DC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E5E70-2BB1-4848-A412-929098EB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167F6-ECF5-4A7D-8DB1-2737266A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E3A25-366E-4B2D-B515-96DAFD4F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CDD5C-C0CE-48E3-8781-F5C0DF5DD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3CEEFB-F6B1-4A3A-93D5-713662D7C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EE0AEF-6AFC-4133-9283-166575AA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D8B5D9-322A-4E54-B1FF-881CA51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3C204-C4D9-43FC-9370-E1D4BADA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1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8FCEC-7BD0-4371-A96B-185244C7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6E5FEF-8326-4DE8-9204-4B67CD4B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0A2A34-5508-4FD1-80AC-7AF7C342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5D37D4-81A3-43FF-8707-9534879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C2C48-700D-4630-B8FD-13BF2C86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1B3F6-019E-4742-9270-E2159272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2CEA6-8F71-4E23-B004-A44B6390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5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B442B-A031-49DA-9B2C-6E6BB845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9F8D6-4B4A-4451-AC43-F73A9F53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5380BA-FB1F-40BB-8370-00CC8695A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AC5C7-4A4D-4769-B334-B082B3B7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7304C-0811-454E-9164-DC7EC2E9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A09C0-02B5-406F-8A9C-3D6F2C95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01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C007F-2C6E-48AE-9BF4-A52E1FA7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41D4CC-E6BF-40F9-A03F-9D593951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1D4BE-9A26-4598-8D3F-292F525BA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9A906-CA42-43DC-A908-85AC61D9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38A6E-6D96-4109-BEC4-168E5DC9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6080F-4CFE-4DB3-9F67-4ECD2B6B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7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76B3D-5E5E-407B-B781-FBC3D695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BA4F9-CEC1-47D4-9F03-F775C05B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E00CC-A962-43B5-AC7E-C1C00D1C7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D3A6-5B81-45D6-86A4-0F061295458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C9ADF-80D1-47D2-9A51-9D4D5C7EB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269D3-E78A-4ED0-A425-840EB4088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C68D-A1F6-4817-AFCF-286E77BDC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1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305CE-2332-4C79-81C4-FBA605E9E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dirty="0"/>
              <a:t>Open Topic</a:t>
            </a:r>
            <a:endParaRPr lang="zh-CN" altLang="en-US" sz="9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77AC09-1B09-4C04-B189-622E5BC7A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李顶为</a:t>
            </a:r>
          </a:p>
        </p:txBody>
      </p:sp>
    </p:spTree>
    <p:extLst>
      <p:ext uri="{BB962C8B-B14F-4D97-AF65-F5344CB8AC3E}">
        <p14:creationId xmlns:p14="http://schemas.microsoft.com/office/powerpoint/2010/main" val="17404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20E3DA-596C-4206-8F12-AA2D9AA1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2" y="1145440"/>
            <a:ext cx="8907118" cy="49723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A7EBD9B-2B53-4572-8D3B-725356B18E0E}"/>
              </a:ext>
            </a:extLst>
          </p:cNvPr>
          <p:cNvSpPr/>
          <p:nvPr/>
        </p:nvSpPr>
        <p:spPr>
          <a:xfrm>
            <a:off x="2399591" y="2919099"/>
            <a:ext cx="3635449" cy="9736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015672-C5BB-4632-B1CE-FE9D516BA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11627456" y="32539"/>
            <a:ext cx="564543" cy="5638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DDF258-4487-4720-A157-13A1043E3CB9}"/>
              </a:ext>
            </a:extLst>
          </p:cNvPr>
          <p:cNvSpPr/>
          <p:nvPr/>
        </p:nvSpPr>
        <p:spPr>
          <a:xfrm>
            <a:off x="259062" y="314443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800" b="1" cap="none" spc="0" dirty="0">
                <a:ln/>
                <a:effectLst/>
              </a:rPr>
              <a:t>回归正题</a:t>
            </a:r>
          </a:p>
        </p:txBody>
      </p:sp>
    </p:spTree>
    <p:extLst>
      <p:ext uri="{BB962C8B-B14F-4D97-AF65-F5344CB8AC3E}">
        <p14:creationId xmlns:p14="http://schemas.microsoft.com/office/powerpoint/2010/main" val="581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4015672-C5BB-4632-B1CE-FE9D516BA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11627456" y="32539"/>
            <a:ext cx="564543" cy="5638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DDF258-4487-4720-A157-13A1043E3CB9}"/>
              </a:ext>
            </a:extLst>
          </p:cNvPr>
          <p:cNvSpPr/>
          <p:nvPr/>
        </p:nvSpPr>
        <p:spPr>
          <a:xfrm>
            <a:off x="259062" y="314443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800" b="1" cap="none" spc="0" dirty="0">
                <a:ln/>
                <a:effectLst/>
              </a:rPr>
              <a:t>两种方法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6E1631-FC30-4AAF-BF83-2DE7AC4AD359}"/>
                  </a:ext>
                </a:extLst>
              </p:cNvPr>
              <p:cNvSpPr/>
              <p:nvPr/>
            </p:nvSpPr>
            <p:spPr>
              <a:xfrm>
                <a:off x="553309" y="1331352"/>
                <a:ext cx="470526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6E1631-FC30-4AAF-BF83-2DE7AC4AD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09" y="1331352"/>
                <a:ext cx="470526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A46225-118F-4DBD-B2E4-E88E4723188C}"/>
                  </a:ext>
                </a:extLst>
              </p:cNvPr>
              <p:cNvSpPr/>
              <p:nvPr/>
            </p:nvSpPr>
            <p:spPr>
              <a:xfrm>
                <a:off x="603456" y="1910816"/>
                <a:ext cx="9570249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∘: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A46225-118F-4DBD-B2E4-E88E47231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56" y="1910816"/>
                <a:ext cx="957024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D02348-6044-401B-AC1B-84573A5EA271}"/>
              </a:ext>
            </a:extLst>
          </p:cNvPr>
          <p:cNvGrpSpPr/>
          <p:nvPr/>
        </p:nvGrpSpPr>
        <p:grpSpPr>
          <a:xfrm>
            <a:off x="743049" y="4180114"/>
            <a:ext cx="1431917" cy="1325880"/>
            <a:chOff x="743049" y="4180114"/>
            <a:chExt cx="1431917" cy="13258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A8BB335-2CA9-4780-8E37-4F1565E8708C}"/>
                </a:ext>
              </a:extLst>
            </p:cNvPr>
            <p:cNvCxnSpPr/>
            <p:nvPr/>
          </p:nvCxnSpPr>
          <p:spPr>
            <a:xfrm flipH="1">
              <a:off x="1443446" y="4180114"/>
              <a:ext cx="731520" cy="13258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0375AA6-FF24-4665-876E-2151D25EA68E}"/>
                    </a:ext>
                  </a:extLst>
                </p:cNvPr>
                <p:cNvSpPr/>
                <p:nvPr/>
              </p:nvSpPr>
              <p:spPr>
                <a:xfrm>
                  <a:off x="743049" y="4279167"/>
                  <a:ext cx="897810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cap="none" spc="0" dirty="0">
                    <a:ln/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zh-CN" altLang="en-US" sz="2000" b="1" cap="none" spc="0" dirty="0">
                    <a:ln/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0375AA6-FF24-4665-876E-2151D25EA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49" y="4279167"/>
                  <a:ext cx="897810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C2E165-5A04-473A-81AD-50622D833EE9}"/>
              </a:ext>
            </a:extLst>
          </p:cNvPr>
          <p:cNvGrpSpPr/>
          <p:nvPr/>
        </p:nvGrpSpPr>
        <p:grpSpPr>
          <a:xfrm>
            <a:off x="2174966" y="3075057"/>
            <a:ext cx="1436914" cy="1105057"/>
            <a:chOff x="990600" y="4255069"/>
            <a:chExt cx="1436914" cy="110505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D1F0A22-E3B1-4DC1-9CA1-8FBCE159FC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600" y="4888000"/>
              <a:ext cx="1436914" cy="47212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57095E4-6581-4223-9C7D-B714BBE83DA5}"/>
                    </a:ext>
                  </a:extLst>
                </p:cNvPr>
                <p:cNvSpPr/>
                <p:nvPr/>
              </p:nvSpPr>
              <p:spPr>
                <a:xfrm>
                  <a:off x="1121871" y="4255069"/>
                  <a:ext cx="897810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altLang="zh-CN" sz="2000" b="1" i="1" cap="none" spc="0" dirty="0">
                    <a:ln/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cap="none" spc="0" dirty="0">
                    <a:ln/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57095E4-6581-4223-9C7D-B714BBE83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871" y="4255069"/>
                  <a:ext cx="897810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D28703C-F75F-4F33-9D05-9D1F4E27CBD5}"/>
                  </a:ext>
                </a:extLst>
              </p:cNvPr>
              <p:cNvSpPr/>
              <p:nvPr/>
            </p:nvSpPr>
            <p:spPr>
              <a:xfrm>
                <a:off x="835079" y="5764022"/>
                <a:ext cx="414889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D28703C-F75F-4F33-9D05-9D1F4E27C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79" y="5764022"/>
                <a:ext cx="414889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6C2D344E-19E4-481D-94A1-80F94BB19547}"/>
              </a:ext>
            </a:extLst>
          </p:cNvPr>
          <p:cNvSpPr/>
          <p:nvPr/>
        </p:nvSpPr>
        <p:spPr>
          <a:xfrm>
            <a:off x="6580082" y="2968579"/>
            <a:ext cx="34676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200" b="1" cap="none" spc="0" dirty="0">
                <a:ln/>
                <a:solidFill>
                  <a:schemeClr val="accent2">
                    <a:lumMod val="75000"/>
                  </a:schemeClr>
                </a:solidFill>
                <a:effectLst/>
              </a:rPr>
              <a:t>符合群的定义吗？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2DF937-4FFA-4889-8C8D-4F2E8B82B5F4}"/>
              </a:ext>
            </a:extLst>
          </p:cNvPr>
          <p:cNvSpPr/>
          <p:nvPr/>
        </p:nvSpPr>
        <p:spPr>
          <a:xfrm>
            <a:off x="6498982" y="5273916"/>
            <a:ext cx="3057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200" b="1" cap="none" spc="0" dirty="0">
                <a:ln/>
                <a:solidFill>
                  <a:schemeClr val="accent2">
                    <a:lumMod val="75000"/>
                  </a:schemeClr>
                </a:solidFill>
                <a:effectLst/>
              </a:rPr>
              <a:t>是阿贝尔群吗？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43B268E-CF2E-40B5-BE67-5846D6403358}"/>
              </a:ext>
            </a:extLst>
          </p:cNvPr>
          <p:cNvGrpSpPr/>
          <p:nvPr/>
        </p:nvGrpSpPr>
        <p:grpSpPr>
          <a:xfrm>
            <a:off x="4831571" y="3590852"/>
            <a:ext cx="6392071" cy="1509617"/>
            <a:chOff x="4831571" y="3590852"/>
            <a:chExt cx="6392071" cy="1509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BE30B565-09CD-4C4B-82D3-A227F993C089}"/>
                    </a:ext>
                  </a:extLst>
                </p:cNvPr>
                <p:cNvSpPr/>
                <p:nvPr/>
              </p:nvSpPr>
              <p:spPr>
                <a:xfrm>
                  <a:off x="4831571" y="3590852"/>
                  <a:ext cx="6392071" cy="68198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∘</m:t>
                            </m:r>
                            <m:d>
                              <m:dPr>
                                <m:ctrlP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∘</m:t>
                            </m:r>
                            <m:d>
                              <m:dPr>
                                <m:ctrlP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cap="none" spc="0" smtClean="0">
                                    <a:ln/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cap="none" spc="0" smtClean="0">
                                        <a:ln/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b="1" i="1" cap="none" spc="0" dirty="0">
                    <a:ln/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cap="none" spc="0" dirty="0">
                    <a:ln/>
                    <a:solidFill>
                      <a:srgbClr val="7030A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BE30B565-09CD-4C4B-82D3-A227F993C0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571" y="3590852"/>
                  <a:ext cx="6392071" cy="6819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B05E22C-B4CF-44B9-9D55-6475D26734CE}"/>
                    </a:ext>
                  </a:extLst>
                </p:cNvPr>
                <p:cNvSpPr/>
                <p:nvPr/>
              </p:nvSpPr>
              <p:spPr>
                <a:xfrm>
                  <a:off x="5920853" y="4361805"/>
                  <a:ext cx="4017575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cap="none" spc="0" dirty="0">
                    <a:ln/>
                    <a:solidFill>
                      <a:srgbClr val="7030A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B05E22C-B4CF-44B9-9D55-6475D2673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3" y="4361805"/>
                  <a:ext cx="401757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114A9EA-8399-4BE6-ABA5-E4F46D77A2D6}"/>
                    </a:ext>
                  </a:extLst>
                </p:cNvPr>
                <p:cNvSpPr/>
                <p:nvPr/>
              </p:nvSpPr>
              <p:spPr>
                <a:xfrm>
                  <a:off x="5579414" y="4731137"/>
                  <a:ext cx="4700454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cap="none" spc="0" smtClean="0">
                                <a:ln/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cap="none" spc="0" smtClean="0">
                            <a:ln/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cap="none" spc="0" dirty="0">
                    <a:ln/>
                    <a:solidFill>
                      <a:srgbClr val="7030A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114A9EA-8399-4BE6-ABA5-E4F46D77A2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414" y="4731137"/>
                  <a:ext cx="470045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0430132-AAE6-4818-AD2B-0E7FC926F4F5}"/>
                  </a:ext>
                </a:extLst>
              </p:cNvPr>
              <p:cNvSpPr/>
              <p:nvPr/>
            </p:nvSpPr>
            <p:spPr>
              <a:xfrm>
                <a:off x="4954554" y="5861147"/>
                <a:ext cx="6269088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cap="none" spc="0" dirty="0">
                  <a:ln/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0430132-AAE6-4818-AD2B-0E7FC926F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554" y="5861147"/>
                <a:ext cx="62690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0.86224 0.7599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12" y="3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224 0.75996 L -0.80221 0.563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-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221 0.56366 L -0.67526 0.4942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4015672-C5BB-4632-B1CE-FE9D516BA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11627456" y="32539"/>
            <a:ext cx="564543" cy="5638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DDF258-4487-4720-A157-13A1043E3CB9}"/>
              </a:ext>
            </a:extLst>
          </p:cNvPr>
          <p:cNvSpPr/>
          <p:nvPr/>
        </p:nvSpPr>
        <p:spPr>
          <a:xfrm>
            <a:off x="259062" y="314443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800" b="1" cap="none" spc="0" dirty="0">
                <a:ln/>
                <a:effectLst/>
              </a:rPr>
              <a:t>两种方法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6E1631-FC30-4AAF-BF83-2DE7AC4AD359}"/>
                  </a:ext>
                </a:extLst>
              </p:cNvPr>
              <p:cNvSpPr/>
              <p:nvPr/>
            </p:nvSpPr>
            <p:spPr>
              <a:xfrm>
                <a:off x="559723" y="1331352"/>
                <a:ext cx="4692438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 smtClean="0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6E1631-FC30-4AAF-BF83-2DE7AC4AD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3" y="1331352"/>
                <a:ext cx="46924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A46225-118F-4DBD-B2E4-E88E4723188C}"/>
                  </a:ext>
                </a:extLst>
              </p:cNvPr>
              <p:cNvSpPr/>
              <p:nvPr/>
            </p:nvSpPr>
            <p:spPr>
              <a:xfrm>
                <a:off x="717078" y="1994059"/>
                <a:ext cx="789921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∘: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3200" b="1" i="1" cap="none" spc="0" smtClean="0">
                                  <a:ln/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A46225-118F-4DBD-B2E4-E88E47231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78" y="1994059"/>
                <a:ext cx="789921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D02348-6044-401B-AC1B-84573A5EA271}"/>
              </a:ext>
            </a:extLst>
          </p:cNvPr>
          <p:cNvGrpSpPr/>
          <p:nvPr/>
        </p:nvGrpSpPr>
        <p:grpSpPr>
          <a:xfrm>
            <a:off x="739843" y="4279167"/>
            <a:ext cx="1813946" cy="1226827"/>
            <a:chOff x="739843" y="4279167"/>
            <a:chExt cx="1813946" cy="1226827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A8BB335-2CA9-4780-8E37-4F1565E870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3446" y="5505994"/>
              <a:ext cx="111034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0375AA6-FF24-4665-876E-2151D25EA68E}"/>
                    </a:ext>
                  </a:extLst>
                </p:cNvPr>
                <p:cNvSpPr/>
                <p:nvPr/>
              </p:nvSpPr>
              <p:spPr>
                <a:xfrm>
                  <a:off x="739843" y="4279167"/>
                  <a:ext cx="90422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altLang="zh-CN" sz="2000" b="1" i="1" cap="none" spc="0" dirty="0">
                    <a:ln/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000" b="1" cap="none" spc="0" dirty="0">
                    <a:ln/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0375AA6-FF24-4665-876E-2151D25EA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43" y="4279167"/>
                  <a:ext cx="904222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C2E165-5A04-473A-81AD-50622D833EE9}"/>
              </a:ext>
            </a:extLst>
          </p:cNvPr>
          <p:cNvGrpSpPr/>
          <p:nvPr/>
        </p:nvGrpSpPr>
        <p:grpSpPr>
          <a:xfrm>
            <a:off x="2229293" y="3441358"/>
            <a:ext cx="1051698" cy="2064636"/>
            <a:chOff x="1044927" y="4621370"/>
            <a:chExt cx="1051698" cy="206463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D1F0A22-E3B1-4DC1-9CA1-8FBCE159FC58}"/>
                </a:ext>
              </a:extLst>
            </p:cNvPr>
            <p:cNvCxnSpPr>
              <a:cxnSpLocks/>
            </p:cNvCxnSpPr>
            <p:nvPr/>
          </p:nvCxnSpPr>
          <p:spPr>
            <a:xfrm>
              <a:off x="1310640" y="5588726"/>
              <a:ext cx="1" cy="10972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57095E4-6581-4223-9C7D-B714BBE83DA5}"/>
                    </a:ext>
                  </a:extLst>
                </p:cNvPr>
                <p:cNvSpPr/>
                <p:nvPr/>
              </p:nvSpPr>
              <p:spPr>
                <a:xfrm>
                  <a:off x="1044927" y="4621370"/>
                  <a:ext cx="1051698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altLang="zh-CN" sz="2000" b="1" i="1" cap="none" spc="0" dirty="0">
                    <a:ln/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cap="none" spc="0" smtClean="0">
                            <a:ln/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𝟗𝟎</m:t>
                        </m:r>
                      </m:oMath>
                    </m:oMathPara>
                  </a14:m>
                  <a:endParaRPr lang="zh-CN" altLang="en-US" sz="2000" b="1" cap="none" spc="0" dirty="0">
                    <a:ln/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57095E4-6581-4223-9C7D-B714BBE83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927" y="4621370"/>
                  <a:ext cx="1051698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D28703C-F75F-4F33-9D05-9D1F4E27CBD5}"/>
                  </a:ext>
                </a:extLst>
              </p:cNvPr>
              <p:cNvSpPr/>
              <p:nvPr/>
            </p:nvSpPr>
            <p:spPr>
              <a:xfrm>
                <a:off x="2675175" y="4626674"/>
                <a:ext cx="5153975" cy="62158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 cap="none" spc="0" smtClean="0">
                              <a:ln/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𝟗𝟎</m:t>
                          </m:r>
                        </m:e>
                      </m:d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√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D28703C-F75F-4F33-9D05-9D1F4E27C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175" y="4626674"/>
                <a:ext cx="5153975" cy="621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0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0.86224 0.7599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12" y="3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224 0.75996 L -0.76784 0.756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784 0.75695 L -0.76784 0.5969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20E3DA-596C-4206-8F12-AA2D9AA1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2" y="1145440"/>
            <a:ext cx="8907118" cy="49723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A7EBD9B-2B53-4572-8D3B-725356B18E0E}"/>
              </a:ext>
            </a:extLst>
          </p:cNvPr>
          <p:cNvSpPr/>
          <p:nvPr/>
        </p:nvSpPr>
        <p:spPr>
          <a:xfrm>
            <a:off x="2399591" y="4056017"/>
            <a:ext cx="5562220" cy="4833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015672-C5BB-4632-B1CE-FE9D516BA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11627456" y="32539"/>
            <a:ext cx="564543" cy="5638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DDF258-4487-4720-A157-13A1043E3CB9}"/>
              </a:ext>
            </a:extLst>
          </p:cNvPr>
          <p:cNvSpPr/>
          <p:nvPr/>
        </p:nvSpPr>
        <p:spPr>
          <a:xfrm>
            <a:off x="259062" y="314443"/>
            <a:ext cx="20313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800" b="1" cap="none" spc="0" dirty="0">
                <a:ln/>
                <a:effectLst/>
              </a:rPr>
              <a:t>子集？</a:t>
            </a:r>
          </a:p>
        </p:txBody>
      </p:sp>
    </p:spTree>
    <p:extLst>
      <p:ext uri="{BB962C8B-B14F-4D97-AF65-F5344CB8AC3E}">
        <p14:creationId xmlns:p14="http://schemas.microsoft.com/office/powerpoint/2010/main" val="13631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4015672-C5BB-4632-B1CE-FE9D516BA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11627456" y="32539"/>
            <a:ext cx="564543" cy="5638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DDF258-4487-4720-A157-13A1043E3CB9}"/>
              </a:ext>
            </a:extLst>
          </p:cNvPr>
          <p:cNvSpPr/>
          <p:nvPr/>
        </p:nvSpPr>
        <p:spPr>
          <a:xfrm>
            <a:off x="259062" y="314443"/>
            <a:ext cx="61093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800" b="1" cap="none" spc="0" dirty="0">
                <a:ln/>
                <a:effectLst/>
              </a:rPr>
              <a:t>好多好多好多好多</a:t>
            </a:r>
            <a:r>
              <a:rPr lang="en-US" altLang="zh-CN" sz="4800" b="1" cap="none" spc="0" dirty="0">
                <a:ln/>
                <a:effectLst/>
              </a:rPr>
              <a:t>……</a:t>
            </a:r>
            <a:endParaRPr lang="zh-CN" altLang="en-US" sz="4800" b="1" cap="none" spc="0" dirty="0">
              <a:ln/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6E1631-FC30-4AAF-BF83-2DE7AC4AD359}"/>
                  </a:ext>
                </a:extLst>
              </p:cNvPr>
              <p:cNvSpPr/>
              <p:nvPr/>
            </p:nvSpPr>
            <p:spPr>
              <a:xfrm>
                <a:off x="0" y="1574616"/>
                <a:ext cx="467730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=&lt;(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6E1631-FC30-4AAF-BF83-2DE7AC4AD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4616"/>
                <a:ext cx="467730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038D33F-B4A9-4185-B85A-E0870A151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0" y="2540999"/>
            <a:ext cx="4429822" cy="4124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35131FE-0AA9-4F07-BEE2-CD17A0269A3D}"/>
                  </a:ext>
                </a:extLst>
              </p:cNvPr>
              <p:cNvSpPr/>
              <p:nvPr/>
            </p:nvSpPr>
            <p:spPr>
              <a:xfrm>
                <a:off x="6368427" y="417505"/>
                <a:ext cx="5918864" cy="21042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zh-CN" altLang="en-US" sz="3200" b="1" cap="none" spc="0" dirty="0">
                    <a:ln/>
                    <a:solidFill>
                      <a:schemeClr val="accent2">
                        <a:lumMod val="75000"/>
                      </a:schemeClr>
                    </a:solidFill>
                    <a:effectLst/>
                  </a:rPr>
                  <a:t>如何判断</a:t>
                </a:r>
                <a:r>
                  <a:rPr lang="en-US" altLang="zh-CN" sz="3200" b="1" cap="none" spc="0" dirty="0">
                    <a:ln/>
                    <a:solidFill>
                      <a:schemeClr val="accent2">
                        <a:lumMod val="75000"/>
                      </a:schemeClr>
                    </a:solidFill>
                    <a:effectLst/>
                  </a:rPr>
                  <a:t>H</a:t>
                </a:r>
                <a:r>
                  <a:rPr lang="zh-CN" altLang="en-US" sz="3200" b="1" cap="none" spc="0" dirty="0">
                    <a:ln/>
                    <a:solidFill>
                      <a:schemeClr val="accent2">
                        <a:lumMod val="75000"/>
                      </a:schemeClr>
                    </a:solidFill>
                    <a:effectLst/>
                  </a:rPr>
                  <a:t>是否为子集？</a:t>
                </a:r>
                <a:endParaRPr lang="en-US" altLang="zh-CN" sz="3200" b="1" cap="none" spc="0" dirty="0">
                  <a:ln/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  <a:p>
                <a:r>
                  <a:rPr lang="en-US" altLang="zh-CN" sz="3200" b="1" dirty="0">
                    <a:ln/>
                    <a:solidFill>
                      <a:schemeClr val="accent2">
                        <a:lumMod val="75000"/>
                      </a:schemeClr>
                    </a:solidFill>
                  </a:rPr>
                  <a:t>	1.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3200" b="1" cap="none" spc="0" dirty="0">
                  <a:ln/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  <a:p>
                <a:r>
                  <a:rPr lang="en-US" altLang="zh-CN" sz="3200" b="1" dirty="0">
                    <a:ln/>
                    <a:solidFill>
                      <a:schemeClr val="accent2">
                        <a:lumMod val="75000"/>
                      </a:schemeClr>
                    </a:solidFill>
                  </a:rPr>
                  <a:t>	2.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3200" b="1" cap="none" spc="0" dirty="0">
                  <a:ln/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  <a:p>
                <a:r>
                  <a:rPr lang="en-US" altLang="zh-CN" sz="3200" b="1" dirty="0">
                    <a:ln/>
                    <a:solidFill>
                      <a:schemeClr val="accent2">
                        <a:lumMod val="75000"/>
                      </a:schemeClr>
                    </a:solidFill>
                  </a:rPr>
                  <a:t>	3.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n/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ln/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zh-CN" altLang="en-US" sz="3200" b="1" cap="none" spc="0" dirty="0">
                  <a:ln/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35131FE-0AA9-4F07-BEE2-CD17A0269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427" y="417505"/>
                <a:ext cx="5918864" cy="2104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EA46E0B-AD33-42EE-876F-68C062A75333}"/>
                  </a:ext>
                </a:extLst>
              </p:cNvPr>
              <p:cNvSpPr/>
              <p:nvPr/>
            </p:nvSpPr>
            <p:spPr>
              <a:xfrm>
                <a:off x="0" y="2018744"/>
                <a:ext cx="7495129" cy="83638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8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CN" sz="2800" b="1" i="1" cap="none" spc="0" smtClean="0">
                              <a:ln/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b="1" cap="none" spc="0" dirty="0">
                  <a:ln/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EA46E0B-AD33-42EE-876F-68C062A75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18744"/>
                <a:ext cx="7495129" cy="836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1432576F-2D91-4DCD-882C-C43909F84F97}"/>
              </a:ext>
            </a:extLst>
          </p:cNvPr>
          <p:cNvGrpSpPr/>
          <p:nvPr/>
        </p:nvGrpSpPr>
        <p:grpSpPr>
          <a:xfrm>
            <a:off x="378946" y="3248296"/>
            <a:ext cx="2340193" cy="584775"/>
            <a:chOff x="267912" y="3032695"/>
            <a:chExt cx="2340193" cy="58477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45FA3C4-D105-4C32-BD4E-3863F09D4ACA}"/>
                </a:ext>
              </a:extLst>
            </p:cNvPr>
            <p:cNvSpPr/>
            <p:nvPr/>
          </p:nvSpPr>
          <p:spPr>
            <a:xfrm>
              <a:off x="781964" y="3032695"/>
              <a:ext cx="18261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zh-CN" altLang="en-US" sz="3200" b="1" cap="none" spc="0" dirty="0">
                  <a:ln/>
                  <a:solidFill>
                    <a:schemeClr val="accent2">
                      <a:lumMod val="75000"/>
                    </a:schemeClr>
                  </a:solidFill>
                  <a:effectLst/>
                </a:rPr>
                <a:t>还有吗？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A203B8B-987B-43E5-9FA6-0E9A72E4B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12" y="3054836"/>
              <a:ext cx="540492" cy="54049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61047F5-4611-48B3-B2D3-F939CB902869}"/>
                  </a:ext>
                </a:extLst>
              </p:cNvPr>
              <p:cNvSpPr/>
              <p:nvPr/>
            </p:nvSpPr>
            <p:spPr>
              <a:xfrm>
                <a:off x="68155" y="3944032"/>
                <a:ext cx="7830605" cy="14646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zh-CN" altLang="en-US" sz="2000" b="1" cap="none" spc="0" dirty="0">
                    <a:ln/>
                    <a:solidFill>
                      <a:srgbClr val="FF0000"/>
                    </a:solidFill>
                    <a:effectLst/>
                  </a:rPr>
                  <a:t>证明：</a:t>
                </a:r>
                <a:r>
                  <a:rPr lang="en-US" altLang="zh-CN" sz="2000" b="1" cap="none" spc="0" dirty="0">
                    <a:ln/>
                    <a:solidFill>
                      <a:srgbClr val="FF0000"/>
                    </a:solidFill>
                    <a:effectLst/>
                  </a:rPr>
                  <a:t>	</a:t>
                </a:r>
                <a:r>
                  <a:rPr lang="en-US" altLang="zh-CN" sz="2000" b="1" dirty="0">
                    <a:ln/>
                    <a:solidFill>
                      <a:srgbClr val="FF0000"/>
                    </a:solidFill>
                  </a:rPr>
                  <a:t>1. </a:t>
                </a:r>
                <a:r>
                  <a:rPr lang="zh-CN" altLang="en-US" sz="2000" b="1" dirty="0">
                    <a:ln/>
                    <a:solidFill>
                      <a:srgbClr val="FF0000"/>
                    </a:solidFill>
                  </a:rPr>
                  <a:t>子集除了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2000" b="1" cap="none" spc="0" dirty="0">
                    <a:ln/>
                    <a:solidFill>
                      <a:srgbClr val="FF0000"/>
                    </a:solidFill>
                    <a:effectLst/>
                  </a:rPr>
                  <a:t>，都是无限的</a:t>
                </a:r>
                <a:endParaRPr lang="en-US" altLang="zh-CN" sz="2000" b="1" cap="none" spc="0" dirty="0">
                  <a:ln/>
                  <a:solidFill>
                    <a:srgbClr val="FF0000"/>
                  </a:solidFill>
                  <a:effectLst/>
                </a:endParaRPr>
              </a:p>
              <a:p>
                <a:r>
                  <a:rPr lang="en-US" altLang="zh-CN" sz="2000" b="1" dirty="0">
                    <a:ln/>
                    <a:solidFill>
                      <a:srgbClr val="FF0000"/>
                    </a:solidFill>
                  </a:rPr>
                  <a:t>		</a:t>
                </a:r>
                <a:r>
                  <a:rPr lang="zh-CN" altLang="en-US" sz="2000" b="1" dirty="0">
                    <a:ln/>
                    <a:solidFill>
                      <a:srgbClr val="FF0000"/>
                    </a:solidFill>
                  </a:rPr>
                  <a:t>若有限，通过其中不为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 dirty="0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b="1" dirty="0">
                    <a:ln/>
                    <a:solidFill>
                      <a:srgbClr val="FF0000"/>
                    </a:solidFill>
                  </a:rPr>
                  <a:t>的元素构造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sz="2000" b="1" i="1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b="1" dirty="0">
                  <a:ln/>
                  <a:solidFill>
                    <a:srgbClr val="FF0000"/>
                  </a:solidFill>
                </a:endParaRPr>
              </a:p>
              <a:p>
                <a:r>
                  <a:rPr lang="en-US" altLang="zh-CN" sz="2000" b="1" dirty="0">
                    <a:ln/>
                    <a:solidFill>
                      <a:srgbClr val="FF0000"/>
                    </a:solidFill>
                  </a:rPr>
                  <a:t>	2. </a:t>
                </a:r>
                <a:r>
                  <a:rPr lang="zh-CN" altLang="en-US" sz="2000" b="1" dirty="0">
                    <a:ln/>
                    <a:solidFill>
                      <a:srgbClr val="FF0000"/>
                    </a:solidFill>
                  </a:rPr>
                  <a:t>如果存在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 dirty="0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dirty="0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n/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 dirty="0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ln/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dirty="0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n/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000" b="1" i="1" dirty="0" smtClean="0">
                        <a:ln/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altLang="zh-CN" sz="2000" b="1" i="1" dirty="0" smtClean="0">
                            <a:ln/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n/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b="1" dirty="0">
                  <a:ln/>
                  <a:solidFill>
                    <a:srgbClr val="FF0000"/>
                  </a:solidFill>
                </a:endParaRPr>
              </a:p>
              <a:p>
                <a:r>
                  <a:rPr lang="en-US" altLang="zh-CN" sz="2000" b="1" dirty="0">
                    <a:ln/>
                    <a:solidFill>
                      <a:srgbClr val="FF0000"/>
                    </a:solidFill>
                  </a:rPr>
                  <a:t>		</a:t>
                </a:r>
                <a:r>
                  <a:rPr lang="zh-CN" altLang="en-US" sz="2000" b="1" dirty="0">
                    <a:ln/>
                    <a:solidFill>
                      <a:srgbClr val="FF0000"/>
                    </a:solidFill>
                  </a:rPr>
                  <a:t>则𝑯</a:t>
                </a:r>
                <a:r>
                  <a:rPr lang="en-US" altLang="zh-CN" sz="2000" b="1" dirty="0">
                    <a:ln/>
                    <a:solidFill>
                      <a:srgbClr val="FF0000"/>
                    </a:solidFill>
                  </a:rPr>
                  <a:t>={(</a:t>
                </a:r>
                <a:r>
                  <a:rPr lang="zh-CN" altLang="en-US" sz="2000" b="1" dirty="0">
                    <a:ln/>
                    <a:solidFill>
                      <a:srgbClr val="FF0000"/>
                    </a:solidFill>
                  </a:rPr>
                  <a:t>𝒙</a:t>
                </a:r>
                <a:r>
                  <a:rPr lang="en-US" altLang="zh-CN" sz="2000" b="1" dirty="0">
                    <a:ln/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000" b="1" dirty="0">
                    <a:ln/>
                    <a:solidFill>
                      <a:srgbClr val="FF0000"/>
                    </a:solidFill>
                  </a:rPr>
                  <a:t>𝒚</a:t>
                </a:r>
                <a:r>
                  <a:rPr lang="en-US" altLang="zh-CN" sz="2000" b="1" dirty="0">
                    <a:ln/>
                    <a:solidFill>
                      <a:srgbClr val="FF0000"/>
                    </a:solidFill>
                  </a:rPr>
                  <a:t>)|</a:t>
                </a:r>
                <a:r>
                  <a:rPr lang="zh-CN" altLang="en-US" sz="2000" b="1" dirty="0">
                    <a:ln/>
                    <a:solidFill>
                      <a:srgbClr val="FF0000"/>
                    </a:solidFill>
                  </a:rPr>
                  <a:t>𝒙∈𝑹</a:t>
                </a:r>
                <a:r>
                  <a:rPr lang="en-US" altLang="zh-CN" sz="2000" b="1" dirty="0">
                    <a:ln/>
                    <a:solidFill>
                      <a:srgbClr val="FF0000"/>
                    </a:solidFill>
                  </a:rPr>
                  <a:t>, </a:t>
                </a:r>
                <a:r>
                  <a:rPr lang="zh-CN" altLang="en-US" sz="2000" b="1" dirty="0">
                    <a:ln/>
                    <a:solidFill>
                      <a:srgbClr val="FF0000"/>
                    </a:solidFill>
                  </a:rPr>
                  <a:t>𝒚∈𝑹</a:t>
                </a:r>
                <a:r>
                  <a:rPr lang="en-US" altLang="zh-CN" sz="2000" b="1" dirty="0">
                    <a:ln/>
                    <a:solidFill>
                      <a:srgbClr val="FF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61047F5-4611-48B3-B2D3-F939CB902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5" y="3944032"/>
                <a:ext cx="7830605" cy="14646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4A1EB6E-7FDF-4D39-BBDC-8BD1A010F64F}"/>
                  </a:ext>
                </a:extLst>
              </p:cNvPr>
              <p:cNvSpPr/>
              <p:nvPr/>
            </p:nvSpPr>
            <p:spPr>
              <a:xfrm>
                <a:off x="382" y="2776035"/>
                <a:ext cx="543751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b="1" cap="none" spc="0" dirty="0">
                  <a:ln/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4A1EB6E-7FDF-4D39-BBDC-8BD1A010F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" y="2776035"/>
                <a:ext cx="54375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54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19843C8-B6DF-4EE6-865C-D12F2ED095BE}"/>
              </a:ext>
            </a:extLst>
          </p:cNvPr>
          <p:cNvSpPr/>
          <p:nvPr/>
        </p:nvSpPr>
        <p:spPr>
          <a:xfrm>
            <a:off x="259062" y="314443"/>
            <a:ext cx="60388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800" b="1" dirty="0">
                <a:ln/>
              </a:rPr>
              <a:t>举例：</a:t>
            </a:r>
            <a:r>
              <a:rPr lang="en-US" altLang="zh-CN" sz="4800" b="1" cap="none" spc="0" dirty="0">
                <a:ln/>
                <a:effectLst/>
              </a:rPr>
              <a:t>QQ</a:t>
            </a:r>
            <a:r>
              <a:rPr lang="zh-CN" altLang="en-US" sz="4800" b="1" cap="none" spc="0" dirty="0">
                <a:ln/>
                <a:effectLst/>
              </a:rPr>
              <a:t>群是群吗？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273327-1FD2-46D9-A04A-606937D2E4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11627456" y="32539"/>
            <a:ext cx="564543" cy="56380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C74CF6E-DFF6-48D2-A3FA-7D00E784B691}"/>
              </a:ext>
            </a:extLst>
          </p:cNvPr>
          <p:cNvSpPr/>
          <p:nvPr/>
        </p:nvSpPr>
        <p:spPr>
          <a:xfrm>
            <a:off x="788496" y="1099274"/>
            <a:ext cx="3057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3200" b="1" dirty="0">
                <a:ln/>
                <a:solidFill>
                  <a:schemeClr val="accent2">
                    <a:lumMod val="75000"/>
                  </a:schemeClr>
                </a:solidFill>
              </a:rPr>
              <a:t>那这样可以吗？</a:t>
            </a:r>
            <a:endParaRPr lang="zh-CN" altLang="en-US" sz="3200" b="1" cap="none" spc="0" dirty="0">
              <a:ln/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9263149-C9FB-4EDC-BBE1-F2A7E0741AEC}"/>
                  </a:ext>
                </a:extLst>
              </p:cNvPr>
              <p:cNvSpPr/>
              <p:nvPr/>
            </p:nvSpPr>
            <p:spPr>
              <a:xfrm>
                <a:off x="1319642" y="1684049"/>
                <a:ext cx="3476015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3200" b="1" i="1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群</m:t>
                      </m:r>
                      <m:r>
                        <a:rPr lang="zh-CN" altLang="en-US" sz="3200" b="1" i="1" smtClean="0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内</m:t>
                      </m:r>
                      <m:r>
                        <a:rPr lang="zh-CN" altLang="en-US" sz="3200" b="1" i="1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所有人</m:t>
                      </m:r>
                      <m:r>
                        <a:rPr lang="en-US" altLang="zh-CN" sz="3200" b="1" i="1" smtClean="0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9263149-C9FB-4EDC-BBE1-F2A7E0741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42" y="1684049"/>
                <a:ext cx="34760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3035FE6F-1811-4839-ABA9-7AAACD464CA7}"/>
              </a:ext>
            </a:extLst>
          </p:cNvPr>
          <p:cNvGrpSpPr/>
          <p:nvPr/>
        </p:nvGrpSpPr>
        <p:grpSpPr>
          <a:xfrm>
            <a:off x="1319642" y="2268824"/>
            <a:ext cx="7423827" cy="2062103"/>
            <a:chOff x="1169369" y="2419047"/>
            <a:chExt cx="7423827" cy="2062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A321A68-E3F4-4FF8-9861-C34865C7E446}"/>
                    </a:ext>
                  </a:extLst>
                </p:cNvPr>
                <p:cNvSpPr/>
                <p:nvPr/>
              </p:nvSpPr>
              <p:spPr>
                <a:xfrm>
                  <a:off x="1169369" y="2419047"/>
                  <a:ext cx="7423827" cy="206210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∘: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zh-CN" sz="3200" b="1" cap="none" spc="0" dirty="0">
                    <a:ln/>
                    <a:solidFill>
                      <a:srgbClr val="FF0000"/>
                    </a:solidFill>
                    <a:effectLst/>
                  </a:endParaRPr>
                </a:p>
                <a:p>
                  <a:r>
                    <a:rPr lang="zh-CN" altLang="en-US" sz="3200" b="1" dirty="0">
                      <a:ln/>
                      <a:solidFill>
                        <a:srgbClr val="7030A0"/>
                      </a:solidFill>
                    </a:rPr>
                    <a:t>若</a:t>
                  </a:r>
                  <a:r>
                    <a:rPr lang="en-US" altLang="zh-CN" sz="3200" b="1" dirty="0">
                      <a:ln/>
                      <a:solidFill>
                        <a:srgbClr val="7030A0"/>
                      </a:solidFill>
                    </a:rPr>
                    <a:t>a</a:t>
                  </a:r>
                  <a:r>
                    <a:rPr lang="zh-CN" altLang="en-US" sz="3200" b="1" dirty="0">
                      <a:ln/>
                      <a:solidFill>
                        <a:srgbClr val="7030A0"/>
                      </a:solidFill>
                    </a:rPr>
                    <a:t>，</a:t>
                  </a:r>
                  <a:r>
                    <a:rPr lang="en-US" altLang="zh-CN" sz="3200" b="1" dirty="0">
                      <a:ln/>
                      <a:solidFill>
                        <a:srgbClr val="7030A0"/>
                      </a:solidFill>
                    </a:rPr>
                    <a:t>b</a:t>
                  </a:r>
                  <a:r>
                    <a:rPr lang="zh-CN" altLang="en-US" sz="3200" b="1" dirty="0">
                      <a:ln/>
                      <a:solidFill>
                        <a:srgbClr val="7030A0"/>
                      </a:solidFill>
                    </a:rPr>
                    <a:t>中含</a:t>
                  </a:r>
                  <a:r>
                    <a:rPr lang="en-US" altLang="zh-CN" sz="3200" b="1" dirty="0">
                      <a:ln/>
                      <a:solidFill>
                        <a:srgbClr val="7030A0"/>
                      </a:solidFill>
                    </a:rPr>
                    <a:t>QQ</a:t>
                  </a:r>
                  <a:r>
                    <a:rPr lang="zh-CN" altLang="en-US" sz="3200" b="1" dirty="0">
                      <a:ln/>
                      <a:solidFill>
                        <a:srgbClr val="7030A0"/>
                      </a:solidFill>
                    </a:rPr>
                    <a:t>小冰，则返回群主，否则</a:t>
                  </a:r>
                  <a:endParaRPr lang="en-US" altLang="zh-CN" sz="3200" b="1" dirty="0">
                    <a:ln/>
                    <a:solidFill>
                      <a:srgbClr val="7030A0"/>
                    </a:solidFill>
                  </a:endParaRPr>
                </a:p>
                <a:p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若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b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比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a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地位低则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c=b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，否则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c=a</a:t>
                  </a:r>
                </a:p>
                <a:p>
                  <a:r>
                    <a:rPr lang="zh-CN" altLang="en-US" sz="3200" b="1" cap="none" spc="0" dirty="0">
                      <a:ln/>
                      <a:solidFill>
                        <a:srgbClr val="FF0000"/>
                      </a:solidFill>
                      <a:effectLst/>
                    </a:rPr>
                    <a:t>（      群主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&gt;</a:t>
                  </a:r>
                  <a:r>
                    <a:rPr lang="zh-CN" altLang="en-US" sz="3200" b="1" cap="none" spc="0" dirty="0">
                      <a:ln/>
                      <a:solidFill>
                        <a:srgbClr val="FF0000"/>
                      </a:solidFill>
                      <a:effectLst/>
                    </a:rPr>
                    <a:t>      管理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&gt;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困难群众</a:t>
                  </a:r>
                  <a:r>
                    <a:rPr lang="zh-CN" altLang="en-US" sz="3200" b="1" cap="none" spc="0" dirty="0">
                      <a:ln/>
                      <a:solidFill>
                        <a:srgbClr val="FF0000"/>
                      </a:solidFill>
                      <a:effectLst/>
                    </a:rPr>
                    <a:t>）</a:t>
                  </a:r>
                  <a:endParaRPr lang="en-US" altLang="zh-CN" sz="3200" b="1" cap="none" spc="0" dirty="0">
                    <a:ln/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A321A68-E3F4-4FF8-9861-C34865C7E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369" y="2419047"/>
                  <a:ext cx="7423827" cy="20621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F97E94-7C50-48AE-B6A0-8F04A1AAA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39" y="3884294"/>
              <a:ext cx="584474" cy="58447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6F3B97B-A37B-440A-A205-FC890B46C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081" y="3859228"/>
              <a:ext cx="584474" cy="58447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473EACF-C48F-41D8-B047-34AF46EBB8EE}"/>
                  </a:ext>
                </a:extLst>
              </p:cNvPr>
              <p:cNvSpPr/>
              <p:nvPr/>
            </p:nvSpPr>
            <p:spPr>
              <a:xfrm>
                <a:off x="308255" y="4377093"/>
                <a:ext cx="10004662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zh-CN" altLang="en-US" sz="3200" b="1" cap="none" spc="0" dirty="0">
                    <a:ln/>
                    <a:solidFill>
                      <a:srgbClr val="002060"/>
                    </a:solidFill>
                    <a:effectLst/>
                  </a:rPr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sz="3200" b="1" cap="none" spc="0" dirty="0">
                  <a:ln/>
                  <a:solidFill>
                    <a:srgbClr val="002060"/>
                  </a:solidFill>
                  <a:effectLst/>
                </a:endParaRPr>
              </a:p>
              <a:p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	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若</a:t>
                </a:r>
                <a:r>
                  <a:rPr lang="en-US" altLang="zh-CN" sz="2400" b="1" cap="none" spc="0" dirty="0" err="1">
                    <a:ln/>
                    <a:solidFill>
                      <a:srgbClr val="002060"/>
                    </a:solidFill>
                    <a:effectLst/>
                  </a:rPr>
                  <a:t>abc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中含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QQ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小冰，则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d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为群主，否则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d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为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a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、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b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、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c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中地位最低的人</a:t>
                </a:r>
                <a:endParaRPr lang="zh-CN" altLang="en-US" sz="3200" b="1" cap="none" spc="0" dirty="0">
                  <a:ln/>
                  <a:solidFill>
                    <a:srgbClr val="00206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473EACF-C48F-41D8-B047-34AF46EB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55" y="4377093"/>
                <a:ext cx="10004662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D5201E22-BCE7-4A43-B37F-3F56CB442A8C}"/>
              </a:ext>
            </a:extLst>
          </p:cNvPr>
          <p:cNvGrpSpPr/>
          <p:nvPr/>
        </p:nvGrpSpPr>
        <p:grpSpPr>
          <a:xfrm>
            <a:off x="259062" y="5357523"/>
            <a:ext cx="4737194" cy="599325"/>
            <a:chOff x="3668998" y="4450917"/>
            <a:chExt cx="5039317" cy="59932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FB15EDC-3E94-49E3-9AD2-1973E5A7DBAE}"/>
                </a:ext>
              </a:extLst>
            </p:cNvPr>
            <p:cNvSpPr/>
            <p:nvPr/>
          </p:nvSpPr>
          <p:spPr>
            <a:xfrm>
              <a:off x="3668998" y="4450917"/>
              <a:ext cx="50393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3200" b="1" cap="none" spc="0" dirty="0">
                  <a:ln/>
                  <a:solidFill>
                    <a:srgbClr val="002060"/>
                  </a:solidFill>
                  <a:effectLst/>
                </a:rPr>
                <a:t>单位元：    群主为单位元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C8A31CB-5812-42FF-B2BB-7C76A12C3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611" y="4465768"/>
              <a:ext cx="584474" cy="584474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D010788-BB7D-4083-A599-758F29737DF5}"/>
              </a:ext>
            </a:extLst>
          </p:cNvPr>
          <p:cNvSpPr/>
          <p:nvPr/>
        </p:nvSpPr>
        <p:spPr>
          <a:xfrm>
            <a:off x="289912" y="5907353"/>
            <a:ext cx="65517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200" b="1" cap="none" spc="0" dirty="0">
                <a:ln/>
                <a:solidFill>
                  <a:srgbClr val="002060"/>
                </a:solidFill>
                <a:effectLst/>
              </a:rPr>
              <a:t>逆元：所有的人的逆元均为</a:t>
            </a:r>
            <a:r>
              <a:rPr lang="en-US" altLang="zh-CN" sz="3200" b="1" cap="none" spc="0" dirty="0">
                <a:ln/>
                <a:solidFill>
                  <a:srgbClr val="002060"/>
                </a:solidFill>
                <a:effectLst/>
              </a:rPr>
              <a:t>QQ</a:t>
            </a:r>
            <a:r>
              <a:rPr lang="zh-CN" altLang="en-US" sz="3200" b="1" cap="none" spc="0" dirty="0">
                <a:ln/>
                <a:solidFill>
                  <a:srgbClr val="002060"/>
                </a:solidFill>
                <a:effectLst/>
              </a:rPr>
              <a:t>小冰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D7D406-94B4-4720-8F29-AFAFEDDECCBB}"/>
              </a:ext>
            </a:extLst>
          </p:cNvPr>
          <p:cNvSpPr/>
          <p:nvPr/>
        </p:nvSpPr>
        <p:spPr>
          <a:xfrm>
            <a:off x="8488334" y="2855719"/>
            <a:ext cx="35702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（注意：两个人地位相同</a:t>
            </a:r>
            <a:endParaRPr lang="en-US" altLang="zh-CN" sz="2400" b="1" cap="none" spc="0" dirty="0">
              <a:ln/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ctr"/>
            <a:r>
              <a:rPr lang="zh-CN" altLang="en-US" sz="2400" b="1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不代表两个人身份相同）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C47547F-0F31-497F-9CC9-7C5FBDED573D}"/>
                  </a:ext>
                </a:extLst>
              </p:cNvPr>
              <p:cNvSpPr/>
              <p:nvPr/>
            </p:nvSpPr>
            <p:spPr>
              <a:xfrm>
                <a:off x="4500442" y="1684049"/>
                <a:ext cx="2343911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+{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𝑸𝑸</m:t>
                      </m:r>
                      <m:r>
                        <a:rPr lang="zh-CN" altLang="en-US" sz="3200" b="1" i="1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小冰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C47547F-0F31-497F-9CC9-7C5FBDED5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42" y="1684049"/>
                <a:ext cx="234391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00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86FCD4-8018-4D3E-8798-B53B062F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945" y="1814500"/>
            <a:ext cx="2986109" cy="32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8FA236-DD7E-4BE8-AA10-06BA9C20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83" y="300353"/>
            <a:ext cx="8907118" cy="49723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2E3CC5-4518-40EE-A9CF-B19E41E5F189}"/>
              </a:ext>
            </a:extLst>
          </p:cNvPr>
          <p:cNvSpPr/>
          <p:nvPr/>
        </p:nvSpPr>
        <p:spPr>
          <a:xfrm>
            <a:off x="998883" y="1272208"/>
            <a:ext cx="8438322" cy="24201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9843C8-B6DF-4EE6-865C-D12F2ED095BE}"/>
              </a:ext>
            </a:extLst>
          </p:cNvPr>
          <p:cNvSpPr/>
          <p:nvPr/>
        </p:nvSpPr>
        <p:spPr>
          <a:xfrm>
            <a:off x="3946613" y="300353"/>
            <a:ext cx="7300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还没开始 就可以结束了</a:t>
            </a:r>
          </a:p>
        </p:txBody>
      </p:sp>
    </p:spTree>
    <p:extLst>
      <p:ext uri="{BB962C8B-B14F-4D97-AF65-F5344CB8AC3E}">
        <p14:creationId xmlns:p14="http://schemas.microsoft.com/office/powerpoint/2010/main" val="334801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888CF1-B8D8-4F74-BB63-1226EF46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9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305CE-2332-4C79-81C4-FBA605E9E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Open Topic</a:t>
            </a:r>
            <a:br>
              <a:rPr lang="en-US" altLang="zh-CN" dirty="0"/>
            </a:br>
            <a:r>
              <a:rPr lang="en-US" altLang="zh-CN" dirty="0"/>
              <a:t>==</a:t>
            </a:r>
            <a:br>
              <a:rPr lang="en-US" altLang="zh-CN" dirty="0"/>
            </a:br>
            <a:r>
              <a:rPr lang="zh-CN" altLang="en-US" dirty="0"/>
              <a:t>“移动”群之一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77AC09-1B09-4C04-B189-622E5BC7A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李顶为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423196-3C2B-4D60-9683-D0E375A15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8473108" y="2318818"/>
            <a:ext cx="1192696" cy="11911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14386A-3F65-4468-8C37-089378544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2526197" y="2318818"/>
            <a:ext cx="1192696" cy="11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8FA236-DD7E-4BE8-AA10-06BA9C20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83" y="300353"/>
            <a:ext cx="8907118" cy="49723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2E3CC5-4518-40EE-A9CF-B19E41E5F189}"/>
              </a:ext>
            </a:extLst>
          </p:cNvPr>
          <p:cNvSpPr/>
          <p:nvPr/>
        </p:nvSpPr>
        <p:spPr>
          <a:xfrm>
            <a:off x="2236304" y="1734378"/>
            <a:ext cx="4656484" cy="3379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9843C8-B6DF-4EE6-865C-D12F2ED095BE}"/>
              </a:ext>
            </a:extLst>
          </p:cNvPr>
          <p:cNvSpPr/>
          <p:nvPr/>
        </p:nvSpPr>
        <p:spPr>
          <a:xfrm>
            <a:off x="6119484" y="30035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问题求解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273327-1FD2-46D9-A04A-606937D2E4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11627456" y="32539"/>
            <a:ext cx="564543" cy="5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6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C273327-1FD2-46D9-A04A-606937D2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11627456" y="32539"/>
            <a:ext cx="564543" cy="563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3DAF82-1949-4BF3-A026-21C723F1DAE6}"/>
              </a:ext>
            </a:extLst>
          </p:cNvPr>
          <p:cNvPicPr/>
          <p:nvPr/>
        </p:nvPicPr>
        <p:blipFill rotWithShape="1">
          <a:blip r:embed="rId3"/>
          <a:srcRect t="16680" b="3807"/>
          <a:stretch/>
        </p:blipFill>
        <p:spPr>
          <a:xfrm>
            <a:off x="466829" y="1257001"/>
            <a:ext cx="5274310" cy="2451798"/>
          </a:xfrm>
          <a:prstGeom prst="rect">
            <a:avLst/>
          </a:prstGeom>
          <a:effectLst>
            <a:outerShdw blurRad="558800" dist="241300" dir="3600000" algn="ctr" rotWithShape="0">
              <a:srgbClr val="000000"/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C700ECF-D896-4BD5-9594-13F04409225B}"/>
                  </a:ext>
                </a:extLst>
              </p:cNvPr>
              <p:cNvSpPr/>
              <p:nvPr/>
            </p:nvSpPr>
            <p:spPr>
              <a:xfrm>
                <a:off x="7370726" y="510936"/>
                <a:ext cx="2122697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zh-CN" altLang="en-US" sz="4800" b="1" cap="none" spc="0" dirty="0">
                    <a:ln/>
                    <a:solidFill>
                      <a:srgbClr val="C00000"/>
                    </a:solidFill>
                    <a:effectLst/>
                  </a:rPr>
                  <a:t>群</a:t>
                </a:r>
                <a14:m>
                  <m:oMath xmlns:m="http://schemas.openxmlformats.org/officeDocument/2006/math">
                    <m:r>
                      <a:rPr lang="en-US" altLang="zh-CN" sz="4800" b="1" i="1" cap="none" spc="0" smtClean="0">
                        <a:ln/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800" b="1" i="1" cap="none" spc="0" smtClean="0">
                        <a:ln/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4800" b="1" i="1" cap="none" spc="0" smtClean="0">
                        <a:ln/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,∘)</m:t>
                    </m:r>
                  </m:oMath>
                </a14:m>
                <a:endParaRPr lang="zh-CN" altLang="en-US" sz="4800" b="1" cap="none" spc="0" dirty="0">
                  <a:ln/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C700ECF-D896-4BD5-9594-13F044092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26" y="510936"/>
                <a:ext cx="2122697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602F08CB-C8CF-4B56-9EEC-FEE5092AD2BD}"/>
              </a:ext>
            </a:extLst>
          </p:cNvPr>
          <p:cNvGrpSpPr/>
          <p:nvPr/>
        </p:nvGrpSpPr>
        <p:grpSpPr>
          <a:xfrm>
            <a:off x="5801347" y="1306215"/>
            <a:ext cx="6204345" cy="1256090"/>
            <a:chOff x="5801347" y="1306215"/>
            <a:chExt cx="6204345" cy="125609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F511788-89B8-48B3-A841-06CB5306330C}"/>
                </a:ext>
              </a:extLst>
            </p:cNvPr>
            <p:cNvSpPr/>
            <p:nvPr/>
          </p:nvSpPr>
          <p:spPr>
            <a:xfrm>
              <a:off x="5801347" y="1854419"/>
              <a:ext cx="156805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4000" b="1" dirty="0">
                  <a:ln/>
                  <a:solidFill>
                    <a:schemeClr val="accent2"/>
                  </a:solidFill>
                </a:rPr>
                <a:t>集合</a:t>
              </a:r>
              <a:r>
                <a:rPr lang="en-US" altLang="zh-CN" sz="4000" b="1" dirty="0">
                  <a:ln/>
                  <a:solidFill>
                    <a:schemeClr val="accent2"/>
                  </a:solidFill>
                </a:rPr>
                <a:t>G</a:t>
              </a:r>
              <a:endParaRPr lang="zh-CN" altLang="en-US" sz="4000" b="1" cap="none" spc="0" dirty="0">
                <a:ln/>
                <a:solidFill>
                  <a:schemeClr val="accent2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AEA4DE0-DA25-48F2-9E44-E78316B4F430}"/>
                    </a:ext>
                  </a:extLst>
                </p:cNvPr>
                <p:cNvSpPr/>
                <p:nvPr/>
              </p:nvSpPr>
              <p:spPr>
                <a:xfrm>
                  <a:off x="7284528" y="1818701"/>
                  <a:ext cx="4721164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zh-CN" altLang="en-US" sz="4000" b="1" dirty="0">
                      <a:ln/>
                      <a:solidFill>
                        <a:schemeClr val="accent4"/>
                      </a:solidFill>
                    </a:rPr>
                    <a:t> 二元运算</a:t>
                  </a:r>
                  <a14:m>
                    <m:oMath xmlns:m="http://schemas.openxmlformats.org/officeDocument/2006/math">
                      <m:r>
                        <a:rPr lang="en-US" altLang="zh-CN" sz="4000" b="1" i="1" dirty="0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4000" b="1" i="1" dirty="0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4000" b="1" i="1" dirty="0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4000" b="1" i="1" dirty="0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4000" b="1" i="1" dirty="0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endParaRPr lang="zh-CN" altLang="en-US" sz="4000" b="1" cap="none" spc="0" dirty="0">
                    <a:ln/>
                    <a:solidFill>
                      <a:schemeClr val="accent4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AEA4DE0-DA25-48F2-9E44-E78316B4F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528" y="1818701"/>
                  <a:ext cx="4721164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EDC6FE1-0EAD-4D3E-A2A0-47E2E683475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6585376" y="1341933"/>
              <a:ext cx="1192474" cy="51248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A3F87FE-6AED-467B-AC0D-6E6EC6C57C97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8753074" y="1306215"/>
              <a:ext cx="892036" cy="51248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F6368E7-E6C8-4031-8DBB-1D0BC68DF454}"/>
              </a:ext>
            </a:extLst>
          </p:cNvPr>
          <p:cNvGrpSpPr/>
          <p:nvPr/>
        </p:nvGrpSpPr>
        <p:grpSpPr>
          <a:xfrm>
            <a:off x="7403788" y="1854419"/>
            <a:ext cx="4706335" cy="2777994"/>
            <a:chOff x="7544825" y="1859419"/>
            <a:chExt cx="4706335" cy="277799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65F6A14-0697-4831-86A8-9108E4FA68DA}"/>
                </a:ext>
              </a:extLst>
            </p:cNvPr>
            <p:cNvSpPr/>
            <p:nvPr/>
          </p:nvSpPr>
          <p:spPr>
            <a:xfrm>
              <a:off x="11627455" y="1859419"/>
              <a:ext cx="517953" cy="64307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F55FF48-E561-4574-BA16-06F02CB128BA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11886431" y="2502489"/>
              <a:ext cx="1" cy="10496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4641A1C-3756-432F-B3D6-5D38C33BF623}"/>
                    </a:ext>
                  </a:extLst>
                </p:cNvPr>
                <p:cNvSpPr/>
                <p:nvPr/>
              </p:nvSpPr>
              <p:spPr>
                <a:xfrm>
                  <a:off x="10839812" y="3587810"/>
                  <a:ext cx="1411348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1" i="1" cap="none" spc="0" smtClean="0">
                            <a:ln/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4000" b="1" i="1" cap="none" spc="0" smtClean="0">
                            <a:ln/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4000" b="1" i="1" cap="none" spc="0" smtClean="0">
                            <a:ln/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sz="4000" b="1" cap="none" spc="0" dirty="0">
                    <a:ln/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4641A1C-3756-432F-B3D6-5D38C33BF6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9812" y="3587810"/>
                  <a:ext cx="1411348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1650CB9-CD6F-49E6-8E8A-0FE24A28C949}"/>
                </a:ext>
              </a:extLst>
            </p:cNvPr>
            <p:cNvSpPr/>
            <p:nvPr/>
          </p:nvSpPr>
          <p:spPr>
            <a:xfrm>
              <a:off x="7544825" y="4114193"/>
              <a:ext cx="45977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2800" b="1" dirty="0">
                  <a:ln/>
                  <a:solidFill>
                    <a:schemeClr val="accent2">
                      <a:lumMod val="75000"/>
                    </a:schemeClr>
                  </a:solidFill>
                </a:rPr>
                <a:t>the composition of a and b</a:t>
              </a:r>
              <a:endParaRPr lang="zh-CN" altLang="en-US" sz="2800" b="1" cap="none" spc="0" dirty="0">
                <a:ln/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79BB14-00F5-4ABE-9CFF-1F1BDBC71715}"/>
              </a:ext>
            </a:extLst>
          </p:cNvPr>
          <p:cNvGrpSpPr/>
          <p:nvPr/>
        </p:nvGrpSpPr>
        <p:grpSpPr>
          <a:xfrm>
            <a:off x="2020882" y="1748289"/>
            <a:ext cx="10104068" cy="4703099"/>
            <a:chOff x="2020882" y="1748289"/>
            <a:chExt cx="10104068" cy="470309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8FCC8A6-BCAE-423C-9580-EE16F0647F9F}"/>
                </a:ext>
              </a:extLst>
            </p:cNvPr>
            <p:cNvSpPr/>
            <p:nvPr/>
          </p:nvSpPr>
          <p:spPr>
            <a:xfrm>
              <a:off x="7403788" y="1748289"/>
              <a:ext cx="4721162" cy="830997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D8A579C-1C29-4FC5-88C1-B5E9F7D51921}"/>
                </a:ext>
              </a:extLst>
            </p:cNvPr>
            <p:cNvGrpSpPr/>
            <p:nvPr/>
          </p:nvGrpSpPr>
          <p:grpSpPr>
            <a:xfrm>
              <a:off x="2020882" y="2497491"/>
              <a:ext cx="5274310" cy="3953897"/>
              <a:chOff x="2020882" y="2497491"/>
              <a:chExt cx="5274310" cy="3953897"/>
            </a:xfrm>
          </p:grpSpPr>
          <p:sp>
            <p:nvSpPr>
              <p:cNvPr id="28" name="箭头: 手杖形 27">
                <a:extLst>
                  <a:ext uri="{FF2B5EF4-FFF2-40B4-BE49-F238E27FC236}">
                    <a16:creationId xmlns:a16="http://schemas.microsoft.com/office/drawing/2014/main" id="{6BED4031-80DA-4283-8E13-40E23536CF96}"/>
                  </a:ext>
                </a:extLst>
              </p:cNvPr>
              <p:cNvSpPr/>
              <p:nvPr/>
            </p:nvSpPr>
            <p:spPr>
              <a:xfrm rot="5400000" flipV="1">
                <a:off x="3106282" y="1412091"/>
                <a:ext cx="3103510" cy="5274310"/>
              </a:xfrm>
              <a:prstGeom prst="uturnArrow">
                <a:avLst>
                  <a:gd name="adj1" fmla="val 4786"/>
                  <a:gd name="adj2" fmla="val 5081"/>
                  <a:gd name="adj3" fmla="val 5768"/>
                  <a:gd name="adj4" fmla="val 43750"/>
                  <a:gd name="adj5" fmla="val 18953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619C130-1AB5-46CD-B717-0A0C61904161}"/>
                  </a:ext>
                </a:extLst>
              </p:cNvPr>
              <p:cNvSpPr/>
              <p:nvPr/>
            </p:nvSpPr>
            <p:spPr>
              <a:xfrm>
                <a:off x="2965618" y="4426069"/>
                <a:ext cx="126188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zh-CN" altLang="en-US" sz="2800" b="1" cap="none" spc="0" dirty="0">
                    <a:ln/>
                    <a:solidFill>
                      <a:schemeClr val="accent2">
                        <a:lumMod val="75000"/>
                      </a:schemeClr>
                    </a:solidFill>
                    <a:effectLst/>
                  </a:rPr>
                  <a:t>结合律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6E95D43-9CB7-4D07-A676-8E23ACAF5104}"/>
                  </a:ext>
                </a:extLst>
              </p:cNvPr>
              <p:cNvSpPr/>
              <p:nvPr/>
            </p:nvSpPr>
            <p:spPr>
              <a:xfrm>
                <a:off x="2965617" y="5188460"/>
                <a:ext cx="126188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zh-CN" altLang="en-US" sz="2800" b="1" cap="none" spc="0" dirty="0">
                    <a:ln/>
                    <a:solidFill>
                      <a:schemeClr val="accent2">
                        <a:lumMod val="75000"/>
                      </a:schemeClr>
                    </a:solidFill>
                    <a:effectLst/>
                  </a:rPr>
                  <a:t>单位元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EC734EA-D0DB-4510-A161-EEB6588BB559}"/>
                  </a:ext>
                </a:extLst>
              </p:cNvPr>
              <p:cNvSpPr/>
              <p:nvPr/>
            </p:nvSpPr>
            <p:spPr>
              <a:xfrm>
                <a:off x="2965617" y="5928168"/>
                <a:ext cx="90281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zh-CN" altLang="en-US" sz="2800" b="1" cap="none" spc="0" dirty="0">
                    <a:ln/>
                    <a:solidFill>
                      <a:schemeClr val="accent2">
                        <a:lumMod val="75000"/>
                      </a:schemeClr>
                    </a:solidFill>
                    <a:effectLst/>
                  </a:rPr>
                  <a:t>逆元</a:t>
                </a:r>
              </a:p>
            </p:txBody>
          </p: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E27DC87F-DF73-4F48-B650-13A82EB71BF5}"/>
              </a:ext>
            </a:extLst>
          </p:cNvPr>
          <p:cNvSpPr/>
          <p:nvPr/>
        </p:nvSpPr>
        <p:spPr>
          <a:xfrm>
            <a:off x="259062" y="314443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800" b="1" cap="none" spc="0" dirty="0">
                <a:ln/>
                <a:effectLst/>
              </a:rPr>
              <a:t>什么是群</a:t>
            </a:r>
          </a:p>
        </p:txBody>
      </p:sp>
    </p:spTree>
    <p:extLst>
      <p:ext uri="{BB962C8B-B14F-4D97-AF65-F5344CB8AC3E}">
        <p14:creationId xmlns:p14="http://schemas.microsoft.com/office/powerpoint/2010/main" val="4470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19843C8-B6DF-4EE6-865C-D12F2ED095BE}"/>
              </a:ext>
            </a:extLst>
          </p:cNvPr>
          <p:cNvSpPr/>
          <p:nvPr/>
        </p:nvSpPr>
        <p:spPr>
          <a:xfrm>
            <a:off x="259062" y="314443"/>
            <a:ext cx="60388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800" b="1" dirty="0">
                <a:ln/>
              </a:rPr>
              <a:t>举例：</a:t>
            </a:r>
            <a:r>
              <a:rPr lang="en-US" altLang="zh-CN" sz="4800" b="1" cap="none" spc="0" dirty="0">
                <a:ln/>
                <a:effectLst/>
              </a:rPr>
              <a:t>QQ</a:t>
            </a:r>
            <a:r>
              <a:rPr lang="zh-CN" altLang="en-US" sz="4800" b="1" cap="none" spc="0" dirty="0">
                <a:ln/>
                <a:effectLst/>
              </a:rPr>
              <a:t>群是群吗？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273327-1FD2-46D9-A04A-606937D2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11627456" y="32539"/>
            <a:ext cx="564543" cy="56380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C74CF6E-DFF6-48D2-A3FA-7D00E784B691}"/>
              </a:ext>
            </a:extLst>
          </p:cNvPr>
          <p:cNvSpPr/>
          <p:nvPr/>
        </p:nvSpPr>
        <p:spPr>
          <a:xfrm>
            <a:off x="581447" y="1145440"/>
            <a:ext cx="66271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200" b="1" dirty="0">
                <a:ln/>
                <a:solidFill>
                  <a:schemeClr val="accent2">
                    <a:lumMod val="75000"/>
                  </a:schemeClr>
                </a:solidFill>
              </a:rPr>
              <a:t>这得要看集合</a:t>
            </a:r>
            <a:r>
              <a:rPr lang="en-US" altLang="zh-CN" sz="3200" b="1" dirty="0">
                <a:ln/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zh-CN" altLang="en-US" sz="3200" b="1" dirty="0">
                <a:ln/>
                <a:solidFill>
                  <a:schemeClr val="accent2">
                    <a:lumMod val="75000"/>
                  </a:schemeClr>
                </a:solidFill>
              </a:rPr>
              <a:t>和二元操作如何定义</a:t>
            </a:r>
            <a:endParaRPr lang="zh-CN" altLang="en-US" sz="3200" b="1" cap="none" spc="0" dirty="0">
              <a:ln/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9263149-C9FB-4EDC-BBE1-F2A7E0741AEC}"/>
                  </a:ext>
                </a:extLst>
              </p:cNvPr>
              <p:cNvSpPr/>
              <p:nvPr/>
            </p:nvSpPr>
            <p:spPr>
              <a:xfrm>
                <a:off x="1319642" y="1684049"/>
                <a:ext cx="347601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3200" b="1" i="1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群</m:t>
                      </m:r>
                      <m:r>
                        <a:rPr lang="zh-CN" altLang="en-US" sz="3200" b="1" i="1" smtClean="0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内</m:t>
                      </m:r>
                      <m:r>
                        <a:rPr lang="zh-CN" altLang="en-US" sz="3200" b="1" i="1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所有人</m:t>
                      </m:r>
                      <m:r>
                        <a:rPr lang="en-US" altLang="zh-CN" sz="3200" b="1" i="1" smtClean="0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9263149-C9FB-4EDC-BBE1-F2A7E0741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42" y="1684049"/>
                <a:ext cx="347601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A321A68-E3F4-4FF8-9861-C34865C7E446}"/>
                  </a:ext>
                </a:extLst>
              </p:cNvPr>
              <p:cNvSpPr/>
              <p:nvPr/>
            </p:nvSpPr>
            <p:spPr>
              <a:xfrm>
                <a:off x="1319642" y="2653732"/>
                <a:ext cx="288309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∘: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A321A68-E3F4-4FF8-9861-C34865C7E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42" y="2653732"/>
                <a:ext cx="28830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FDF04E7-B7F1-447D-AB0D-F41786737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99" y="2222658"/>
            <a:ext cx="3909391" cy="39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19843C8-B6DF-4EE6-865C-D12F2ED095BE}"/>
              </a:ext>
            </a:extLst>
          </p:cNvPr>
          <p:cNvSpPr/>
          <p:nvPr/>
        </p:nvSpPr>
        <p:spPr>
          <a:xfrm>
            <a:off x="259062" y="314443"/>
            <a:ext cx="60388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800" b="1" dirty="0">
                <a:ln/>
              </a:rPr>
              <a:t>举例：</a:t>
            </a:r>
            <a:r>
              <a:rPr lang="en-US" altLang="zh-CN" sz="4800" b="1" cap="none" spc="0" dirty="0">
                <a:ln/>
                <a:effectLst/>
              </a:rPr>
              <a:t>QQ</a:t>
            </a:r>
            <a:r>
              <a:rPr lang="zh-CN" altLang="en-US" sz="4800" b="1" cap="none" spc="0" dirty="0">
                <a:ln/>
                <a:effectLst/>
              </a:rPr>
              <a:t>群是群吗？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273327-1FD2-46D9-A04A-606937D2E4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11627456" y="32539"/>
            <a:ext cx="564543" cy="56380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C74CF6E-DFF6-48D2-A3FA-7D00E784B691}"/>
              </a:ext>
            </a:extLst>
          </p:cNvPr>
          <p:cNvSpPr/>
          <p:nvPr/>
        </p:nvSpPr>
        <p:spPr>
          <a:xfrm>
            <a:off x="788496" y="1099274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200" b="1" dirty="0">
                <a:ln/>
                <a:solidFill>
                  <a:schemeClr val="accent2">
                    <a:lumMod val="75000"/>
                  </a:schemeClr>
                </a:solidFill>
              </a:rPr>
              <a:t>这样可以吗？</a:t>
            </a:r>
            <a:endParaRPr lang="zh-CN" altLang="en-US" sz="3200" b="1" cap="none" spc="0" dirty="0">
              <a:ln/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9263149-C9FB-4EDC-BBE1-F2A7E0741AEC}"/>
                  </a:ext>
                </a:extLst>
              </p:cNvPr>
              <p:cNvSpPr/>
              <p:nvPr/>
            </p:nvSpPr>
            <p:spPr>
              <a:xfrm>
                <a:off x="1319642" y="1684049"/>
                <a:ext cx="347601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3200" b="1" i="1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群</m:t>
                      </m:r>
                      <m:r>
                        <a:rPr lang="zh-CN" altLang="en-US" sz="3200" b="1" i="1" smtClean="0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内</m:t>
                      </m:r>
                      <m:r>
                        <a:rPr lang="zh-CN" altLang="en-US" sz="3200" b="1" i="1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所有人</m:t>
                      </m:r>
                      <m:r>
                        <a:rPr lang="en-US" altLang="zh-CN" sz="3200" b="1" i="1" smtClean="0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9263149-C9FB-4EDC-BBE1-F2A7E0741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42" y="1684049"/>
                <a:ext cx="347601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3035FE6F-1811-4839-ABA9-7AAACD464CA7}"/>
              </a:ext>
            </a:extLst>
          </p:cNvPr>
          <p:cNvGrpSpPr/>
          <p:nvPr/>
        </p:nvGrpSpPr>
        <p:grpSpPr>
          <a:xfrm>
            <a:off x="1319642" y="2268824"/>
            <a:ext cx="6205545" cy="1619493"/>
            <a:chOff x="1169369" y="2419047"/>
            <a:chExt cx="6205545" cy="1619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A321A68-E3F4-4FF8-9861-C34865C7E446}"/>
                    </a:ext>
                  </a:extLst>
                </p:cNvPr>
                <p:cNvSpPr/>
                <p:nvPr/>
              </p:nvSpPr>
              <p:spPr>
                <a:xfrm>
                  <a:off x="1169369" y="2419047"/>
                  <a:ext cx="6205545" cy="156966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∘: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zh-CN" sz="3200" b="1" cap="none" spc="0" dirty="0">
                    <a:ln/>
                    <a:solidFill>
                      <a:srgbClr val="FF0000"/>
                    </a:solidFill>
                    <a:effectLst/>
                  </a:endParaRPr>
                </a:p>
                <a:p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若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b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比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a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地位低则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c=b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，否则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c=a</a:t>
                  </a:r>
                </a:p>
                <a:p>
                  <a:r>
                    <a:rPr lang="zh-CN" altLang="en-US" sz="3200" b="1" cap="none" spc="0" dirty="0">
                      <a:ln/>
                      <a:solidFill>
                        <a:srgbClr val="FF0000"/>
                      </a:solidFill>
                      <a:effectLst/>
                    </a:rPr>
                    <a:t>（      群主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&gt;</a:t>
                  </a:r>
                  <a:r>
                    <a:rPr lang="zh-CN" altLang="en-US" sz="3200" b="1" cap="none" spc="0" dirty="0">
                      <a:ln/>
                      <a:solidFill>
                        <a:srgbClr val="FF0000"/>
                      </a:solidFill>
                      <a:effectLst/>
                    </a:rPr>
                    <a:t>      管理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&gt;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困难群众</a:t>
                  </a:r>
                  <a:r>
                    <a:rPr lang="zh-CN" altLang="en-US" sz="3200" b="1" cap="none" spc="0" dirty="0">
                      <a:ln/>
                      <a:solidFill>
                        <a:srgbClr val="FF0000"/>
                      </a:solidFill>
                      <a:effectLst/>
                    </a:rPr>
                    <a:t>）</a:t>
                  </a:r>
                  <a:endParaRPr lang="en-US" altLang="zh-CN" sz="3200" b="1" cap="none" spc="0" dirty="0">
                    <a:ln/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A321A68-E3F4-4FF8-9861-C34865C7E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369" y="2419047"/>
                  <a:ext cx="6205545" cy="15696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F97E94-7C50-48AE-B6A0-8F04A1AAA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982" y="3454066"/>
              <a:ext cx="584474" cy="58447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6F3B97B-A37B-440A-A205-FC890B46C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424" y="3429000"/>
              <a:ext cx="584474" cy="58447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473EACF-C48F-41D8-B047-34AF46EBB8EE}"/>
                  </a:ext>
                </a:extLst>
              </p:cNvPr>
              <p:cNvSpPr/>
              <p:nvPr/>
            </p:nvSpPr>
            <p:spPr>
              <a:xfrm>
                <a:off x="74934" y="3969229"/>
                <a:ext cx="6720879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zh-CN" altLang="en-US" sz="3200" b="1" cap="none" spc="0" dirty="0">
                    <a:ln/>
                    <a:solidFill>
                      <a:srgbClr val="002060"/>
                    </a:solidFill>
                    <a:effectLst/>
                  </a:rPr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sz="3200" b="1" cap="none" spc="0" dirty="0">
                  <a:ln/>
                  <a:solidFill>
                    <a:srgbClr val="002060"/>
                  </a:solidFill>
                  <a:effectLst/>
                </a:endParaRPr>
              </a:p>
              <a:p>
                <a:r>
                  <a:rPr lang="en-US" altLang="zh-CN" sz="2400" b="1" dirty="0">
                    <a:ln/>
                    <a:solidFill>
                      <a:srgbClr val="002060"/>
                    </a:solidFill>
                  </a:rPr>
                  <a:t>	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d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为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a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、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b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、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c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中地位最低的人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473EACF-C48F-41D8-B047-34AF46EB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4" y="3969229"/>
                <a:ext cx="6720879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D5201E22-BCE7-4A43-B37F-3F56CB442A8C}"/>
              </a:ext>
            </a:extLst>
          </p:cNvPr>
          <p:cNvGrpSpPr/>
          <p:nvPr/>
        </p:nvGrpSpPr>
        <p:grpSpPr>
          <a:xfrm>
            <a:off x="44084" y="4842914"/>
            <a:ext cx="4737194" cy="599325"/>
            <a:chOff x="3668998" y="4450917"/>
            <a:chExt cx="5039317" cy="59932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FB15EDC-3E94-49E3-9AD2-1973E5A7DBAE}"/>
                </a:ext>
              </a:extLst>
            </p:cNvPr>
            <p:cNvSpPr/>
            <p:nvPr/>
          </p:nvSpPr>
          <p:spPr>
            <a:xfrm>
              <a:off x="3668998" y="4450917"/>
              <a:ext cx="50393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3200" b="1" cap="none" spc="0" dirty="0">
                  <a:ln/>
                  <a:solidFill>
                    <a:srgbClr val="002060"/>
                  </a:solidFill>
                  <a:effectLst/>
                </a:rPr>
                <a:t>单位元：    群主为单位元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C8A31CB-5812-42FF-B2BB-7C76A12C3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611" y="4465768"/>
              <a:ext cx="584474" cy="584474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C973711-64C6-4BC6-982A-C58BD00C83C9}"/>
              </a:ext>
            </a:extLst>
          </p:cNvPr>
          <p:cNvGrpSpPr/>
          <p:nvPr/>
        </p:nvGrpSpPr>
        <p:grpSpPr>
          <a:xfrm>
            <a:off x="44084" y="5380281"/>
            <a:ext cx="2778352" cy="1327577"/>
            <a:chOff x="178578" y="5117541"/>
            <a:chExt cx="2778352" cy="132757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010788-BB7D-4083-A599-758F29737DF5}"/>
                </a:ext>
              </a:extLst>
            </p:cNvPr>
            <p:cNvSpPr/>
            <p:nvPr/>
          </p:nvSpPr>
          <p:spPr>
            <a:xfrm>
              <a:off x="178578" y="5117541"/>
              <a:ext cx="14157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3200" b="1" cap="none" spc="0" dirty="0">
                  <a:ln/>
                  <a:solidFill>
                    <a:srgbClr val="002060"/>
                  </a:solidFill>
                  <a:effectLst/>
                </a:rPr>
                <a:t>逆元：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3B1A09B-6685-411E-8012-97D83389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763" y="5173951"/>
              <a:ext cx="1271167" cy="1271167"/>
            </a:xfrm>
            <a:prstGeom prst="rect">
              <a:avLst/>
            </a:prstGeom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0D7D406-94B4-4720-8F29-AFAFEDDECCBB}"/>
              </a:ext>
            </a:extLst>
          </p:cNvPr>
          <p:cNvSpPr/>
          <p:nvPr/>
        </p:nvSpPr>
        <p:spPr>
          <a:xfrm>
            <a:off x="7364929" y="2740017"/>
            <a:ext cx="35702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（注意：两个人地位相同</a:t>
            </a:r>
            <a:endParaRPr lang="en-US" altLang="zh-CN" sz="2400" b="1" cap="none" spc="0" dirty="0">
              <a:ln/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ctr"/>
            <a:r>
              <a:rPr lang="zh-CN" altLang="en-US" sz="2400" b="1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不代表两个人身份相同）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702E1E-6C85-4EF0-8805-B1B1F5A165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49" y="1314450"/>
            <a:ext cx="6819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19843C8-B6DF-4EE6-865C-D12F2ED095BE}"/>
              </a:ext>
            </a:extLst>
          </p:cNvPr>
          <p:cNvSpPr/>
          <p:nvPr/>
        </p:nvSpPr>
        <p:spPr>
          <a:xfrm>
            <a:off x="259062" y="314443"/>
            <a:ext cx="60388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800" b="1" dirty="0">
                <a:ln/>
              </a:rPr>
              <a:t>举例：</a:t>
            </a:r>
            <a:r>
              <a:rPr lang="en-US" altLang="zh-CN" sz="4800" b="1" cap="none" spc="0" dirty="0">
                <a:ln/>
                <a:effectLst/>
              </a:rPr>
              <a:t>QQ</a:t>
            </a:r>
            <a:r>
              <a:rPr lang="zh-CN" altLang="en-US" sz="4800" b="1" cap="none" spc="0" dirty="0">
                <a:ln/>
                <a:effectLst/>
              </a:rPr>
              <a:t>群是群吗？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273327-1FD2-46D9-A04A-606937D2E4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r="68655" b="21006"/>
          <a:stretch/>
        </p:blipFill>
        <p:spPr>
          <a:xfrm>
            <a:off x="11627456" y="32539"/>
            <a:ext cx="564543" cy="56380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C74CF6E-DFF6-48D2-A3FA-7D00E784B691}"/>
              </a:ext>
            </a:extLst>
          </p:cNvPr>
          <p:cNvSpPr/>
          <p:nvPr/>
        </p:nvSpPr>
        <p:spPr>
          <a:xfrm>
            <a:off x="788496" y="1099274"/>
            <a:ext cx="3057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3200" b="1" dirty="0">
                <a:ln/>
                <a:solidFill>
                  <a:schemeClr val="accent2">
                    <a:lumMod val="75000"/>
                  </a:schemeClr>
                </a:solidFill>
              </a:rPr>
              <a:t>那这样可以吗？</a:t>
            </a:r>
            <a:endParaRPr lang="zh-CN" altLang="en-US" sz="3200" b="1" cap="none" spc="0" dirty="0">
              <a:ln/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9263149-C9FB-4EDC-BBE1-F2A7E0741AEC}"/>
                  </a:ext>
                </a:extLst>
              </p:cNvPr>
              <p:cNvSpPr/>
              <p:nvPr/>
            </p:nvSpPr>
            <p:spPr>
              <a:xfrm>
                <a:off x="1319642" y="1684049"/>
                <a:ext cx="3476015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3200" b="1" i="1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群</m:t>
                      </m:r>
                      <m:r>
                        <a:rPr lang="zh-CN" altLang="en-US" sz="3200" b="1" i="1" smtClean="0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内</m:t>
                      </m:r>
                      <m:r>
                        <a:rPr lang="zh-CN" altLang="en-US" sz="3200" b="1" i="1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所有人</m:t>
                      </m:r>
                      <m:r>
                        <a:rPr lang="en-US" altLang="zh-CN" sz="3200" b="1" i="1" smtClean="0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9263149-C9FB-4EDC-BBE1-F2A7E0741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42" y="1684049"/>
                <a:ext cx="34760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3035FE6F-1811-4839-ABA9-7AAACD464CA7}"/>
              </a:ext>
            </a:extLst>
          </p:cNvPr>
          <p:cNvGrpSpPr/>
          <p:nvPr/>
        </p:nvGrpSpPr>
        <p:grpSpPr>
          <a:xfrm>
            <a:off x="1319642" y="2268824"/>
            <a:ext cx="7423827" cy="2062103"/>
            <a:chOff x="1169369" y="2419047"/>
            <a:chExt cx="7423827" cy="2062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A321A68-E3F4-4FF8-9861-C34865C7E446}"/>
                    </a:ext>
                  </a:extLst>
                </p:cNvPr>
                <p:cNvSpPr/>
                <p:nvPr/>
              </p:nvSpPr>
              <p:spPr>
                <a:xfrm>
                  <a:off x="1169369" y="2419047"/>
                  <a:ext cx="7423827" cy="206210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∘: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zh-CN" sz="3200" b="1" cap="none" spc="0" dirty="0">
                    <a:ln/>
                    <a:solidFill>
                      <a:srgbClr val="FF0000"/>
                    </a:solidFill>
                    <a:effectLst/>
                  </a:endParaRPr>
                </a:p>
                <a:p>
                  <a:r>
                    <a:rPr lang="zh-CN" altLang="en-US" sz="3200" b="1" dirty="0">
                      <a:ln/>
                      <a:solidFill>
                        <a:srgbClr val="7030A0"/>
                      </a:solidFill>
                    </a:rPr>
                    <a:t>若</a:t>
                  </a:r>
                  <a:r>
                    <a:rPr lang="en-US" altLang="zh-CN" sz="3200" b="1" dirty="0">
                      <a:ln/>
                      <a:solidFill>
                        <a:srgbClr val="7030A0"/>
                      </a:solidFill>
                    </a:rPr>
                    <a:t>a</a:t>
                  </a:r>
                  <a:r>
                    <a:rPr lang="zh-CN" altLang="en-US" sz="3200" b="1" dirty="0">
                      <a:ln/>
                      <a:solidFill>
                        <a:srgbClr val="7030A0"/>
                      </a:solidFill>
                    </a:rPr>
                    <a:t>，</a:t>
                  </a:r>
                  <a:r>
                    <a:rPr lang="en-US" altLang="zh-CN" sz="3200" b="1" dirty="0">
                      <a:ln/>
                      <a:solidFill>
                        <a:srgbClr val="7030A0"/>
                      </a:solidFill>
                    </a:rPr>
                    <a:t>b</a:t>
                  </a:r>
                  <a:r>
                    <a:rPr lang="zh-CN" altLang="en-US" sz="3200" b="1" dirty="0">
                      <a:ln/>
                      <a:solidFill>
                        <a:srgbClr val="7030A0"/>
                      </a:solidFill>
                    </a:rPr>
                    <a:t>中含</a:t>
                  </a:r>
                  <a:r>
                    <a:rPr lang="en-US" altLang="zh-CN" sz="3200" b="1" dirty="0">
                      <a:ln/>
                      <a:solidFill>
                        <a:srgbClr val="7030A0"/>
                      </a:solidFill>
                    </a:rPr>
                    <a:t>QQ</a:t>
                  </a:r>
                  <a:r>
                    <a:rPr lang="zh-CN" altLang="en-US" sz="3200" b="1" dirty="0">
                      <a:ln/>
                      <a:solidFill>
                        <a:srgbClr val="7030A0"/>
                      </a:solidFill>
                    </a:rPr>
                    <a:t>小冰，则返回群主，否则</a:t>
                  </a:r>
                  <a:endParaRPr lang="en-US" altLang="zh-CN" sz="3200" b="1" dirty="0">
                    <a:ln/>
                    <a:solidFill>
                      <a:srgbClr val="7030A0"/>
                    </a:solidFill>
                  </a:endParaRPr>
                </a:p>
                <a:p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若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b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比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a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地位低则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c=b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，否则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c=a</a:t>
                  </a:r>
                </a:p>
                <a:p>
                  <a:r>
                    <a:rPr lang="zh-CN" altLang="en-US" sz="3200" b="1" cap="none" spc="0" dirty="0">
                      <a:ln/>
                      <a:solidFill>
                        <a:srgbClr val="FF0000"/>
                      </a:solidFill>
                      <a:effectLst/>
                    </a:rPr>
                    <a:t>（      群主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&gt;</a:t>
                  </a:r>
                  <a:r>
                    <a:rPr lang="zh-CN" altLang="en-US" sz="3200" b="1" cap="none" spc="0" dirty="0">
                      <a:ln/>
                      <a:solidFill>
                        <a:srgbClr val="FF0000"/>
                      </a:solidFill>
                      <a:effectLst/>
                    </a:rPr>
                    <a:t>      管理</a:t>
                  </a:r>
                  <a:r>
                    <a:rPr lang="en-US" altLang="zh-CN" sz="3200" b="1" dirty="0">
                      <a:ln/>
                      <a:solidFill>
                        <a:srgbClr val="FF0000"/>
                      </a:solidFill>
                    </a:rPr>
                    <a:t>&gt;</a:t>
                  </a:r>
                  <a:r>
                    <a:rPr lang="zh-CN" altLang="en-US" sz="3200" b="1" dirty="0">
                      <a:ln/>
                      <a:solidFill>
                        <a:srgbClr val="FF0000"/>
                      </a:solidFill>
                    </a:rPr>
                    <a:t>困难群众</a:t>
                  </a:r>
                  <a:r>
                    <a:rPr lang="zh-CN" altLang="en-US" sz="3200" b="1" cap="none" spc="0" dirty="0">
                      <a:ln/>
                      <a:solidFill>
                        <a:srgbClr val="FF0000"/>
                      </a:solidFill>
                      <a:effectLst/>
                    </a:rPr>
                    <a:t>）</a:t>
                  </a:r>
                  <a:endParaRPr lang="en-US" altLang="zh-CN" sz="3200" b="1" cap="none" spc="0" dirty="0">
                    <a:ln/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A321A68-E3F4-4FF8-9861-C34865C7E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369" y="2419047"/>
                  <a:ext cx="7423827" cy="20621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F97E94-7C50-48AE-B6A0-8F04A1AAA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39" y="3884294"/>
              <a:ext cx="584474" cy="58447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6F3B97B-A37B-440A-A205-FC890B46C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081" y="3859228"/>
              <a:ext cx="584474" cy="58447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473EACF-C48F-41D8-B047-34AF46EBB8EE}"/>
                  </a:ext>
                </a:extLst>
              </p:cNvPr>
              <p:cNvSpPr/>
              <p:nvPr/>
            </p:nvSpPr>
            <p:spPr>
              <a:xfrm>
                <a:off x="308255" y="4377093"/>
                <a:ext cx="10004662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zh-CN" altLang="en-US" sz="3200" b="1" cap="none" spc="0" dirty="0">
                    <a:ln/>
                    <a:solidFill>
                      <a:srgbClr val="002060"/>
                    </a:solidFill>
                    <a:effectLst/>
                  </a:rPr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3200" b="1" i="1" cap="none" spc="0" smtClean="0">
                            <a:ln/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cap="none" spc="0" smtClean="0">
                        <a:ln/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sz="3200" b="1" cap="none" spc="0" dirty="0">
                  <a:ln/>
                  <a:solidFill>
                    <a:srgbClr val="002060"/>
                  </a:solidFill>
                  <a:effectLst/>
                </a:endParaRPr>
              </a:p>
              <a:p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	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若</a:t>
                </a:r>
                <a:r>
                  <a:rPr lang="en-US" altLang="zh-CN" sz="2400" b="1" cap="none" spc="0" dirty="0" err="1">
                    <a:ln/>
                    <a:solidFill>
                      <a:srgbClr val="002060"/>
                    </a:solidFill>
                    <a:effectLst/>
                  </a:rPr>
                  <a:t>abc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中含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QQ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小冰，则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d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为群主，否则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d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为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a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、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b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、</a:t>
                </a:r>
                <a:r>
                  <a:rPr lang="en-US" altLang="zh-CN" sz="2400" b="1" cap="none" spc="0" dirty="0">
                    <a:ln/>
                    <a:solidFill>
                      <a:srgbClr val="002060"/>
                    </a:solidFill>
                    <a:effectLst/>
                  </a:rPr>
                  <a:t>c</a:t>
                </a:r>
                <a:r>
                  <a:rPr lang="zh-CN" altLang="en-US" sz="2400" b="1" cap="none" spc="0" dirty="0">
                    <a:ln/>
                    <a:solidFill>
                      <a:srgbClr val="002060"/>
                    </a:solidFill>
                    <a:effectLst/>
                  </a:rPr>
                  <a:t>中地位最低的人</a:t>
                </a:r>
                <a:endParaRPr lang="zh-CN" altLang="en-US" sz="3200" b="1" cap="none" spc="0" dirty="0">
                  <a:ln/>
                  <a:solidFill>
                    <a:srgbClr val="00206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473EACF-C48F-41D8-B047-34AF46EB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55" y="4377093"/>
                <a:ext cx="10004662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D5201E22-BCE7-4A43-B37F-3F56CB442A8C}"/>
              </a:ext>
            </a:extLst>
          </p:cNvPr>
          <p:cNvGrpSpPr/>
          <p:nvPr/>
        </p:nvGrpSpPr>
        <p:grpSpPr>
          <a:xfrm>
            <a:off x="259062" y="5357523"/>
            <a:ext cx="4737194" cy="599325"/>
            <a:chOff x="3668998" y="4450917"/>
            <a:chExt cx="5039317" cy="59932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FB15EDC-3E94-49E3-9AD2-1973E5A7DBAE}"/>
                </a:ext>
              </a:extLst>
            </p:cNvPr>
            <p:cNvSpPr/>
            <p:nvPr/>
          </p:nvSpPr>
          <p:spPr>
            <a:xfrm>
              <a:off x="3668998" y="4450917"/>
              <a:ext cx="50393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3200" b="1" cap="none" spc="0" dirty="0">
                  <a:ln/>
                  <a:solidFill>
                    <a:srgbClr val="002060"/>
                  </a:solidFill>
                  <a:effectLst/>
                </a:rPr>
                <a:t>单位元：    群主为单位元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C8A31CB-5812-42FF-B2BB-7C76A12C3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611" y="4465768"/>
              <a:ext cx="584474" cy="584474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D010788-BB7D-4083-A599-758F29737DF5}"/>
              </a:ext>
            </a:extLst>
          </p:cNvPr>
          <p:cNvSpPr/>
          <p:nvPr/>
        </p:nvSpPr>
        <p:spPr>
          <a:xfrm>
            <a:off x="289912" y="5907353"/>
            <a:ext cx="65517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200" b="1" cap="none" spc="0" dirty="0">
                <a:ln/>
                <a:solidFill>
                  <a:srgbClr val="002060"/>
                </a:solidFill>
                <a:effectLst/>
              </a:rPr>
              <a:t>逆元：所有的人的逆元均为</a:t>
            </a:r>
            <a:r>
              <a:rPr lang="en-US" altLang="zh-CN" sz="3200" b="1" cap="none" spc="0" dirty="0">
                <a:ln/>
                <a:solidFill>
                  <a:srgbClr val="002060"/>
                </a:solidFill>
                <a:effectLst/>
              </a:rPr>
              <a:t>QQ</a:t>
            </a:r>
            <a:r>
              <a:rPr lang="zh-CN" altLang="en-US" sz="3200" b="1" cap="none" spc="0" dirty="0">
                <a:ln/>
                <a:solidFill>
                  <a:srgbClr val="002060"/>
                </a:solidFill>
                <a:effectLst/>
              </a:rPr>
              <a:t>小冰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D7D406-94B4-4720-8F29-AFAFEDDECCBB}"/>
              </a:ext>
            </a:extLst>
          </p:cNvPr>
          <p:cNvSpPr/>
          <p:nvPr/>
        </p:nvSpPr>
        <p:spPr>
          <a:xfrm>
            <a:off x="8488334" y="2855719"/>
            <a:ext cx="35702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（注意：两个人地位相同</a:t>
            </a:r>
            <a:endParaRPr lang="en-US" altLang="zh-CN" sz="2400" b="1" cap="none" spc="0" dirty="0">
              <a:ln/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ctr"/>
            <a:r>
              <a:rPr lang="zh-CN" altLang="en-US" sz="2400" b="1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不代表两个人身份相同）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C47547F-0F31-497F-9CC9-7C5FBDED573D}"/>
                  </a:ext>
                </a:extLst>
              </p:cNvPr>
              <p:cNvSpPr/>
              <p:nvPr/>
            </p:nvSpPr>
            <p:spPr>
              <a:xfrm>
                <a:off x="4500442" y="1684049"/>
                <a:ext cx="2343911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+{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𝑸𝑸</m:t>
                      </m:r>
                      <m:r>
                        <a:rPr lang="zh-CN" altLang="en-US" sz="3200" b="1" i="1">
                          <a:ln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小冰</m:t>
                      </m:r>
                      <m:r>
                        <a:rPr lang="en-US" altLang="zh-CN" sz="3200" b="1" i="1" cap="none" spc="0" smtClean="0">
                          <a:ln/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b="1" cap="none" spc="0" dirty="0">
                  <a:ln/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C47547F-0F31-497F-9CC9-7C5FBDED5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42" y="1684049"/>
                <a:ext cx="234391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671</Words>
  <Application>Microsoft Office PowerPoint</Application>
  <PresentationFormat>宽屏</PresentationFormat>
  <Paragraphs>100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Open Topic</vt:lpstr>
      <vt:lpstr>PowerPoint 演示文稿</vt:lpstr>
      <vt:lpstr>PowerPoint 演示文稿</vt:lpstr>
      <vt:lpstr>Open Topic == “移动”群之一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Topic</dc:title>
  <dc:creator> </dc:creator>
  <cp:lastModifiedBy> </cp:lastModifiedBy>
  <cp:revision>26</cp:revision>
  <dcterms:created xsi:type="dcterms:W3CDTF">2019-03-09T13:05:40Z</dcterms:created>
  <dcterms:modified xsi:type="dcterms:W3CDTF">2019-03-11T05:34:36Z</dcterms:modified>
</cp:coreProperties>
</file>