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65" r:id="rId5"/>
    <p:sldId id="298" r:id="rId6"/>
    <p:sldId id="270" r:id="rId7"/>
    <p:sldId id="299" r:id="rId8"/>
    <p:sldId id="300" r:id="rId9"/>
    <p:sldId id="283" r:id="rId10"/>
    <p:sldId id="29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394659"/>
    <a:srgbClr val="595959"/>
    <a:srgbClr val="4B5C7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1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9035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055076"/>
            <a:ext cx="1775791" cy="5802924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4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9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2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591857" y="4201145"/>
            <a:ext cx="6913798" cy="0"/>
          </a:xfrm>
          <a:prstGeom prst="line">
            <a:avLst/>
          </a:prstGeom>
          <a:ln>
            <a:solidFill>
              <a:srgbClr val="004F8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115882" y="4497118"/>
            <a:ext cx="2415965" cy="505770"/>
            <a:chOff x="3414279" y="3942615"/>
            <a:chExt cx="2415965" cy="505770"/>
          </a:xfrm>
        </p:grpSpPr>
        <p:sp>
          <p:nvSpPr>
            <p:cNvPr id="9" name="文本框 8"/>
            <p:cNvSpPr txBox="1"/>
            <p:nvPr/>
          </p:nvSpPr>
          <p:spPr>
            <a:xfrm>
              <a:off x="3765255" y="3942615"/>
              <a:ext cx="2064989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171240524  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张灵毓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>
              <a:spLocks/>
            </p:cNvSpPr>
            <p:nvPr/>
          </p:nvSpPr>
          <p:spPr bwMode="auto">
            <a:xfrm>
              <a:off x="3414279" y="3944675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23628" y="4514512"/>
            <a:ext cx="1576331" cy="503710"/>
            <a:chOff x="8802980" y="3944675"/>
            <a:chExt cx="1576331" cy="503710"/>
          </a:xfrm>
        </p:grpSpPr>
        <p:sp>
          <p:nvSpPr>
            <p:cNvPr id="12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253682" y="3949334"/>
              <a:ext cx="1125629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2018.9.27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84230" y="2506585"/>
            <a:ext cx="2429294" cy="1370027"/>
            <a:chOff x="8564451" y="2716812"/>
            <a:chExt cx="579549" cy="1361673"/>
          </a:xfrm>
        </p:grpSpPr>
        <p:sp>
          <p:nvSpPr>
            <p:cNvPr id="23" name="矩形 22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0" y="2514939"/>
            <a:ext cx="8676409" cy="1485492"/>
            <a:chOff x="0" y="2716812"/>
            <a:chExt cx="5991142" cy="1485492"/>
          </a:xfrm>
        </p:grpSpPr>
        <p:sp>
          <p:nvSpPr>
            <p:cNvPr id="26" name="矩形 25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97049" y="2861681"/>
              <a:ext cx="3038979" cy="134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三进制</a:t>
              </a:r>
              <a:r>
                <a:rPr lang="en-US" altLang="zh-CN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Huffman</a:t>
              </a: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47352" y="3720144"/>
              <a:ext cx="2743788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8133" y="2523293"/>
            <a:ext cx="1224000" cy="1223998"/>
            <a:chOff x="222586" y="2787385"/>
            <a:chExt cx="1224000" cy="1223998"/>
          </a:xfrm>
        </p:grpSpPr>
        <p:sp>
          <p:nvSpPr>
            <p:cNvPr id="31" name="椭圆 30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90027" y="2529253"/>
            <a:ext cx="1224000" cy="1223998"/>
            <a:chOff x="1734969" y="2787385"/>
            <a:chExt cx="1224000" cy="1223998"/>
          </a:xfrm>
        </p:grpSpPr>
        <p:sp>
          <p:nvSpPr>
            <p:cNvPr id="34" name="椭圆 33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solidFill>
              <a:srgbClr val="004F8A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3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399295" y="2049572"/>
            <a:ext cx="6172441" cy="2429439"/>
            <a:chOff x="4267201" y="2576514"/>
            <a:chExt cx="3767138" cy="1482725"/>
          </a:xfrm>
        </p:grpSpPr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4267201" y="2816225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</a:p>
          </p:txBody>
        </p:sp>
        <p:sp>
          <p:nvSpPr>
            <p:cNvPr id="3" name="空心弧 2"/>
            <p:cNvSpPr/>
            <p:nvPr/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4414839" y="3660775"/>
              <a:ext cx="2192337" cy="394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>
                <a:defRPr/>
              </a:pP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948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580827"/>
            <a:ext cx="2140664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1369193"/>
            <a:ext cx="1913515" cy="27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998349" y="1275263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69987" y="5986631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/>
          </p:cNvSpPr>
          <p:nvPr/>
        </p:nvSpPr>
        <p:spPr bwMode="auto">
          <a:xfrm>
            <a:off x="2044188" y="2101227"/>
            <a:ext cx="1823422" cy="2856621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4B5C7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21028" y="1496630"/>
            <a:ext cx="7670548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                                   三进制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二叉树                                                           三叉树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DAD493A-D811-40AB-B461-0A43AD9CB9F4}"/>
              </a:ext>
            </a:extLst>
          </p:cNvPr>
          <p:cNvSpPr/>
          <p:nvPr/>
        </p:nvSpPr>
        <p:spPr>
          <a:xfrm>
            <a:off x="7221682" y="1619573"/>
            <a:ext cx="1049482" cy="3547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1AD4FA-22A4-4804-A1ED-F879FFD6D7A5}"/>
              </a:ext>
            </a:extLst>
          </p:cNvPr>
          <p:cNvSpPr/>
          <p:nvPr/>
        </p:nvSpPr>
        <p:spPr>
          <a:xfrm>
            <a:off x="7221682" y="2563918"/>
            <a:ext cx="1049482" cy="3547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EA7BE6-D250-4467-9D0A-A828F08115D1}"/>
                  </a:ext>
                </a:extLst>
              </p:cNvPr>
              <p:cNvSpPr txBox="1"/>
              <p:nvPr/>
            </p:nvSpPr>
            <p:spPr>
              <a:xfrm>
                <a:off x="4509655" y="3843878"/>
                <a:ext cx="65462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都可按照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huffman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方法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+mj-ea"/>
                        </a:rPr>
                        <m:t>构造出满二叉树</m:t>
                      </m:r>
                    </m:oMath>
                  </m:oMathPara>
                </a14:m>
                <a:endParaRPr lang="en-US" altLang="zh-CN" dirty="0">
                  <a:latin typeface="+mj-ea"/>
                </a:endParaRPr>
              </a:p>
              <a:p>
                <a:r>
                  <a:rPr lang="en-US" altLang="zh-CN" dirty="0"/>
                  <a:t>         </a:t>
                </a:r>
                <a:r>
                  <a:rPr lang="zh-CN" altLang="en-US" dirty="0"/>
                  <a:t>那么对于三叉树呢？？？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每次将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个结点合并成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个，相当于减少了两个，则我们可   以得出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合并的次数</a:t>
                </a:r>
                <a:r>
                  <a:rPr lang="en-US" altLang="zh-CN" dirty="0"/>
                  <a:t>),</a:t>
                </a:r>
                <a:r>
                  <a:rPr lang="zh-CN" altLang="en-US" dirty="0"/>
                  <a:t>可见只有奇数才可以这样合并成满三叉树。那么对于偶数怎么办？</a:t>
                </a:r>
                <a:endParaRPr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EA7BE6-D250-4467-9D0A-A828F081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5" y="3843878"/>
                <a:ext cx="6546272" cy="1754326"/>
              </a:xfrm>
              <a:prstGeom prst="rect">
                <a:avLst/>
              </a:prstGeom>
              <a:blipFill>
                <a:blip r:embed="rId2"/>
                <a:stretch>
                  <a:fillRect l="-838" b="-3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8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580827"/>
            <a:ext cx="1880680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57064" y="1431758"/>
            <a:ext cx="1998711" cy="27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809042" y="235129"/>
            <a:ext cx="4265" cy="163241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998349" y="1275263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69987" y="5986631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/>
          </p:cNvSpPr>
          <p:nvPr/>
        </p:nvSpPr>
        <p:spPr bwMode="auto">
          <a:xfrm>
            <a:off x="2044188" y="2101227"/>
            <a:ext cx="1823422" cy="2856621"/>
          </a:xfrm>
          <a:custGeom>
            <a:avLst/>
            <a:gdLst>
              <a:gd name="T0" fmla="*/ 86224 w 881063"/>
              <a:gd name="T1" fmla="*/ 1689435 h 1247776"/>
              <a:gd name="T2" fmla="*/ 87955 w 881063"/>
              <a:gd name="T3" fmla="*/ 1725075 h 1247776"/>
              <a:gd name="T4" fmla="*/ 933227 w 881063"/>
              <a:gd name="T5" fmla="*/ 1733725 h 1247776"/>
              <a:gd name="T6" fmla="*/ 946386 w 881063"/>
              <a:gd name="T7" fmla="*/ 1720922 h 1247776"/>
              <a:gd name="T8" fmla="*/ 944655 w 881063"/>
              <a:gd name="T9" fmla="*/ 1685284 h 1247776"/>
              <a:gd name="T10" fmla="*/ 99382 w 881063"/>
              <a:gd name="T11" fmla="*/ 1676980 h 1247776"/>
              <a:gd name="T12" fmla="*/ 87955 w 881063"/>
              <a:gd name="T13" fmla="*/ 1572831 h 1247776"/>
              <a:gd name="T14" fmla="*/ 86224 w 881063"/>
              <a:gd name="T15" fmla="*/ 1608124 h 1247776"/>
              <a:gd name="T16" fmla="*/ 99382 w 881063"/>
              <a:gd name="T17" fmla="*/ 1620580 h 1247776"/>
              <a:gd name="T18" fmla="*/ 944655 w 881063"/>
              <a:gd name="T19" fmla="*/ 1612622 h 1247776"/>
              <a:gd name="T20" fmla="*/ 946386 w 881063"/>
              <a:gd name="T21" fmla="*/ 1576637 h 1247776"/>
              <a:gd name="T22" fmla="*/ 933227 w 881063"/>
              <a:gd name="T23" fmla="*/ 1564527 h 1247776"/>
              <a:gd name="T24" fmla="*/ 85877 w 881063"/>
              <a:gd name="T25" fmla="*/ 1452074 h 1247776"/>
              <a:gd name="T26" fmla="*/ 84493 w 881063"/>
              <a:gd name="T27" fmla="*/ 1488058 h 1247776"/>
              <a:gd name="T28" fmla="*/ 540891 w 881063"/>
              <a:gd name="T29" fmla="*/ 1500168 h 1247776"/>
              <a:gd name="T30" fmla="*/ 548856 w 881063"/>
              <a:gd name="T31" fmla="*/ 1482868 h 1247776"/>
              <a:gd name="T32" fmla="*/ 545739 w 881063"/>
              <a:gd name="T33" fmla="*/ 1448613 h 1247776"/>
              <a:gd name="T34" fmla="*/ 97997 w 881063"/>
              <a:gd name="T35" fmla="*/ 1328202 h 1247776"/>
              <a:gd name="T36" fmla="*/ 84493 w 881063"/>
              <a:gd name="T37" fmla="*/ 1345503 h 1247776"/>
              <a:gd name="T38" fmla="*/ 90378 w 881063"/>
              <a:gd name="T39" fmla="*/ 1379758 h 1247776"/>
              <a:gd name="T40" fmla="*/ 934613 w 881063"/>
              <a:gd name="T41" fmla="*/ 1384602 h 1247776"/>
              <a:gd name="T42" fmla="*/ 948117 w 881063"/>
              <a:gd name="T43" fmla="*/ 1367301 h 1247776"/>
              <a:gd name="T44" fmla="*/ 942230 w 881063"/>
              <a:gd name="T45" fmla="*/ 1333046 h 1247776"/>
              <a:gd name="T46" fmla="*/ 97997 w 881063"/>
              <a:gd name="T47" fmla="*/ 1328202 h 1247776"/>
              <a:gd name="T48" fmla="*/ 87955 w 881063"/>
              <a:gd name="T49" fmla="*/ 1224052 h 1247776"/>
              <a:gd name="T50" fmla="*/ 86224 w 881063"/>
              <a:gd name="T51" fmla="*/ 1259692 h 1247776"/>
              <a:gd name="T52" fmla="*/ 99382 w 881063"/>
              <a:gd name="T53" fmla="*/ 1272149 h 1247776"/>
              <a:gd name="T54" fmla="*/ 944655 w 881063"/>
              <a:gd name="T55" fmla="*/ 1263843 h 1247776"/>
              <a:gd name="T56" fmla="*/ 946386 w 881063"/>
              <a:gd name="T57" fmla="*/ 1227859 h 1247776"/>
              <a:gd name="T58" fmla="*/ 933227 w 881063"/>
              <a:gd name="T59" fmla="*/ 1215402 h 1247776"/>
              <a:gd name="T60" fmla="*/ 87955 w 881063"/>
              <a:gd name="T61" fmla="*/ 1111254 h 1247776"/>
              <a:gd name="T62" fmla="*/ 86224 w 881063"/>
              <a:gd name="T63" fmla="*/ 1146892 h 1247776"/>
              <a:gd name="T64" fmla="*/ 99382 w 881063"/>
              <a:gd name="T65" fmla="*/ 1159349 h 1247776"/>
              <a:gd name="T66" fmla="*/ 944655 w 881063"/>
              <a:gd name="T67" fmla="*/ 1151045 h 1247776"/>
              <a:gd name="T68" fmla="*/ 946386 w 881063"/>
              <a:gd name="T69" fmla="*/ 1115405 h 1247776"/>
              <a:gd name="T70" fmla="*/ 933227 w 881063"/>
              <a:gd name="T71" fmla="*/ 1102949 h 1247776"/>
              <a:gd name="T72" fmla="*/ 90378 w 881063"/>
              <a:gd name="T73" fmla="*/ 1006066 h 1247776"/>
              <a:gd name="T74" fmla="*/ 84493 w 881063"/>
              <a:gd name="T75" fmla="*/ 1040668 h 1247776"/>
              <a:gd name="T76" fmla="*/ 97997 w 881063"/>
              <a:gd name="T77" fmla="*/ 1057622 h 1247776"/>
              <a:gd name="T78" fmla="*/ 942230 w 881063"/>
              <a:gd name="T79" fmla="*/ 1053124 h 1247776"/>
              <a:gd name="T80" fmla="*/ 948117 w 881063"/>
              <a:gd name="T81" fmla="*/ 1018523 h 1247776"/>
              <a:gd name="T82" fmla="*/ 934613 w 881063"/>
              <a:gd name="T83" fmla="*/ 1001569 h 1247776"/>
              <a:gd name="T84" fmla="*/ 94881 w 881063"/>
              <a:gd name="T85" fmla="*/ 889807 h 1247776"/>
              <a:gd name="T86" fmla="*/ 83454 w 881063"/>
              <a:gd name="T87" fmla="*/ 916796 h 1247776"/>
              <a:gd name="T88" fmla="*/ 94881 w 881063"/>
              <a:gd name="T89" fmla="*/ 943786 h 1247776"/>
              <a:gd name="T90" fmla="*/ 937729 w 881063"/>
              <a:gd name="T91" fmla="*/ 943786 h 1247776"/>
              <a:gd name="T92" fmla="*/ 949503 w 881063"/>
              <a:gd name="T93" fmla="*/ 916796 h 1247776"/>
              <a:gd name="T94" fmla="*/ 937729 w 881063"/>
              <a:gd name="T95" fmla="*/ 889807 h 1247776"/>
              <a:gd name="T96" fmla="*/ 96266 w 881063"/>
              <a:gd name="T97" fmla="*/ 776662 h 1247776"/>
              <a:gd name="T98" fmla="*/ 83454 w 881063"/>
              <a:gd name="T99" fmla="*/ 798460 h 1247776"/>
              <a:gd name="T100" fmla="*/ 93149 w 881063"/>
              <a:gd name="T101" fmla="*/ 829947 h 1247776"/>
              <a:gd name="T102" fmla="*/ 936344 w 881063"/>
              <a:gd name="T103" fmla="*/ 831677 h 1247776"/>
              <a:gd name="T104" fmla="*/ 949156 w 881063"/>
              <a:gd name="T105" fmla="*/ 809879 h 1247776"/>
              <a:gd name="T106" fmla="*/ 939460 w 881063"/>
              <a:gd name="T107" fmla="*/ 778047 h 1247776"/>
              <a:gd name="T108" fmla="*/ 86916 w 881063"/>
              <a:gd name="T109" fmla="*/ 659711 h 1247776"/>
              <a:gd name="T110" fmla="*/ 84493 w 881063"/>
              <a:gd name="T111" fmla="*/ 707461 h 1247776"/>
              <a:gd name="T112" fmla="*/ 321002 w 881063"/>
              <a:gd name="T113" fmla="*/ 715764 h 1247776"/>
              <a:gd name="T114" fmla="*/ 324466 w 881063"/>
              <a:gd name="T115" fmla="*/ 676665 h 1247776"/>
              <a:gd name="T116" fmla="*/ 87608 w 881063"/>
              <a:gd name="T117" fmla="*/ 659364 h 1247776"/>
              <a:gd name="T118" fmla="*/ 753161 w 881063"/>
              <a:gd name="T119" fmla="*/ 378059 h 1247776"/>
              <a:gd name="T120" fmla="*/ 1061055 w 881063"/>
              <a:gd name="T121" fmla="*/ 50864 h 1247776"/>
              <a:gd name="T122" fmla="*/ 1091854 w 881063"/>
              <a:gd name="T123" fmla="*/ 0 h 1247776"/>
              <a:gd name="T124" fmla="*/ 308050 w 881063"/>
              <a:gd name="T125" fmla="*/ 0 h 124777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81063" h="1247776">
                <a:moveTo>
                  <a:pt x="64137" y="1098423"/>
                </a:moveTo>
                <a:lnTo>
                  <a:pt x="63004" y="1098649"/>
                </a:lnTo>
                <a:lnTo>
                  <a:pt x="62098" y="1099102"/>
                </a:lnTo>
                <a:lnTo>
                  <a:pt x="60964" y="1100009"/>
                </a:lnTo>
                <a:lnTo>
                  <a:pt x="59151" y="1101369"/>
                </a:lnTo>
                <a:lnTo>
                  <a:pt x="57565" y="1103862"/>
                </a:lnTo>
                <a:lnTo>
                  <a:pt x="56432" y="1106581"/>
                </a:lnTo>
                <a:lnTo>
                  <a:pt x="55299" y="1109754"/>
                </a:lnTo>
                <a:lnTo>
                  <a:pt x="54619" y="1113154"/>
                </a:lnTo>
                <a:lnTo>
                  <a:pt x="54619" y="1116780"/>
                </a:lnTo>
                <a:lnTo>
                  <a:pt x="54619" y="1120633"/>
                </a:lnTo>
                <a:lnTo>
                  <a:pt x="55299" y="1124032"/>
                </a:lnTo>
                <a:lnTo>
                  <a:pt x="56432" y="1127205"/>
                </a:lnTo>
                <a:lnTo>
                  <a:pt x="57565" y="1129925"/>
                </a:lnTo>
                <a:lnTo>
                  <a:pt x="59151" y="1132191"/>
                </a:lnTo>
                <a:lnTo>
                  <a:pt x="60964" y="1134005"/>
                </a:lnTo>
                <a:lnTo>
                  <a:pt x="62098" y="1134458"/>
                </a:lnTo>
                <a:lnTo>
                  <a:pt x="63004" y="1134911"/>
                </a:lnTo>
                <a:lnTo>
                  <a:pt x="64137" y="1135138"/>
                </a:lnTo>
                <a:lnTo>
                  <a:pt x="65044" y="1135591"/>
                </a:lnTo>
                <a:lnTo>
                  <a:pt x="610780" y="1135591"/>
                </a:lnTo>
                <a:lnTo>
                  <a:pt x="611687" y="1135138"/>
                </a:lnTo>
                <a:lnTo>
                  <a:pt x="612820" y="1134911"/>
                </a:lnTo>
                <a:lnTo>
                  <a:pt x="613726" y="1134458"/>
                </a:lnTo>
                <a:lnTo>
                  <a:pt x="614859" y="1134005"/>
                </a:lnTo>
                <a:lnTo>
                  <a:pt x="616672" y="1132191"/>
                </a:lnTo>
                <a:lnTo>
                  <a:pt x="618259" y="1129925"/>
                </a:lnTo>
                <a:lnTo>
                  <a:pt x="619392" y="1127205"/>
                </a:lnTo>
                <a:lnTo>
                  <a:pt x="620525" y="1124032"/>
                </a:lnTo>
                <a:lnTo>
                  <a:pt x="621205" y="1120633"/>
                </a:lnTo>
                <a:lnTo>
                  <a:pt x="621432" y="1116780"/>
                </a:lnTo>
                <a:lnTo>
                  <a:pt x="621205" y="1113154"/>
                </a:lnTo>
                <a:lnTo>
                  <a:pt x="620525" y="1109754"/>
                </a:lnTo>
                <a:lnTo>
                  <a:pt x="619392" y="1106581"/>
                </a:lnTo>
                <a:lnTo>
                  <a:pt x="618259" y="1103862"/>
                </a:lnTo>
                <a:lnTo>
                  <a:pt x="616672" y="1101369"/>
                </a:lnTo>
                <a:lnTo>
                  <a:pt x="614859" y="1100009"/>
                </a:lnTo>
                <a:lnTo>
                  <a:pt x="613726" y="1099102"/>
                </a:lnTo>
                <a:lnTo>
                  <a:pt x="612820" y="1098649"/>
                </a:lnTo>
                <a:lnTo>
                  <a:pt x="611687" y="1098423"/>
                </a:lnTo>
                <a:lnTo>
                  <a:pt x="610780" y="1098423"/>
                </a:lnTo>
                <a:lnTo>
                  <a:pt x="65044" y="1098423"/>
                </a:lnTo>
                <a:lnTo>
                  <a:pt x="64137" y="1098423"/>
                </a:lnTo>
                <a:close/>
                <a:moveTo>
                  <a:pt x="64137" y="1024766"/>
                </a:moveTo>
                <a:lnTo>
                  <a:pt x="63004" y="1024992"/>
                </a:lnTo>
                <a:lnTo>
                  <a:pt x="62098" y="1025446"/>
                </a:lnTo>
                <a:lnTo>
                  <a:pt x="60964" y="1026125"/>
                </a:lnTo>
                <a:lnTo>
                  <a:pt x="59151" y="1027712"/>
                </a:lnTo>
                <a:lnTo>
                  <a:pt x="57565" y="1030205"/>
                </a:lnTo>
                <a:lnTo>
                  <a:pt x="56432" y="1032698"/>
                </a:lnTo>
                <a:lnTo>
                  <a:pt x="55299" y="1035644"/>
                </a:lnTo>
                <a:lnTo>
                  <a:pt x="54619" y="1039270"/>
                </a:lnTo>
                <a:lnTo>
                  <a:pt x="54619" y="1043123"/>
                </a:lnTo>
                <a:lnTo>
                  <a:pt x="54619" y="1046749"/>
                </a:lnTo>
                <a:lnTo>
                  <a:pt x="55299" y="1050376"/>
                </a:lnTo>
                <a:lnTo>
                  <a:pt x="56432" y="1053322"/>
                </a:lnTo>
                <a:lnTo>
                  <a:pt x="57565" y="1056268"/>
                </a:lnTo>
                <a:lnTo>
                  <a:pt x="59151" y="1058535"/>
                </a:lnTo>
                <a:lnTo>
                  <a:pt x="60964" y="1060121"/>
                </a:lnTo>
                <a:lnTo>
                  <a:pt x="62098" y="1060801"/>
                </a:lnTo>
                <a:lnTo>
                  <a:pt x="63004" y="1061028"/>
                </a:lnTo>
                <a:lnTo>
                  <a:pt x="64137" y="1061481"/>
                </a:lnTo>
                <a:lnTo>
                  <a:pt x="65044" y="1061481"/>
                </a:lnTo>
                <a:lnTo>
                  <a:pt x="610780" y="1061481"/>
                </a:lnTo>
                <a:lnTo>
                  <a:pt x="611687" y="1061481"/>
                </a:lnTo>
                <a:lnTo>
                  <a:pt x="612820" y="1061028"/>
                </a:lnTo>
                <a:lnTo>
                  <a:pt x="613726" y="1060801"/>
                </a:lnTo>
                <a:lnTo>
                  <a:pt x="614859" y="1060121"/>
                </a:lnTo>
                <a:lnTo>
                  <a:pt x="616672" y="1058535"/>
                </a:lnTo>
                <a:lnTo>
                  <a:pt x="618259" y="1056268"/>
                </a:lnTo>
                <a:lnTo>
                  <a:pt x="619392" y="1053322"/>
                </a:lnTo>
                <a:lnTo>
                  <a:pt x="620525" y="1050376"/>
                </a:lnTo>
                <a:lnTo>
                  <a:pt x="621205" y="1046749"/>
                </a:lnTo>
                <a:lnTo>
                  <a:pt x="621432" y="1043123"/>
                </a:lnTo>
                <a:lnTo>
                  <a:pt x="621205" y="1039270"/>
                </a:lnTo>
                <a:lnTo>
                  <a:pt x="620525" y="1035644"/>
                </a:lnTo>
                <a:lnTo>
                  <a:pt x="619392" y="1032698"/>
                </a:lnTo>
                <a:lnTo>
                  <a:pt x="618259" y="1030205"/>
                </a:lnTo>
                <a:lnTo>
                  <a:pt x="616672" y="1027712"/>
                </a:lnTo>
                <a:lnTo>
                  <a:pt x="614859" y="1026125"/>
                </a:lnTo>
                <a:lnTo>
                  <a:pt x="613726" y="1025446"/>
                </a:lnTo>
                <a:lnTo>
                  <a:pt x="612820" y="1024992"/>
                </a:lnTo>
                <a:lnTo>
                  <a:pt x="611687" y="1024766"/>
                </a:lnTo>
                <a:lnTo>
                  <a:pt x="610780" y="1024766"/>
                </a:lnTo>
                <a:lnTo>
                  <a:pt x="65044" y="1024766"/>
                </a:lnTo>
                <a:lnTo>
                  <a:pt x="64137" y="1024766"/>
                </a:lnTo>
                <a:close/>
                <a:moveTo>
                  <a:pt x="59831" y="945669"/>
                </a:moveTo>
                <a:lnTo>
                  <a:pt x="59151" y="946349"/>
                </a:lnTo>
                <a:lnTo>
                  <a:pt x="58018" y="947256"/>
                </a:lnTo>
                <a:lnTo>
                  <a:pt x="57112" y="948842"/>
                </a:lnTo>
                <a:lnTo>
                  <a:pt x="56205" y="951109"/>
                </a:lnTo>
                <a:lnTo>
                  <a:pt x="55299" y="953828"/>
                </a:lnTo>
                <a:lnTo>
                  <a:pt x="54845" y="957001"/>
                </a:lnTo>
                <a:lnTo>
                  <a:pt x="54619" y="960627"/>
                </a:lnTo>
                <a:lnTo>
                  <a:pt x="54619" y="964254"/>
                </a:lnTo>
                <a:lnTo>
                  <a:pt x="54619" y="967880"/>
                </a:lnTo>
                <a:lnTo>
                  <a:pt x="54845" y="971279"/>
                </a:lnTo>
                <a:lnTo>
                  <a:pt x="55299" y="974679"/>
                </a:lnTo>
                <a:lnTo>
                  <a:pt x="56205" y="977172"/>
                </a:lnTo>
                <a:lnTo>
                  <a:pt x="57112" y="979438"/>
                </a:lnTo>
                <a:lnTo>
                  <a:pt x="58018" y="981251"/>
                </a:lnTo>
                <a:lnTo>
                  <a:pt x="59151" y="982385"/>
                </a:lnTo>
                <a:lnTo>
                  <a:pt x="59831" y="982611"/>
                </a:lnTo>
                <a:lnTo>
                  <a:pt x="60285" y="982611"/>
                </a:lnTo>
                <a:lnTo>
                  <a:pt x="354003" y="982611"/>
                </a:lnTo>
                <a:lnTo>
                  <a:pt x="354456" y="982611"/>
                </a:lnTo>
                <a:lnTo>
                  <a:pt x="355136" y="982385"/>
                </a:lnTo>
                <a:lnTo>
                  <a:pt x="356270" y="981251"/>
                </a:lnTo>
                <a:lnTo>
                  <a:pt x="357176" y="979438"/>
                </a:lnTo>
                <a:lnTo>
                  <a:pt x="358083" y="977172"/>
                </a:lnTo>
                <a:lnTo>
                  <a:pt x="358536" y="974679"/>
                </a:lnTo>
                <a:lnTo>
                  <a:pt x="359216" y="971279"/>
                </a:lnTo>
                <a:lnTo>
                  <a:pt x="359669" y="967880"/>
                </a:lnTo>
                <a:lnTo>
                  <a:pt x="359669" y="964254"/>
                </a:lnTo>
                <a:lnTo>
                  <a:pt x="359669" y="960627"/>
                </a:lnTo>
                <a:lnTo>
                  <a:pt x="359216" y="957001"/>
                </a:lnTo>
                <a:lnTo>
                  <a:pt x="358536" y="953828"/>
                </a:lnTo>
                <a:lnTo>
                  <a:pt x="358083" y="951109"/>
                </a:lnTo>
                <a:lnTo>
                  <a:pt x="357176" y="948842"/>
                </a:lnTo>
                <a:lnTo>
                  <a:pt x="356270" y="947256"/>
                </a:lnTo>
                <a:lnTo>
                  <a:pt x="355136" y="946349"/>
                </a:lnTo>
                <a:lnTo>
                  <a:pt x="354456" y="945669"/>
                </a:lnTo>
                <a:lnTo>
                  <a:pt x="354003" y="945669"/>
                </a:lnTo>
                <a:lnTo>
                  <a:pt x="60285" y="945669"/>
                </a:lnTo>
                <a:lnTo>
                  <a:pt x="59831" y="945669"/>
                </a:lnTo>
                <a:close/>
                <a:moveTo>
                  <a:pt x="64137" y="869973"/>
                </a:moveTo>
                <a:lnTo>
                  <a:pt x="63004" y="870426"/>
                </a:lnTo>
                <a:lnTo>
                  <a:pt x="62098" y="870879"/>
                </a:lnTo>
                <a:lnTo>
                  <a:pt x="60964" y="871559"/>
                </a:lnTo>
                <a:lnTo>
                  <a:pt x="59151" y="873146"/>
                </a:lnTo>
                <a:lnTo>
                  <a:pt x="57565" y="875412"/>
                </a:lnTo>
                <a:lnTo>
                  <a:pt x="56432" y="878132"/>
                </a:lnTo>
                <a:lnTo>
                  <a:pt x="55299" y="881305"/>
                </a:lnTo>
                <a:lnTo>
                  <a:pt x="54619" y="884931"/>
                </a:lnTo>
                <a:lnTo>
                  <a:pt x="54619" y="888330"/>
                </a:lnTo>
                <a:lnTo>
                  <a:pt x="54619" y="892183"/>
                </a:lnTo>
                <a:lnTo>
                  <a:pt x="55299" y="895583"/>
                </a:lnTo>
                <a:lnTo>
                  <a:pt x="56432" y="898982"/>
                </a:lnTo>
                <a:lnTo>
                  <a:pt x="57565" y="901475"/>
                </a:lnTo>
                <a:lnTo>
                  <a:pt x="59151" y="903742"/>
                </a:lnTo>
                <a:lnTo>
                  <a:pt x="60964" y="905555"/>
                </a:lnTo>
                <a:lnTo>
                  <a:pt x="62098" y="906008"/>
                </a:lnTo>
                <a:lnTo>
                  <a:pt x="63004" y="906688"/>
                </a:lnTo>
                <a:lnTo>
                  <a:pt x="64137" y="906915"/>
                </a:lnTo>
                <a:lnTo>
                  <a:pt x="65044" y="906915"/>
                </a:lnTo>
                <a:lnTo>
                  <a:pt x="610780" y="906915"/>
                </a:lnTo>
                <a:lnTo>
                  <a:pt x="611687" y="906915"/>
                </a:lnTo>
                <a:lnTo>
                  <a:pt x="612820" y="906688"/>
                </a:lnTo>
                <a:lnTo>
                  <a:pt x="613726" y="906008"/>
                </a:lnTo>
                <a:lnTo>
                  <a:pt x="614859" y="905555"/>
                </a:lnTo>
                <a:lnTo>
                  <a:pt x="616672" y="903742"/>
                </a:lnTo>
                <a:lnTo>
                  <a:pt x="618259" y="901475"/>
                </a:lnTo>
                <a:lnTo>
                  <a:pt x="619392" y="898982"/>
                </a:lnTo>
                <a:lnTo>
                  <a:pt x="620525" y="895583"/>
                </a:lnTo>
                <a:lnTo>
                  <a:pt x="621205" y="892183"/>
                </a:lnTo>
                <a:lnTo>
                  <a:pt x="621432" y="888330"/>
                </a:lnTo>
                <a:lnTo>
                  <a:pt x="621205" y="884931"/>
                </a:lnTo>
                <a:lnTo>
                  <a:pt x="620525" y="881305"/>
                </a:lnTo>
                <a:lnTo>
                  <a:pt x="619392" y="878132"/>
                </a:lnTo>
                <a:lnTo>
                  <a:pt x="618259" y="875412"/>
                </a:lnTo>
                <a:lnTo>
                  <a:pt x="616672" y="873146"/>
                </a:lnTo>
                <a:lnTo>
                  <a:pt x="614859" y="871559"/>
                </a:lnTo>
                <a:lnTo>
                  <a:pt x="613726" y="870879"/>
                </a:lnTo>
                <a:lnTo>
                  <a:pt x="612820" y="870426"/>
                </a:lnTo>
                <a:lnTo>
                  <a:pt x="611687" y="869973"/>
                </a:lnTo>
                <a:lnTo>
                  <a:pt x="610780" y="869973"/>
                </a:lnTo>
                <a:lnTo>
                  <a:pt x="65044" y="869973"/>
                </a:lnTo>
                <a:lnTo>
                  <a:pt x="64137" y="869973"/>
                </a:lnTo>
                <a:close/>
                <a:moveTo>
                  <a:pt x="65044" y="796089"/>
                </a:moveTo>
                <a:lnTo>
                  <a:pt x="64137" y="796316"/>
                </a:lnTo>
                <a:lnTo>
                  <a:pt x="63004" y="796543"/>
                </a:lnTo>
                <a:lnTo>
                  <a:pt x="62098" y="797222"/>
                </a:lnTo>
                <a:lnTo>
                  <a:pt x="60964" y="797676"/>
                </a:lnTo>
                <a:lnTo>
                  <a:pt x="59151" y="799489"/>
                </a:lnTo>
                <a:lnTo>
                  <a:pt x="57565" y="801755"/>
                </a:lnTo>
                <a:lnTo>
                  <a:pt x="56432" y="804248"/>
                </a:lnTo>
                <a:lnTo>
                  <a:pt x="55299" y="807648"/>
                </a:lnTo>
                <a:lnTo>
                  <a:pt x="54619" y="811047"/>
                </a:lnTo>
                <a:lnTo>
                  <a:pt x="54619" y="814674"/>
                </a:lnTo>
                <a:lnTo>
                  <a:pt x="54619" y="818300"/>
                </a:lnTo>
                <a:lnTo>
                  <a:pt x="55299" y="821926"/>
                </a:lnTo>
                <a:lnTo>
                  <a:pt x="56432" y="825099"/>
                </a:lnTo>
                <a:lnTo>
                  <a:pt x="57565" y="827818"/>
                </a:lnTo>
                <a:lnTo>
                  <a:pt x="59151" y="829858"/>
                </a:lnTo>
                <a:lnTo>
                  <a:pt x="60964" y="831671"/>
                </a:lnTo>
                <a:lnTo>
                  <a:pt x="62098" y="832125"/>
                </a:lnTo>
                <a:lnTo>
                  <a:pt x="63004" y="832578"/>
                </a:lnTo>
                <a:lnTo>
                  <a:pt x="64137" y="833031"/>
                </a:lnTo>
                <a:lnTo>
                  <a:pt x="65044" y="833258"/>
                </a:lnTo>
                <a:lnTo>
                  <a:pt x="610780" y="833258"/>
                </a:lnTo>
                <a:lnTo>
                  <a:pt x="611687" y="833031"/>
                </a:lnTo>
                <a:lnTo>
                  <a:pt x="612820" y="832578"/>
                </a:lnTo>
                <a:lnTo>
                  <a:pt x="613726" y="832125"/>
                </a:lnTo>
                <a:lnTo>
                  <a:pt x="614859" y="831671"/>
                </a:lnTo>
                <a:lnTo>
                  <a:pt x="616672" y="829858"/>
                </a:lnTo>
                <a:lnTo>
                  <a:pt x="618259" y="827818"/>
                </a:lnTo>
                <a:lnTo>
                  <a:pt x="619392" y="825099"/>
                </a:lnTo>
                <a:lnTo>
                  <a:pt x="620525" y="821926"/>
                </a:lnTo>
                <a:lnTo>
                  <a:pt x="621205" y="818300"/>
                </a:lnTo>
                <a:lnTo>
                  <a:pt x="621432" y="814674"/>
                </a:lnTo>
                <a:lnTo>
                  <a:pt x="621205" y="811047"/>
                </a:lnTo>
                <a:lnTo>
                  <a:pt x="620525" y="807648"/>
                </a:lnTo>
                <a:lnTo>
                  <a:pt x="619392" y="804248"/>
                </a:lnTo>
                <a:lnTo>
                  <a:pt x="618259" y="801755"/>
                </a:lnTo>
                <a:lnTo>
                  <a:pt x="616672" y="799489"/>
                </a:lnTo>
                <a:lnTo>
                  <a:pt x="614859" y="797676"/>
                </a:lnTo>
                <a:lnTo>
                  <a:pt x="613726" y="797222"/>
                </a:lnTo>
                <a:lnTo>
                  <a:pt x="612820" y="796543"/>
                </a:lnTo>
                <a:lnTo>
                  <a:pt x="611687" y="796316"/>
                </a:lnTo>
                <a:lnTo>
                  <a:pt x="610780" y="796089"/>
                </a:lnTo>
                <a:lnTo>
                  <a:pt x="65044" y="796089"/>
                </a:lnTo>
                <a:close/>
                <a:moveTo>
                  <a:pt x="64137" y="722432"/>
                </a:moveTo>
                <a:lnTo>
                  <a:pt x="63004" y="722659"/>
                </a:lnTo>
                <a:lnTo>
                  <a:pt x="62098" y="723339"/>
                </a:lnTo>
                <a:lnTo>
                  <a:pt x="60964" y="724019"/>
                </a:lnTo>
                <a:lnTo>
                  <a:pt x="59151" y="725605"/>
                </a:lnTo>
                <a:lnTo>
                  <a:pt x="57565" y="727872"/>
                </a:lnTo>
                <a:lnTo>
                  <a:pt x="56432" y="730591"/>
                </a:lnTo>
                <a:lnTo>
                  <a:pt x="55299" y="733764"/>
                </a:lnTo>
                <a:lnTo>
                  <a:pt x="54619" y="736937"/>
                </a:lnTo>
                <a:lnTo>
                  <a:pt x="54619" y="740790"/>
                </a:lnTo>
                <a:lnTo>
                  <a:pt x="54619" y="744416"/>
                </a:lnTo>
                <a:lnTo>
                  <a:pt x="55299" y="748042"/>
                </a:lnTo>
                <a:lnTo>
                  <a:pt x="56432" y="751215"/>
                </a:lnTo>
                <a:lnTo>
                  <a:pt x="57565" y="753935"/>
                </a:lnTo>
                <a:lnTo>
                  <a:pt x="59151" y="756201"/>
                </a:lnTo>
                <a:lnTo>
                  <a:pt x="60964" y="757788"/>
                </a:lnTo>
                <a:lnTo>
                  <a:pt x="62098" y="758468"/>
                </a:lnTo>
                <a:lnTo>
                  <a:pt x="63004" y="758921"/>
                </a:lnTo>
                <a:lnTo>
                  <a:pt x="64137" y="759374"/>
                </a:lnTo>
                <a:lnTo>
                  <a:pt x="65044" y="759374"/>
                </a:lnTo>
                <a:lnTo>
                  <a:pt x="610780" y="759374"/>
                </a:lnTo>
                <a:lnTo>
                  <a:pt x="611687" y="759374"/>
                </a:lnTo>
                <a:lnTo>
                  <a:pt x="612820" y="758921"/>
                </a:lnTo>
                <a:lnTo>
                  <a:pt x="613726" y="758468"/>
                </a:lnTo>
                <a:lnTo>
                  <a:pt x="614859" y="757788"/>
                </a:lnTo>
                <a:lnTo>
                  <a:pt x="616672" y="756201"/>
                </a:lnTo>
                <a:lnTo>
                  <a:pt x="618259" y="753935"/>
                </a:lnTo>
                <a:lnTo>
                  <a:pt x="619392" y="751215"/>
                </a:lnTo>
                <a:lnTo>
                  <a:pt x="620525" y="748042"/>
                </a:lnTo>
                <a:lnTo>
                  <a:pt x="621205" y="744416"/>
                </a:lnTo>
                <a:lnTo>
                  <a:pt x="621432" y="740790"/>
                </a:lnTo>
                <a:lnTo>
                  <a:pt x="621205" y="736937"/>
                </a:lnTo>
                <a:lnTo>
                  <a:pt x="620525" y="733764"/>
                </a:lnTo>
                <a:lnTo>
                  <a:pt x="619392" y="730591"/>
                </a:lnTo>
                <a:lnTo>
                  <a:pt x="618259" y="727872"/>
                </a:lnTo>
                <a:lnTo>
                  <a:pt x="616672" y="725605"/>
                </a:lnTo>
                <a:lnTo>
                  <a:pt x="614859" y="724019"/>
                </a:lnTo>
                <a:lnTo>
                  <a:pt x="613726" y="723339"/>
                </a:lnTo>
                <a:lnTo>
                  <a:pt x="612820" y="722659"/>
                </a:lnTo>
                <a:lnTo>
                  <a:pt x="611687" y="722432"/>
                </a:lnTo>
                <a:lnTo>
                  <a:pt x="610780" y="722432"/>
                </a:lnTo>
                <a:lnTo>
                  <a:pt x="65044" y="722432"/>
                </a:lnTo>
                <a:lnTo>
                  <a:pt x="64137" y="722432"/>
                </a:lnTo>
                <a:close/>
                <a:moveTo>
                  <a:pt x="64137" y="656028"/>
                </a:moveTo>
                <a:lnTo>
                  <a:pt x="63004" y="656254"/>
                </a:lnTo>
                <a:lnTo>
                  <a:pt x="62098" y="656708"/>
                </a:lnTo>
                <a:lnTo>
                  <a:pt x="60964" y="657614"/>
                </a:lnTo>
                <a:lnTo>
                  <a:pt x="59151" y="658974"/>
                </a:lnTo>
                <a:lnTo>
                  <a:pt x="57565" y="661240"/>
                </a:lnTo>
                <a:lnTo>
                  <a:pt x="56432" y="664187"/>
                </a:lnTo>
                <a:lnTo>
                  <a:pt x="55299" y="667133"/>
                </a:lnTo>
                <a:lnTo>
                  <a:pt x="54619" y="670533"/>
                </a:lnTo>
                <a:lnTo>
                  <a:pt x="54619" y="674385"/>
                </a:lnTo>
                <a:lnTo>
                  <a:pt x="54619" y="678012"/>
                </a:lnTo>
                <a:lnTo>
                  <a:pt x="55299" y="681638"/>
                </a:lnTo>
                <a:lnTo>
                  <a:pt x="56432" y="684584"/>
                </a:lnTo>
                <a:lnTo>
                  <a:pt x="57565" y="687530"/>
                </a:lnTo>
                <a:lnTo>
                  <a:pt x="59151" y="689797"/>
                </a:lnTo>
                <a:lnTo>
                  <a:pt x="60964" y="691157"/>
                </a:lnTo>
                <a:lnTo>
                  <a:pt x="62098" y="692063"/>
                </a:lnTo>
                <a:lnTo>
                  <a:pt x="63004" y="692516"/>
                </a:lnTo>
                <a:lnTo>
                  <a:pt x="64137" y="692743"/>
                </a:lnTo>
                <a:lnTo>
                  <a:pt x="65044" y="692743"/>
                </a:lnTo>
                <a:lnTo>
                  <a:pt x="610780" y="692743"/>
                </a:lnTo>
                <a:lnTo>
                  <a:pt x="611687" y="692743"/>
                </a:lnTo>
                <a:lnTo>
                  <a:pt x="612820" y="692516"/>
                </a:lnTo>
                <a:lnTo>
                  <a:pt x="613726" y="692063"/>
                </a:lnTo>
                <a:lnTo>
                  <a:pt x="614859" y="691157"/>
                </a:lnTo>
                <a:lnTo>
                  <a:pt x="616672" y="689797"/>
                </a:lnTo>
                <a:lnTo>
                  <a:pt x="618259" y="687530"/>
                </a:lnTo>
                <a:lnTo>
                  <a:pt x="619392" y="684584"/>
                </a:lnTo>
                <a:lnTo>
                  <a:pt x="620525" y="681638"/>
                </a:lnTo>
                <a:lnTo>
                  <a:pt x="621205" y="678012"/>
                </a:lnTo>
                <a:lnTo>
                  <a:pt x="621432" y="674385"/>
                </a:lnTo>
                <a:lnTo>
                  <a:pt x="621205" y="670533"/>
                </a:lnTo>
                <a:lnTo>
                  <a:pt x="620525" y="667133"/>
                </a:lnTo>
                <a:lnTo>
                  <a:pt x="619392" y="664187"/>
                </a:lnTo>
                <a:lnTo>
                  <a:pt x="618259" y="661240"/>
                </a:lnTo>
                <a:lnTo>
                  <a:pt x="616672" y="658974"/>
                </a:lnTo>
                <a:lnTo>
                  <a:pt x="614859" y="657614"/>
                </a:lnTo>
                <a:lnTo>
                  <a:pt x="613726" y="656708"/>
                </a:lnTo>
                <a:lnTo>
                  <a:pt x="612820" y="656254"/>
                </a:lnTo>
                <a:lnTo>
                  <a:pt x="611687" y="656028"/>
                </a:lnTo>
                <a:lnTo>
                  <a:pt x="610780" y="656028"/>
                </a:lnTo>
                <a:lnTo>
                  <a:pt x="65044" y="656028"/>
                </a:lnTo>
                <a:lnTo>
                  <a:pt x="64137" y="656028"/>
                </a:lnTo>
                <a:close/>
                <a:moveTo>
                  <a:pt x="65044" y="582144"/>
                </a:moveTo>
                <a:lnTo>
                  <a:pt x="64137" y="582371"/>
                </a:lnTo>
                <a:lnTo>
                  <a:pt x="63004" y="582598"/>
                </a:lnTo>
                <a:lnTo>
                  <a:pt x="62098" y="582824"/>
                </a:lnTo>
                <a:lnTo>
                  <a:pt x="60964" y="583504"/>
                </a:lnTo>
                <a:lnTo>
                  <a:pt x="59151" y="585091"/>
                </a:lnTo>
                <a:lnTo>
                  <a:pt x="57565" y="587357"/>
                </a:lnTo>
                <a:lnTo>
                  <a:pt x="56432" y="590303"/>
                </a:lnTo>
                <a:lnTo>
                  <a:pt x="55299" y="593249"/>
                </a:lnTo>
                <a:lnTo>
                  <a:pt x="54619" y="596876"/>
                </a:lnTo>
                <a:lnTo>
                  <a:pt x="54619" y="600502"/>
                </a:lnTo>
                <a:lnTo>
                  <a:pt x="54619" y="604355"/>
                </a:lnTo>
                <a:lnTo>
                  <a:pt x="55299" y="607528"/>
                </a:lnTo>
                <a:lnTo>
                  <a:pt x="56432" y="610927"/>
                </a:lnTo>
                <a:lnTo>
                  <a:pt x="57565" y="613420"/>
                </a:lnTo>
                <a:lnTo>
                  <a:pt x="59151" y="615913"/>
                </a:lnTo>
                <a:lnTo>
                  <a:pt x="60964" y="617500"/>
                </a:lnTo>
                <a:lnTo>
                  <a:pt x="62098" y="618180"/>
                </a:lnTo>
                <a:lnTo>
                  <a:pt x="63004" y="618633"/>
                </a:lnTo>
                <a:lnTo>
                  <a:pt x="64137" y="618859"/>
                </a:lnTo>
                <a:lnTo>
                  <a:pt x="65044" y="619086"/>
                </a:lnTo>
                <a:lnTo>
                  <a:pt x="610780" y="619086"/>
                </a:lnTo>
                <a:lnTo>
                  <a:pt x="611687" y="618859"/>
                </a:lnTo>
                <a:lnTo>
                  <a:pt x="612820" y="618633"/>
                </a:lnTo>
                <a:lnTo>
                  <a:pt x="613726" y="618180"/>
                </a:lnTo>
                <a:lnTo>
                  <a:pt x="614859" y="617500"/>
                </a:lnTo>
                <a:lnTo>
                  <a:pt x="616672" y="615913"/>
                </a:lnTo>
                <a:lnTo>
                  <a:pt x="618259" y="613420"/>
                </a:lnTo>
                <a:lnTo>
                  <a:pt x="619392" y="610927"/>
                </a:lnTo>
                <a:lnTo>
                  <a:pt x="620525" y="607528"/>
                </a:lnTo>
                <a:lnTo>
                  <a:pt x="621205" y="604355"/>
                </a:lnTo>
                <a:lnTo>
                  <a:pt x="621432" y="600502"/>
                </a:lnTo>
                <a:lnTo>
                  <a:pt x="621205" y="596876"/>
                </a:lnTo>
                <a:lnTo>
                  <a:pt x="620525" y="593249"/>
                </a:lnTo>
                <a:lnTo>
                  <a:pt x="619392" y="590303"/>
                </a:lnTo>
                <a:lnTo>
                  <a:pt x="618259" y="587357"/>
                </a:lnTo>
                <a:lnTo>
                  <a:pt x="616672" y="585091"/>
                </a:lnTo>
                <a:lnTo>
                  <a:pt x="614859" y="583504"/>
                </a:lnTo>
                <a:lnTo>
                  <a:pt x="613726" y="582824"/>
                </a:lnTo>
                <a:lnTo>
                  <a:pt x="612820" y="582598"/>
                </a:lnTo>
                <a:lnTo>
                  <a:pt x="611687" y="582371"/>
                </a:lnTo>
                <a:lnTo>
                  <a:pt x="610780" y="582144"/>
                </a:lnTo>
                <a:lnTo>
                  <a:pt x="65044" y="582144"/>
                </a:lnTo>
                <a:close/>
                <a:moveTo>
                  <a:pt x="65044" y="508034"/>
                </a:moveTo>
                <a:lnTo>
                  <a:pt x="64137" y="508487"/>
                </a:lnTo>
                <a:lnTo>
                  <a:pt x="63004" y="508714"/>
                </a:lnTo>
                <a:lnTo>
                  <a:pt x="62098" y="509167"/>
                </a:lnTo>
                <a:lnTo>
                  <a:pt x="60964" y="509621"/>
                </a:lnTo>
                <a:lnTo>
                  <a:pt x="59151" y="511434"/>
                </a:lnTo>
                <a:lnTo>
                  <a:pt x="57565" y="513700"/>
                </a:lnTo>
                <a:lnTo>
                  <a:pt x="56432" y="516420"/>
                </a:lnTo>
                <a:lnTo>
                  <a:pt x="55299" y="519593"/>
                </a:lnTo>
                <a:lnTo>
                  <a:pt x="54619" y="522992"/>
                </a:lnTo>
                <a:lnTo>
                  <a:pt x="54619" y="526845"/>
                </a:lnTo>
                <a:lnTo>
                  <a:pt x="54619" y="530471"/>
                </a:lnTo>
                <a:lnTo>
                  <a:pt x="55299" y="533871"/>
                </a:lnTo>
                <a:lnTo>
                  <a:pt x="56432" y="537044"/>
                </a:lnTo>
                <a:lnTo>
                  <a:pt x="57565" y="539763"/>
                </a:lnTo>
                <a:lnTo>
                  <a:pt x="59151" y="542256"/>
                </a:lnTo>
                <a:lnTo>
                  <a:pt x="60964" y="543616"/>
                </a:lnTo>
                <a:lnTo>
                  <a:pt x="62098" y="544523"/>
                </a:lnTo>
                <a:lnTo>
                  <a:pt x="63004" y="544749"/>
                </a:lnTo>
                <a:lnTo>
                  <a:pt x="64137" y="545203"/>
                </a:lnTo>
                <a:lnTo>
                  <a:pt x="65044" y="545203"/>
                </a:lnTo>
                <a:lnTo>
                  <a:pt x="610780" y="545203"/>
                </a:lnTo>
                <a:lnTo>
                  <a:pt x="611687" y="545203"/>
                </a:lnTo>
                <a:lnTo>
                  <a:pt x="612820" y="544749"/>
                </a:lnTo>
                <a:lnTo>
                  <a:pt x="613726" y="544523"/>
                </a:lnTo>
                <a:lnTo>
                  <a:pt x="614859" y="543616"/>
                </a:lnTo>
                <a:lnTo>
                  <a:pt x="616672" y="542256"/>
                </a:lnTo>
                <a:lnTo>
                  <a:pt x="618259" y="539763"/>
                </a:lnTo>
                <a:lnTo>
                  <a:pt x="619392" y="537044"/>
                </a:lnTo>
                <a:lnTo>
                  <a:pt x="620525" y="533871"/>
                </a:lnTo>
                <a:lnTo>
                  <a:pt x="621205" y="530471"/>
                </a:lnTo>
                <a:lnTo>
                  <a:pt x="621432" y="526845"/>
                </a:lnTo>
                <a:lnTo>
                  <a:pt x="621205" y="522992"/>
                </a:lnTo>
                <a:lnTo>
                  <a:pt x="620525" y="519593"/>
                </a:lnTo>
                <a:lnTo>
                  <a:pt x="619392" y="516420"/>
                </a:lnTo>
                <a:lnTo>
                  <a:pt x="618259" y="513700"/>
                </a:lnTo>
                <a:lnTo>
                  <a:pt x="616672" y="511434"/>
                </a:lnTo>
                <a:lnTo>
                  <a:pt x="614859" y="509621"/>
                </a:lnTo>
                <a:lnTo>
                  <a:pt x="613726" y="509167"/>
                </a:lnTo>
                <a:lnTo>
                  <a:pt x="612820" y="508714"/>
                </a:lnTo>
                <a:lnTo>
                  <a:pt x="611687" y="508487"/>
                </a:lnTo>
                <a:lnTo>
                  <a:pt x="610780" y="508034"/>
                </a:lnTo>
                <a:lnTo>
                  <a:pt x="65044" y="508034"/>
                </a:lnTo>
                <a:close/>
                <a:moveTo>
                  <a:pt x="57112" y="431884"/>
                </a:moveTo>
                <a:lnTo>
                  <a:pt x="56885" y="432111"/>
                </a:lnTo>
                <a:lnTo>
                  <a:pt x="56432" y="433244"/>
                </a:lnTo>
                <a:lnTo>
                  <a:pt x="55978" y="435057"/>
                </a:lnTo>
                <a:lnTo>
                  <a:pt x="55299" y="437323"/>
                </a:lnTo>
                <a:lnTo>
                  <a:pt x="54845" y="443216"/>
                </a:lnTo>
                <a:lnTo>
                  <a:pt x="54619" y="450242"/>
                </a:lnTo>
                <a:lnTo>
                  <a:pt x="54845" y="457494"/>
                </a:lnTo>
                <a:lnTo>
                  <a:pt x="55299" y="463387"/>
                </a:lnTo>
                <a:lnTo>
                  <a:pt x="55978" y="465653"/>
                </a:lnTo>
                <a:lnTo>
                  <a:pt x="56432" y="467240"/>
                </a:lnTo>
                <a:lnTo>
                  <a:pt x="56885" y="468146"/>
                </a:lnTo>
                <a:lnTo>
                  <a:pt x="57112" y="468826"/>
                </a:lnTo>
                <a:lnTo>
                  <a:pt x="57338" y="468826"/>
                </a:lnTo>
                <a:lnTo>
                  <a:pt x="209637" y="468826"/>
                </a:lnTo>
                <a:lnTo>
                  <a:pt x="210090" y="468826"/>
                </a:lnTo>
                <a:lnTo>
                  <a:pt x="210317" y="468146"/>
                </a:lnTo>
                <a:lnTo>
                  <a:pt x="210770" y="467240"/>
                </a:lnTo>
                <a:lnTo>
                  <a:pt x="211450" y="465653"/>
                </a:lnTo>
                <a:lnTo>
                  <a:pt x="211677" y="463387"/>
                </a:lnTo>
                <a:lnTo>
                  <a:pt x="212357" y="457494"/>
                </a:lnTo>
                <a:lnTo>
                  <a:pt x="212583" y="450242"/>
                </a:lnTo>
                <a:lnTo>
                  <a:pt x="212357" y="443216"/>
                </a:lnTo>
                <a:lnTo>
                  <a:pt x="211677" y="437323"/>
                </a:lnTo>
                <a:lnTo>
                  <a:pt x="211450" y="435057"/>
                </a:lnTo>
                <a:lnTo>
                  <a:pt x="210770" y="433244"/>
                </a:lnTo>
                <a:lnTo>
                  <a:pt x="210317" y="432111"/>
                </a:lnTo>
                <a:lnTo>
                  <a:pt x="210090" y="431884"/>
                </a:lnTo>
                <a:lnTo>
                  <a:pt x="209637" y="431884"/>
                </a:lnTo>
                <a:lnTo>
                  <a:pt x="57338" y="431884"/>
                </a:lnTo>
                <a:lnTo>
                  <a:pt x="57112" y="431884"/>
                </a:lnTo>
                <a:close/>
                <a:moveTo>
                  <a:pt x="492930" y="247629"/>
                </a:moveTo>
                <a:lnTo>
                  <a:pt x="492703" y="409447"/>
                </a:lnTo>
                <a:lnTo>
                  <a:pt x="573612" y="409447"/>
                </a:lnTo>
                <a:lnTo>
                  <a:pt x="654520" y="409221"/>
                </a:lnTo>
                <a:lnTo>
                  <a:pt x="573612" y="328311"/>
                </a:lnTo>
                <a:lnTo>
                  <a:pt x="492930" y="247629"/>
                </a:lnTo>
                <a:close/>
                <a:moveTo>
                  <a:pt x="0" y="214313"/>
                </a:moveTo>
                <a:lnTo>
                  <a:pt x="513101" y="214313"/>
                </a:lnTo>
                <a:lnTo>
                  <a:pt x="679450" y="380891"/>
                </a:lnTo>
                <a:lnTo>
                  <a:pt x="679450" y="1247776"/>
                </a:lnTo>
                <a:lnTo>
                  <a:pt x="0" y="1247776"/>
                </a:lnTo>
                <a:lnTo>
                  <a:pt x="0" y="214313"/>
                </a:lnTo>
                <a:close/>
                <a:moveTo>
                  <a:pt x="694441" y="33316"/>
                </a:moveTo>
                <a:lnTo>
                  <a:pt x="693988" y="195134"/>
                </a:lnTo>
                <a:lnTo>
                  <a:pt x="775069" y="195134"/>
                </a:lnTo>
                <a:lnTo>
                  <a:pt x="855924" y="195134"/>
                </a:lnTo>
                <a:lnTo>
                  <a:pt x="775069" y="114452"/>
                </a:lnTo>
                <a:lnTo>
                  <a:pt x="694441" y="33316"/>
                </a:lnTo>
                <a:close/>
                <a:moveTo>
                  <a:pt x="201613" y="0"/>
                </a:moveTo>
                <a:lnTo>
                  <a:pt x="714598" y="0"/>
                </a:lnTo>
                <a:lnTo>
                  <a:pt x="881063" y="166805"/>
                </a:lnTo>
                <a:lnTo>
                  <a:pt x="881063" y="1033463"/>
                </a:lnTo>
                <a:lnTo>
                  <a:pt x="739738" y="1033463"/>
                </a:lnTo>
                <a:lnTo>
                  <a:pt x="739738" y="337235"/>
                </a:lnTo>
                <a:lnTo>
                  <a:pt x="573272" y="170657"/>
                </a:lnTo>
                <a:lnTo>
                  <a:pt x="201613" y="170657"/>
                </a:lnTo>
                <a:lnTo>
                  <a:pt x="201613" y="0"/>
                </a:lnTo>
                <a:close/>
              </a:path>
            </a:pathLst>
          </a:custGeom>
          <a:solidFill>
            <a:srgbClr val="4B5C75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F4C278-4F3E-4D23-A791-5FD0F0F0148B}"/>
              </a:ext>
            </a:extLst>
          </p:cNvPr>
          <p:cNvSpPr txBox="1"/>
          <p:nvPr/>
        </p:nvSpPr>
        <p:spPr>
          <a:xfrm>
            <a:off x="4291446" y="2189230"/>
            <a:ext cx="70916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方法：添加一个结点，并将这个结点的出现频率设为</a:t>
            </a:r>
            <a:r>
              <a:rPr lang="en-US" altLang="zh-CN" dirty="0"/>
              <a:t>0. </a:t>
            </a:r>
            <a:r>
              <a:rPr lang="zh-CN" altLang="en-US" dirty="0"/>
              <a:t>很显然总的代价没有变化。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则仿照二进制</a:t>
            </a:r>
            <a:r>
              <a:rPr lang="en-US" altLang="zh-CN" dirty="0"/>
              <a:t>Huffman</a:t>
            </a:r>
            <a:r>
              <a:rPr lang="zh-CN" altLang="en-US" dirty="0"/>
              <a:t>编码的编码方案，我们可以得到三进制编码方案：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① 选取字母表中出现频率最低的三个结点。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② 将这三个结点合并成一个结点，其出现频率为三个结点出现频率之和。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③ 重复上述步骤，直到构建出一棵满三叉树。 </a:t>
            </a:r>
          </a:p>
        </p:txBody>
      </p:sp>
    </p:spTree>
    <p:extLst>
      <p:ext uri="{BB962C8B-B14F-4D97-AF65-F5344CB8AC3E}">
        <p14:creationId xmlns:p14="http://schemas.microsoft.com/office/powerpoint/2010/main" val="30006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255733"/>
            <a:ext cx="2097240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73527" y="1388791"/>
            <a:ext cx="1917773" cy="343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  <a:p>
            <a:pPr>
              <a:lnSpc>
                <a:spcPct val="250000"/>
              </a:lnSpc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908861" y="235130"/>
            <a:ext cx="24873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5FAD890-78CB-49A6-82F0-D74A68A5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93" y="1081514"/>
            <a:ext cx="5179166" cy="526819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C78A98B-398A-43B3-83FF-2133824C2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18" y="1574122"/>
            <a:ext cx="5202249" cy="30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255733"/>
            <a:ext cx="2097240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73527" y="1388791"/>
            <a:ext cx="1917773" cy="343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  <a:p>
            <a:pPr>
              <a:lnSpc>
                <a:spcPct val="250000"/>
              </a:lnSpc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908861" y="235130"/>
            <a:ext cx="24873" cy="230732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0BA762-B0C9-464E-B128-27990545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82" y="1265122"/>
            <a:ext cx="5142367" cy="49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133" y="2908010"/>
            <a:ext cx="2016328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94261" y="1361660"/>
            <a:ext cx="1915909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32084" y="235129"/>
            <a:ext cx="17604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贪心选择性质的证明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B211A1-8649-48F9-8130-FB53DC49DDD8}"/>
                  </a:ext>
                </a:extLst>
              </p:cNvPr>
              <p:cNvSpPr txBox="1"/>
              <p:nvPr/>
            </p:nvSpPr>
            <p:spPr>
              <a:xfrm>
                <a:off x="2069987" y="1278533"/>
                <a:ext cx="10069201" cy="6498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仿照</a:t>
                </a:r>
                <a:r>
                  <a:rPr lang="en-US" altLang="zh-CN" dirty="0"/>
                  <a:t>TC</a:t>
                </a:r>
                <a:r>
                  <a:rPr lang="zh-CN" altLang="en-US" dirty="0"/>
                  <a:t>上（装模作样）给出一个命题：</a:t>
                </a:r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为一个字母表，其中每个字符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都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/>
                  <a:t>一个频率</a:t>
                </a:r>
                <a:r>
                  <a:rPr lang="en-US" altLang="zh-CN" dirty="0" err="1"/>
                  <a:t>c.freq</a:t>
                </a:r>
                <a:r>
                  <a:rPr lang="zh-CN" altLang="en-US" dirty="0"/>
                  <a:t>。令</a:t>
                </a:r>
                <a:r>
                  <a:rPr lang="en-US" altLang="zh-CN" dirty="0"/>
                  <a:t>x , 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频率最低的三个字符，那么存在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的一个最优前缀码，</a:t>
                </a:r>
                <a:r>
                  <a:rPr lang="en-US" altLang="zh-CN" dirty="0" err="1"/>
                  <a:t>x,y,z</a:t>
                </a:r>
                <a:r>
                  <a:rPr lang="zh-CN" altLang="en-US" dirty="0"/>
                  <a:t>的码字长度相同，且只有最后一个三进制位不同。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     令</a:t>
                </a:r>
                <a:r>
                  <a:rPr lang="en-US" altLang="zh-CN" dirty="0" err="1"/>
                  <a:t>a,b,c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（任意一个最优前缀码所对应的编码树）深度最大的兄弟叶结点，不失一般性，我们不妨假设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zh-CN" altLang="en-US" dirty="0"/>
                  <a:t>。由于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是叶结点中出现频率最低的三个字符，而</a:t>
                </a:r>
                <a:r>
                  <a:rPr lang="en-US" altLang="zh-CN" dirty="0" err="1"/>
                  <a:t>a,b,c</a:t>
                </a:r>
                <a:r>
                  <a:rPr lang="zh-CN" altLang="en-US" dirty="0"/>
                  <a:t>是任意的三个字符，因此我们有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①如果有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那么会出现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此时显然成立。所以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我们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假定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②如果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那么会出现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此时我们用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交换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形成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显然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两个</m:t>
                    </m:r>
                  </m:oMath>
                </a14:m>
                <a:r>
                  <a:rPr lang="zh-CN" altLang="en-US" dirty="0"/>
                  <a:t>树的效果等价，均为最优前缀编码对应的树，我们在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中用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交换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形成一个新树</a:t>
                </a:r>
                <a:r>
                  <a:rPr lang="en-US" altLang="zh-CN" dirty="0"/>
                  <a:t>T”,</a:t>
                </a:r>
                <a:r>
                  <a:rPr lang="zh-CN" altLang="en-US" dirty="0"/>
                  <a:t>那么在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中</a:t>
                </a:r>
                <a:r>
                  <a:rPr lang="en-US" altLang="zh-CN" dirty="0" err="1"/>
                  <a:t>x,y,z</a:t>
                </a:r>
                <a:r>
                  <a:rPr lang="zh-CN" altLang="en-US" dirty="0"/>
                  <a:t>是深度最深的三个兄弟叶结点，根据公式我们得到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代价之差为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>
                  <a:tabLst>
                    <a:tab pos="547052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")−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54705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𝑓𝑟𝑒𝑞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𝑓𝑟𝑒𝑞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≤0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tabLst>
                    <a:tab pos="5470525" algn="l"/>
                  </a:tabLst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非负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非正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>
                  <a:tabLst>
                    <a:tab pos="5470525" algn="l"/>
                  </a:tabLst>
                </a:pPr>
                <a:endParaRPr lang="en-US" altLang="zh-CN" dirty="0"/>
              </a:p>
              <a:p>
                <a:r>
                  <a:rPr lang="en-US" altLang="zh-CN" dirty="0"/>
                  <a:t>     </a:t>
                </a:r>
              </a:p>
              <a:p>
                <a:r>
                  <a:rPr lang="en-US" altLang="zh-CN" dirty="0"/>
                  <a:t>      </a:t>
                </a:r>
              </a:p>
              <a:p>
                <a:r>
                  <a:rPr lang="en-US" altLang="zh-CN" dirty="0"/>
                  <a:t>   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B211A1-8649-48F9-8130-FB53DC49D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87" y="1278533"/>
                <a:ext cx="10069201" cy="6498959"/>
              </a:xfrm>
              <a:prstGeom prst="rect">
                <a:avLst/>
              </a:prstGeom>
              <a:blipFill>
                <a:blip r:embed="rId2"/>
                <a:stretch>
                  <a:fillRect l="-545" t="-844" r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133" y="2908010"/>
            <a:ext cx="2016328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94261" y="1361660"/>
            <a:ext cx="1915909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32084" y="235129"/>
            <a:ext cx="17604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贪心选择性质的证明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170543-E1D8-4CE4-AA2C-D0AEEA80DC62}"/>
                  </a:ext>
                </a:extLst>
              </p:cNvPr>
              <p:cNvSpPr txBox="1"/>
              <p:nvPr/>
            </p:nvSpPr>
            <p:spPr>
              <a:xfrm>
                <a:off x="2161309" y="1257300"/>
                <a:ext cx="95068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因此有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“)≤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又因为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是一个最优前缀码树，故有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zh-CN" altLang="en-US" dirty="0"/>
                  <a:t>，所以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也是最优前缀码树，命题成立。</a:t>
                </a:r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③如果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则我们在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中交换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得到树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，由②的证明知道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也是最优前缀码树，再交换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得到树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同理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也是最优前缀编码树，再交换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得到树</a:t>
                </a:r>
                <a:r>
                  <a:rPr lang="en-US" altLang="zh-CN" dirty="0"/>
                  <a:t>T”’</a:t>
                </a:r>
                <a:r>
                  <a:rPr lang="zh-CN" altLang="en-US" dirty="0"/>
                  <a:t>，显然</a:t>
                </a:r>
                <a:r>
                  <a:rPr lang="en-US" altLang="zh-CN" dirty="0"/>
                  <a:t>T”’</a:t>
                </a:r>
                <a:r>
                  <a:rPr lang="zh-CN" altLang="en-US" dirty="0"/>
                  <a:t>也是最优前缀编码树，命题成立。</a:t>
                </a:r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综上，此命题成立。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上述命题说明，我们可以通过每次合并频率最低的三个字符来构建最优树，将合并操作的代价看做被合并的三项的频率之和，则我们每次贪心选择代价最小的那一种合并方式。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170543-E1D8-4CE4-AA2C-D0AEEA80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09" y="1257300"/>
                <a:ext cx="9506824" cy="2862322"/>
              </a:xfrm>
              <a:prstGeom prst="rect">
                <a:avLst/>
              </a:prstGeom>
              <a:blipFill>
                <a:blip r:embed="rId2"/>
                <a:stretch>
                  <a:fillRect l="-577" t="-1702" b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1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133" y="2908010"/>
            <a:ext cx="2016328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94261" y="1361660"/>
            <a:ext cx="1915909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832084" y="235129"/>
            <a:ext cx="17604" cy="2959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最优子结构的证明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309EB3-6184-4E72-915A-10EF97C0E3E2}"/>
                  </a:ext>
                </a:extLst>
              </p:cNvPr>
              <p:cNvSpPr txBox="1"/>
              <p:nvPr/>
            </p:nvSpPr>
            <p:spPr>
              <a:xfrm>
                <a:off x="1998349" y="1081514"/>
                <a:ext cx="9904207" cy="563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再一次（装模作样）写出另一个命题：</a:t>
                </a:r>
                <a:endParaRPr lang="en-US" altLang="zh-CN" dirty="0"/>
              </a:p>
              <a:p>
                <a:r>
                  <a:rPr lang="en-US" altLang="zh-CN" dirty="0"/>
                  <a:t>         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为一个给定的字母表，其中每个字符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/>
                  <a:t>都定义了一个频率</a:t>
                </a:r>
                <a:r>
                  <a:rPr lang="en-US" altLang="zh-CN" dirty="0" err="1"/>
                  <a:t>c.freq</a:t>
                </a:r>
                <a:r>
                  <a:rPr lang="zh-CN" altLang="en-US" dirty="0"/>
                  <a:t>。令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中频率最低的三个字符，令</a:t>
                </a:r>
                <a:r>
                  <a:rPr lang="en-US" altLang="zh-CN" dirty="0"/>
                  <a:t>C’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去掉字符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，加入一个新的字符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后得到的字母表，即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−{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}∪{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。类似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，也为</a:t>
                </a:r>
                <a:r>
                  <a:rPr lang="en-US" altLang="zh-CN" dirty="0"/>
                  <a:t>C’</a:t>
                </a:r>
                <a:r>
                  <a:rPr lang="zh-CN" altLang="en-US" dirty="0"/>
                  <a:t>定义</a:t>
                </a:r>
                <a:r>
                  <a:rPr lang="en-US" altLang="zh-CN" dirty="0" err="1"/>
                  <a:t>freq</a:t>
                </a:r>
                <a:r>
                  <a:rPr lang="zh-CN" altLang="en-US" dirty="0"/>
                  <a:t>属性，唯一不同的地方就是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zh-CN" altLang="en-US" dirty="0"/>
                  <a:t>。令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C’</a:t>
                </a:r>
                <a:r>
                  <a:rPr lang="zh-CN" altLang="en-US" dirty="0"/>
                  <a:t>中任意一个最优前缀编码对应的树。于是我们可以将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中叶结点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替换为一个以</a:t>
                </a:r>
                <a:r>
                  <a:rPr lang="en-US" altLang="zh-CN" dirty="0" err="1"/>
                  <a:t>x,y,z</a:t>
                </a:r>
                <a:r>
                  <a:rPr lang="zh-CN" altLang="en-US" dirty="0"/>
                  <a:t>为孩子的内部结点，得到树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表示字母表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中的一个最优前缀码对应的树。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        对于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我们都有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因此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*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又</m:t>
                    </m:r>
                  </m:oMath>
                </a14:m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故有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不是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的一个最优前缀码对应的树，则存在一个最优解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“)&lt;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显然</a:t>
                </a:r>
                <a:r>
                  <a:rPr lang="en-US" altLang="zh-CN" dirty="0"/>
                  <a:t>T”</a:t>
                </a:r>
                <a:r>
                  <a:rPr lang="zh-CN" altLang="en-US" dirty="0"/>
                  <a:t>包含了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将三者及其父结点用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替换，得到树</a:t>
                </a:r>
                <a:r>
                  <a:rPr lang="en-US" altLang="zh-CN" dirty="0"/>
                  <a:t>T”’</a:t>
                </a:r>
                <a:r>
                  <a:rPr lang="zh-CN" altLang="en-US" dirty="0"/>
                  <a:t>，则有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”’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")−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这与</a:t>
                </a:r>
                <a:r>
                  <a:rPr lang="en-US" altLang="zh-CN" dirty="0"/>
                  <a:t>T’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C’</a:t>
                </a:r>
                <a:r>
                  <a:rPr lang="zh-CN" altLang="en-US" dirty="0"/>
                  <a:t>的一个最优编码所对应的树矛盾，因此假设不成立，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必为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的一个最优前缀码所对应的树。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309EB3-6184-4E72-915A-10EF97C0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49" y="1081514"/>
                <a:ext cx="9904207" cy="5639557"/>
              </a:xfrm>
              <a:prstGeom prst="rect">
                <a:avLst/>
              </a:prstGeom>
              <a:blipFill>
                <a:blip r:embed="rId2"/>
                <a:stretch>
                  <a:fillRect l="-554" t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3680461"/>
            <a:ext cx="1820342" cy="573437"/>
            <a:chOff x="152207" y="1580827"/>
            <a:chExt cx="1820342" cy="573437"/>
          </a:xfrm>
        </p:grpSpPr>
        <p:sp>
          <p:nvSpPr>
            <p:cNvPr id="3" name="矩形 2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1642823" y="1785792"/>
              <a:ext cx="495945" cy="1635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3730" y="1430310"/>
            <a:ext cx="1915909" cy="274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编码方案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例子及伪代码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</a:p>
        </p:txBody>
      </p:sp>
      <p:cxnSp>
        <p:nvCxnSpPr>
          <p:cNvPr id="8" name="直接连接符 7"/>
          <p:cNvCxnSpPr>
            <a:stCxn id="4" idx="3"/>
          </p:cNvCxnSpPr>
          <p:nvPr/>
        </p:nvCxnSpPr>
        <p:spPr>
          <a:xfrm flipV="1">
            <a:off x="1656835" y="245520"/>
            <a:ext cx="0" cy="3721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1884945" y="235129"/>
            <a:ext cx="113404" cy="8097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69987" y="619849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945D76-C293-4552-B7D3-9B85D0FF6527}"/>
                  </a:ext>
                </a:extLst>
              </p:cNvPr>
              <p:cNvSpPr txBox="1"/>
              <p:nvPr/>
            </p:nvSpPr>
            <p:spPr>
              <a:xfrm>
                <a:off x="2430233" y="2222573"/>
                <a:ext cx="917517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很显然的一件事，只有满足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才能刚好生成满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叉树，故对于其余情况都添加若干个频率为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的元素，使得元素总个数满足上述条件。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     ① 选取字母表中出现频率最低的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个结点。</a:t>
                </a:r>
                <a:endParaRPr lang="en-US" altLang="zh-CN" dirty="0"/>
              </a:p>
              <a:p>
                <a:r>
                  <a:rPr lang="en-US" altLang="zh-CN" dirty="0"/>
                  <a:t>         </a:t>
                </a:r>
                <a:r>
                  <a:rPr lang="zh-CN" altLang="en-US" dirty="0"/>
                  <a:t>② 将这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个结点合并成一个结点，其出现频率为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个结点出现频率之和。</a:t>
                </a:r>
                <a:endParaRPr lang="en-US" altLang="zh-CN" dirty="0"/>
              </a:p>
              <a:p>
                <a:r>
                  <a:rPr lang="en-US" altLang="zh-CN" dirty="0"/>
                  <a:t>         </a:t>
                </a:r>
                <a:r>
                  <a:rPr lang="zh-CN" altLang="en-US" dirty="0"/>
                  <a:t>③ 重复上述步骤，直到构建出一棵满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叉树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945D76-C293-4552-B7D3-9B85D0F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33" y="2222573"/>
                <a:ext cx="9175173" cy="2031325"/>
              </a:xfrm>
              <a:prstGeom prst="rect">
                <a:avLst/>
              </a:prstGeom>
              <a:blipFill>
                <a:blip r:embed="rId2"/>
                <a:stretch>
                  <a:fillRect l="-598" t="-2703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9D322C3-AE74-414B-8A3A-44696E571742}"/>
              </a:ext>
            </a:extLst>
          </p:cNvPr>
          <p:cNvCxnSpPr/>
          <p:nvPr/>
        </p:nvCxnSpPr>
        <p:spPr>
          <a:xfrm>
            <a:off x="1912179" y="1313190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33553D0-B06F-40C9-B8F3-2D0603B1D101}"/>
              </a:ext>
            </a:extLst>
          </p:cNvPr>
          <p:cNvCxnSpPr/>
          <p:nvPr/>
        </p:nvCxnSpPr>
        <p:spPr>
          <a:xfrm>
            <a:off x="1912179" y="5427690"/>
            <a:ext cx="9693227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1424</Words>
  <Application>Microsoft Office PowerPoint</Application>
  <PresentationFormat>宽屏</PresentationFormat>
  <Paragraphs>98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Kozuka Gothic Pr6N B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张 灵毓</cp:lastModifiedBy>
  <cp:revision>85</cp:revision>
  <dcterms:created xsi:type="dcterms:W3CDTF">2015-03-25T15:45:45Z</dcterms:created>
  <dcterms:modified xsi:type="dcterms:W3CDTF">2018-09-23T02:13:02Z</dcterms:modified>
  <cp:category>PPTS</cp:category>
</cp:coreProperties>
</file>