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827" r:id="rId2"/>
    <p:sldId id="967" r:id="rId3"/>
    <p:sldId id="966" r:id="rId4"/>
    <p:sldId id="958" r:id="rId5"/>
    <p:sldId id="972" r:id="rId6"/>
    <p:sldId id="971" r:id="rId7"/>
    <p:sldId id="968" r:id="rId8"/>
    <p:sldId id="960" r:id="rId9"/>
    <p:sldId id="961" r:id="rId10"/>
    <p:sldId id="973" r:id="rId11"/>
    <p:sldId id="964" r:id="rId12"/>
    <p:sldId id="977" r:id="rId13"/>
    <p:sldId id="962" r:id="rId14"/>
    <p:sldId id="974" r:id="rId15"/>
    <p:sldId id="976" r:id="rId16"/>
    <p:sldId id="975" r:id="rId17"/>
    <p:sldId id="969" r:id="rId18"/>
    <p:sldId id="963" r:id="rId19"/>
    <p:sldId id="965" r:id="rId20"/>
    <p:sldId id="970" r:id="rId21"/>
    <p:sldId id="93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875" autoAdjust="0"/>
  </p:normalViewPr>
  <p:slideViewPr>
    <p:cSldViewPr snapToGrid="0">
      <p:cViewPr varScale="1">
        <p:scale>
          <a:sx n="99" d="100"/>
          <a:sy n="99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72850-3E07-483E-88C1-F755C1E46AF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C6AF-EFC5-4ABC-88A6-5F61854E1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7336-D39C-42EC-B92D-100DA48E7D4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A0824-FA00-4778-A009-7AC17069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7" y="2342722"/>
            <a:ext cx="8759483" cy="1300644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en-US" altLang="zh-CN" sz="48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48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639E9-93F2-4AF1-80C0-E59CC6A5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221" y="4729644"/>
            <a:ext cx="2893793" cy="42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171840548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邱凯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A9140C-CBC7-4B4D-AB3C-449CA613D2A4}"/>
              </a:ext>
            </a:extLst>
          </p:cNvPr>
          <p:cNvCxnSpPr>
            <a:cxnSpLocks/>
          </p:cNvCxnSpPr>
          <p:nvPr/>
        </p:nvCxnSpPr>
        <p:spPr>
          <a:xfrm>
            <a:off x="384521" y="3429000"/>
            <a:ext cx="8562709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E613EF09-B12F-4223-831F-AB8EDDE2C518}"/>
              </a:ext>
            </a:extLst>
          </p:cNvPr>
          <p:cNvSpPr txBox="1">
            <a:spLocks/>
          </p:cNvSpPr>
          <p:nvPr/>
        </p:nvSpPr>
        <p:spPr>
          <a:xfrm>
            <a:off x="3699329" y="5523208"/>
            <a:ext cx="4795100" cy="4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C1D823-1DEE-4926-AB39-3D9B800B1D81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60A3D1E-E0EE-4E64-9F9E-443B51A16913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A6FE6FB-43AC-4B42-977B-0F010FDA24E6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5D65B74-BCFE-4DE9-9425-92BE271D8645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E9AD503-67A2-48CB-A000-286DB3CD798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D7682E0-C166-42A7-B293-6A9D800A6714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6A5666-1015-4CC3-811B-3D7B2007E9A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BBB5AFF-3F56-4C01-99BD-19EF415A06D1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9CDC187-459B-4A4A-B708-27663AC06B51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7882A26-A19A-411A-A400-2F4796761E32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400847B-C7FE-4DD4-9EEA-21400B622F29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2F0F6DA-7066-4054-A060-76C986C3F326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44E7814-3A4E-40DF-9FF2-AF3AB428FF12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8B5DB7B-24EE-434D-B547-C0E22D72DCAA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9005144-1618-49CC-A5B0-FB3474783002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AC0AF8-B2CA-4AA2-B951-7176FE0D07FB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091DD68-B342-484E-ACE1-6B4DBACCEC5A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245693-91AD-41E8-B287-3D9DAE1F5F88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67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4699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用指针实现二叉树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10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85750" y="105336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D48C249-D4F5-44EC-BE94-4B888EA2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19321"/>
            <a:ext cx="6965284" cy="4602879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5AEB0867-6A6D-4826-80B2-7286459C9F54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5FE34A-92B5-4CD7-8AFC-3C1A91F76C96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296FFD6-3D70-47CE-BB2D-F230E4628437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2BC2010-051E-47EB-A617-C83B948157FE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6EC261D-1086-43F9-A493-BA2FAFC0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28" y="4053638"/>
            <a:ext cx="360457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堆性质的维持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FE1F092-ED47-4F13-A6A2-D07F573F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50" y="3037220"/>
            <a:ext cx="7620660" cy="189754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199556-7118-4456-A3AD-BCD05EF4C4CA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165F62-6795-4C49-AFC4-916C00A0C83D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0BB9247-9C28-4D44-AA0D-16CF4C67272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58F4476-41B6-4C6D-866F-33405BD3C78A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35A731A-4555-4A44-A946-103CB8A401FB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E5DFDEF-1C75-45B7-8C08-191F955D8116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097089F-AD2A-4714-9886-72D56CF3B8D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126C677-6DDD-4D3E-916F-D9556CD0AB02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F8C9D82-3E66-4EBC-AC21-6DCED305388B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A70C888-4E73-42CD-AC1B-EBE868E1F0B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6A23E99-5E28-47DB-AF2E-4F8F35CB572A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3483C75-3141-431E-9B37-0295099E48D8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44076EB-F480-4432-84F4-71370E81C6F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401F043-992F-4D78-A0E3-301F46C1B153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3A059A-2B54-4FE3-BBE6-5C83B7DD7D20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7B6DA6E-715E-4DF5-B835-A5BFC7BCB51F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5A14E68-D22A-42AF-9671-6D986F8E33CC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54903BD-DE71-4A3B-A0A8-C1825A5C9142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9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二叉树实现堆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12</a:t>
            </a:fld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F3127F-FA73-4D71-B59C-D73C2F3EAA4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F1EDF5-9FF4-4B12-90C8-C0A720ECC3ED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电影赏析研讨课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30C94F-80DC-4ED3-AE86-61412B63F321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0DA536-037B-4932-AAC0-6FAD6E058BF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EBC2883-422A-4F55-84DC-13A10B02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7" y="160754"/>
            <a:ext cx="6447079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二叉树实现堆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99BE48-BDCD-42BE-9957-DFC3DDC56F0B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21EB1BA-9032-49B9-A4E5-180432E2257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9C5A792-BB0D-4D8C-A12B-9A23C6B9402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BE674F2-69C2-4030-8E96-A8445C65B68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7E456E1-F74D-42A8-A41F-20E9AB696B51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9D06575-A48D-4EDC-8736-4BF5F24EBF7E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5516A5B-6076-4EBA-98DE-3287C6A7F58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3CD6A3-B606-495C-8782-88212444E1F3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C7C764B-0CBA-467F-BA57-575DDB8BA9A2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87FE722-8769-43AE-9CA4-4C4CF105A2E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F4DD11C-D4AF-416B-AFFE-DBEA2D1DDB1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A8EFB4E-934E-43E2-83D0-EC79DCBA9C37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B9AA69A-C277-45E1-8C47-DE23C8EAAE1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C411CB-B1DE-438D-9CFE-12096B64F42A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     程     试     讲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F3127F-FA73-4D71-B59C-D73C2F3EAA4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F1EDF5-9FF4-4B12-90C8-C0A720ECC3ED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电影赏析研讨课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30C94F-80DC-4ED3-AE86-61412B63F321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0DA536-037B-4932-AAC0-6FAD6E058BF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AF91A2CE-1B7C-4388-A95B-E65B268B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" y="2684593"/>
            <a:ext cx="6218459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4699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用指针实现二叉树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85750" y="105336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4EFE06-BC54-45DF-98C5-03173A8380BB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F962D2-0275-4B00-8169-C75725562586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B1F880-554F-418D-8404-F9B355750FF3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45FBBFD-EC3F-4F6A-B9A7-1EB37E552496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F8A764-E91F-47B5-94CC-2DBC64D5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" y="80905"/>
            <a:ext cx="8645100" cy="63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15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A175A8-5118-42EB-9F83-4B0384CCEC74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142A59-7A07-4797-820D-F1B4CDB193E3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EEB5D22-D601-4070-A6D3-D771C8FCA764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7FE536-8ECF-4F4B-A105-18AB1C22174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4A83BF2-7779-4D44-8978-9D57AA72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6" y="785648"/>
            <a:ext cx="6317527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16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E4352A7-6914-43E6-A617-BFD2365133C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B27965-9776-4054-B4F4-D34DEC49127A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DE56A2-8817-40AC-B76C-C6343AF22F69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ABA1832-167D-4B23-A5AC-9030FB9C65CE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94E34DC-6384-4504-8845-2B23D3A0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" y="496675"/>
            <a:ext cx="9144000" cy="57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优先队列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99BE48-BDCD-42BE-9957-DFC3DDC56F0B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21EB1BA-9032-49B9-A4E5-180432E2257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9C5A792-BB0D-4D8C-A12B-9A23C6B9402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BE674F2-69C2-4030-8E96-A8445C65B68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7E456E1-F74D-42A8-A41F-20E9AB696B51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9D06575-A48D-4EDC-8736-4BF5F24EBF7E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5516A5B-6076-4EBA-98DE-3287C6A7F58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3CD6A3-B606-495C-8782-88212444E1F3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C7C764B-0CBA-467F-BA57-575DDB8BA9A2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87FE722-8769-43AE-9CA4-4C4CF105A2E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F4DD11C-D4AF-416B-AFFE-DBEA2D1DDB1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A8EFB4E-934E-43E2-83D0-EC79DCBA9C37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B9AA69A-C277-45E1-8C47-DE23C8EAAE1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C411CB-B1DE-438D-9CFE-12096B64F42A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     程     试     讲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F3127F-FA73-4D71-B59C-D73C2F3EAA4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F1EDF5-9FF4-4B12-90C8-C0A720ECC3ED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电影赏析研讨课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30C94F-80DC-4ED3-AE86-61412B63F321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0DA536-037B-4932-AAC0-6FAD6E058BF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3196F11-D414-4502-90A4-445995074250}"/>
              </a:ext>
            </a:extLst>
          </p:cNvPr>
          <p:cNvSpPr/>
          <p:nvPr/>
        </p:nvSpPr>
        <p:spPr>
          <a:xfrm>
            <a:off x="4627353" y="2571898"/>
            <a:ext cx="3126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+mj-lt"/>
              </a:rPr>
              <a:t>	</a:t>
            </a:r>
            <a:r>
              <a:rPr lang="zh-CN" altLang="en-US" sz="2000" dirty="0">
                <a:solidFill>
                  <a:srgbClr val="333333"/>
                </a:solidFill>
                <a:latin typeface="+mj-lt"/>
              </a:rPr>
              <a:t>普通的队列是一种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先进先出</a:t>
            </a:r>
            <a:r>
              <a:rPr lang="zh-CN" altLang="en-US" sz="2000" dirty="0">
                <a:solidFill>
                  <a:srgbClr val="333333"/>
                </a:solidFill>
                <a:latin typeface="+mj-lt"/>
              </a:rPr>
              <a:t>的数据结构，元素在队列尾追加，而从队列头删除。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642EEC-21AA-41DD-8E10-9063AB0414E6}"/>
              </a:ext>
            </a:extLst>
          </p:cNvPr>
          <p:cNvSpPr/>
          <p:nvPr/>
        </p:nvSpPr>
        <p:spPr>
          <a:xfrm>
            <a:off x="4627353" y="4260701"/>
            <a:ext cx="3126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	</a:t>
            </a:r>
            <a:r>
              <a:rPr lang="zh-CN" altLang="en-US" dirty="0">
                <a:solidFill>
                  <a:srgbClr val="333333"/>
                </a:solidFill>
              </a:rPr>
              <a:t>在优先队列中，元素被赋予</a:t>
            </a:r>
            <a:r>
              <a:rPr lang="zh-CN" altLang="en-US" b="1" dirty="0">
                <a:solidFill>
                  <a:srgbClr val="333333"/>
                </a:solidFill>
              </a:rPr>
              <a:t>优先级</a:t>
            </a:r>
            <a:r>
              <a:rPr lang="zh-CN" altLang="en-US" dirty="0">
                <a:solidFill>
                  <a:srgbClr val="333333"/>
                </a:solidFill>
              </a:rPr>
              <a:t>。当访问元素时，具有</a:t>
            </a:r>
            <a:r>
              <a:rPr lang="zh-CN" altLang="en-US" dirty="0">
                <a:solidFill>
                  <a:srgbClr val="FF0000"/>
                </a:solidFill>
              </a:rPr>
              <a:t>最高优先级的元素最先删除</a:t>
            </a:r>
            <a:r>
              <a:rPr lang="zh-CN" altLang="en-US" dirty="0">
                <a:solidFill>
                  <a:srgbClr val="333333"/>
                </a:solidFill>
              </a:rPr>
              <a:t>。优先队列具有最高级先出 （</a:t>
            </a:r>
            <a:r>
              <a:rPr lang="en-US" altLang="zh-CN" dirty="0">
                <a:solidFill>
                  <a:srgbClr val="333333"/>
                </a:solidFill>
              </a:rPr>
              <a:t>largest-in</a:t>
            </a:r>
            <a:r>
              <a:rPr lang="zh-CN" altLang="en-US" dirty="0">
                <a:solidFill>
                  <a:srgbClr val="333333"/>
                </a:solidFill>
              </a:rPr>
              <a:t>，</a:t>
            </a:r>
            <a:r>
              <a:rPr lang="en-US" altLang="zh-CN" dirty="0">
                <a:solidFill>
                  <a:srgbClr val="333333"/>
                </a:solidFill>
              </a:rPr>
              <a:t>first-out</a:t>
            </a:r>
            <a:r>
              <a:rPr lang="zh-CN" altLang="en-US" dirty="0">
                <a:solidFill>
                  <a:srgbClr val="333333"/>
                </a:solidFill>
              </a:rPr>
              <a:t>）的行为特征。</a:t>
            </a:r>
            <a:endParaRPr lang="zh-CN" altLang="en-US" dirty="0">
              <a:latin typeface="+mj-lt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DEF8A01-395D-4122-B1AA-C260EBBF094B}"/>
              </a:ext>
            </a:extLst>
          </p:cNvPr>
          <p:cNvSpPr txBox="1">
            <a:spLocks/>
          </p:cNvSpPr>
          <p:nvPr/>
        </p:nvSpPr>
        <p:spPr>
          <a:xfrm>
            <a:off x="654727" y="2684808"/>
            <a:ext cx="2143194" cy="761366"/>
          </a:xfrm>
          <a:prstGeom prst="rect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普通队列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4C5991A6-DCEE-4864-9757-7B2F81E774E2}"/>
              </a:ext>
            </a:extLst>
          </p:cNvPr>
          <p:cNvSpPr txBox="1">
            <a:spLocks/>
          </p:cNvSpPr>
          <p:nvPr/>
        </p:nvSpPr>
        <p:spPr>
          <a:xfrm>
            <a:off x="654727" y="4757181"/>
            <a:ext cx="2143194" cy="761366"/>
          </a:xfrm>
          <a:prstGeom prst="rect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27535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堆实现优先队列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18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D489999-946F-430E-AD04-4432B52F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0" y="2550981"/>
            <a:ext cx="7963590" cy="131837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BB614-AB7C-4E1D-885E-B08691D87EDD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1EEB7A2-65BB-419F-A708-1E26E7D670EC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70A0DB7-FA7A-4961-9DC8-A3B12BFA1FED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E9C07F1-3F4C-4239-B80F-0E5C4B88057A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2EFE332-3B45-4AE8-903E-A2E0AA632C50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2E8EA09-A824-40A6-8A57-E01A84F47AD3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846234F5-76AF-44E5-883A-222D9E3AA301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5044857-0571-4D05-8440-9A8531C858C1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CAF8718-B3BF-446F-ADFE-73258DAD3EF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E2A6076-0688-453F-B406-0BCF9398E577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5C7985F-4F79-4DB0-97FA-09E0BB54F39F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2DED82B-84DE-45EB-A342-473AE6D834F8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079466DA-4E8F-4018-B4FF-206C28E29D8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EB8130-E413-4C6B-8282-4CFBBBE77EEA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F8124CD-43DC-489C-BC94-F02D27927344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209366B-FDD5-42E4-96C0-777A2249EDF1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EA99B1-3BFD-4BBA-89CF-95F05BFF7472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7A152DB-5E48-42D3-A988-6B41DADB2343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954B80A-9E19-4847-A38D-80CFEB52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0229"/>
            <a:ext cx="8253257" cy="17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优先队列基本操作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19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E17D413-C229-4A57-8A0A-09822F37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7" y="2397517"/>
            <a:ext cx="8473433" cy="278831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3F080A-95D9-406D-9E05-2636D1DF2FD2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50C52C-E88F-4107-99EF-5EC10FF4D7A5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9A2FEFE-16EE-4F4E-9FF1-A8CC0235510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9A23774-2EB9-4470-AEA0-3EC9D8D407C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53543277-89EF-4AEE-A29E-27A88D0E8EA1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8CA54EF-957F-4887-9DD9-037AFA9CD197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6313A76-8B93-4EDD-A1CC-5FE9B7E8EA2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BE7DF5A-9F7B-4C98-809A-90C8EB0A69E9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B57A59D-FB87-4655-8CCC-06683A223059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AEA6761-9BD0-402C-97CD-6647E4287188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600C778-D427-479E-89D1-90DB2EBCA77A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4435B39-C670-4C17-9228-371F231D3D0B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948DA4E-CF12-43A5-B358-7EA3884CF3D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7DB0AC1-AC77-4F34-9DF9-850FF96D44A4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F8BEEEE-9E6F-47DD-B021-7C844DB0E656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745CE2-718E-44FA-B6EE-37F6592148D3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34D20E-09DB-4237-8808-8DC9D47ADED2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3632AD2-7D9A-4CC3-8FA4-4A2D30DB31AE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</a:t>
            </a:fld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99BE48-BDCD-42BE-9957-DFC3DDC56F0B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21EB1BA-9032-49B9-A4E5-180432E2257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9C5A792-BB0D-4D8C-A12B-9A23C6B9402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BE674F2-69C2-4030-8E96-A8445C65B68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7E456E1-F74D-42A8-A41F-20E9AB696B51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9D06575-A48D-4EDC-8736-4BF5F24EBF7E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5516A5B-6076-4EBA-98DE-3287C6A7F585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3CD6A3-B606-495C-8782-88212444E1F3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C7C764B-0CBA-467F-BA57-575DDB8BA9A2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87FE722-8769-43AE-9CA4-4C4CF105A2E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F4DD11C-D4AF-416B-AFFE-DBEA2D1DDB1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A8EFB4E-934E-43E2-83D0-EC79DCBA9C37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B9AA69A-C277-45E1-8C47-DE23C8EAAE1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C411CB-B1DE-438D-9CFE-12096B64F42A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F3127F-FA73-4D71-B59C-D73C2F3EAA4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F1EDF5-9FF4-4B12-90C8-C0A720ECC3ED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30C94F-80DC-4ED3-AE86-61412B63F321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0DA536-037B-4932-AAC0-6FAD6E058BF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F36905E-53E4-47DA-9576-05919472CCE5}"/>
              </a:ext>
            </a:extLst>
          </p:cNvPr>
          <p:cNvSpPr/>
          <p:nvPr/>
        </p:nvSpPr>
        <p:spPr>
          <a:xfrm>
            <a:off x="2802298" y="4843945"/>
            <a:ext cx="345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希望大家指正！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969D0E-FB5B-4F28-877C-E592D857E354}"/>
              </a:ext>
            </a:extLst>
          </p:cNvPr>
          <p:cNvSpPr/>
          <p:nvPr/>
        </p:nvSpPr>
        <p:spPr>
          <a:xfrm>
            <a:off x="495399" y="3351710"/>
            <a:ext cx="345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	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A0B9FFE-DA38-4F67-AF68-D20099022185}"/>
              </a:ext>
            </a:extLst>
          </p:cNvPr>
          <p:cNvSpPr txBox="1">
            <a:spLocks/>
          </p:cNvSpPr>
          <p:nvPr/>
        </p:nvSpPr>
        <p:spPr>
          <a:xfrm>
            <a:off x="1875169" y="1805783"/>
            <a:ext cx="5371336" cy="2487410"/>
          </a:xfrm>
          <a:prstGeom prst="rect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讲在前面</a:t>
            </a:r>
          </a:p>
        </p:txBody>
      </p:sp>
    </p:spTree>
    <p:extLst>
      <p:ext uri="{BB962C8B-B14F-4D97-AF65-F5344CB8AC3E}">
        <p14:creationId xmlns:p14="http://schemas.microsoft.com/office/powerpoint/2010/main" val="23891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优先队列基本操作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20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7DBEC8-4654-4585-820F-64F3E0AF38E4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38BE984-93E9-42E9-ADC2-4CAE977A354E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A06501C-D06A-42CA-BA6C-5AD05F356321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A0FBA55-A116-4845-8F4C-1EF42DCED0B1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46EAE82-8BCC-4054-926F-DEFB1F0AE8B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4DD19B5-23CE-487F-975A-CE5EA7D6902A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6C93B4D-433C-47D3-8EC0-29BAA263BDC4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F773E66-94CC-4659-9AD9-7295E97CC301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688B4EE-D120-49CA-9618-AF64C5A82502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8953999-CC3C-4190-A0A2-50EF5D9F8DA4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F2B6F58-E10F-4D76-89AD-DD7AE2467A09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4CE1FC5-3063-4B50-8045-12695E0D187D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BE2B3BE-5703-480F-8E3E-9C0307A924C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9031BC3-21C3-49A8-AD6A-657F7580E588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3E40D-82EE-4875-84F9-A27C77A99C48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9F3906-21E8-412D-977A-F1C5B807B786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F05F99-B751-41A4-8A8E-1CDB46944B44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C196912-2AD9-4FE0-AB8E-5D86397151BD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ABC8190-2691-4AAF-BEB4-2E9BBE95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6" y="2200390"/>
            <a:ext cx="579170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A0824-FA00-4778-A009-7AC17069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60" y="2863558"/>
            <a:ext cx="9498208" cy="14287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A9140C-CBC7-4B4D-AB3C-449CA613D2A4}"/>
              </a:ext>
            </a:extLst>
          </p:cNvPr>
          <p:cNvCxnSpPr>
            <a:cxnSpLocks/>
          </p:cNvCxnSpPr>
          <p:nvPr/>
        </p:nvCxnSpPr>
        <p:spPr>
          <a:xfrm>
            <a:off x="277792" y="2838879"/>
            <a:ext cx="7663761" cy="24679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55E35D-142B-4303-B371-95F684F399AE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05685C2-94A8-431D-A0E4-9F0A21764198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3F77EC8-C19E-4FC3-A9D7-43F0D508C65B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ADEF3A0-66E9-48FD-9DA7-72719FFD2D04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D7F459F-9AF0-42D4-B646-A853831D3D98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C729EB3-6B7A-43AD-9CF7-1F9AB2CE373E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5425122-2686-491F-817E-D77A4FED5AC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BD3011A-B25D-407B-9510-4AE7C71BB6C4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2A17172-36C0-4754-BF6B-CAA6F95DBFE2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14EED25-DD7D-42C3-96DA-833F4DEE81C1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EC3435F-54C6-472F-AAEB-B2B70114EFA7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ACEC65C-FF00-4823-94D0-5EFBCA0778F6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12673C8-B9D0-4D21-A758-7BD68C034800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64A0ADC-36A3-49F9-8098-EBF76283C45C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F632FBE-0429-4CDE-8A95-15FB394512F5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8A32D9E-8C58-4E87-A18E-96169C42F069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555A6BB-CB9E-46A2-8E36-A5FEEB302788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FED54FF-0A88-4C9E-B0D8-411E528BC2FB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9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"/>
    </mc:Choice>
    <mc:Fallback xmlns="">
      <p:transition spd="slow" advTm="2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二叉树的定义和特性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CA84587-65DC-4AA7-98FC-E86C3C3E840A}"/>
              </a:ext>
            </a:extLst>
          </p:cNvPr>
          <p:cNvSpPr/>
          <p:nvPr/>
        </p:nvSpPr>
        <p:spPr>
          <a:xfrm>
            <a:off x="590365" y="2197773"/>
            <a:ext cx="33959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PingFang SC"/>
              </a:rPr>
              <a:t>	</a:t>
            </a:r>
            <a:r>
              <a:rPr lang="zh-CN" altLang="en-US" sz="2000" dirty="0">
                <a:latin typeface="PingFang SC"/>
              </a:rPr>
              <a:t>二叉树（</a:t>
            </a:r>
            <a:r>
              <a:rPr lang="en-US" altLang="zh-CN" sz="2000" dirty="0">
                <a:latin typeface="PingFang SC"/>
              </a:rPr>
              <a:t>Binary Tree</a:t>
            </a:r>
            <a:r>
              <a:rPr lang="zh-CN" altLang="en-US" sz="2000" dirty="0">
                <a:latin typeface="PingFang SC"/>
              </a:rPr>
              <a:t>） 是一种特殊的树型结构，每个节点至多有两棵子树，且二叉树的子树有左右之分，次序不能颠倒。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ED8E5-C481-4C04-BBC6-13D55C3A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82" y="2704693"/>
            <a:ext cx="4159156" cy="23843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0E4D74-35A4-4B27-B46F-E440BFE1C696}"/>
              </a:ext>
            </a:extLst>
          </p:cNvPr>
          <p:cNvSpPr/>
          <p:nvPr/>
        </p:nvSpPr>
        <p:spPr>
          <a:xfrm>
            <a:off x="487356" y="4079971"/>
            <a:ext cx="3981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zh-CN" sz="2000" dirty="0">
                <a:solidFill>
                  <a:srgbClr val="4F4F4F"/>
                </a:solidFill>
              </a:rPr>
              <a:t>	</a:t>
            </a:r>
            <a:r>
              <a:rPr lang="zh-CN" altLang="en-US" sz="2000" dirty="0">
                <a:solidFill>
                  <a:srgbClr val="4F4F4F"/>
                </a:solidFill>
              </a:rPr>
              <a:t>二叉树的性质</a:t>
            </a:r>
          </a:p>
          <a:p>
            <a:pPr algn="just" latinLnBrk="1"/>
            <a:r>
              <a:rPr lang="zh-CN" altLang="en-US" sz="2000" dirty="0">
                <a:solidFill>
                  <a:srgbClr val="4F4F4F"/>
                </a:solidFill>
              </a:rPr>
              <a:t>（</a:t>
            </a:r>
            <a:r>
              <a:rPr lang="en-US" altLang="zh-CN" sz="2000" dirty="0">
                <a:solidFill>
                  <a:srgbClr val="4F4F4F"/>
                </a:solidFill>
              </a:rPr>
              <a:t>1</a:t>
            </a:r>
            <a:r>
              <a:rPr lang="zh-CN" altLang="en-US" sz="2000" dirty="0">
                <a:solidFill>
                  <a:srgbClr val="4F4F4F"/>
                </a:solidFill>
              </a:rPr>
              <a:t>）节点数（</a:t>
            </a:r>
            <a:r>
              <a:rPr lang="en-US" altLang="zh-CN" sz="2000" dirty="0">
                <a:solidFill>
                  <a:srgbClr val="4F4F4F"/>
                </a:solidFill>
              </a:rPr>
              <a:t>n/2</a:t>
            </a:r>
            <a:r>
              <a:rPr lang="zh-CN" altLang="en-US" sz="2000" dirty="0">
                <a:solidFill>
                  <a:srgbClr val="4F4F4F"/>
                </a:solidFill>
              </a:rPr>
              <a:t>）</a:t>
            </a:r>
            <a:endParaRPr lang="en-US" altLang="zh-CN" sz="2000" dirty="0">
              <a:solidFill>
                <a:srgbClr val="4F4F4F"/>
              </a:solidFill>
            </a:endParaRPr>
          </a:p>
          <a:p>
            <a:pPr algn="just" latinLnBrk="1"/>
            <a:r>
              <a:rPr lang="zh-CN" altLang="en-US" sz="2000" i="0" dirty="0">
                <a:solidFill>
                  <a:srgbClr val="4F4F4F"/>
                </a:solidFill>
                <a:effectLst/>
              </a:rPr>
              <a:t>（</a:t>
            </a:r>
            <a:r>
              <a:rPr lang="en-US" altLang="zh-CN" sz="2000" i="0" dirty="0">
                <a:solidFill>
                  <a:srgbClr val="4F4F4F"/>
                </a:solidFill>
                <a:effectLst/>
              </a:rPr>
              <a:t>2</a:t>
            </a:r>
            <a:r>
              <a:rPr lang="zh-CN" altLang="en-US" sz="2000" i="0" dirty="0">
                <a:solidFill>
                  <a:srgbClr val="4F4F4F"/>
                </a:solidFill>
                <a:effectLst/>
              </a:rPr>
              <a:t>）堆是完全二叉树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CDF1E7-450B-4BE5-8A6F-AEFE86E85BA1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83131D9-0118-4A9D-9D0A-414F76BF1B1B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E7C1156-7D3D-425D-9160-F50B211D926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00E577A-3511-4006-B373-8C28F0D0BB62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DBDB422-88D3-47C3-913D-37ED6FD7C26B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076DC3B-2B88-4ECD-9953-0309109F810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FFEAFDD-1F0A-42E3-843D-D8CEF593DB7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2B41832-ED57-439B-9FC6-670AE8ED2D24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E4A0703-3C72-4AE3-82DE-B7D1F9F030C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A662BAB-0FE7-4C94-9A22-51FF6FA1FBCC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BB5C2A9-A5EE-4C61-855D-B306E7B7D19F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7859778-1788-4BED-B7F9-B91688994ECA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AA97DAC-3783-4BEA-8A69-A8B6DFD6FDD7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DF0A5ED-E446-4FCF-B4CA-7448E5002C78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4FB2E04-634A-4E32-A27C-3D69E3E359CC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064BEE-EC44-47E3-963A-2BF1F4C5C658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872E69F-F7D5-4AF2-ADAE-0DD8F8B9D2FB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5F7992D-2229-4A15-873F-706F5DD14F80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如何实现二叉树？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53050918-57F7-45BE-8D73-8F4751D20671}"/>
              </a:ext>
            </a:extLst>
          </p:cNvPr>
          <p:cNvSpPr txBox="1">
            <a:spLocks/>
          </p:cNvSpPr>
          <p:nvPr/>
        </p:nvSpPr>
        <p:spPr>
          <a:xfrm>
            <a:off x="771370" y="3644333"/>
            <a:ext cx="1211975" cy="655559"/>
          </a:xfrm>
          <a:prstGeom prst="rect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B8CF140-C844-41A1-BCB6-5F0BFD088A30}"/>
              </a:ext>
            </a:extLst>
          </p:cNvPr>
          <p:cNvSpPr txBox="1">
            <a:spLocks/>
          </p:cNvSpPr>
          <p:nvPr/>
        </p:nvSpPr>
        <p:spPr>
          <a:xfrm>
            <a:off x="771370" y="4733472"/>
            <a:ext cx="1211975" cy="655559"/>
          </a:xfrm>
          <a:prstGeom prst="rect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9BFF3C-2906-4B32-9C67-E8F2F9B2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2" y="2320195"/>
            <a:ext cx="5510405" cy="3854726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47B4AE1-877E-4C57-BEFB-5A06BE00C512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8E5B143-8AC0-4954-971D-6224530E5774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6664EDB-09B5-4C9B-BB33-A31A846BEB9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714CDE4-015F-4423-A6CB-7418E4332F1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A865E66-1D2A-4F80-8E11-0932A9088AC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80CC1C-CA6A-4169-A408-A700A277951D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B41E97-24D1-432F-8B61-BD7AB75393A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4B8C51B-62F2-4EFC-B4EE-C32F0F20F3A7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43798BF-34BE-4A1D-A16E-7467E89EE5B7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4EB5566-B5F1-4D2E-9056-003E53EC94AF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AE4E6C1-2A10-4A71-A528-54F634B0D500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762A412-D567-41C4-A27F-9A6DFD025273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6B92C72-CA81-4880-84D0-C06976B182A1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E0AB6B-0C30-4904-8F4B-F353FE569847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489555-1EAF-4150-AC2E-F91F3BEDDA48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A1EEE6-2A31-44D7-BE34-B0D5F4050731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0A182E6-7AE8-49EC-86A3-F2F606849B82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1D5B4B1-B933-4ADD-BD7B-D295426A3AAB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1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用指针实现二叉树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13ECC5B-99C0-4661-B9D0-BFC3E9C4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2413"/>
            <a:ext cx="6013346" cy="363287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3BB8D15-791F-4E84-BE6A-65FC2609BC1E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C9FDA0B-1D4E-4C92-8FCD-C33D5956635C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611F995-0092-4992-8127-AE1F940DE597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4C3BA099-9E63-464F-B8D7-BC90963FDB3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6AD2B160-DAD8-4296-80B2-DDC210E14860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F4CFDB3-3B05-43B0-8CC7-0CF3EE15FB50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654B1D-17B3-414E-B4B4-A5DA214D29C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1328B61-C3F8-49E9-9E13-14D3B367059A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C5303AD-D59A-4905-B5EB-C9071AD58CA3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4F8528F-99E5-4D11-A6F6-43BF8DED3E9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68DBFC-04BA-4ADD-8636-6C1E925F6A7C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69C871B-7300-4FA9-99B9-71A51237198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3236B5C-B03B-4DF9-A526-B59D9F119F67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995A833-BAEF-444C-B1B6-DF330FA9322E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6007BAC-8284-4CD3-B01B-579846D97942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E05364D-9EF2-429D-8676-ED06834D7CB7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A2C4A86-C336-468E-A19B-916188A2EDEA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23B968B-DD97-44BC-BC91-7A40BA4759D7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4699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用指针实现堆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85750" y="105336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0D822B3-AE4C-4A45-8587-7F4073F8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3" y="1369428"/>
            <a:ext cx="7140559" cy="4747671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1F789D-DC64-4737-A309-EECD3201FFF2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A097BF-52E6-4209-AFFE-A44B733B48D6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673B6D-35D6-4717-AAF7-6D4BDE672895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E1E2A8C-14EA-4D79-83B3-D1AD633ED4E8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1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堆的细节</a:t>
            </a:r>
            <a:r>
              <a:rPr lang="en-US" altLang="zh-CN" sz="3600" b="1" dirty="0">
                <a:solidFill>
                  <a:srgbClr val="990000"/>
                </a:solidFill>
              </a:rPr>
              <a:t>-</a:t>
            </a:r>
            <a:r>
              <a:rPr lang="zh-CN" altLang="en-US" sz="3600" b="1" dirty="0">
                <a:solidFill>
                  <a:srgbClr val="990000"/>
                </a:solidFill>
              </a:rPr>
              <a:t>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BC4E003-EE8F-4B23-982D-257515CAE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3"/>
          <a:stretch/>
        </p:blipFill>
        <p:spPr>
          <a:xfrm>
            <a:off x="457200" y="2356131"/>
            <a:ext cx="5362833" cy="168622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7D8B6DF-1207-4620-8EFE-D464AEF4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2" y="4434887"/>
            <a:ext cx="8537655" cy="142478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6414CE-91FF-4F2F-A352-B2DA6D47D56B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9D03656-A59E-4764-B4D4-4B180B07733B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87B2D22-5489-40E8-884F-3A5B6F8CB75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9ED1A7C-AC5B-4E8A-9DCF-5192E4D2F09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B538ADE-0050-47C8-9224-9F332D214FDB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DC439DA-A3F3-4169-A983-A1C28C26AAE8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575AFBF-17C3-4A93-8E6B-7E10B1B0A552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23B277D-D8E1-4540-86AC-A70AADF288BD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78D5D81-B0EB-4C9A-94B5-C073A6B981CA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2845A95-EC4C-416C-BE5E-765CBE303D6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6B1B54D-3159-444E-889F-B9A28800EB34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8F1BD60-6FF7-4EC8-985E-1017455CF47F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FBA68F6-0928-4BC6-AF2D-466A1021BDA3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BFD722-31C9-4FE0-80AB-53C6F69337E5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6EDDEF7-18C1-41DE-998D-B00CE0D3C907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AA0EF-6959-4241-B75D-1B6BC5C8FD9B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F2E18B4-F5CB-4371-8C07-02B6613D54DA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6B20482-0E77-4759-AE97-CF0E77353275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5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B72EB7-E108-48FD-A88A-71A956F9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4" y="1653219"/>
            <a:ext cx="6500423" cy="37341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4699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堆的细节</a:t>
            </a:r>
            <a:r>
              <a:rPr lang="en-US" altLang="zh-CN" sz="3600" b="1" dirty="0">
                <a:solidFill>
                  <a:srgbClr val="990000"/>
                </a:solidFill>
              </a:rPr>
              <a:t>-</a:t>
            </a:r>
            <a:r>
              <a:rPr lang="zh-CN" altLang="en-US" sz="3600" b="1" dirty="0">
                <a:solidFill>
                  <a:srgbClr val="990000"/>
                </a:solidFill>
              </a:rPr>
              <a:t>层序遍历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8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85750" y="105336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F3127F-FA73-4D71-B59C-D73C2F3EAA43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F1EDF5-9FF4-4B12-90C8-C0A720ECC3ED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电影赏析研讨课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30C94F-80DC-4ED3-AE86-61412B63F321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0DA536-037B-4932-AAC0-6FAD6E058BFC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91BAC7C-4A94-47CC-9FCD-893E3BEB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84" y="4095191"/>
            <a:ext cx="2209992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990000"/>
                </a:solidFill>
              </a:rPr>
              <a:t>二叉树与堆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9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F986350-79D0-4712-9103-10EFCD46C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0"/>
          <a:stretch/>
        </p:blipFill>
        <p:spPr>
          <a:xfrm>
            <a:off x="457200" y="2215632"/>
            <a:ext cx="6576630" cy="365382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4644AA-A9B9-4D1D-9C68-0705CE9B4B5A}"/>
              </a:ext>
            </a:extLst>
          </p:cNvPr>
          <p:cNvGrpSpPr/>
          <p:nvPr/>
        </p:nvGrpSpPr>
        <p:grpSpPr>
          <a:xfrm>
            <a:off x="952417" y="225927"/>
            <a:ext cx="7200147" cy="461665"/>
            <a:chOff x="2476413" y="254497"/>
            <a:chExt cx="7200147" cy="4616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C0DACAD-59DE-43FD-8E68-84C842C956B8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65A3095-2FAB-4B4E-AD31-22AAE0CF37C1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2F56A97-3B3C-44C5-8DD4-9195A1A74E9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7506EBD-F81E-4C9B-B5EA-658EA1C74F73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4935C1DA-72F3-468A-80C8-C2B1709724E0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BF5241E-B6CD-4FBE-9AC3-B462B938136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7EB4CEA-5083-4AD5-9034-8615A0F2756B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AC646F4-F0BF-45DE-9E3A-5EB0988294B1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0336D27-2E26-4496-9ED8-63141C07013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623CCE9-5B5C-4884-B2CA-5D8276581A83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E06D49-5273-4ADD-938A-299CBE68F34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95A5405-A44E-4413-8588-58F698DBFD1C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A6DF7E8-1FFC-43EC-9EB9-4DA2211F5713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优先队列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79B047D-5F4D-45D5-B619-5D0C8CBBE138}"/>
              </a:ext>
            </a:extLst>
          </p:cNvPr>
          <p:cNvGrpSpPr/>
          <p:nvPr/>
        </p:nvGrpSpPr>
        <p:grpSpPr>
          <a:xfrm>
            <a:off x="12008" y="6478170"/>
            <a:ext cx="9131992" cy="369332"/>
            <a:chOff x="12008" y="6357220"/>
            <a:chExt cx="9131992" cy="36933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6E5B879-0F90-4D00-A793-0FB8692D4D78}"/>
                </a:ext>
              </a:extLst>
            </p:cNvPr>
            <p:cNvSpPr txBox="1"/>
            <p:nvPr/>
          </p:nvSpPr>
          <p:spPr>
            <a:xfrm>
              <a:off x="3361490" y="6357220"/>
              <a:ext cx="23367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Topic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AC3B8A8-FCA7-4BA1-BACF-8B8D5B77556A}"/>
                </a:ext>
              </a:extLst>
            </p:cNvPr>
            <p:cNvSpPr txBox="1"/>
            <p:nvPr/>
          </p:nvSpPr>
          <p:spPr>
            <a:xfrm>
              <a:off x="5710278" y="6357220"/>
              <a:ext cx="343372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F30C376-E1B9-4073-98F7-8453C02F94AD}"/>
                </a:ext>
              </a:extLst>
            </p:cNvPr>
            <p:cNvSpPr txBox="1"/>
            <p:nvPr/>
          </p:nvSpPr>
          <p:spPr>
            <a:xfrm>
              <a:off x="12008" y="6357220"/>
              <a:ext cx="334948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3962</TotalTime>
  <Words>233</Words>
  <Application>Microsoft Office PowerPoint</Application>
  <PresentationFormat>全屏显示(4:3)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PingFang SC</vt:lpstr>
      <vt:lpstr>等线</vt:lpstr>
      <vt:lpstr>等线 Light</vt:lpstr>
      <vt:lpstr>微软雅黑</vt:lpstr>
      <vt:lpstr>Arial</vt:lpstr>
      <vt:lpstr>Calibri</vt:lpstr>
      <vt:lpstr>Calibri Light</vt:lpstr>
      <vt:lpstr>Wingdings</vt:lpstr>
      <vt:lpstr>Office 主题​​</vt:lpstr>
      <vt:lpstr>二叉树堆优先队列</vt:lpstr>
      <vt:lpstr>PowerPoint 演示文稿</vt:lpstr>
      <vt:lpstr>二叉树的定义和特性</vt:lpstr>
      <vt:lpstr>如何实现二叉树？</vt:lpstr>
      <vt:lpstr>用指针实现二叉树</vt:lpstr>
      <vt:lpstr>用指针实现堆</vt:lpstr>
      <vt:lpstr>堆的细节-根</vt:lpstr>
      <vt:lpstr>堆的细节-层序遍历</vt:lpstr>
      <vt:lpstr>二叉树与堆</vt:lpstr>
      <vt:lpstr>用指针实现二叉树</vt:lpstr>
      <vt:lpstr>堆性质的维持</vt:lpstr>
      <vt:lpstr>二叉树实现堆</vt:lpstr>
      <vt:lpstr>二叉树实现堆</vt:lpstr>
      <vt:lpstr>用指针实现二叉树</vt:lpstr>
      <vt:lpstr>PowerPoint 演示文稿</vt:lpstr>
      <vt:lpstr>PowerPoint 演示文稿</vt:lpstr>
      <vt:lpstr>优先队列</vt:lpstr>
      <vt:lpstr>堆实现优先队列</vt:lpstr>
      <vt:lpstr>优先队列基本操作</vt:lpstr>
      <vt:lpstr>优先队列基本操作</vt:lpstr>
      <vt:lpstr>谢 谢 观 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与我们密不可分的数字地球（3S）</dc:title>
  <dc:creator>邱凯</dc:creator>
  <cp:lastModifiedBy>邱凯</cp:lastModifiedBy>
  <cp:revision>81</cp:revision>
  <dcterms:created xsi:type="dcterms:W3CDTF">2018-04-08T04:44:18Z</dcterms:created>
  <dcterms:modified xsi:type="dcterms:W3CDTF">2018-05-21T06:48:38Z</dcterms:modified>
</cp:coreProperties>
</file>