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2" r:id="rId4"/>
    <p:sldId id="267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57" r:id="rId15"/>
    <p:sldId id="258" r:id="rId16"/>
    <p:sldId id="259" r:id="rId17"/>
    <p:sldId id="268" r:id="rId18"/>
    <p:sldId id="271" r:id="rId19"/>
    <p:sldId id="273" r:id="rId20"/>
    <p:sldId id="27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3B30D-DF65-4451-B611-F047FEB23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6D0F2D-1B89-4A8F-984F-6FF7807CA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20BE6F-2625-485C-A131-AE5C64818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6FC8-22C8-403A-9EA3-43CCC46C080B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15A702-2A99-4EB9-AC99-DE124E2F0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F102CF-AF81-44E6-B421-02B6B8F67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0336F-9011-417F-8A0A-22D28C31E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82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B39BE-F9FE-4372-9C2F-68DE438C8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CE9CEE-C27E-4C79-8555-0F3EF9246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6C38CF-7F4B-4752-8E23-263292EB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6FC8-22C8-403A-9EA3-43CCC46C080B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BA2C8-4BB3-4290-A56E-6DAD82E8A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D50A65-DF91-4026-8CCE-F6E98614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0336F-9011-417F-8A0A-22D28C31E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53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7CA2E5-344A-4B19-9C40-6034B530A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83C6C3-ACB2-4ABF-A1BD-9FA6C1CB8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5B28F-7B51-49C7-AEAF-8578407BD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6FC8-22C8-403A-9EA3-43CCC46C080B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D1D709-236B-43C8-AF6A-59C05E8B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9384D6-E7FE-433E-AC7E-5FA44B680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0336F-9011-417F-8A0A-22D28C31E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01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A7D09-BB50-4061-B7C5-BC1EB46EB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A40D17-8701-4ADE-BE64-7B41D3A31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CFB97-B42E-484C-BED8-64B9EE29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6FC8-22C8-403A-9EA3-43CCC46C080B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6F5FC2-10BA-4DCF-8717-1E465EA71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604CF-BE75-4CA0-B8F2-B4954124B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0336F-9011-417F-8A0A-22D28C31E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8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27C28-C091-4908-A750-B168D525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148DD9-DDD7-4072-90B3-5BDA8C1A7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1E81D-C018-4863-BD0C-7A93F8B10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6FC8-22C8-403A-9EA3-43CCC46C080B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FD7BFC-5D60-49D6-9EB1-5A0372F10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0D23CD-1E45-4A0F-9C7A-1F067653F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0336F-9011-417F-8A0A-22D28C31E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17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F58F1-AB15-4E12-B62C-452D53F6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BA3A67-EBA1-4C7F-BC4F-7590E318E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3104C7-E6F0-4538-B5EB-27726695E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9AC909-D93F-43AB-B505-DBF478585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6FC8-22C8-403A-9EA3-43CCC46C080B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38D009-2931-4611-923D-1140BFAF3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896368-82C2-4F01-88F2-7AE9D8055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0336F-9011-417F-8A0A-22D28C31E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99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C6171-7804-4859-8D5F-3268E17A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877229-57B2-4787-A66A-F32F293BE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31C14C-DF3E-46D1-BF87-B2709C02E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60828B-EEA1-40BA-BA03-9A18A4B9C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DD864F-9CE4-4CC1-AC27-97C12D00C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D41168-1E1A-4A59-8141-AFCF3BE3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6FC8-22C8-403A-9EA3-43CCC46C080B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4E4BE2-4D25-4F91-8461-D376243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D61233-96F8-4C90-B597-24F50493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0336F-9011-417F-8A0A-22D28C31E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5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38DDF-A2F0-4A31-9D1F-EA151981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A8EDF5-DE9D-43BA-B5CA-4AC100AAD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6FC8-22C8-403A-9EA3-43CCC46C080B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7B9E1F-6D90-45E6-BB91-347384D1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D94AFF-41C8-4AFA-8439-A8416B9C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0336F-9011-417F-8A0A-22D28C31E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92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1347FE-7FAD-47BF-A5F6-556752C88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6FC8-22C8-403A-9EA3-43CCC46C080B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C6502D-F0D0-468E-84EC-6939BEC9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EF07C0-9CC5-4C82-99FC-BAED978EE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0336F-9011-417F-8A0A-22D28C31E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7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E6FF6-B037-437A-B2C9-BA8335C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1F42AC-7122-49CB-AFDA-125A04FD1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6F078E-E166-410E-9C13-2529B05DE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A3E8CF-5F72-4FE4-B12E-D25460C10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6FC8-22C8-403A-9EA3-43CCC46C080B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715D62-A6A9-473A-AC70-B3A7D1345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C9AED4-2D2F-4861-AB07-E8E3856C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0336F-9011-417F-8A0A-22D28C31E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05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DC68E-43F6-44AB-81A7-B811E312A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0673CA-1889-4571-A4EA-CD712D15B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C44249-D42D-493F-8480-1CDF99E28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3F1CE0-8E94-4E4D-94AE-D9FECCAC7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6FC8-22C8-403A-9EA3-43CCC46C080B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315C3C-64BC-43B6-948D-1D04BD96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53CE0D-F1CA-40CE-9327-4D58AA5FE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0336F-9011-417F-8A0A-22D28C31E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40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B9D8E4-BA00-4B81-9C0F-E64E11547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5E73BD-4BAE-42CE-BF9E-14D0FE913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D5D589-8954-48BE-A5B4-B3827F864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76FC8-22C8-403A-9EA3-43CCC46C080B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E37AD1-6430-4661-B553-70BB3306A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930575-450C-43E8-B107-A2216392E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0336F-9011-417F-8A0A-22D28C31E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44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E286E-993D-4114-A6CA-ED840DB67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1018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sz="53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Searching Strategies</a:t>
            </a:r>
            <a:br>
              <a:rPr lang="en-US" altLang="zh-CN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r>
              <a:rPr lang="en-US" altLang="zh-CN" sz="4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and</a:t>
            </a:r>
            <a:r>
              <a:rPr lang="en-US" altLang="zh-CN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br>
              <a:rPr lang="en-US" altLang="zh-CN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r>
              <a:rPr lang="en-US" altLang="zh-CN" sz="49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the Philosophy of Randomization</a:t>
            </a:r>
            <a:endParaRPr lang="zh-CN" altLang="en-US" b="1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D17323-01DD-4B77-998B-F27BED9B6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6783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新宋体" panose="02010609030101010101" pitchFamily="49" charset="-122"/>
                <a:ea typeface="新宋体" panose="02010609030101010101" pitchFamily="49" charset="-122"/>
              </a:rPr>
              <a:t>搜索策略与随机思想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D8AA42-ADA2-4F65-B57C-97BC83EF7B54}"/>
              </a:ext>
            </a:extLst>
          </p:cNvPr>
          <p:cNvSpPr txBox="1"/>
          <p:nvPr/>
        </p:nvSpPr>
        <p:spPr>
          <a:xfrm>
            <a:off x="5542002" y="520291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殷兆恒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1F6E92-A35F-4037-9071-7D43F249C0DA}"/>
              </a:ext>
            </a:extLst>
          </p:cNvPr>
          <p:cNvSpPr txBox="1"/>
          <p:nvPr/>
        </p:nvSpPr>
        <p:spPr>
          <a:xfrm>
            <a:off x="300698" y="6223683"/>
            <a:ext cx="2338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 Topic 7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158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4FD53E7-E08D-4CB9-AFA9-94F434990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830" y="1145169"/>
            <a:ext cx="10000921" cy="214305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855C1EC-70EC-408A-AE0C-B22977B62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892" y="3099689"/>
            <a:ext cx="9446216" cy="193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82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9ADFEA7-94A9-4E1D-B950-D950E7CEF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039" y="831515"/>
            <a:ext cx="8927922" cy="27129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192F24B-BE46-4533-A7AC-00FB25AD1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340" y="3897984"/>
            <a:ext cx="3255634" cy="111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75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0C281CB-079F-43DC-919C-D44D46B14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817" y="1964229"/>
            <a:ext cx="7053193" cy="35033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33AACDE-595B-4ADB-A6A3-0BF1F63B05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35" t="50444" r="38703"/>
          <a:stretch/>
        </p:blipFill>
        <p:spPr>
          <a:xfrm>
            <a:off x="3356081" y="595883"/>
            <a:ext cx="3534914" cy="11386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7E8726C-C480-47D1-B8B7-710FB14E7C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8927" b="59731"/>
          <a:stretch/>
        </p:blipFill>
        <p:spPr>
          <a:xfrm>
            <a:off x="2375150" y="458298"/>
            <a:ext cx="1130267" cy="106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47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862D0-539C-4486-B101-31D2AA8D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DETERMINISTIC-SEARCH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99FD57-3F96-4C9B-BDD5-5B251D832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1410"/>
            <a:ext cx="11190402" cy="45555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  <a:p>
            <a:pPr marL="0" indent="0">
              <a:buNone/>
            </a:pPr>
            <a:endParaRPr lang="en-US" altLang="zh-CN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67F8481-9317-494D-85C8-209532EEA4F8}"/>
              </a:ext>
            </a:extLst>
          </p:cNvPr>
          <p:cNvSpPr txBox="1">
            <a:spLocks/>
          </p:cNvSpPr>
          <p:nvPr/>
        </p:nvSpPr>
        <p:spPr>
          <a:xfrm>
            <a:off x="6184376" y="1621410"/>
            <a:ext cx="4603423" cy="4555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>
              <a:latin typeface="CentSchbook BT" panose="02040603050705020303" pitchFamily="18" charset="0"/>
              <a:ea typeface="Latin Modern Math" panose="02000503000000000000" pitchFamily="50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    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419CACD-12B5-4FA1-8E3C-6ADA30D18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943" y="2199899"/>
            <a:ext cx="9319683" cy="12291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E05262A-4991-4936-8BAE-E6DC96927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574" y="3568196"/>
            <a:ext cx="1683470" cy="8978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E6268CC-84A8-45CC-A752-8AA529E64FFE}"/>
              </a:ext>
            </a:extLst>
          </p:cNvPr>
          <p:cNvSpPr txBox="1"/>
          <p:nvPr/>
        </p:nvSpPr>
        <p:spPr>
          <a:xfrm>
            <a:off x="1404201" y="5335571"/>
            <a:ext cx="2404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worst time is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329AC66-9FF0-4A47-BD97-7EFC8B863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619" y="5130242"/>
            <a:ext cx="2115380" cy="87232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A75DD8E-EAF9-4476-8513-71D2CE255B78}"/>
              </a:ext>
            </a:extLst>
          </p:cNvPr>
          <p:cNvSpPr txBox="1"/>
          <p:nvPr/>
        </p:nvSpPr>
        <p:spPr>
          <a:xfrm>
            <a:off x="863235" y="1561120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return to the problem, applying our lemma we have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9525920-DA1C-4720-9774-98011B1A85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04" t="59389" r="92990" b="19430"/>
          <a:stretch/>
        </p:blipFill>
        <p:spPr>
          <a:xfrm>
            <a:off x="1395713" y="2484510"/>
            <a:ext cx="311084" cy="52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11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862D0-539C-4486-B101-31D2AA8D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SCRAMBLE-SEARCH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99FD57-3F96-4C9B-BDD5-5B251D8321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1410"/>
                <a:ext cx="4780175" cy="4555553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procedure SCRAMBLE-SEARCH</a:t>
                </a:r>
              </a:p>
              <a:p>
                <a:pPr marL="0" indent="0">
                  <a:buNone/>
                </a:pP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begin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N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GenerateRandomNumber [0,n)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A[I] =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	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 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Remove A[I] From Linked List     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𝑛</m:t>
                    </m:r>
                    <m:r>
                      <a:rPr lang="en-US" altLang="zh-CN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=</m:t>
                    </m:r>
                    <m:r>
                      <a:rPr lang="en-US" altLang="zh-CN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𝑛</m:t>
                    </m:r>
                    <m:r>
                      <a:rPr lang="en-US" altLang="zh-CN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−1</m:t>
                    </m:r>
                  </m:oMath>
                </a14:m>
                <a:endParaRPr lang="en-US" altLang="zh-CN" b="0" dirty="0">
                  <a:latin typeface="Times New Roman" panose="02020603050405020304" pitchFamily="18" charset="0"/>
                  <a:ea typeface="Latin Modern Math" panose="02000503000000000000" pitchFamily="50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b="1" dirty="0">
                    <a:latin typeface="Times New Roman" panose="02020603050405020304" pitchFamily="18" charset="0"/>
                    <a:ea typeface="Latin Modern Math" panose="02000503000000000000" pitchFamily="50" charset="0"/>
                    <a:cs typeface="Times New Roman" panose="02020603050405020304" pitchFamily="18" charset="0"/>
                  </a:rPr>
                  <a:t>end</a:t>
                </a:r>
              </a:p>
              <a:p>
                <a:pPr marL="0" indent="0">
                  <a:buNone/>
                </a:pPr>
                <a:endParaRPr lang="en-US" altLang="zh-CN" b="0" dirty="0">
                  <a:latin typeface="CentSchbook BT" panose="02040603050705020303" pitchFamily="18" charset="0"/>
                  <a:ea typeface="Latin Modern Math" panose="02000503000000000000" pitchFamily="50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    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99FD57-3F96-4C9B-BDD5-5B251D8321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1410"/>
                <a:ext cx="4780175" cy="4555553"/>
              </a:xfrm>
              <a:blipFill>
                <a:blip r:embed="rId2"/>
                <a:stretch>
                  <a:fillRect l="-1148" t="-2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C67F8481-9317-494D-85C8-209532EEA4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0377" y="1621410"/>
                <a:ext cx="4603423" cy="45555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CN" sz="1800" b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begin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CN" sz="18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N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CN" sz="18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 </a:t>
                </a:r>
                <a:r>
                  <a:rPr lang="en-US" altLang="zh-CN" sz="1800" b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true</a:t>
                </a:r>
                <a:r>
                  <a:rPr lang="en-US" altLang="zh-CN" sz="18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CN" sz="18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14:m>
                  <m:oMath xmlns:m="http://schemas.openxmlformats.org/officeDocument/2006/math">
                    <m:r>
                      <a:rPr lang="en-US" altLang="zh-CN" sz="180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8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GenerateRandomNumber [0,n)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CN" sz="18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altLang="zh-CN" sz="1800" b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r>
                  <a:rPr lang="en-US" altLang="zh-CN" sz="18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A[I] =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18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CN" sz="18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	</a:t>
                </a:r>
                <a:r>
                  <a:rPr lang="en-US" altLang="zh-CN" sz="1800" b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</a:t>
                </a:r>
                <a:r>
                  <a:rPr lang="en-US" altLang="zh-CN" sz="18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CN" sz="18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altLang="zh-CN" sz="1800" b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</a:t>
                </a:r>
                <a:r>
                  <a:rPr lang="en-US" altLang="zh-CN" sz="18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CN" sz="18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Remove A[I] From Array  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CN" sz="1800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	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bg2">
                            <a:lumMod val="90000"/>
                          </a:schemeClr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𝑛</m:t>
                    </m:r>
                    <m:r>
                      <a:rPr lang="en-US" altLang="zh-CN" sz="1800" i="1">
                        <a:solidFill>
                          <a:schemeClr val="bg2">
                            <a:lumMod val="90000"/>
                          </a:schemeClr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=</m:t>
                    </m:r>
                    <m:r>
                      <a:rPr lang="en-US" altLang="zh-CN" sz="1800" i="1">
                        <a:solidFill>
                          <a:schemeClr val="bg2">
                            <a:lumMod val="90000"/>
                          </a:schemeClr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𝑛</m:t>
                    </m:r>
                    <m:r>
                      <a:rPr lang="en-US" altLang="zh-CN" sz="1800" i="1">
                        <a:solidFill>
                          <a:schemeClr val="bg2">
                            <a:lumMod val="90000"/>
                          </a:schemeClr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−1</m:t>
                    </m:r>
                  </m:oMath>
                </a14:m>
                <a:endParaRPr lang="en-US" altLang="zh-CN" sz="18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ea typeface="Latin Modern Math" panose="02000503000000000000" pitchFamily="50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CN" sz="1800" b="1" dirty="0">
                    <a:solidFill>
                      <a:schemeClr val="bg2">
                        <a:lumMod val="90000"/>
                      </a:schemeClr>
                    </a:solidFill>
                    <a:latin typeface="Times New Roman" panose="02020603050405020304" pitchFamily="18" charset="0"/>
                    <a:ea typeface="Latin Modern Math" panose="02000503000000000000" pitchFamily="50" charset="0"/>
                    <a:cs typeface="Times New Roman" panose="02020603050405020304" pitchFamily="18" charset="0"/>
                  </a:rPr>
                  <a:t>end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zh-CN" sz="1800" dirty="0">
                  <a:solidFill>
                    <a:schemeClr val="bg2">
                      <a:lumMod val="90000"/>
                    </a:schemeClr>
                  </a:solidFill>
                  <a:latin typeface="CentSchbook BT" panose="02040603050705020303" pitchFamily="18" charset="0"/>
                  <a:ea typeface="Latin Modern Math" panose="02000503000000000000" pitchFamily="50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zh-CN" sz="1800" dirty="0">
                  <a:solidFill>
                    <a:schemeClr val="bg2">
                      <a:lumMod val="90000"/>
                    </a:schemeClr>
                  </a:solidFill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CN" sz="1800" dirty="0">
                    <a:solidFill>
                      <a:schemeClr val="bg2">
                        <a:lumMod val="90000"/>
                      </a:schemeClr>
                    </a:solidFill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    </a:t>
                </a:r>
              </a:p>
            </p:txBody>
          </p:sp>
        </mc:Choice>
        <mc:Fallback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C67F8481-9317-494D-85C8-209532EEA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377" y="1621410"/>
                <a:ext cx="4603423" cy="4555553"/>
              </a:xfrm>
              <a:prstGeom prst="rect">
                <a:avLst/>
              </a:prstGeom>
              <a:blipFill>
                <a:blip r:embed="rId3"/>
                <a:stretch>
                  <a:fillRect l="-794" t="-14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038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862D0-539C-4486-B101-31D2AA8D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SCRAMBLE-SEARCH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99FD57-3F96-4C9B-BDD5-5B251D832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1410"/>
            <a:ext cx="10832184" cy="4555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 Expectation </a:t>
            </a:r>
            <a:r>
              <a:rPr lang="en-US" altLang="zh-CN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When the quantity of </a:t>
            </a:r>
            <a:r>
              <a:rPr lang="en-US" altLang="zh-CN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is 1.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 probability that we find it at </a:t>
            </a:r>
            <a:r>
              <a:rPr lang="en-US" altLang="zh-CN" sz="2400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ith</a:t>
            </a:r>
            <a:r>
              <a:rPr lang="en-US" altLang="zh-CN" sz="2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attempt is</a:t>
            </a: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    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ABFE84-F5B9-422F-BBAD-25D64CC74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545" y="3043244"/>
            <a:ext cx="7767583" cy="276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62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862D0-539C-4486-B101-31D2AA8D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SCRAMBLE-SEARCH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99FD57-3F96-4C9B-BDD5-5B251D832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1410"/>
            <a:ext cx="10832184" cy="4555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 Expectation </a:t>
            </a:r>
            <a:r>
              <a:rPr lang="en-US" altLang="zh-CN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altLang="zh-CN" b="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When the quantity of </a:t>
            </a:r>
            <a:r>
              <a:rPr lang="en-US" altLang="zh-CN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is </a:t>
            </a:r>
            <a:r>
              <a:rPr lang="en-US" altLang="zh-CN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.</a:t>
            </a:r>
            <a:endParaRPr lang="en-US" altLang="zh-CN" sz="2400" b="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 probability that we find it at </a:t>
            </a:r>
            <a:r>
              <a:rPr lang="en-US" altLang="zh-CN" sz="2400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ith</a:t>
            </a:r>
            <a:r>
              <a:rPr lang="en-US" altLang="zh-CN" sz="2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attempt is</a:t>
            </a: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0" i="1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    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C94487-5414-43B1-A2A8-4DF9C799D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442" y="3215723"/>
            <a:ext cx="8305115" cy="116956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197E049-E5BD-4C23-9BFF-C53CFB60D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171" y="4473299"/>
            <a:ext cx="2914887" cy="93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18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862D0-539C-4486-B101-31D2AA8D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SCRAMBLE-SEARCH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99FD57-3F96-4C9B-BDD5-5B251D832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1410"/>
            <a:ext cx="10832184" cy="4555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 Expectation </a:t>
            </a:r>
            <a:r>
              <a:rPr lang="en-US" altLang="zh-CN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altLang="zh-CN" sz="2400" b="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    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ABE98E-387C-4E1A-971A-3C12C2AF1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739" y="2010638"/>
            <a:ext cx="2890573" cy="13983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5D2D5A3-E748-41D9-B109-050515625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45278"/>
            <a:ext cx="7133539" cy="377709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1CDC53D-94F5-4158-B3A7-4664CB18393A}"/>
              </a:ext>
            </a:extLst>
          </p:cNvPr>
          <p:cNvSpPr txBox="1"/>
          <p:nvPr/>
        </p:nvSpPr>
        <p:spPr>
          <a:xfrm>
            <a:off x="8186738" y="3404570"/>
            <a:ext cx="3483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entSchbook BT" panose="02040603050705020303" pitchFamily="18" charset="0"/>
              </a:rPr>
              <a:t>The worst time </a:t>
            </a:r>
            <a:endParaRPr lang="zh-CN" altLang="en-US" sz="2000" dirty="0">
              <a:latin typeface="CentSchbook BT" panose="02040603050705020303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5C86C2F-49C9-470F-BEFD-8F29494D6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2245" y="3804680"/>
            <a:ext cx="2115380" cy="87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01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862D0-539C-4486-B101-31D2AA8D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99FD57-3F96-4C9B-BDD5-5B251D832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1410"/>
            <a:ext cx="10832184" cy="45555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2400" b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Algorithm		     	Average Time 		  	Worst Time</a:t>
            </a: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Latin Modern Math" panose="02000503000000000000" pitchFamily="50" charset="0"/>
                <a:ea typeface="Latin Modern Math" panose="02000503000000000000" pitchFamily="50" charset="0"/>
                <a:cs typeface="Times New Roman" panose="02020603050405020304" pitchFamily="18" charset="0"/>
              </a:rPr>
              <a:t>       Random Search</a:t>
            </a:r>
            <a:endParaRPr lang="en-US" altLang="zh-CN" sz="24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    Deterministic Search</a:t>
            </a:r>
          </a:p>
          <a:p>
            <a:pPr marL="0" indent="0">
              <a:buNone/>
            </a:pPr>
            <a:endParaRPr lang="en-US" altLang="zh-CN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  <a:p>
            <a:pPr marL="0" indent="0">
              <a:buNone/>
            </a:pPr>
            <a:r>
              <a:rPr lang="en-US" altLang="zh-CN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      </a:t>
            </a:r>
            <a:r>
              <a:rPr lang="en-US" altLang="zh-CN" sz="240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Scramble Search</a:t>
            </a:r>
            <a:endParaRPr lang="en-US" altLang="zh-CN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E141043-15BE-470B-825A-5F1C58B6EF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774" t="31229"/>
          <a:stretch/>
        </p:blipFill>
        <p:spPr>
          <a:xfrm>
            <a:off x="6254292" y="2022050"/>
            <a:ext cx="662845" cy="112650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812B9BB-935A-4365-8A9C-F03476088D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41" r="-1"/>
          <a:stretch/>
        </p:blipFill>
        <p:spPr>
          <a:xfrm>
            <a:off x="6068323" y="3213441"/>
            <a:ext cx="1034782" cy="7187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6C24E12-1DD4-41F9-92C9-D0990C80BE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043"/>
          <a:stretch/>
        </p:blipFill>
        <p:spPr>
          <a:xfrm>
            <a:off x="6009623" y="3952238"/>
            <a:ext cx="1324124" cy="125703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B891122-1C1E-48E1-9A90-2B857AA789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6037" y="3203766"/>
            <a:ext cx="1789868" cy="73809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F64E3A-2D28-4438-9232-D804E771EE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6037" y="4211708"/>
            <a:ext cx="1789868" cy="73809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71A54A8-6A67-4DFA-A691-E74E3E16CD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8204" y="2152133"/>
            <a:ext cx="1813611" cy="988317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EC54C5D-E1A3-4905-89B3-38860DBB9150}"/>
              </a:ext>
            </a:extLst>
          </p:cNvPr>
          <p:cNvSpPr/>
          <p:nvPr/>
        </p:nvSpPr>
        <p:spPr>
          <a:xfrm>
            <a:off x="5702837" y="3099345"/>
            <a:ext cx="1537894" cy="21372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47CB960-197A-4F46-92D8-E8BD7B97227F}"/>
              </a:ext>
            </a:extLst>
          </p:cNvPr>
          <p:cNvSpPr/>
          <p:nvPr/>
        </p:nvSpPr>
        <p:spPr>
          <a:xfrm>
            <a:off x="9010800" y="2271860"/>
            <a:ext cx="1651015" cy="17533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385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862D0-539C-4486-B101-31D2AA8D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Philosophies 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makings of a great algorithm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99FD57-3F96-4C9B-BDD5-5B251D832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1410"/>
            <a:ext cx="11246963" cy="4555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u="sng" dirty="0">
                <a:latin typeface="Arial" panose="020B0604020202020204" pitchFamily="34" charset="0"/>
                <a:ea typeface="Latin Modern Math" panose="02000503000000000000" pitchFamily="50" charset="0"/>
                <a:cs typeface="Arial" panose="020B0604020202020204" pitchFamily="34" charset="0"/>
              </a:rPr>
              <a:t>Low reliance on data ? Fast compression ?</a:t>
            </a: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ea typeface="Latin Modern Math" panose="02000503000000000000" pitchFamily="50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 Black" panose="020B0A04020102020204" pitchFamily="34" charset="0"/>
                <a:ea typeface="Latin Modern Math" panose="02000503000000000000" pitchFamily="50" charset="0"/>
                <a:cs typeface="Arial" panose="020B0604020202020204" pitchFamily="34" charset="0"/>
              </a:rPr>
              <a:t>Deterministic search: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Latin Modern Math" panose="02000503000000000000" pitchFamily="50" charset="0"/>
                <a:cs typeface="Times New Roman" panose="02020603050405020304" pitchFamily="18" charset="0"/>
              </a:rPr>
              <a:t>It can compress the solution space, but isn’t immune from bad data!</a:t>
            </a:r>
          </a:p>
          <a:p>
            <a:pPr marL="0" indent="0">
              <a:buNone/>
            </a:pPr>
            <a:r>
              <a:rPr lang="en-US" altLang="zh-CN" dirty="0">
                <a:latin typeface="Arial Black" panose="020B0A04020102020204" pitchFamily="34" charset="0"/>
                <a:ea typeface="Latin Modern Math" panose="02000503000000000000" pitchFamily="50" charset="0"/>
                <a:cs typeface="Arial" panose="020B0604020202020204" pitchFamily="34" charset="0"/>
              </a:rPr>
              <a:t>Random search: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Latin Modern Math" panose="02000503000000000000" pitchFamily="50" charset="0"/>
                <a:cs typeface="Times New Roman" panose="02020603050405020304" pitchFamily="18" charset="0"/>
              </a:rPr>
              <a:t>Totally immune from bad data! but wont compress the solution space.</a:t>
            </a:r>
          </a:p>
          <a:p>
            <a:pPr marL="0" indent="0">
              <a:buNone/>
            </a:pPr>
            <a:r>
              <a:rPr lang="en-US" altLang="zh-CN" dirty="0">
                <a:latin typeface="Arial Black" panose="020B0A04020102020204" pitchFamily="34" charset="0"/>
                <a:ea typeface="Latin Modern Math" panose="02000503000000000000" pitchFamily="50" charset="0"/>
                <a:cs typeface="Arial" panose="020B0604020202020204" pitchFamily="34" charset="0"/>
              </a:rPr>
              <a:t>Scramble search: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Latin Modern Math" panose="02000503000000000000" pitchFamily="50" charset="0"/>
                <a:cs typeface="Times New Roman" panose="02020603050405020304" pitchFamily="18" charset="0"/>
              </a:rPr>
              <a:t>Totally immune from bad data! And will compress the solution space!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Latin Modern Math" panose="02000503000000000000" pitchFamily="50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  <a:p>
            <a:pPr marL="0" indent="0">
              <a:buNone/>
            </a:pPr>
            <a:endParaRPr lang="en-US" altLang="zh-CN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  <a:p>
            <a:pPr marL="0" indent="0">
              <a:buNone/>
            </a:pPr>
            <a:endParaRPr lang="en-US" altLang="zh-CN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  <a:p>
            <a:pPr marL="0" indent="0">
              <a:buNone/>
            </a:pPr>
            <a:endParaRPr lang="en-US" altLang="zh-CN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  <a:p>
            <a:pPr marL="0" indent="0" algn="ctr">
              <a:buNone/>
            </a:pPr>
            <a:endParaRPr lang="en-US" altLang="zh-CN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44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36C91B-766D-4A64-85E2-969CC9D72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833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Firstly, we will look into the following searching approaches and then reach a generalized conclusion.</a:t>
            </a:r>
          </a:p>
          <a:p>
            <a:pPr marL="0" indent="0">
              <a:buNone/>
            </a:pP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Random search</a:t>
            </a:r>
          </a:p>
          <a:p>
            <a:pPr marL="0" indent="0">
              <a:buNone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Deterministic search</a:t>
            </a:r>
          </a:p>
          <a:p>
            <a:pPr marL="0" indent="0">
              <a:buNone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Scramble search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528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862D0-539C-4486-B101-31D2AA8D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Philosophies 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makings of a great algorithm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99FD57-3F96-4C9B-BDD5-5B251D832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1410"/>
            <a:ext cx="11246963" cy="4555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ea typeface="Latin Modern Math" panose="02000503000000000000" pitchFamily="50" charset="0"/>
                <a:cs typeface="Arial" panose="020B0604020202020204" pitchFamily="34" charset="0"/>
              </a:rPr>
              <a:t>Extra…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ea typeface="Latin Modern Math" panose="02000503000000000000" pitchFamily="50" charset="0"/>
                <a:cs typeface="Arial" panose="020B0604020202020204" pitchFamily="34" charset="0"/>
              </a:rPr>
              <a:t>Algorithms that could “reason” !</a:t>
            </a: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ea typeface="Latin Modern Math" panose="02000503000000000000" pitchFamily="50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u="sng" dirty="0">
                <a:latin typeface="Arial Black" panose="020B0A04020102020204" pitchFamily="34" charset="0"/>
                <a:ea typeface="Latin Modern Math" panose="02000503000000000000" pitchFamily="50" charset="0"/>
                <a:cs typeface="Arial" panose="020B0604020202020204" pitchFamily="34" charset="0"/>
              </a:rPr>
              <a:t>Binary search</a:t>
            </a:r>
            <a:r>
              <a:rPr lang="en-US" altLang="zh-CN" dirty="0">
                <a:latin typeface="Arial Black" panose="020B0A04020102020204" pitchFamily="34" charset="0"/>
                <a:ea typeface="Latin Modern Math" panose="02000503000000000000" pitchFamily="50" charset="0"/>
                <a:cs typeface="Arial" panose="020B0604020202020204" pitchFamily="34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Latin Modern Math" panose="02000503000000000000" pitchFamily="50" charset="0"/>
                <a:cs typeface="Times New Roman" panose="02020603050405020304" pitchFamily="18" charset="0"/>
              </a:rPr>
              <a:t>O</a:t>
            </a:r>
            <a:r>
              <a:rPr lang="en-US" altLang="zh-CN" dirty="0">
                <a:latin typeface="Times New Roman" panose="02020603050405020304" pitchFamily="18" charset="0"/>
                <a:ea typeface="Latin Modern Math" panose="02000503000000000000" pitchFamily="50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Latin Modern Math" panose="02000503000000000000" pitchFamily="50" charset="0"/>
                <a:cs typeface="Times New Roman" panose="02020603050405020304" pitchFamily="18" charset="0"/>
              </a:rPr>
              <a:t>lgn</a:t>
            </a:r>
            <a:r>
              <a:rPr lang="en-US" altLang="zh-CN" dirty="0">
                <a:latin typeface="Times New Roman" panose="02020603050405020304" pitchFamily="18" charset="0"/>
                <a:ea typeface="Latin Modern Math" panose="02000503000000000000" pitchFamily="50" charset="0"/>
                <a:cs typeface="Times New Roman" panose="02020603050405020304" pitchFamily="18" charset="0"/>
              </a:rPr>
              <a:t>) </a:t>
            </a:r>
            <a:r>
              <a:rPr lang="en-US" altLang="zh-CN" dirty="0">
                <a:latin typeface="Arial" panose="020B0604020202020204" pitchFamily="34" charset="0"/>
                <a:ea typeface="Latin Modern Math" panose="02000503000000000000" pitchFamily="50" charset="0"/>
                <a:cs typeface="Arial" panose="020B0604020202020204" pitchFamily="34" charset="0"/>
              </a:rPr>
              <a:t>&amp; </a:t>
            </a:r>
            <a:r>
              <a:rPr lang="en-US" altLang="zh-CN" b="1" u="sng" dirty="0">
                <a:latin typeface="Arial Black" panose="020B0A04020102020204" pitchFamily="34" charset="0"/>
                <a:ea typeface="Latin Modern Math" panose="02000503000000000000" pitchFamily="50" charset="0"/>
                <a:cs typeface="Times New Roman" panose="02020603050405020304" pitchFamily="18" charset="0"/>
              </a:rPr>
              <a:t>Interpolation search </a:t>
            </a:r>
            <a:r>
              <a:rPr lang="en-US" altLang="zh-CN" i="1" dirty="0">
                <a:latin typeface="Times New Roman" panose="02020603050405020304" pitchFamily="18" charset="0"/>
                <a:ea typeface="Latin Modern Math" panose="02000503000000000000" pitchFamily="50" charset="0"/>
                <a:cs typeface="Times New Roman" panose="02020603050405020304" pitchFamily="18" charset="0"/>
              </a:rPr>
              <a:t>O</a:t>
            </a:r>
            <a:r>
              <a:rPr lang="en-US" altLang="zh-CN" dirty="0">
                <a:latin typeface="Times New Roman" panose="02020603050405020304" pitchFamily="18" charset="0"/>
                <a:ea typeface="Latin Modern Math" panose="02000503000000000000" pitchFamily="50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Latin Modern Math" panose="02000503000000000000" pitchFamily="50" charset="0"/>
                <a:cs typeface="Times New Roman" panose="02020603050405020304" pitchFamily="18" charset="0"/>
              </a:rPr>
              <a:t>lglgn</a:t>
            </a:r>
            <a:r>
              <a:rPr lang="en-US" altLang="zh-CN" dirty="0">
                <a:latin typeface="Times New Roman" panose="02020603050405020304" pitchFamily="18" charset="0"/>
                <a:ea typeface="Latin Modern Math" panose="02000503000000000000" pitchFamily="50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u="sng" dirty="0">
                <a:latin typeface="Arial Black" panose="020B0A04020102020204" pitchFamily="34" charset="0"/>
                <a:ea typeface="Latin Modern Math" panose="02000503000000000000" pitchFamily="50" charset="0"/>
              </a:rPr>
              <a:t>B-Tree search </a:t>
            </a:r>
            <a:r>
              <a:rPr lang="en-US" altLang="zh-CN" i="1" dirty="0">
                <a:latin typeface="Times New Roman" panose="02020603050405020304" pitchFamily="18" charset="0"/>
                <a:ea typeface="Latin Modern Math" panose="02000503000000000000" pitchFamily="50" charset="0"/>
                <a:cs typeface="Times New Roman" panose="02020603050405020304" pitchFamily="18" charset="0"/>
              </a:rPr>
              <a:t>O</a:t>
            </a:r>
            <a:r>
              <a:rPr lang="en-US" altLang="zh-CN" dirty="0">
                <a:latin typeface="Times New Roman" panose="02020603050405020304" pitchFamily="18" charset="0"/>
                <a:ea typeface="Latin Modern Math" panose="02000503000000000000" pitchFamily="50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Latin Modern Math" panose="02000503000000000000" pitchFamily="50" charset="0"/>
                <a:cs typeface="Times New Roman" panose="02020603050405020304" pitchFamily="18" charset="0"/>
              </a:rPr>
              <a:t>lgn</a:t>
            </a:r>
            <a:r>
              <a:rPr lang="en-US" altLang="zh-CN" dirty="0">
                <a:latin typeface="Times New Roman" panose="02020603050405020304" pitchFamily="18" charset="0"/>
                <a:ea typeface="Latin Modern Math" panose="02000503000000000000" pitchFamily="50" charset="0"/>
                <a:cs typeface="Times New Roman" panose="02020603050405020304" pitchFamily="18" charset="0"/>
              </a:rPr>
              <a:t>) </a:t>
            </a:r>
            <a:r>
              <a:rPr lang="en-US" altLang="zh-CN" dirty="0">
                <a:latin typeface="Arial" panose="020B0604020202020204" pitchFamily="34" charset="0"/>
                <a:ea typeface="Latin Modern Math" panose="02000503000000000000" pitchFamily="50" charset="0"/>
                <a:cs typeface="Arial" panose="020B0604020202020204" pitchFamily="34" charset="0"/>
              </a:rPr>
              <a:t>&amp;</a:t>
            </a:r>
            <a:r>
              <a:rPr lang="en-US" altLang="zh-CN" dirty="0">
                <a:latin typeface="Times New Roman" panose="02020603050405020304" pitchFamily="18" charset="0"/>
                <a:ea typeface="Latin Modern Math" panose="02000503000000000000" pitchFamily="50" charset="0"/>
                <a:cs typeface="Times New Roman" panose="02020603050405020304" pitchFamily="18" charset="0"/>
              </a:rPr>
              <a:t> </a:t>
            </a:r>
            <a:r>
              <a:rPr lang="en-US" altLang="zh-CN" u="sng" dirty="0">
                <a:latin typeface="Arial Black" panose="020B0A04020102020204" pitchFamily="34" charset="0"/>
                <a:ea typeface="Microsoft JhengHei Light" panose="020B0304030504040204" pitchFamily="34" charset="-120"/>
              </a:rPr>
              <a:t>Hash Search </a:t>
            </a:r>
            <a:r>
              <a:rPr lang="en-US" altLang="zh-CN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Latin Modern Math" panose="02000503000000000000" pitchFamily="50" charset="0"/>
                <a:cs typeface="Times New Roman" panose="02020603050405020304" pitchFamily="18" charset="0"/>
              </a:rPr>
              <a:t>O</a:t>
            </a:r>
            <a:r>
              <a:rPr lang="en-US" altLang="zh-CN" dirty="0">
                <a:latin typeface="Times New Roman" panose="02020603050405020304" pitchFamily="18" charset="0"/>
                <a:ea typeface="Latin Modern Math" panose="02000503000000000000" pitchFamily="50" charset="0"/>
                <a:cs typeface="Times New Roman" panose="02020603050405020304" pitchFamily="18" charset="0"/>
              </a:rPr>
              <a:t>(1)</a:t>
            </a:r>
            <a:r>
              <a:rPr lang="en-US" altLang="zh-CN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)</a:t>
            </a:r>
          </a:p>
          <a:p>
            <a:pPr marL="0" indent="0">
              <a:buNone/>
            </a:pPr>
            <a:endParaRPr lang="en-US" altLang="zh-CN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We use </a:t>
            </a:r>
            <a:r>
              <a:rPr lang="en-US" altLang="zh-CN" sz="2400" u="sng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randomization to fight with bad data when we have no knowledge </a:t>
            </a:r>
            <a:r>
              <a:rPr lang="en-US" altLang="zh-CN" sz="240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(pre-defined data structure)</a:t>
            </a:r>
          </a:p>
          <a:p>
            <a:pPr marL="0" indent="0" algn="ctr">
              <a:buNone/>
            </a:pPr>
            <a:endParaRPr lang="en-US" altLang="zh-CN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872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8B86BBB7-4928-471F-872D-C23ECCA37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RANDOM-SEARCH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938B770D-E6B0-4EE3-A5D5-1BB36449CA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90714"/>
                <a:ext cx="6023727" cy="3855564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procedure RANDOM-SEARCH</a:t>
                </a:r>
              </a:p>
              <a:p>
                <a:pPr marL="0" indent="0">
                  <a:buNone/>
                </a:pP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begin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I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GenerateRandomNumber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[1,n]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	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A[I] =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	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 </a:t>
                </a:r>
              </a:p>
              <a:p>
                <a:pPr marL="0" indent="0">
                  <a:buNone/>
                </a:pPr>
                <a:r>
                  <a:rPr lang="en-US" altLang="zh-CN" b="1" dirty="0">
                    <a:latin typeface="Times New Roman" panose="02020603050405020304" pitchFamily="18" charset="0"/>
                    <a:ea typeface="Latin Modern Math" panose="02000503000000000000" pitchFamily="50" charset="0"/>
                    <a:cs typeface="Times New Roman" panose="02020603050405020304" pitchFamily="18" charset="0"/>
                  </a:rPr>
                  <a:t>end</a:t>
                </a:r>
              </a:p>
              <a:p>
                <a:pPr marL="0" indent="0">
                  <a:buNone/>
                </a:pPr>
                <a:endParaRPr lang="en-US" altLang="zh-CN" b="0" dirty="0">
                  <a:latin typeface="CentSchbook BT" panose="02040603050705020303" pitchFamily="18" charset="0"/>
                  <a:ea typeface="Latin Modern Math" panose="02000503000000000000" pitchFamily="50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    </a:t>
                </a:r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938B770D-E6B0-4EE3-A5D5-1BB36449CA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90714"/>
                <a:ext cx="6023727" cy="3855564"/>
              </a:xfrm>
              <a:blipFill>
                <a:blip r:embed="rId2"/>
                <a:stretch>
                  <a:fillRect l="-1619" t="-3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2067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8B86BBB7-4928-471F-872D-C23ECCA37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RANDOM-SEARCH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9EBFA43-DD1E-40FE-9852-962AC4782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464" y="1945547"/>
            <a:ext cx="4166280" cy="15054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A4967A5-FD65-437F-8966-4B21564A82CE}"/>
              </a:ext>
            </a:extLst>
          </p:cNvPr>
          <p:cNvSpPr txBox="1"/>
          <p:nvPr/>
        </p:nvSpPr>
        <p:spPr>
          <a:xfrm>
            <a:off x="838200" y="1390605"/>
            <a:ext cx="5960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When the quantity of </a:t>
            </a:r>
            <a:r>
              <a:rPr lang="en-US" altLang="zh-CN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is </a:t>
            </a:r>
            <a:r>
              <a:rPr lang="en-US" altLang="zh-CN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 probability that we find it at </a:t>
            </a:r>
            <a:r>
              <a:rPr lang="en-US" altLang="zh-CN" sz="2400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ith</a:t>
            </a:r>
            <a:r>
              <a:rPr lang="en-US" altLang="zh-CN" sz="2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attempt is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A2F92D-94F9-4D68-8648-D146C70C3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38" y="3323286"/>
            <a:ext cx="7230611" cy="15054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258F5E4-22E9-4C73-96C8-3F98395DA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1097" y="4725053"/>
            <a:ext cx="9173014" cy="163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00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8B86BBB7-4928-471F-872D-C23ECCA37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RANDOM-SEARCH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4967A5-FD65-437F-8966-4B21564A82CE}"/>
              </a:ext>
            </a:extLst>
          </p:cNvPr>
          <p:cNvSpPr txBox="1"/>
          <p:nvPr/>
        </p:nvSpPr>
        <p:spPr>
          <a:xfrm>
            <a:off x="838200" y="1558802"/>
            <a:ext cx="93898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However, as we have seen, the algorithm has faint possibility that it will </a:t>
            </a:r>
            <a:r>
              <a:rPr lang="en-US" altLang="zh-CN" sz="2800" u="sng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never end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Worst time: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B09E80-C590-4186-8A73-C6E2427E0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663" y="3132423"/>
            <a:ext cx="2264773" cy="12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862D0-539C-4486-B101-31D2AA8D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DETERMINISTIC-SEARCH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99FD57-3F96-4C9B-BDD5-5B251D8321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17309" y="1975899"/>
                <a:ext cx="4990316" cy="4201064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procedure DETERMINISTIC-SEARCH</a:t>
                </a:r>
              </a:p>
              <a:p>
                <a:pPr marL="0" indent="0">
                  <a:buNone/>
                </a:pP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begin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= 1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&lt; = 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A[I] =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	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 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I = I + 1</a:t>
                </a:r>
                <a:endParaRPr lang="en-US" altLang="zh-CN" b="0" dirty="0">
                  <a:latin typeface="Times New Roman" panose="02020603050405020304" pitchFamily="18" charset="0"/>
                  <a:ea typeface="Latin Modern Math" panose="02000503000000000000" pitchFamily="50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b="1" dirty="0">
                    <a:latin typeface="Times New Roman" panose="02020603050405020304" pitchFamily="18" charset="0"/>
                    <a:ea typeface="Latin Modern Math" panose="02000503000000000000" pitchFamily="50" charset="0"/>
                    <a:cs typeface="Times New Roman" panose="02020603050405020304" pitchFamily="18" charset="0"/>
                  </a:rPr>
                  <a:t>end</a:t>
                </a:r>
              </a:p>
              <a:p>
                <a:pPr marL="0" indent="0">
                  <a:buNone/>
                </a:pPr>
                <a:endParaRPr lang="en-US" altLang="zh-CN" b="0" dirty="0">
                  <a:latin typeface="CentSchbook BT" panose="02040603050705020303" pitchFamily="18" charset="0"/>
                  <a:ea typeface="Latin Modern Math" panose="02000503000000000000" pitchFamily="50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    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99FD57-3F96-4C9B-BDD5-5B251D8321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7309" y="1975899"/>
                <a:ext cx="4990316" cy="4201064"/>
              </a:xfrm>
              <a:blipFill>
                <a:blip r:embed="rId2"/>
                <a:stretch>
                  <a:fillRect l="-1343" t="-2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67F8481-9317-494D-85C8-209532EEA4F8}"/>
              </a:ext>
            </a:extLst>
          </p:cNvPr>
          <p:cNvSpPr txBox="1">
            <a:spLocks/>
          </p:cNvSpPr>
          <p:nvPr/>
        </p:nvSpPr>
        <p:spPr>
          <a:xfrm>
            <a:off x="6184376" y="1621410"/>
            <a:ext cx="4603423" cy="4555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>
              <a:latin typeface="CentSchbook BT" panose="02040603050705020303" pitchFamily="18" charset="0"/>
              <a:ea typeface="Latin Modern Math" panose="02000503000000000000" pitchFamily="50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855026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862D0-539C-4486-B101-31D2AA8D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DETERMINISTIC-SEARCH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99FD57-3F96-4C9B-BDD5-5B251D832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1410"/>
            <a:ext cx="11190402" cy="45555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When the quantity of </a:t>
            </a:r>
            <a:r>
              <a:rPr lang="en-US" altLang="zh-CN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is 1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 probability that we find it at </a:t>
            </a:r>
            <a:r>
              <a:rPr lang="en-US" altLang="zh-CN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ith</a:t>
            </a:r>
            <a:r>
              <a:rPr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attempt is</a:t>
            </a:r>
          </a:p>
          <a:p>
            <a:pPr marL="0" indent="0">
              <a:buNone/>
            </a:pPr>
            <a:endParaRPr lang="en-US" altLang="zh-CN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  <a:p>
            <a:pPr marL="0" indent="0">
              <a:buNone/>
            </a:pPr>
            <a:r>
              <a:rPr lang="en-US" altLang="zh-CN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    </a:t>
            </a:r>
          </a:p>
          <a:p>
            <a:pPr marL="0" indent="0">
              <a:buNone/>
            </a:pPr>
            <a:endParaRPr lang="en-US" altLang="zh-CN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  <a:p>
            <a:pPr marL="0" indent="0">
              <a:buNone/>
            </a:pPr>
            <a:endParaRPr lang="en-US" altLang="zh-CN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  <a:p>
            <a:pPr marL="0" indent="0">
              <a:buNone/>
            </a:pPr>
            <a:r>
              <a:rPr lang="en-US" altLang="zh-CN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Then the expectation time is</a:t>
            </a:r>
          </a:p>
          <a:p>
            <a:pPr marL="0" indent="0">
              <a:buNone/>
            </a:pPr>
            <a:endParaRPr lang="en-US" altLang="zh-CN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  <a:p>
            <a:pPr marL="0" indent="0">
              <a:buNone/>
            </a:pPr>
            <a:endParaRPr lang="en-US" altLang="zh-CN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  <a:p>
            <a:pPr marL="0" indent="0">
              <a:buNone/>
            </a:pPr>
            <a:r>
              <a:rPr lang="en-US" altLang="zh-CN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The worst time, of course, is</a:t>
            </a:r>
          </a:p>
          <a:p>
            <a:pPr marL="0" indent="0">
              <a:buNone/>
            </a:pPr>
            <a:endParaRPr lang="en-US" altLang="zh-CN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67F8481-9317-494D-85C8-209532EEA4F8}"/>
              </a:ext>
            </a:extLst>
          </p:cNvPr>
          <p:cNvSpPr txBox="1">
            <a:spLocks/>
          </p:cNvSpPr>
          <p:nvPr/>
        </p:nvSpPr>
        <p:spPr>
          <a:xfrm>
            <a:off x="6184376" y="1621410"/>
            <a:ext cx="4603423" cy="4555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>
              <a:latin typeface="CentSchbook BT" panose="02040603050705020303" pitchFamily="18" charset="0"/>
              <a:ea typeface="Latin Modern Math" panose="02000503000000000000" pitchFamily="50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    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918F87-1B3D-456F-9CE6-2BD6F300D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558" y="2562243"/>
            <a:ext cx="6130297" cy="11392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8225D62-969C-44CC-A4B0-4C1176D39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046" y="4055988"/>
            <a:ext cx="989475" cy="6528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CE9695C-9D5E-4CB9-92B8-7423A776B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534" y="5576394"/>
            <a:ext cx="395682" cy="29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659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862D0-539C-4486-B101-31D2AA8D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DETERMINISTIC-SEARCH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99FD57-3F96-4C9B-BDD5-5B251D832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1410"/>
            <a:ext cx="11190402" cy="4555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When the quantity of </a:t>
            </a:r>
            <a:r>
              <a:rPr lang="en-US" altLang="zh-CN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is </a:t>
            </a:r>
            <a:r>
              <a:rPr lang="en-US" altLang="zh-CN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 probability that we find it at </a:t>
            </a:r>
            <a:r>
              <a:rPr lang="en-US" altLang="zh-CN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ith</a:t>
            </a:r>
            <a:r>
              <a:rPr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attempt is</a:t>
            </a:r>
          </a:p>
          <a:p>
            <a:pPr marL="0" indent="0">
              <a:buNone/>
            </a:pPr>
            <a:endParaRPr lang="en-US" altLang="zh-CN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  <a:p>
            <a:pPr marL="0" indent="0">
              <a:buNone/>
            </a:pPr>
            <a:endParaRPr lang="en-US" altLang="zh-CN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67F8481-9317-494D-85C8-209532EEA4F8}"/>
              </a:ext>
            </a:extLst>
          </p:cNvPr>
          <p:cNvSpPr txBox="1">
            <a:spLocks/>
          </p:cNvSpPr>
          <p:nvPr/>
        </p:nvSpPr>
        <p:spPr>
          <a:xfrm>
            <a:off x="6184376" y="1621410"/>
            <a:ext cx="4603423" cy="4555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>
              <a:latin typeface="CentSchbook BT" panose="02040603050705020303" pitchFamily="18" charset="0"/>
              <a:ea typeface="Latin Modern Math" panose="02000503000000000000" pitchFamily="50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    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D83EF7-6E11-4890-8551-569EAD9B8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574" y="2837334"/>
            <a:ext cx="7428852" cy="250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74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C6F026A-E5B2-4F68-A7EF-607AEDD7F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057" y="1929185"/>
            <a:ext cx="9535743" cy="251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96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405</Words>
  <Application>Microsoft Office PowerPoint</Application>
  <PresentationFormat>宽屏</PresentationFormat>
  <Paragraphs>150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Microsoft JhengHei Light</vt:lpstr>
      <vt:lpstr>等线</vt:lpstr>
      <vt:lpstr>等线 Light</vt:lpstr>
      <vt:lpstr>宋体</vt:lpstr>
      <vt:lpstr>新宋体</vt:lpstr>
      <vt:lpstr>Arial</vt:lpstr>
      <vt:lpstr>Arial Black</vt:lpstr>
      <vt:lpstr>Cambria Math</vt:lpstr>
      <vt:lpstr>CentSchbook BT</vt:lpstr>
      <vt:lpstr>Latin Modern Math</vt:lpstr>
      <vt:lpstr>Times New Roman</vt:lpstr>
      <vt:lpstr>Office 主题​​</vt:lpstr>
      <vt:lpstr>Searching Strategies and  the Philosophy of Randomization</vt:lpstr>
      <vt:lpstr>PowerPoint 演示文稿</vt:lpstr>
      <vt:lpstr>RANDOM-SEARCH</vt:lpstr>
      <vt:lpstr>RANDOM-SEARCH</vt:lpstr>
      <vt:lpstr>RANDOM-SEARCH</vt:lpstr>
      <vt:lpstr>DETERMINISTIC-SEARCH</vt:lpstr>
      <vt:lpstr>DETERMINISTIC-SEARCH</vt:lpstr>
      <vt:lpstr>DETERMINISTIC-SEARCH</vt:lpstr>
      <vt:lpstr>PowerPoint 演示文稿</vt:lpstr>
      <vt:lpstr>PowerPoint 演示文稿</vt:lpstr>
      <vt:lpstr>PowerPoint 演示文稿</vt:lpstr>
      <vt:lpstr>PowerPoint 演示文稿</vt:lpstr>
      <vt:lpstr>DETERMINISTIC-SEARCH</vt:lpstr>
      <vt:lpstr>SCRAMBLE-SEARCH</vt:lpstr>
      <vt:lpstr>SCRAMBLE-SEARCH</vt:lpstr>
      <vt:lpstr>SCRAMBLE-SEARCH</vt:lpstr>
      <vt:lpstr>SCRAMBLE-SEARCH</vt:lpstr>
      <vt:lpstr>Comparison</vt:lpstr>
      <vt:lpstr>Philosophies  The makings of a great algorithm</vt:lpstr>
      <vt:lpstr>Philosophies  The makings of a great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Strategies</dc:title>
  <dc:creator>812719483@qq.com</dc:creator>
  <cp:lastModifiedBy>812719483@qq.com</cp:lastModifiedBy>
  <cp:revision>27</cp:revision>
  <dcterms:created xsi:type="dcterms:W3CDTF">2018-04-27T01:07:01Z</dcterms:created>
  <dcterms:modified xsi:type="dcterms:W3CDTF">2018-04-28T04:21:50Z</dcterms:modified>
</cp:coreProperties>
</file>