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430" r:id="rId4"/>
    <p:sldId id="398" r:id="rId5"/>
    <p:sldId id="399" r:id="rId6"/>
    <p:sldId id="431" r:id="rId7"/>
    <p:sldId id="433" r:id="rId8"/>
    <p:sldId id="435" r:id="rId9"/>
    <p:sldId id="434" r:id="rId10"/>
    <p:sldId id="441" r:id="rId11"/>
    <p:sldId id="432" r:id="rId12"/>
    <p:sldId id="436" r:id="rId13"/>
    <p:sldId id="437" r:id="rId14"/>
    <p:sldId id="438" r:id="rId15"/>
    <p:sldId id="439" r:id="rId16"/>
    <p:sldId id="340" r:id="rId17"/>
    <p:sldId id="440" r:id="rId18"/>
    <p:sldId id="400" r:id="rId19"/>
    <p:sldId id="442" r:id="rId20"/>
    <p:sldId id="443" r:id="rId21"/>
    <p:sldId id="444" r:id="rId22"/>
    <p:sldId id="445" r:id="rId23"/>
    <p:sldId id="447" r:id="rId24"/>
    <p:sldId id="446" r:id="rId25"/>
    <p:sldId id="448" r:id="rId26"/>
    <p:sldId id="449" r:id="rId27"/>
    <p:sldId id="455" r:id="rId28"/>
    <p:sldId id="450" r:id="rId29"/>
    <p:sldId id="451" r:id="rId30"/>
    <p:sldId id="452" r:id="rId31"/>
    <p:sldId id="453" r:id="rId32"/>
    <p:sldId id="454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9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D91-6CDF-BC43-82A1-613BC97C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7033-34BA-A548-913B-84EA2C89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263D-CFEB-964A-A1B5-D5F31E1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A66E-ABD9-B74E-B0FE-E87D230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BFB5-FE60-EF49-A542-B6C6D1B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E3-3154-0646-8D52-A8F361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759DC-AEF1-5747-84F1-259110CF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FED4-355C-9843-B1BA-118F052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2933-84B7-3448-B63C-3596F668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6AF-2A1D-3A46-AC71-2D4EA2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CBCA-2A13-1F45-9EB9-278B1C5A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1C70-4531-F749-96CC-6A0D63C69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473C-1A5B-EB4F-B47A-77308A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F3D2-E1F5-A646-AF78-DA29F80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FA38-55CF-4B4A-9461-B5FD6E0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693-5648-0140-9716-0F0324B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BA82-F041-2C40-9CCC-719B566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12D-B739-8B4A-B435-9B50D7C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0F7E-207E-EA4C-9EB2-6601F65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5D-9AD7-884D-93FD-D288AC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E4FF-B4C6-294C-B99A-DFDECF5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DD4F-0A8F-A44F-B1D1-851BB3C2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91C-290F-2A46-A656-B403630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1189-2A98-6A4C-A451-B639A4B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826-ADA6-494E-AB3A-8AB8718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F73-1AA1-A94C-A87E-198289D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F46C-BFBE-0347-BDF8-65866FDF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CB17-9291-504B-9A4F-5BBF469E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1E9-3A64-9A4E-B4B0-A45DF59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BA76-981F-5549-946D-FB3072E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3B21-9DCD-7F41-A96B-EFD159E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D6-7E10-A740-88E2-375EF9B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9754-B35C-AE46-B605-9C0979FA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0A4A-1E10-294C-BA9A-6A1BB0DB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DCFF-9E44-8A4C-A75A-C9C4F8E4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4F48E-7C9F-3A4D-A357-26F628E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EFA77-05E1-1347-90FA-04BAEBB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7D6BC-845A-4A48-A1EE-C14AA85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B9234-2FF3-2E4F-B538-F89B542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C16-EC2E-2A42-A738-C9DEC7A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72F5-1F4A-6640-9567-28DBEAD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C227-7247-454D-8C71-2D137D2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30427-7DF6-EB40-925C-88007DF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5DDB-D6CB-DF48-972A-401E93D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782D-EF35-3543-BC02-F47B4BC3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5E2E-275C-F342-9029-030693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6C9-0DD1-5A40-800F-070955B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155-6CE5-9B40-9148-D4EC3E9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BC7F-29E4-A842-830A-BAF0483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2501-BAA0-714A-8016-BA0F368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B37A-A12D-3E4B-8BB4-CB1E50E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1B82-32A8-B846-BFD1-92300A3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089-03E8-CA45-B184-A7B1D9B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D3159-8E75-0542-8365-EBA602E54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67F7-06C0-8A4B-8C20-56807A8D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1F7-4B28-8C48-932E-447A024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F7E1-C63A-D94D-89D0-F01187C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F74-38DB-6443-A511-B9EC851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76B62-2ABC-4A44-AD1B-6D74E39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225C-00F4-BA4F-8C26-558679BA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C3B-D2A5-9D45-B097-B10821A8F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ADE-79B4-C748-BDC4-4EBA2A84E7E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E7CE-2647-7F45-9448-1953694E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59A0-24B4-0E4D-A3E4-ADB236C4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A36-8FA7-3B46-BDCE-F2CB4FD9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592" y="753883"/>
            <a:ext cx="658313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(2)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9FD65-8337-AD48-9F2A-A9FB7FD1DACA}"/>
              </a:ext>
            </a:extLst>
          </p:cNvPr>
          <p:cNvSpPr txBox="1">
            <a:spLocks/>
          </p:cNvSpPr>
          <p:nvPr/>
        </p:nvSpPr>
        <p:spPr>
          <a:xfrm>
            <a:off x="1420969" y="2202286"/>
            <a:ext cx="3666186" cy="939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F718BC-E1FF-6949-8041-4068B5CB4A02}"/>
              </a:ext>
            </a:extLst>
          </p:cNvPr>
          <p:cNvSpPr txBox="1"/>
          <p:nvPr/>
        </p:nvSpPr>
        <p:spPr>
          <a:xfrm>
            <a:off x="1208465" y="2266188"/>
            <a:ext cx="10145335" cy="292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&amp;item1,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&amp;item2) {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result;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result.isbn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= item1.isbn;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result.revenue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= max(item1.revenue, item2.revenue);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result.units_sold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max(item1.units_sold, item2.units_sold);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result;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go counterintuitive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EDEB7-C2C1-9E44-BCD4-1B3816E1DC75}"/>
              </a:ext>
            </a:extLst>
          </p:cNvPr>
          <p:cNvSpPr txBox="1"/>
          <p:nvPr/>
        </p:nvSpPr>
        <p:spPr>
          <a:xfrm rot="21082279">
            <a:off x="7632190" y="4694155"/>
            <a:ext cx="2584471" cy="45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DON’T DO THIS.</a:t>
            </a:r>
          </a:p>
        </p:txBody>
      </p:sp>
    </p:spTree>
    <p:extLst>
      <p:ext uri="{BB962C8B-B14F-4D97-AF65-F5344CB8AC3E}">
        <p14:creationId xmlns:p14="http://schemas.microsoft.com/office/powerpoint/2010/main" val="327959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the assignment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operator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D4DAA-ED8F-804C-9353-77501A99437B}"/>
              </a:ext>
            </a:extLst>
          </p:cNvPr>
          <p:cNvSpPr txBox="1"/>
          <p:nvPr/>
        </p:nvSpPr>
        <p:spPr>
          <a:xfrm>
            <a:off x="2793516" y="2527678"/>
            <a:ext cx="675736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   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DFBA-A330-844E-A707-0580E50DE6C2}"/>
              </a:ext>
            </a:extLst>
          </p:cNvPr>
          <p:cNvSpPr txBox="1"/>
          <p:nvPr/>
        </p:nvSpPr>
        <p:spPr>
          <a:xfrm>
            <a:off x="6667006" y="1967535"/>
            <a:ext cx="2883877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参数应当是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1653942" y="1974241"/>
            <a:ext cx="3234581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caller object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的引用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6981093" y="4511572"/>
            <a:ext cx="2919046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需要是类的成员函数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A14A2-3C3F-A349-A693-984E1007B51E}"/>
              </a:ext>
            </a:extLst>
          </p:cNvPr>
          <p:cNvSpPr txBox="1"/>
          <p:nvPr/>
        </p:nvSpPr>
        <p:spPr>
          <a:xfrm>
            <a:off x="1247287" y="5485247"/>
            <a:ext cx="432703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[RECALL] Copy constructors.</a:t>
            </a:r>
          </a:p>
        </p:txBody>
      </p:sp>
    </p:spTree>
    <p:extLst>
      <p:ext uri="{BB962C8B-B14F-4D97-AF65-F5344CB8AC3E}">
        <p14:creationId xmlns:p14="http://schemas.microsoft.com/office/powerpoint/2010/main" val="8195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Non-</a:t>
            </a:r>
            <a:r>
              <a:rPr lang="en-US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copyable</a:t>
            </a:r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A14A2-3C3F-A349-A693-984E1007B51E}"/>
              </a:ext>
            </a:extLst>
          </p:cNvPr>
          <p:cNvSpPr txBox="1"/>
          <p:nvPr/>
        </p:nvSpPr>
        <p:spPr>
          <a:xfrm>
            <a:off x="873371" y="1547468"/>
            <a:ext cx="1001150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Sometimes there is the case where we want to forbid an object from being copied.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67023-69A8-B946-AE96-79E4C1D7D9DC}"/>
              </a:ext>
            </a:extLst>
          </p:cNvPr>
          <p:cNvSpPr txBox="1"/>
          <p:nvPr/>
        </p:nvSpPr>
        <p:spPr>
          <a:xfrm>
            <a:off x="886543" y="2323521"/>
            <a:ext cx="6899029" cy="2362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&amp;)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=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&amp;)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8001002" y="3473639"/>
            <a:ext cx="3365970" cy="82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声明拷贝构造函数和拷贝赋值操作符为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EE116-BF3E-A44F-868B-E04A249B953C}"/>
              </a:ext>
            </a:extLst>
          </p:cNvPr>
          <p:cNvSpPr txBox="1"/>
          <p:nvPr/>
        </p:nvSpPr>
        <p:spPr>
          <a:xfrm>
            <a:off x="3112477" y="2834320"/>
            <a:ext cx="4888525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必须显式声明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定义一个默认构造函数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EBEE9-EC56-B24C-98A6-AC2C0A2D022B}"/>
              </a:ext>
            </a:extLst>
          </p:cNvPr>
          <p:cNvSpPr txBox="1"/>
          <p:nvPr/>
        </p:nvSpPr>
        <p:spPr>
          <a:xfrm>
            <a:off x="904126" y="4967184"/>
            <a:ext cx="2513151" cy="82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item1;</a:t>
            </a:r>
          </a:p>
          <a:p>
            <a:pPr algn="just">
              <a:lnSpc>
                <a:spcPts val="3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A06A8-950E-2744-A44B-F7A450ADEEA9}"/>
              </a:ext>
            </a:extLst>
          </p:cNvPr>
          <p:cNvSpPr txBox="1"/>
          <p:nvPr/>
        </p:nvSpPr>
        <p:spPr>
          <a:xfrm>
            <a:off x="904126" y="5853025"/>
            <a:ext cx="2989384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ok. 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可以定义两个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38CCA-561E-1744-805D-1034D342573B}"/>
              </a:ext>
            </a:extLst>
          </p:cNvPr>
          <p:cNvSpPr txBox="1"/>
          <p:nvPr/>
        </p:nvSpPr>
        <p:spPr>
          <a:xfrm>
            <a:off x="5114158" y="4573655"/>
            <a:ext cx="3408520" cy="120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item2(item1);</a:t>
            </a:r>
          </a:p>
          <a:p>
            <a:pPr algn="just">
              <a:lnSpc>
                <a:spcPts val="3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item3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item1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44DEC-08C0-8946-81FA-30EBA5BFC6A4}"/>
              </a:ext>
            </a:extLst>
          </p:cNvPr>
          <p:cNvSpPr txBox="1"/>
          <p:nvPr/>
        </p:nvSpPr>
        <p:spPr>
          <a:xfrm>
            <a:off x="5325174" y="5831050"/>
            <a:ext cx="5770721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error. 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找不到拷贝构造函数或拷贝赋值操作符</a:t>
            </a:r>
            <a:endParaRPr lang="en-US" altLang="ja-JP" sz="22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Singletons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A14A2-3C3F-A349-A693-984E1007B51E}"/>
              </a:ext>
            </a:extLst>
          </p:cNvPr>
          <p:cNvSpPr txBox="1"/>
          <p:nvPr/>
        </p:nvSpPr>
        <p:spPr>
          <a:xfrm>
            <a:off x="838200" y="2435238"/>
            <a:ext cx="1051560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 software engineering, the </a:t>
            </a:r>
            <a:r>
              <a:rPr lang="en-US" altLang="ja-JP" sz="2400" b="1" dirty="0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singleton pattern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is a software design pattern that restricts the instantiation of a class to one object.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E29E5-969A-374F-A21D-FAC6547F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139" y="3343642"/>
            <a:ext cx="1075646" cy="13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C967023-69A8-B946-AE96-79E4C1D7D9DC}"/>
              </a:ext>
            </a:extLst>
          </p:cNvPr>
          <p:cNvSpPr txBox="1"/>
          <p:nvPr/>
        </p:nvSpPr>
        <p:spPr>
          <a:xfrm>
            <a:off x="633145" y="510211"/>
            <a:ext cx="10679720" cy="582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Singleton {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Singleton*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 </a:t>
            </a: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          if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(instance ==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instance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Singleton( ); </a:t>
            </a: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instance;</a:t>
            </a:r>
          </a:p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destroyInstance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instance; }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data;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Singleton( ): data(2) { }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Singleton(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Singleton&amp;)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Singleton&amp;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=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Singleton&amp;)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Singleton *instance;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Singleton* Singleton::instance(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7414021" y="4279084"/>
            <a:ext cx="3898844" cy="82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声明拷贝构造函数和拷贝赋值操作符为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deleted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禁复制</a:t>
            </a:r>
            <a:endParaRPr lang="en-US" altLang="ja-JP" sz="20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8CCEA-2512-204D-84EC-57F93535C2A6}"/>
              </a:ext>
            </a:extLst>
          </p:cNvPr>
          <p:cNvSpPr txBox="1"/>
          <p:nvPr/>
        </p:nvSpPr>
        <p:spPr>
          <a:xfrm>
            <a:off x="5224829" y="301500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[Nov 22,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9BEB6-BA96-344B-9274-CB67742AC273}"/>
              </a:ext>
            </a:extLst>
          </p:cNvPr>
          <p:cNvSpPr txBox="1"/>
          <p:nvPr/>
        </p:nvSpPr>
        <p:spPr>
          <a:xfrm>
            <a:off x="5224829" y="3899059"/>
            <a:ext cx="4323618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声明构造函数为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private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禁任意创建</a:t>
            </a:r>
            <a:endParaRPr lang="en-US" altLang="ja-JP" sz="20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B95EA-B869-674B-8C58-0DC10F21F072}"/>
              </a:ext>
            </a:extLst>
          </p:cNvPr>
          <p:cNvSpPr txBox="1"/>
          <p:nvPr/>
        </p:nvSpPr>
        <p:spPr>
          <a:xfrm>
            <a:off x="5403416" y="5089739"/>
            <a:ext cx="5956245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用静态变量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instance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和相应的静态函数管理唯一对象</a:t>
            </a:r>
            <a:endParaRPr lang="en-US" altLang="ja-JP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C967023-69A8-B946-AE96-79E4C1D7D9DC}"/>
              </a:ext>
            </a:extLst>
          </p:cNvPr>
          <p:cNvSpPr txBox="1"/>
          <p:nvPr/>
        </p:nvSpPr>
        <p:spPr>
          <a:xfrm>
            <a:off x="919264" y="1292500"/>
            <a:ext cx="6301152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 s;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2843855" y="1290462"/>
            <a:ext cx="3309761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error. 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构造函数为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private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8CCEA-2512-204D-84EC-57F93535C2A6}"/>
              </a:ext>
            </a:extLst>
          </p:cNvPr>
          <p:cNvSpPr txBox="1"/>
          <p:nvPr/>
        </p:nvSpPr>
        <p:spPr>
          <a:xfrm>
            <a:off x="5125416" y="6089146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[Nov 22,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C0825-328A-2148-B97E-43DAF00F9F03}"/>
              </a:ext>
            </a:extLst>
          </p:cNvPr>
          <p:cNvSpPr txBox="1"/>
          <p:nvPr/>
        </p:nvSpPr>
        <p:spPr>
          <a:xfrm>
            <a:off x="919264" y="1819260"/>
            <a:ext cx="3939029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Singleton( )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3AEDB-C673-694D-9F1D-72D0EEBA9F11}"/>
              </a:ext>
            </a:extLst>
          </p:cNvPr>
          <p:cNvSpPr txBox="1"/>
          <p:nvPr/>
        </p:nvSpPr>
        <p:spPr>
          <a:xfrm>
            <a:off x="4940901" y="1811437"/>
            <a:ext cx="3309761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error. 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构造函数为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private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E55B6-9752-2B42-909E-52EA2C697CC0}"/>
              </a:ext>
            </a:extLst>
          </p:cNvPr>
          <p:cNvSpPr txBox="1"/>
          <p:nvPr/>
        </p:nvSpPr>
        <p:spPr>
          <a:xfrm>
            <a:off x="927095" y="2798740"/>
            <a:ext cx="5279276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Singleton::</a:t>
            </a:r>
            <a:r>
              <a:rPr lang="en-US" altLang="zh-CN" sz="2000" b="1" i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53051-25D4-F740-85ED-EF55753882E0}"/>
              </a:ext>
            </a:extLst>
          </p:cNvPr>
          <p:cNvSpPr txBox="1"/>
          <p:nvPr/>
        </p:nvSpPr>
        <p:spPr>
          <a:xfrm>
            <a:off x="5774083" y="2815388"/>
            <a:ext cx="749811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164D2-7878-6247-BBD3-BDDBB0043540}"/>
              </a:ext>
            </a:extLst>
          </p:cNvPr>
          <p:cNvSpPr txBox="1"/>
          <p:nvPr/>
        </p:nvSpPr>
        <p:spPr>
          <a:xfrm>
            <a:off x="936849" y="3265675"/>
            <a:ext cx="5279276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Singleton::</a:t>
            </a:r>
            <a:r>
              <a:rPr lang="en-US" altLang="zh-CN" sz="2000" b="1" i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53AE8-9F69-084C-B029-02E7BB879BD3}"/>
              </a:ext>
            </a:extLst>
          </p:cNvPr>
          <p:cNvSpPr txBox="1"/>
          <p:nvPr/>
        </p:nvSpPr>
        <p:spPr>
          <a:xfrm>
            <a:off x="5785805" y="3266729"/>
            <a:ext cx="5327673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ok. 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指向相同的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7BB0A-12B5-3A44-B8DB-DA9EFCAEFFC4}"/>
              </a:ext>
            </a:extLst>
          </p:cNvPr>
          <p:cNvSpPr txBox="1"/>
          <p:nvPr/>
        </p:nvSpPr>
        <p:spPr>
          <a:xfrm>
            <a:off x="936849" y="3732610"/>
            <a:ext cx="2087706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p-&gt;data = 7;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E59C0-DEF9-EE45-B8F4-5B19669607A7}"/>
              </a:ext>
            </a:extLst>
          </p:cNvPr>
          <p:cNvSpPr txBox="1"/>
          <p:nvPr/>
        </p:nvSpPr>
        <p:spPr>
          <a:xfrm>
            <a:off x="936848" y="4217130"/>
            <a:ext cx="6114584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s-&gt;data &lt;&lt; ”, ” &lt;&lt; p-&gt;data;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50F89-33C9-9C4A-A630-A9A1C80A3FD2}"/>
              </a:ext>
            </a:extLst>
          </p:cNvPr>
          <p:cNvSpPr txBox="1"/>
          <p:nvPr/>
        </p:nvSpPr>
        <p:spPr>
          <a:xfrm>
            <a:off x="927095" y="4742600"/>
            <a:ext cx="4013806" cy="43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Singleton::</a:t>
            </a:r>
            <a:r>
              <a:rPr lang="en-US" altLang="zh-CN" sz="2000" b="1" i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destroyInstance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4F09E5-8CA9-7A4C-837A-D2271A8861BD}"/>
              </a:ext>
            </a:extLst>
          </p:cNvPr>
          <p:cNvSpPr/>
          <p:nvPr/>
        </p:nvSpPr>
        <p:spPr>
          <a:xfrm>
            <a:off x="7051432" y="4238594"/>
            <a:ext cx="1080582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7, 7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4A13A-941C-9C49-AE06-B2CC604FEEFC}"/>
              </a:ext>
            </a:extLst>
          </p:cNvPr>
          <p:cNvSpPr txBox="1"/>
          <p:nvPr/>
        </p:nvSpPr>
        <p:spPr>
          <a:xfrm>
            <a:off x="5774083" y="4756021"/>
            <a:ext cx="3070979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ok. 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唯一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2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relational operators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98313-5A61-CE46-9143-7FCEEAF52474}"/>
              </a:ext>
            </a:extLst>
          </p:cNvPr>
          <p:cNvSpPr txBox="1"/>
          <p:nvPr/>
        </p:nvSpPr>
        <p:spPr>
          <a:xfrm>
            <a:off x="1686427" y="1927760"/>
            <a:ext cx="8854315" cy="245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bool 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== 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&amp;item1,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&amp;item2) {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item1.isbn == item2.isbn &amp;&amp;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     fabs(item1.revenue – item2.revenue) &lt; 1e-7 &amp;&amp;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     item1.units_sold == item2.units_sold;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C1D77-F1F8-6A4C-9D21-2D213D3ABBE3}"/>
              </a:ext>
            </a:extLst>
          </p:cNvPr>
          <p:cNvSpPr txBox="1"/>
          <p:nvPr/>
        </p:nvSpPr>
        <p:spPr>
          <a:xfrm>
            <a:off x="1686427" y="4673709"/>
            <a:ext cx="8854315" cy="148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bool 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!= 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&amp;item1,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&amp;item2) {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!(item1 == item2);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EDEB7-C2C1-9E44-BCD4-1B3816E1DC75}"/>
              </a:ext>
            </a:extLst>
          </p:cNvPr>
          <p:cNvSpPr txBox="1"/>
          <p:nvPr/>
        </p:nvSpPr>
        <p:spPr>
          <a:xfrm>
            <a:off x="2163375" y="3957948"/>
            <a:ext cx="4272595" cy="44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可以定义其他的</a:t>
            </a:r>
            <a:r>
              <a:rPr lang="en-US" altLang="ja-JP" sz="22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en-US" altLang="zh-CN" sz="22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逻辑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7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relational operators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98313-5A61-CE46-9143-7FCEEAF52474}"/>
              </a:ext>
            </a:extLst>
          </p:cNvPr>
          <p:cNvSpPr txBox="1"/>
          <p:nvPr/>
        </p:nvSpPr>
        <p:spPr>
          <a:xfrm>
            <a:off x="1686427" y="1927760"/>
            <a:ext cx="8854315" cy="148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bool 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 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&amp;item1,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&amp;item2) {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item1.isbn &lt; item2.isbn;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D2D9B-4E85-5C4E-A694-2FAAD18D6A5E}"/>
              </a:ext>
            </a:extLst>
          </p:cNvPr>
          <p:cNvSpPr txBox="1"/>
          <p:nvPr/>
        </p:nvSpPr>
        <p:spPr>
          <a:xfrm>
            <a:off x="838200" y="3788056"/>
            <a:ext cx="848945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Many STL functions/algorithms require that objects be </a:t>
            </a:r>
            <a:r>
              <a:rPr lang="en-US" sz="2200" b="1" dirty="0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comparable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7FB02-8438-4841-9201-072FE65D4641}"/>
              </a:ext>
            </a:extLst>
          </p:cNvPr>
          <p:cNvSpPr txBox="1"/>
          <p:nvPr/>
        </p:nvSpPr>
        <p:spPr>
          <a:xfrm>
            <a:off x="1686428" y="4648291"/>
            <a:ext cx="5927710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 items;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sort(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items.begin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),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items.end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C400-56DF-A44E-9FD8-3EF810965E37}"/>
              </a:ext>
            </a:extLst>
          </p:cNvPr>
          <p:cNvSpPr txBox="1"/>
          <p:nvPr/>
        </p:nvSpPr>
        <p:spPr>
          <a:xfrm>
            <a:off x="6327008" y="5224234"/>
            <a:ext cx="4575452" cy="83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200" b="1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lang="en-US" altLang="ja-JP" sz="2200" b="1" dirty="0" err="1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ja-JP" altLang="en-US" sz="2200" b="1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类定义了</a:t>
            </a:r>
            <a:r>
              <a:rPr lang="en-US" altLang="ja-JP" sz="2200" b="1" dirty="0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operator&lt;</a:t>
            </a:r>
            <a:r>
              <a:rPr lang="zh-CN" altLang="en-US" sz="2200" b="1" dirty="0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否则编译器报错</a:t>
            </a:r>
            <a:r>
              <a:rPr lang="zh-CN" altLang="en-US" sz="2200" b="1" dirty="0">
                <a:solidFill>
                  <a:srgbClr val="FF93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ja-JP" sz="2200" b="1" dirty="0">
              <a:solidFill>
                <a:srgbClr val="FF93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6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the subscript operator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23B0B-D97C-804E-BBEC-501B9D2C0CF5}"/>
              </a:ext>
            </a:extLst>
          </p:cNvPr>
          <p:cNvSpPr txBox="1"/>
          <p:nvPr/>
        </p:nvSpPr>
        <p:spPr>
          <a:xfrm>
            <a:off x="838200" y="1690688"/>
            <a:ext cx="9427199" cy="31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StrVector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StrVector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 … }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string&amp;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[ ] (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element[n]; }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string&amp;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[ ] (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element[n]; }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*elements;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1D307-B29F-0E4F-A408-3E044F728496}"/>
              </a:ext>
            </a:extLst>
          </p:cNvPr>
          <p:cNvSpPr txBox="1"/>
          <p:nvPr/>
        </p:nvSpPr>
        <p:spPr>
          <a:xfrm>
            <a:off x="5130692" y="4170413"/>
            <a:ext cx="5275384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string s[4] = {“hello”, “how”, “are”, “you”};</a:t>
            </a: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StrVector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sv1(s, 4);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sv1[0] = “hi”;</a:t>
            </a: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StrVector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sv2(s, 4);</a:t>
            </a: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sv2[3];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2BBB7-C3C1-9241-96B3-B076BD15CC7F}"/>
              </a:ext>
            </a:extLst>
          </p:cNvPr>
          <p:cNvSpPr txBox="1"/>
          <p:nvPr/>
        </p:nvSpPr>
        <p:spPr>
          <a:xfrm>
            <a:off x="1315393" y="5433161"/>
            <a:ext cx="2531622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Bounds checking?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47BFD-19B8-3844-A07C-E92944A425ED}"/>
              </a:ext>
            </a:extLst>
          </p:cNvPr>
          <p:cNvSpPr txBox="1"/>
          <p:nvPr/>
        </p:nvSpPr>
        <p:spPr>
          <a:xfrm>
            <a:off x="9515865" y="2811283"/>
            <a:ext cx="1499068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version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66DA5-7E59-C541-8F0E-DE70C165B46C}"/>
              </a:ext>
            </a:extLst>
          </p:cNvPr>
          <p:cNvSpPr txBox="1"/>
          <p:nvPr/>
        </p:nvSpPr>
        <p:spPr>
          <a:xfrm>
            <a:off x="9515865" y="3211159"/>
            <a:ext cx="1499068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version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C5B63-224A-FC49-8FD3-F0DF4871DA2A}"/>
              </a:ext>
            </a:extLst>
          </p:cNvPr>
          <p:cNvSpPr txBox="1"/>
          <p:nvPr/>
        </p:nvSpPr>
        <p:spPr>
          <a:xfrm>
            <a:off x="8766331" y="4937418"/>
            <a:ext cx="2118546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version 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C79DD-74E6-904D-9231-10B49E66AD46}"/>
              </a:ext>
            </a:extLst>
          </p:cNvPr>
          <p:cNvSpPr txBox="1"/>
          <p:nvPr/>
        </p:nvSpPr>
        <p:spPr>
          <a:xfrm>
            <a:off x="8766331" y="5656652"/>
            <a:ext cx="2118546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version 2.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BBDFCEF-23E5-CE44-96D1-FCCDC3D10DAA}"/>
              </a:ext>
            </a:extLst>
          </p:cNvPr>
          <p:cNvSpPr/>
          <p:nvPr/>
        </p:nvSpPr>
        <p:spPr>
          <a:xfrm>
            <a:off x="3847015" y="3820729"/>
            <a:ext cx="4008709" cy="872515"/>
          </a:xfrm>
          <a:custGeom>
            <a:avLst/>
            <a:gdLst>
              <a:gd name="connsiteX0" fmla="*/ 0 w 2940423"/>
              <a:gd name="connsiteY0" fmla="*/ 1326776 h 1326776"/>
              <a:gd name="connsiteX1" fmla="*/ 717176 w 2940423"/>
              <a:gd name="connsiteY1" fmla="*/ 519953 h 1326776"/>
              <a:gd name="connsiteX2" fmla="*/ 2438400 w 2940423"/>
              <a:gd name="connsiteY2" fmla="*/ 268941 h 1326776"/>
              <a:gd name="connsiteX3" fmla="*/ 2940423 w 2940423"/>
              <a:gd name="connsiteY3" fmla="*/ 0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423" h="1326776">
                <a:moveTo>
                  <a:pt x="0" y="1326776"/>
                </a:moveTo>
                <a:cubicBezTo>
                  <a:pt x="155388" y="1011517"/>
                  <a:pt x="310776" y="696259"/>
                  <a:pt x="717176" y="519953"/>
                </a:cubicBezTo>
                <a:cubicBezTo>
                  <a:pt x="1123576" y="343647"/>
                  <a:pt x="2067859" y="355600"/>
                  <a:pt x="2438400" y="268941"/>
                </a:cubicBezTo>
                <a:cubicBezTo>
                  <a:pt x="2808941" y="182282"/>
                  <a:pt x="2874682" y="91141"/>
                  <a:pt x="2940423" y="0"/>
                </a:cubicBezTo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member access operators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48E2C-8715-1B4B-A783-6C00F9D5F91A}"/>
              </a:ext>
            </a:extLst>
          </p:cNvPr>
          <p:cNvSpPr/>
          <p:nvPr/>
        </p:nvSpPr>
        <p:spPr>
          <a:xfrm>
            <a:off x="838200" y="1905102"/>
            <a:ext cx="5017477" cy="53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Problems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with pointers: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B3A3FA-9CA8-C345-B9E3-1B465A623054}"/>
              </a:ext>
            </a:extLst>
          </p:cNvPr>
          <p:cNvSpPr/>
          <p:nvPr/>
        </p:nvSpPr>
        <p:spPr>
          <a:xfrm>
            <a:off x="8596490" y="3441254"/>
            <a:ext cx="773723" cy="7737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F1D88-115B-D242-B449-0053234D71C8}"/>
              </a:ext>
            </a:extLst>
          </p:cNvPr>
          <p:cNvCxnSpPr>
            <a:cxnSpLocks/>
          </p:cNvCxnSpPr>
          <p:nvPr/>
        </p:nvCxnSpPr>
        <p:spPr>
          <a:xfrm>
            <a:off x="7747254" y="3552537"/>
            <a:ext cx="614509" cy="163102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BA3E4C-5560-4C4F-A24F-111749896B93}"/>
              </a:ext>
            </a:extLst>
          </p:cNvPr>
          <p:cNvSpPr txBox="1"/>
          <p:nvPr/>
        </p:nvSpPr>
        <p:spPr>
          <a:xfrm>
            <a:off x="7005871" y="3218772"/>
            <a:ext cx="732312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40096-BAE4-F14F-B751-7B353CBD24F4}"/>
              </a:ext>
            </a:extLst>
          </p:cNvPr>
          <p:cNvCxnSpPr>
            <a:cxnSpLocks/>
          </p:cNvCxnSpPr>
          <p:nvPr/>
        </p:nvCxnSpPr>
        <p:spPr>
          <a:xfrm>
            <a:off x="8596490" y="2991895"/>
            <a:ext cx="160646" cy="365380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1F9FF1-0839-6640-A406-980D9681C70D}"/>
              </a:ext>
            </a:extLst>
          </p:cNvPr>
          <p:cNvSpPr txBox="1"/>
          <p:nvPr/>
        </p:nvSpPr>
        <p:spPr>
          <a:xfrm>
            <a:off x="8157563" y="2416373"/>
            <a:ext cx="73185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6138AD-602F-9E40-8086-A6DBB2BF9563}"/>
              </a:ext>
            </a:extLst>
          </p:cNvPr>
          <p:cNvCxnSpPr>
            <a:cxnSpLocks/>
          </p:cNvCxnSpPr>
          <p:nvPr/>
        </p:nvCxnSpPr>
        <p:spPr>
          <a:xfrm flipH="1">
            <a:off x="9304254" y="2975036"/>
            <a:ext cx="295453" cy="444835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9FD960-0079-124B-A366-0D0094E8CEBC}"/>
              </a:ext>
            </a:extLst>
          </p:cNvPr>
          <p:cNvSpPr txBox="1"/>
          <p:nvPr/>
        </p:nvSpPr>
        <p:spPr>
          <a:xfrm>
            <a:off x="9399728" y="2369832"/>
            <a:ext cx="73185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88F023-1D12-6141-931A-4590FA68D525}"/>
              </a:ext>
            </a:extLst>
          </p:cNvPr>
          <p:cNvSpPr/>
          <p:nvPr/>
        </p:nvSpPr>
        <p:spPr>
          <a:xfrm>
            <a:off x="863715" y="2539982"/>
            <a:ext cx="3919300" cy="10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需要记得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需要清楚什么时候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901277" y="4214977"/>
            <a:ext cx="5275384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*ptr1 =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*ptr2 = ptr1;</a:t>
            </a:r>
            <a:endParaRPr lang="en-US" sz="2100" b="1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ptr1;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ptr2;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1A1DE-5677-0142-A931-BFB8E564200D}"/>
              </a:ext>
            </a:extLst>
          </p:cNvPr>
          <p:cNvSpPr txBox="1"/>
          <p:nvPr/>
        </p:nvSpPr>
        <p:spPr>
          <a:xfrm>
            <a:off x="3089086" y="5271004"/>
            <a:ext cx="4947081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ok. The 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object is deleted.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723CD4-EAD8-7644-ACAA-BE47DA1F9CCA}"/>
              </a:ext>
            </a:extLst>
          </p:cNvPr>
          <p:cNvSpPr txBox="1"/>
          <p:nvPr/>
        </p:nvSpPr>
        <p:spPr>
          <a:xfrm>
            <a:off x="3089086" y="5717986"/>
            <a:ext cx="6633777" cy="44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run-time error. Pointer being freed was not allocated.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9DDDA-1266-9D42-96E8-25984A41ED47}"/>
              </a:ext>
            </a:extLst>
          </p:cNvPr>
          <p:cNvSpPr txBox="1"/>
          <p:nvPr/>
        </p:nvSpPr>
        <p:spPr>
          <a:xfrm>
            <a:off x="9304254" y="3966543"/>
            <a:ext cx="113395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61702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Basic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concepts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1396310" y="3424022"/>
            <a:ext cx="2706129" cy="20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3 + 4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+ 3 4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3 4 +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operator+ (3, 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838200" y="1829896"/>
            <a:ext cx="10715368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Overloaded operators are functions with special names: the keyword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the symbol for the operator being defined.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DF067-3833-2544-95C1-A9DEBF4D1141}"/>
              </a:ext>
            </a:extLst>
          </p:cNvPr>
          <p:cNvSpPr txBox="1"/>
          <p:nvPr/>
        </p:nvSpPr>
        <p:spPr>
          <a:xfrm>
            <a:off x="7010403" y="3424023"/>
            <a:ext cx="4343397" cy="20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5 * (3 + 4)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5 + 3 4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5 3 4 + *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operator* (5, operator+ (3, 4))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47555-1F18-E445-B963-BB07CCB906CB}"/>
              </a:ext>
            </a:extLst>
          </p:cNvPr>
          <p:cNvSpPr txBox="1"/>
          <p:nvPr/>
        </p:nvSpPr>
        <p:spPr>
          <a:xfrm>
            <a:off x="3805879" y="3411665"/>
            <a:ext cx="2780275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notation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8349C-00E7-3C42-B4FC-A366AE919324}"/>
              </a:ext>
            </a:extLst>
          </p:cNvPr>
          <p:cNvSpPr txBox="1"/>
          <p:nvPr/>
        </p:nvSpPr>
        <p:spPr>
          <a:xfrm>
            <a:off x="3805879" y="3945208"/>
            <a:ext cx="2780275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Polish notation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88CB3-DFC2-A445-9C65-0585C864A04B}"/>
              </a:ext>
            </a:extLst>
          </p:cNvPr>
          <p:cNvSpPr txBox="1"/>
          <p:nvPr/>
        </p:nvSpPr>
        <p:spPr>
          <a:xfrm>
            <a:off x="3805879" y="4455512"/>
            <a:ext cx="3076837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Polish notation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416FE-EC0A-9943-8B6F-998F507B3C71}"/>
              </a:ext>
            </a:extLst>
          </p:cNvPr>
          <p:cNvSpPr txBox="1"/>
          <p:nvPr/>
        </p:nvSpPr>
        <p:spPr>
          <a:xfrm>
            <a:off x="3805879" y="4989450"/>
            <a:ext cx="3076837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2267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827497" y="3457990"/>
            <a:ext cx="6708334" cy="294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*);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= 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( 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 ( 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F9EBA8-2DA9-7446-B8EA-A9D820ADE006}"/>
              </a:ext>
            </a:extLst>
          </p:cNvPr>
          <p:cNvSpPr/>
          <p:nvPr/>
        </p:nvSpPr>
        <p:spPr>
          <a:xfrm>
            <a:off x="782700" y="1635959"/>
            <a:ext cx="6708334" cy="155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SmartPointer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额外使用一个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reference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counter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记录当前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被多少个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pointer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即初始的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pointer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被复制了多少次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</p:spTree>
    <p:extLst>
      <p:ext uri="{BB962C8B-B14F-4D97-AF65-F5344CB8AC3E}">
        <p14:creationId xmlns:p14="http://schemas.microsoft.com/office/powerpoint/2010/main" val="121318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1659127" y="2214738"/>
            <a:ext cx="4806716" cy="148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*p):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(p), count(</a:t>
            </a:r>
            <a:r>
              <a:rPr lang="zh-CN" alt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(1) )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{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6A8F5C-8A74-674D-9F01-56FFB4448435}"/>
              </a:ext>
            </a:extLst>
          </p:cNvPr>
          <p:cNvSpPr/>
          <p:nvPr/>
        </p:nvSpPr>
        <p:spPr>
          <a:xfrm>
            <a:off x="769434" y="1391804"/>
            <a:ext cx="3117425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主要函数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构造函数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1FE837-5482-1C48-8C83-ED69C4209BB4}"/>
              </a:ext>
            </a:extLst>
          </p:cNvPr>
          <p:cNvSpPr/>
          <p:nvPr/>
        </p:nvSpPr>
        <p:spPr>
          <a:xfrm>
            <a:off x="954854" y="4047603"/>
            <a:ext cx="6355497" cy="155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创建一个新的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SmartPointer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指向输入参数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所指向的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SomeClass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同时创建计数器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且计数器的值为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4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1112103" y="2563477"/>
            <a:ext cx="5332297" cy="148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):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sp.obj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), count(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sp.count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{ ++*count;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6A8F5C-8A74-674D-9F01-56FFB4448435}"/>
              </a:ext>
            </a:extLst>
          </p:cNvPr>
          <p:cNvSpPr/>
          <p:nvPr/>
        </p:nvSpPr>
        <p:spPr>
          <a:xfrm>
            <a:off x="1070537" y="1717181"/>
            <a:ext cx="7019269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主要函数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拷贝构造函数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1FE837-5482-1C48-8C83-ED69C4209BB4}"/>
              </a:ext>
            </a:extLst>
          </p:cNvPr>
          <p:cNvSpPr/>
          <p:nvPr/>
        </p:nvSpPr>
        <p:spPr>
          <a:xfrm>
            <a:off x="1112103" y="4408159"/>
            <a:ext cx="5332297" cy="10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SmartPointer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复制为一个新的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SmartPointer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计数器加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6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890807" y="2159585"/>
            <a:ext cx="4115569" cy="294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</a:t>
            </a: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(--*count == 0) {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count;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6A8F5C-8A74-674D-9F01-56FFB4448435}"/>
              </a:ext>
            </a:extLst>
          </p:cNvPr>
          <p:cNvSpPr/>
          <p:nvPr/>
        </p:nvSpPr>
        <p:spPr>
          <a:xfrm>
            <a:off x="870261" y="1318924"/>
            <a:ext cx="3854762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主要函数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EC172-A6FD-7D4F-B404-6592B052B41E}"/>
              </a:ext>
            </a:extLst>
          </p:cNvPr>
          <p:cNvSpPr/>
          <p:nvPr/>
        </p:nvSpPr>
        <p:spPr>
          <a:xfrm>
            <a:off x="2173685" y="4912593"/>
            <a:ext cx="5136666" cy="104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计数器减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如果计数器为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执行实际的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526031" y="1058176"/>
            <a:ext cx="6912058" cy="53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= 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SmartPointer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== &amp;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21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(--*count == 0) {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count;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}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sp.obj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count = 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sp.count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++*count; 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6A8F5C-8A74-674D-9F01-56FFB4448435}"/>
              </a:ext>
            </a:extLst>
          </p:cNvPr>
          <p:cNvSpPr/>
          <p:nvPr/>
        </p:nvSpPr>
        <p:spPr>
          <a:xfrm>
            <a:off x="505484" y="428531"/>
            <a:ext cx="7019269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主要函数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拷贝赋值操作符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1FE837-5482-1C48-8C83-ED69C4209BB4}"/>
              </a:ext>
            </a:extLst>
          </p:cNvPr>
          <p:cNvSpPr/>
          <p:nvPr/>
        </p:nvSpPr>
        <p:spPr>
          <a:xfrm>
            <a:off x="4832449" y="1554508"/>
            <a:ext cx="2726080" cy="53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防止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self-assignment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D3573-1ED3-A948-92BC-C3A97D72BFC6}"/>
              </a:ext>
            </a:extLst>
          </p:cNvPr>
          <p:cNvSpPr/>
          <p:nvPr/>
        </p:nvSpPr>
        <p:spPr>
          <a:xfrm>
            <a:off x="3854789" y="2302239"/>
            <a:ext cx="3792990" cy="104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放弃原有的指向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计数器减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必要时执行实际的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EC172-A6FD-7D4F-B404-6592B052B41E}"/>
              </a:ext>
            </a:extLst>
          </p:cNvPr>
          <p:cNvSpPr/>
          <p:nvPr/>
        </p:nvSpPr>
        <p:spPr>
          <a:xfrm>
            <a:off x="3854789" y="4224585"/>
            <a:ext cx="2930753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复制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计数器加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8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667827" y="2843353"/>
            <a:ext cx="6912058" cy="51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( ) { 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6A8F5C-8A74-674D-9F01-56FFB4448435}"/>
              </a:ext>
            </a:extLst>
          </p:cNvPr>
          <p:cNvSpPr/>
          <p:nvPr/>
        </p:nvSpPr>
        <p:spPr>
          <a:xfrm>
            <a:off x="629695" y="1985107"/>
            <a:ext cx="7019269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主要函数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5-6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成员访问操作符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EC172-A6FD-7D4F-B404-6592B052B41E}"/>
              </a:ext>
            </a:extLst>
          </p:cNvPr>
          <p:cNvSpPr/>
          <p:nvPr/>
        </p:nvSpPr>
        <p:spPr>
          <a:xfrm>
            <a:off x="667827" y="4502618"/>
            <a:ext cx="6642524" cy="10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SmartPointer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类的使用看起来与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SomeClass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类的指针一样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22B2D-7772-CC47-8B81-7B128ED27CD8}"/>
              </a:ext>
            </a:extLst>
          </p:cNvPr>
          <p:cNvSpPr txBox="1"/>
          <p:nvPr/>
        </p:nvSpPr>
        <p:spPr>
          <a:xfrm>
            <a:off x="667827" y="3462526"/>
            <a:ext cx="6912058" cy="51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 ( ) {  </a:t>
            </a:r>
            <a:r>
              <a:rPr lang="en-US" altLang="zh-CN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79434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58BE-F645-2F45-AB95-051B2802DE9C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22F086-DF22-3049-9F02-1D5B0E83A2C9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BD8FC3-D832-8841-BE69-387D25CD2659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CA115-5C4A-AA43-AE08-99704343F885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7FAB61-ABEA-7443-8C0B-819E52D0A1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7141F7-1930-1E4B-9E9D-D7D88F1888AB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5890C-AAA4-454B-9A18-DFDAE16D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7E010B-FA41-624B-9A2F-9F564B654DC3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41846-F872-3E4A-8648-F26286830B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C9CBB4-02DC-A44E-BCFB-34938406109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F1FB8E4-32E3-2543-AE71-32F0DACAE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EBC40D-CCAC-B24C-A8D2-8BBB98D1C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487AE3-11EC-5F40-BA0B-D9BA0E8114C8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0D53A-73AD-B642-BD74-E3C8500730A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C80B1E-3627-F241-AD8C-5CCE200403CA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D149E2-15ED-8846-9A26-602219FA915F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8EAED8-3907-A742-A52E-095332EBC6C4}"/>
              </a:ext>
            </a:extLst>
          </p:cNvPr>
          <p:cNvSpPr/>
          <p:nvPr/>
        </p:nvSpPr>
        <p:spPr>
          <a:xfrm>
            <a:off x="1084246" y="226912"/>
            <a:ext cx="5728420" cy="631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</a:rPr>
              <a:t> *data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new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sz="2000" b="1" dirty="0">
                <a:latin typeface="Cambria" panose="02040503050406030204" pitchFamily="18" charset="0"/>
              </a:rPr>
              <a:t>(</a:t>
            </a:r>
            <a:r>
              <a:rPr lang="en-US" altLang="zh-CN" sz="2000" b="1" dirty="0">
                <a:latin typeface="Cambria" panose="02040503050406030204" pitchFamily="18" charset="0"/>
              </a:rPr>
              <a:t>-29</a:t>
            </a:r>
            <a:r>
              <a:rPr lang="en-US" sz="2000" b="1" dirty="0"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8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SmartPointer</a:t>
            </a:r>
            <a:r>
              <a:rPr lang="en-US" sz="2000" b="1" dirty="0">
                <a:latin typeface="Cambria" panose="02040503050406030204" pitchFamily="18" charset="0"/>
              </a:rPr>
              <a:t> sp1(data);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*sp1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sp1.get_count()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SmartPointer</a:t>
            </a:r>
            <a:r>
              <a:rPr lang="en-US" sz="2000" b="1" dirty="0">
                <a:latin typeface="Cambria" panose="02040503050406030204" pitchFamily="18" charset="0"/>
              </a:rPr>
              <a:t> *sp2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new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SmartPointer</a:t>
            </a:r>
            <a:r>
              <a:rPr lang="en-US" sz="2000" b="1" dirty="0">
                <a:latin typeface="Cambria" panose="02040503050406030204" pitchFamily="18" charset="0"/>
              </a:rPr>
              <a:t>(sp1);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**sp2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sp2-&gt;</a:t>
            </a:r>
            <a:r>
              <a:rPr lang="en-US" sz="2000" b="1" dirty="0" err="1">
                <a:latin typeface="Cambria" panose="02040503050406030204" pitchFamily="18" charset="0"/>
              </a:rPr>
              <a:t>get_count</a:t>
            </a:r>
            <a:r>
              <a:rPr lang="en-US" sz="2000" b="1" dirty="0">
                <a:latin typeface="Cambria" panose="02040503050406030204" pitchFamily="18" charset="0"/>
              </a:rPr>
              <a:t>()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SmartPointer</a:t>
            </a:r>
            <a:r>
              <a:rPr lang="en-US" sz="2000" b="1" dirty="0">
                <a:latin typeface="Cambria" panose="02040503050406030204" pitchFamily="18" charset="0"/>
              </a:rPr>
              <a:t> sp3(*sp2);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*sp3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sp3.get_count()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delete</a:t>
            </a:r>
            <a:r>
              <a:rPr lang="en-US" sz="2000" b="1" dirty="0">
                <a:latin typeface="Cambria" panose="02040503050406030204" pitchFamily="18" charset="0"/>
              </a:rPr>
              <a:t> sp2;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</a:rPr>
              <a:t> &lt;&lt; sp3.get_count() &lt;&lt; </a:t>
            </a:r>
            <a:r>
              <a:rPr lang="en-US" sz="2000" b="1" dirty="0" err="1">
                <a:latin typeface="Cambria" panose="020405030504060302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8C1E4-19D1-9748-B0BC-C2D3616E9685}"/>
              </a:ext>
            </a:extLst>
          </p:cNvPr>
          <p:cNvSpPr/>
          <p:nvPr/>
        </p:nvSpPr>
        <p:spPr>
          <a:xfrm>
            <a:off x="5782697" y="1408476"/>
            <a:ext cx="1080582" cy="8238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-29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4E2905-9066-1646-A8DF-0B16750E2935}"/>
              </a:ext>
            </a:extLst>
          </p:cNvPr>
          <p:cNvSpPr/>
          <p:nvPr/>
        </p:nvSpPr>
        <p:spPr>
          <a:xfrm>
            <a:off x="5765112" y="2977318"/>
            <a:ext cx="1080582" cy="8238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-29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35913-ADE6-7643-BB10-BA18AB78AC56}"/>
              </a:ext>
            </a:extLst>
          </p:cNvPr>
          <p:cNvSpPr/>
          <p:nvPr/>
        </p:nvSpPr>
        <p:spPr>
          <a:xfrm>
            <a:off x="5759577" y="4519560"/>
            <a:ext cx="1080582" cy="8238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-29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3F658A-C76C-474C-BEA6-807F5B14A038}"/>
              </a:ext>
            </a:extLst>
          </p:cNvPr>
          <p:cNvSpPr/>
          <p:nvPr/>
        </p:nvSpPr>
        <p:spPr>
          <a:xfrm>
            <a:off x="5751578" y="5987207"/>
            <a:ext cx="1080582" cy="4391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814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F9EBA8-2DA9-7446-B8EA-A9D820ADE006}"/>
              </a:ext>
            </a:extLst>
          </p:cNvPr>
          <p:cNvSpPr/>
          <p:nvPr/>
        </p:nvSpPr>
        <p:spPr>
          <a:xfrm>
            <a:off x="2300827" y="2393729"/>
            <a:ext cx="6708334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Smart pointer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singleton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有什么区别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DD965-66D1-CB47-9418-497C358FFCC9}"/>
              </a:ext>
            </a:extLst>
          </p:cNvPr>
          <p:cNvSpPr txBox="1"/>
          <p:nvPr/>
        </p:nvSpPr>
        <p:spPr>
          <a:xfrm>
            <a:off x="912950" y="2430918"/>
            <a:ext cx="150958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[THINK]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98D66-EB35-EA48-9DAC-44DCD437EC51}"/>
              </a:ext>
            </a:extLst>
          </p:cNvPr>
          <p:cNvSpPr/>
          <p:nvPr/>
        </p:nvSpPr>
        <p:spPr>
          <a:xfrm>
            <a:off x="2300827" y="4898583"/>
            <a:ext cx="3312574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sp1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sp2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有什么关系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93B8A-EA45-A54F-9065-C29ADE1F7106}"/>
              </a:ext>
            </a:extLst>
          </p:cNvPr>
          <p:cNvSpPr txBox="1"/>
          <p:nvPr/>
        </p:nvSpPr>
        <p:spPr>
          <a:xfrm>
            <a:off x="912950" y="3458530"/>
            <a:ext cx="150958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[THINK]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9FFA9-9A02-3E46-A5BC-43C1FFC2B137}"/>
              </a:ext>
            </a:extLst>
          </p:cNvPr>
          <p:cNvSpPr/>
          <p:nvPr/>
        </p:nvSpPr>
        <p:spPr>
          <a:xfrm>
            <a:off x="2300827" y="3479657"/>
            <a:ext cx="2946814" cy="128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b="1" dirty="0">
                <a:latin typeface="Cambria" panose="02040503050406030204" pitchFamily="18" charset="0"/>
              </a:rPr>
              <a:t> *data =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new </a:t>
            </a:r>
            <a:r>
              <a:rPr lang="en-US" b="1" dirty="0" err="1">
                <a:solidFill>
                  <a:srgbClr val="0070C0"/>
                </a:solidFill>
                <a:latin typeface="Cambria" panose="02040503050406030204" pitchFamily="18" charset="0"/>
              </a:rPr>
              <a:t>int</a:t>
            </a:r>
            <a:r>
              <a:rPr lang="en-US" b="1" dirty="0">
                <a:latin typeface="Cambria" panose="02040503050406030204" pitchFamily="18" charset="0"/>
              </a:rPr>
              <a:t>(</a:t>
            </a:r>
            <a:r>
              <a:rPr lang="en-US" altLang="zh-CN" b="1" dirty="0">
                <a:latin typeface="Cambria" panose="02040503050406030204" pitchFamily="18" charset="0"/>
              </a:rPr>
              <a:t>-29</a:t>
            </a:r>
            <a:r>
              <a:rPr lang="en-US" b="1" dirty="0"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mbria" panose="02040503050406030204" pitchFamily="18" charset="0"/>
              </a:rPr>
              <a:t>SmartPointer</a:t>
            </a:r>
            <a:r>
              <a:rPr lang="en-US" b="1" dirty="0">
                <a:latin typeface="Cambria" panose="02040503050406030204" pitchFamily="18" charset="0"/>
              </a:rPr>
              <a:t> sp1(data);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mbria" panose="02040503050406030204" pitchFamily="18" charset="0"/>
              </a:rPr>
              <a:t>SmartPointer</a:t>
            </a:r>
            <a:r>
              <a:rPr lang="en-US" b="1" dirty="0">
                <a:latin typeface="Cambria" panose="02040503050406030204" pitchFamily="18" charset="0"/>
              </a:rPr>
              <a:t> sp2(data);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D8B281-CAE2-3D4A-90A0-A1B3F00C2461}"/>
              </a:ext>
            </a:extLst>
          </p:cNvPr>
          <p:cNvGrpSpPr/>
          <p:nvPr/>
        </p:nvGrpSpPr>
        <p:grpSpPr>
          <a:xfrm>
            <a:off x="7857469" y="2267526"/>
            <a:ext cx="3496331" cy="3727241"/>
            <a:chOff x="7857469" y="825585"/>
            <a:chExt cx="3496331" cy="372724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BE53BA-C934-D44D-B006-7DC7345F6476}"/>
                </a:ext>
              </a:extLst>
            </p:cNvPr>
            <p:cNvSpPr/>
            <p:nvPr/>
          </p:nvSpPr>
          <p:spPr>
            <a:xfrm>
              <a:off x="9448088" y="3605633"/>
              <a:ext cx="773723" cy="7737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90739C-CFA9-864E-AEF1-1378BDE10586}"/>
                </a:ext>
              </a:extLst>
            </p:cNvPr>
            <p:cNvCxnSpPr>
              <a:cxnSpLocks/>
            </p:cNvCxnSpPr>
            <p:nvPr/>
          </p:nvCxnSpPr>
          <p:spPr>
            <a:xfrm>
              <a:off x="8598852" y="3716916"/>
              <a:ext cx="614509" cy="16310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0048C2-D7E5-4542-BBF8-3B8CDF6D34D1}"/>
                </a:ext>
              </a:extLst>
            </p:cNvPr>
            <p:cNvSpPr txBox="1"/>
            <p:nvPr/>
          </p:nvSpPr>
          <p:spPr>
            <a:xfrm>
              <a:off x="7857469" y="3383151"/>
              <a:ext cx="732312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ptr1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8A48DBF-9D65-EC45-9AF8-7B9D995544F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088" y="3156274"/>
              <a:ext cx="160646" cy="3653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F3334D-746D-9549-8569-2E94A01C625A}"/>
                </a:ext>
              </a:extLst>
            </p:cNvPr>
            <p:cNvSpPr txBox="1"/>
            <p:nvPr/>
          </p:nvSpPr>
          <p:spPr>
            <a:xfrm>
              <a:off x="9009161" y="2580752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4AAEC0-72DB-1347-89BA-1BAEA8536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5852" y="3139415"/>
              <a:ext cx="295453" cy="44483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D15235-D62B-E941-B2DD-A4B2E3626A6E}"/>
                </a:ext>
              </a:extLst>
            </p:cNvPr>
            <p:cNvSpPr txBox="1"/>
            <p:nvPr/>
          </p:nvSpPr>
          <p:spPr>
            <a:xfrm>
              <a:off x="10251326" y="2534211"/>
              <a:ext cx="7318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ptr3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C07FF2-F6DB-E249-BBAF-1C146C0FBFA6}"/>
                </a:ext>
              </a:extLst>
            </p:cNvPr>
            <p:cNvSpPr/>
            <p:nvPr/>
          </p:nvSpPr>
          <p:spPr>
            <a:xfrm>
              <a:off x="8221063" y="1408981"/>
              <a:ext cx="1018953" cy="568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6F49AFC-915B-9644-91C9-7E69997482C4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8223625" y="2106940"/>
              <a:ext cx="366156" cy="1276211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81B132-AA7C-134B-9A15-E414ED9D40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970" y="2106940"/>
              <a:ext cx="257111" cy="55666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1E9869-D0F4-224D-8884-95D593E9FC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5753" y="1977549"/>
              <a:ext cx="986943" cy="6032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lgDash"/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3F5038-EB59-E642-A9BB-C6A2470F923B}"/>
                </a:ext>
              </a:extLst>
            </p:cNvPr>
            <p:cNvSpPr txBox="1"/>
            <p:nvPr/>
          </p:nvSpPr>
          <p:spPr>
            <a:xfrm>
              <a:off x="8428431" y="825585"/>
              <a:ext cx="2554753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counter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650C98-3D7A-CB4F-9280-1523289240EE}"/>
                </a:ext>
              </a:extLst>
            </p:cNvPr>
            <p:cNvSpPr txBox="1"/>
            <p:nvPr/>
          </p:nvSpPr>
          <p:spPr>
            <a:xfrm>
              <a:off x="10219842" y="4055959"/>
              <a:ext cx="1133958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B4178C-098B-9A43-B033-67C409D8B22B}"/>
                </a:ext>
              </a:extLst>
            </p:cNvPr>
            <p:cNvSpPr txBox="1"/>
            <p:nvPr/>
          </p:nvSpPr>
          <p:spPr>
            <a:xfrm>
              <a:off x="8558570" y="1382140"/>
              <a:ext cx="503945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924EA45-F7B0-EF4F-8AA5-00BDC015E8FA}"/>
              </a:ext>
            </a:extLst>
          </p:cNvPr>
          <p:cNvSpPr txBox="1"/>
          <p:nvPr/>
        </p:nvSpPr>
        <p:spPr>
          <a:xfrm>
            <a:off x="9209508" y="983230"/>
            <a:ext cx="2262664" cy="100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*count;</a:t>
            </a:r>
          </a:p>
        </p:txBody>
      </p:sp>
    </p:spTree>
    <p:extLst>
      <p:ext uri="{BB962C8B-B14F-4D97-AF65-F5344CB8AC3E}">
        <p14:creationId xmlns:p14="http://schemas.microsoft.com/office/powerpoint/2010/main" val="45727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48E2C-8715-1B4B-A783-6C00F9D5F91A}"/>
              </a:ext>
            </a:extLst>
          </p:cNvPr>
          <p:cNvSpPr/>
          <p:nvPr/>
        </p:nvSpPr>
        <p:spPr>
          <a:xfrm>
            <a:off x="1318846" y="1549551"/>
            <a:ext cx="9196754" cy="10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Functors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(i.e., function objects) are classes that overload the call operator.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Functors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allow objects of its type to be used as if they were a function.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1962914" y="2877590"/>
            <a:ext cx="7908617" cy="121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struct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absInt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 0 ? –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3D2AB-A7CB-6946-8484-7AAD038133E3}"/>
              </a:ext>
            </a:extLst>
          </p:cNvPr>
          <p:cNvSpPr txBox="1"/>
          <p:nvPr/>
        </p:nvSpPr>
        <p:spPr>
          <a:xfrm>
            <a:off x="1962914" y="4370033"/>
            <a:ext cx="4262041" cy="121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absInt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21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-7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absInt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)(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-7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859B1C-8E23-964A-9DB4-94052C07C0FE}"/>
              </a:ext>
            </a:extLst>
          </p:cNvPr>
          <p:cNvSpPr/>
          <p:nvPr/>
        </p:nvSpPr>
        <p:spPr>
          <a:xfrm>
            <a:off x="5917223" y="4671638"/>
            <a:ext cx="5108332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使用名为</a:t>
            </a:r>
            <a:r>
              <a:rPr lang="en-US" altLang="ja-JP" sz="21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ja-JP" sz="21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absInt</a:t>
            </a: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类对象的</a:t>
            </a:r>
            <a:r>
              <a:rPr lang="en-US" altLang="ja-JP" sz="21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operator( )</a:t>
            </a:r>
            <a:endParaRPr lang="en-US" sz="21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44994-1793-3B47-89E9-2DCD06A855D0}"/>
              </a:ext>
            </a:extLst>
          </p:cNvPr>
          <p:cNvSpPr/>
          <p:nvPr/>
        </p:nvSpPr>
        <p:spPr>
          <a:xfrm>
            <a:off x="5917222" y="5174771"/>
            <a:ext cx="5108332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使用临时对象的</a:t>
            </a:r>
            <a:r>
              <a:rPr lang="en-US" altLang="ja-JP" sz="21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operator( )</a:t>
            </a:r>
            <a:r>
              <a:rPr lang="zh-CN" altLang="en-US" sz="21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临时对象在语句结束后消亡</a:t>
            </a:r>
            <a:endParaRPr lang="en-US" sz="21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1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8CAA1-8DD2-2440-BF87-7E4FCDA65F7A}"/>
              </a:ext>
            </a:extLst>
          </p:cNvPr>
          <p:cNvSpPr txBox="1"/>
          <p:nvPr/>
        </p:nvSpPr>
        <p:spPr>
          <a:xfrm>
            <a:off x="870441" y="1675742"/>
            <a:ext cx="9653953" cy="275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averageLessX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averageLessX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n):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(n) { }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v1,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v2)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(v1 + v2) / 2.0 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3D2AB-A7CB-6946-8484-7AAD038133E3}"/>
              </a:ext>
            </a:extLst>
          </p:cNvPr>
          <p:cNvSpPr txBox="1"/>
          <p:nvPr/>
        </p:nvSpPr>
        <p:spPr>
          <a:xfrm>
            <a:off x="838200" y="4704449"/>
            <a:ext cx="5492261" cy="121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averageLessX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avg_less_10(10);</a:t>
            </a: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avg_less_10(4, 16)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averageLessX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(10)(</a:t>
            </a:r>
            <a:r>
              <a:rPr lang="en-US" altLang="zh-CN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4, 16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859B1C-8E23-964A-9DB4-94052C07C0FE}"/>
              </a:ext>
            </a:extLst>
          </p:cNvPr>
          <p:cNvSpPr/>
          <p:nvPr/>
        </p:nvSpPr>
        <p:spPr>
          <a:xfrm>
            <a:off x="5961185" y="5015251"/>
            <a:ext cx="3560886" cy="51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使用名为</a:t>
            </a:r>
            <a:r>
              <a:rPr lang="en-US" altLang="ja-JP" sz="21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avg_less_10</a:t>
            </a: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的对象</a:t>
            </a:r>
            <a:endParaRPr lang="en-US" sz="21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B1AD4-EA14-7949-9842-846977B5EC49}"/>
              </a:ext>
            </a:extLst>
          </p:cNvPr>
          <p:cNvSpPr/>
          <p:nvPr/>
        </p:nvSpPr>
        <p:spPr>
          <a:xfrm>
            <a:off x="3783624" y="5929696"/>
            <a:ext cx="7564315" cy="44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使用临时对象</a:t>
            </a:r>
            <a:r>
              <a:rPr lang="en-US" altLang="ja-JP" sz="21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averageLessX</a:t>
            </a:r>
            <a:r>
              <a:rPr lang="en-US" altLang="ja-JP" sz="21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(10)</a:t>
            </a:r>
            <a:r>
              <a:rPr lang="zh-CN" altLang="en-US" sz="21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1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临时对象在语句结束后消亡</a:t>
            </a:r>
            <a:endParaRPr lang="en-US" sz="21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5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Basic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concepts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2347784" y="2040915"/>
            <a:ext cx="832607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Overloaded functions are 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functions that have the </a:t>
            </a:r>
            <a:r>
              <a:rPr lang="en-US" altLang="ja-JP" sz="20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same name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but </a:t>
            </a:r>
            <a:r>
              <a:rPr lang="en-US" altLang="ja-JP" sz="20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different parameter lists 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and that appear in the </a:t>
            </a:r>
            <a:r>
              <a:rPr lang="en-US" altLang="ja-JP" sz="20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same scope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are overloaded.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42398-BD7F-CC45-B400-CB95E01B10CC}"/>
              </a:ext>
            </a:extLst>
          </p:cNvPr>
          <p:cNvSpPr txBox="1"/>
          <p:nvPr/>
        </p:nvSpPr>
        <p:spPr>
          <a:xfrm>
            <a:off x="838200" y="2039441"/>
            <a:ext cx="150958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[RECALL]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8693F-512A-5D40-AD25-91CAB28C4C9E}"/>
              </a:ext>
            </a:extLst>
          </p:cNvPr>
          <p:cNvSpPr txBox="1"/>
          <p:nvPr/>
        </p:nvSpPr>
        <p:spPr>
          <a:xfrm>
            <a:off x="2347784" y="3186614"/>
            <a:ext cx="832607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function must either be </a:t>
            </a:r>
            <a:r>
              <a:rPr lang="en-US" sz="2000" b="1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member of a class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at least one parameter of class type</a:t>
            </a: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6D8D1-009F-7546-B1B9-D9D16E33D79A}"/>
              </a:ext>
            </a:extLst>
          </p:cNvPr>
          <p:cNvSpPr txBox="1"/>
          <p:nvPr/>
        </p:nvSpPr>
        <p:spPr>
          <a:xfrm>
            <a:off x="1208909" y="3185140"/>
            <a:ext cx="130981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[NOTE]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E3C484-2E36-C545-BEFC-E05C96742C31}"/>
              </a:ext>
            </a:extLst>
          </p:cNvPr>
          <p:cNvSpPr/>
          <p:nvPr/>
        </p:nvSpPr>
        <p:spPr>
          <a:xfrm rot="17835969" flipH="1">
            <a:off x="8035559" y="2842019"/>
            <a:ext cx="2010484" cy="1256009"/>
          </a:xfrm>
          <a:prstGeom prst="arc">
            <a:avLst>
              <a:gd name="adj1" fmla="val 19099003"/>
              <a:gd name="adj2" fmla="val 5498266"/>
            </a:avLst>
          </a:prstGeom>
          <a:ln w="9525">
            <a:solidFill>
              <a:schemeClr val="tx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B00A-1AE8-224D-9233-1B55B5A3461A}"/>
              </a:ext>
            </a:extLst>
          </p:cNvPr>
          <p:cNvSpPr txBox="1"/>
          <p:nvPr/>
        </p:nvSpPr>
        <p:spPr>
          <a:xfrm>
            <a:off x="8714402" y="4094222"/>
            <a:ext cx="2244811" cy="4580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</a:t>
            </a:r>
            <a:r>
              <a:rPr lang="en-US" b="1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endParaRPr lang="en-US" altLang="zh-CN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4E160-D151-2546-B24F-7F1314228FEE}"/>
              </a:ext>
            </a:extLst>
          </p:cNvPr>
          <p:cNvSpPr txBox="1"/>
          <p:nvPr/>
        </p:nvSpPr>
        <p:spPr>
          <a:xfrm>
            <a:off x="2365369" y="5146135"/>
            <a:ext cx="602249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illegal to (re-)define operators for built-in types.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14FFD899-5973-4946-99C6-94DA1651F36A}"/>
              </a:ext>
            </a:extLst>
          </p:cNvPr>
          <p:cNvSpPr/>
          <p:nvPr/>
        </p:nvSpPr>
        <p:spPr>
          <a:xfrm>
            <a:off x="4558210" y="4394003"/>
            <a:ext cx="474785" cy="7033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58917-E288-AE4D-9160-66C2E82F4D7C}"/>
              </a:ext>
            </a:extLst>
          </p:cNvPr>
          <p:cNvSpPr txBox="1"/>
          <p:nvPr/>
        </p:nvSpPr>
        <p:spPr>
          <a:xfrm>
            <a:off x="838200" y="2379486"/>
            <a:ext cx="150958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(Lecture 5)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8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pointers to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0155B-EE5B-EB49-AA78-B57841E50D15}"/>
              </a:ext>
            </a:extLst>
          </p:cNvPr>
          <p:cNvSpPr txBox="1"/>
          <p:nvPr/>
        </p:nvSpPr>
        <p:spPr>
          <a:xfrm>
            <a:off x="3021439" y="2239215"/>
            <a:ext cx="5967413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x_less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&amp;a,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&amp;b);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0C62D-C88D-5E49-851D-89DCD95FBF6E}"/>
              </a:ext>
            </a:extLst>
          </p:cNvPr>
          <p:cNvSpPr txBox="1"/>
          <p:nvPr/>
        </p:nvSpPr>
        <p:spPr>
          <a:xfrm>
            <a:off x="3021439" y="2748133"/>
            <a:ext cx="5967413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y_less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&amp;a,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&amp;b);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4D5F6-2C6B-8F4E-9AE2-5A00FB4C63EF}"/>
              </a:ext>
            </a:extLst>
          </p:cNvPr>
          <p:cNvSpPr txBox="1"/>
          <p:nvPr/>
        </p:nvSpPr>
        <p:spPr>
          <a:xfrm>
            <a:off x="3021439" y="3406791"/>
            <a:ext cx="6958013" cy="244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void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mySort</a:t>
            </a:r>
            <a:r>
              <a:rPr lang="en-US" sz="2000" b="1" dirty="0">
                <a:latin typeface="Cambria" panose="02040503050406030204" pitchFamily="18" charset="0"/>
              </a:rPr>
              <a:t> (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      vector&lt;Point&gt; &amp;points, 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     bool</a:t>
            </a:r>
            <a:r>
              <a:rPr lang="en-US" sz="2000" b="1" dirty="0">
                <a:latin typeface="Cambria" panose="02040503050406030204" pitchFamily="18" charset="0"/>
              </a:rPr>
              <a:t> (*p)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&amp;)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) {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          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// </a:t>
            </a:r>
            <a:r>
              <a:rPr lang="ja-JP" altLang="en-US" sz="2000" b="1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用</a:t>
            </a: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(*p)(a, b)</a:t>
            </a:r>
            <a:r>
              <a:rPr lang="ja-JP" altLang="en-US" sz="2000" b="1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来比较两个点</a:t>
            </a:r>
            <a:r>
              <a:rPr lang="en-US" altLang="zh-CN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a</a:t>
            </a:r>
            <a:r>
              <a:rPr lang="ja-JP" altLang="en-US" sz="2000" b="1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和</a:t>
            </a:r>
            <a:r>
              <a:rPr lang="en-US" altLang="ja-JP" sz="2000" b="1" dirty="0">
                <a:solidFill>
                  <a:srgbClr val="00B050"/>
                </a:solidFill>
                <a:latin typeface="Cambria" panose="02040503050406030204" pitchFamily="18" charset="0"/>
                <a:ea typeface="KaiTi" panose="02010609060101010101" pitchFamily="49" charset="-122"/>
              </a:rPr>
              <a:t>b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  <a:ea typeface="KaiTi" panose="02010609060101010101" pitchFamily="49" charset="-122"/>
            </a:endParaRP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A6948-418B-F443-9D28-6AE9F15E324D}"/>
              </a:ext>
            </a:extLst>
          </p:cNvPr>
          <p:cNvSpPr txBox="1"/>
          <p:nvPr/>
        </p:nvSpPr>
        <p:spPr>
          <a:xfrm>
            <a:off x="838200" y="1643657"/>
            <a:ext cx="276664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[RECALL] (Lecture 5)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5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pointers to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4D5F6-2C6B-8F4E-9AE2-5A00FB4C63EF}"/>
              </a:ext>
            </a:extLst>
          </p:cNvPr>
          <p:cNvSpPr txBox="1"/>
          <p:nvPr/>
        </p:nvSpPr>
        <p:spPr>
          <a:xfrm>
            <a:off x="838200" y="4260966"/>
            <a:ext cx="7831015" cy="44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void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mySort</a:t>
            </a:r>
            <a:r>
              <a:rPr lang="en-US" sz="2000" b="1" dirty="0">
                <a:latin typeface="Cambria" panose="02040503050406030204" pitchFamily="18" charset="0"/>
              </a:rPr>
              <a:t> (vector&lt;Point&gt; &amp;points,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xLess</a:t>
            </a:r>
            <a:r>
              <a:rPr lang="en-US" sz="2000" b="1" dirty="0">
                <a:latin typeface="Cambria" panose="02040503050406030204" pitchFamily="18" charset="0"/>
              </a:rPr>
              <a:t> &amp;comp);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3C305-88A5-A341-B647-710FAE529082}"/>
              </a:ext>
            </a:extLst>
          </p:cNvPr>
          <p:cNvSpPr txBox="1"/>
          <p:nvPr/>
        </p:nvSpPr>
        <p:spPr>
          <a:xfrm>
            <a:off x="838200" y="2609820"/>
            <a:ext cx="9979637" cy="12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xLess</a:t>
            </a:r>
            <a:r>
              <a:rPr lang="en-US" sz="2000" b="1" dirty="0">
                <a:latin typeface="Cambria" panose="02040503050406030204" pitchFamily="18" charset="0"/>
              </a:rPr>
              <a:t> {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 operator</a:t>
            </a:r>
            <a:r>
              <a:rPr lang="en-US" sz="2000" b="1" dirty="0">
                <a:latin typeface="Cambria" panose="02040503050406030204" pitchFamily="18" charset="0"/>
              </a:rPr>
              <a:t>( )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&amp;p1,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&amp;p2)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{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</a:rPr>
              <a:t> p1.x &lt; p2.x; }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85844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pointers to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4D5F6-2C6B-8F4E-9AE2-5A00FB4C63EF}"/>
              </a:ext>
            </a:extLst>
          </p:cNvPr>
          <p:cNvSpPr txBox="1"/>
          <p:nvPr/>
        </p:nvSpPr>
        <p:spPr>
          <a:xfrm>
            <a:off x="679938" y="5738073"/>
            <a:ext cx="7831015" cy="44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void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mySort</a:t>
            </a:r>
            <a:r>
              <a:rPr lang="en-US" sz="2000" b="1" dirty="0">
                <a:latin typeface="Cambria" panose="02040503050406030204" pitchFamily="18" charset="0"/>
              </a:rPr>
              <a:t> (vector&lt;Point&gt; &amp;points,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myLess</a:t>
            </a:r>
            <a:r>
              <a:rPr lang="en-US" sz="2000" b="1" dirty="0">
                <a:latin typeface="Cambria" panose="02040503050406030204" pitchFamily="18" charset="0"/>
              </a:rPr>
              <a:t> &amp;comp);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3C305-88A5-A341-B647-710FAE529082}"/>
              </a:ext>
            </a:extLst>
          </p:cNvPr>
          <p:cNvSpPr txBox="1"/>
          <p:nvPr/>
        </p:nvSpPr>
        <p:spPr>
          <a:xfrm>
            <a:off x="697523" y="3004895"/>
            <a:ext cx="10890738" cy="12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xLess</a:t>
            </a:r>
            <a:r>
              <a:rPr lang="en-US" sz="2000" b="1" dirty="0">
                <a:latin typeface="Cambria" panose="02040503050406030204" pitchFamily="18" charset="0"/>
              </a:rPr>
              <a:t>: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myLess</a:t>
            </a:r>
            <a:r>
              <a:rPr lang="en-US" sz="2000" b="1" dirty="0">
                <a:latin typeface="Cambria" panose="02040503050406030204" pitchFamily="18" charset="0"/>
              </a:rPr>
              <a:t> {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virtual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 operator</a:t>
            </a:r>
            <a:r>
              <a:rPr lang="en-US" sz="2000" b="1" dirty="0">
                <a:latin typeface="Cambria" panose="02040503050406030204" pitchFamily="18" charset="0"/>
              </a:rPr>
              <a:t>( )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&amp;p1,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&amp;p2)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{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</a:rPr>
              <a:t> p1.x &lt; p2.x; }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2BD9E-1C47-0F4A-9867-964CDF57D9A5}"/>
              </a:ext>
            </a:extLst>
          </p:cNvPr>
          <p:cNvSpPr txBox="1"/>
          <p:nvPr/>
        </p:nvSpPr>
        <p:spPr>
          <a:xfrm>
            <a:off x="679938" y="1690688"/>
            <a:ext cx="9979637" cy="12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myLess</a:t>
            </a:r>
            <a:r>
              <a:rPr lang="en-US" sz="2000" b="1" dirty="0">
                <a:latin typeface="Cambria" panose="02040503050406030204" pitchFamily="18" charset="0"/>
              </a:rPr>
              <a:t> {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virtual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 operator</a:t>
            </a:r>
            <a:r>
              <a:rPr lang="en-US" sz="2000" b="1" dirty="0">
                <a:latin typeface="Cambria" panose="02040503050406030204" pitchFamily="18" charset="0"/>
              </a:rPr>
              <a:t>( )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&amp;p1,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&amp;p2)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= 0;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87A42-7BCC-C440-AC03-08662D641DA9}"/>
              </a:ext>
            </a:extLst>
          </p:cNvPr>
          <p:cNvSpPr txBox="1"/>
          <p:nvPr/>
        </p:nvSpPr>
        <p:spPr>
          <a:xfrm>
            <a:off x="715108" y="4337685"/>
            <a:ext cx="10890738" cy="12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4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yLess</a:t>
            </a:r>
            <a:r>
              <a:rPr lang="en-US" sz="2000" b="1" dirty="0">
                <a:latin typeface="Cambria" panose="02040503050406030204" pitchFamily="18" charset="0"/>
              </a:rPr>
              <a:t>: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myLess</a:t>
            </a:r>
            <a:r>
              <a:rPr lang="en-US" sz="2000" b="1" dirty="0">
                <a:latin typeface="Cambria" panose="02040503050406030204" pitchFamily="18" charset="0"/>
              </a:rPr>
              <a:t> {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virtual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bool operator</a:t>
            </a:r>
            <a:r>
              <a:rPr lang="en-US" sz="2000" b="1" dirty="0">
                <a:latin typeface="Cambria" panose="02040503050406030204" pitchFamily="18" charset="0"/>
              </a:rPr>
              <a:t>( ) 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&amp;p1,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Point &amp;p2)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</a:rPr>
              <a:t> {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</a:rPr>
              <a:t> p1.y &lt; p2.y; }</a:t>
            </a:r>
          </a:p>
          <a:p>
            <a:pPr>
              <a:lnSpc>
                <a:spcPts val="3140"/>
              </a:lnSpc>
            </a:pPr>
            <a:r>
              <a:rPr lang="en-US" sz="2000" b="1" dirty="0">
                <a:latin typeface="Cambria" panose="02040503050406030204" pitchFamily="18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FF165-02B4-D444-A9A0-35EAC1909D66}"/>
              </a:ext>
            </a:extLst>
          </p:cNvPr>
          <p:cNvSpPr txBox="1"/>
          <p:nvPr/>
        </p:nvSpPr>
        <p:spPr>
          <a:xfrm rot="226309">
            <a:off x="9336217" y="1542445"/>
            <a:ext cx="1955346" cy="45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ja-JP" sz="24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Next lecture!</a:t>
            </a:r>
          </a:p>
        </p:txBody>
      </p:sp>
    </p:spTree>
    <p:extLst>
      <p:ext uri="{BB962C8B-B14F-4D97-AF65-F5344CB8AC3E}">
        <p14:creationId xmlns:p14="http://schemas.microsoft.com/office/powerpoint/2010/main" val="2416842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516C2-5A32-B741-A617-4E619E7275E7}"/>
              </a:ext>
            </a:extLst>
          </p:cNvPr>
          <p:cNvSpPr/>
          <p:nvPr/>
        </p:nvSpPr>
        <p:spPr>
          <a:xfrm>
            <a:off x="838200" y="1997504"/>
            <a:ext cx="10629096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Primer, Chapter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8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Recall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operator&lt;&lt;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3412E-5FD9-274D-8E00-B23F69FDA302}"/>
              </a:ext>
            </a:extLst>
          </p:cNvPr>
          <p:cNvSpPr txBox="1"/>
          <p:nvPr/>
        </p:nvSpPr>
        <p:spPr>
          <a:xfrm>
            <a:off x="1923848" y="1391747"/>
            <a:ext cx="9629244" cy="51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friend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&lt;&lt; 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&amp;out,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out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$“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out;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double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revenue;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600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operator&gt;&gt;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E46C1-4558-124C-8B00-943921800BE1}"/>
              </a:ext>
            </a:extLst>
          </p:cNvPr>
          <p:cNvSpPr txBox="1"/>
          <p:nvPr/>
        </p:nvSpPr>
        <p:spPr>
          <a:xfrm>
            <a:off x="2415586" y="1667761"/>
            <a:ext cx="8557213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friend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&gt;&gt; 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&amp;in,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in &gt;&gt;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&gt;&gt;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&gt;&gt;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in;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A35F9-D8BE-6747-BBAC-0D5ADE2C8A83}"/>
              </a:ext>
            </a:extLst>
          </p:cNvPr>
          <p:cNvSpPr txBox="1"/>
          <p:nvPr/>
        </p:nvSpPr>
        <p:spPr>
          <a:xfrm>
            <a:off x="4180676" y="4647514"/>
            <a:ext cx="2132651" cy="14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cin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&gt;&gt; item;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item;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58A947-A83C-5A43-8AA0-D6ADBA053151}"/>
              </a:ext>
            </a:extLst>
          </p:cNvPr>
          <p:cNvSpPr/>
          <p:nvPr/>
        </p:nvSpPr>
        <p:spPr>
          <a:xfrm>
            <a:off x="6902833" y="4744272"/>
            <a:ext cx="422822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978-0-321-71411-4</a:t>
            </a:r>
          </a:p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569.9</a:t>
            </a:r>
          </a:p>
          <a:p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978-0-321-71411-4, $569.9, 10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C2C29-5E1A-BE4B-9D5C-D5AA63D18CA2}"/>
              </a:ext>
            </a:extLst>
          </p:cNvPr>
          <p:cNvGrpSpPr/>
          <p:nvPr/>
        </p:nvGrpSpPr>
        <p:grpSpPr>
          <a:xfrm>
            <a:off x="8252146" y="1582243"/>
            <a:ext cx="2213181" cy="1051014"/>
            <a:chOff x="8205115" y="1707025"/>
            <a:chExt cx="2213181" cy="10510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E1FF72-98E7-CE46-A3B1-89BCA2929BDD}"/>
                </a:ext>
              </a:extLst>
            </p:cNvPr>
            <p:cNvSpPr txBox="1"/>
            <p:nvPr/>
          </p:nvSpPr>
          <p:spPr>
            <a:xfrm>
              <a:off x="8205115" y="1707025"/>
              <a:ext cx="2213181" cy="53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ja-JP" sz="2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cannot be </a:t>
              </a:r>
              <a:r>
                <a:rPr lang="en-US" altLang="ja-JP" sz="22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const</a:t>
              </a:r>
              <a:endPara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BD8BED-ED2E-AC43-98A6-5850562CC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1638" y="2302380"/>
              <a:ext cx="197220" cy="455659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1E38B0-D72C-904B-B675-1C2B2E5163EB}"/>
              </a:ext>
            </a:extLst>
          </p:cNvPr>
          <p:cNvGrpSpPr/>
          <p:nvPr/>
        </p:nvGrpSpPr>
        <p:grpSpPr>
          <a:xfrm>
            <a:off x="939087" y="3031531"/>
            <a:ext cx="2103052" cy="674144"/>
            <a:chOff x="8941797" y="2105299"/>
            <a:chExt cx="2103052" cy="6741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A63425-83F8-694C-BD07-08572B5EA9AA}"/>
                </a:ext>
              </a:extLst>
            </p:cNvPr>
            <p:cNvSpPr txBox="1"/>
            <p:nvPr/>
          </p:nvSpPr>
          <p:spPr>
            <a:xfrm>
              <a:off x="8941797" y="2240128"/>
              <a:ext cx="2030841" cy="53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ja-JP" sz="2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must be friend</a:t>
              </a:r>
              <a:endPara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83F67B-3094-3849-8CB0-EE5253BB7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5910" y="2105299"/>
              <a:ext cx="298939" cy="269658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60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File IO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A35F9-D8BE-6747-BBAC-0D5ADE2C8A83}"/>
              </a:ext>
            </a:extLst>
          </p:cNvPr>
          <p:cNvSpPr txBox="1"/>
          <p:nvPr/>
        </p:nvSpPr>
        <p:spPr>
          <a:xfrm>
            <a:off x="6078415" y="447579"/>
            <a:ext cx="5046785" cy="603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item;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fin(“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data.txt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”);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(!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fin.is_open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))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1;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(“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items.txt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”);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pout(“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prices.txt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”);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(!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fin.eof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))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fin &gt;&gt; item;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item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pout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item.get_isbn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&lt;&lt; “: $”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item.avg_price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fin.close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iout.close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pout.close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0;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5FD53D-1F04-B44E-BE8A-CEF48E0A6840}"/>
              </a:ext>
            </a:extLst>
          </p:cNvPr>
          <p:cNvGrpSpPr/>
          <p:nvPr/>
        </p:nvGrpSpPr>
        <p:grpSpPr>
          <a:xfrm>
            <a:off x="870806" y="3774498"/>
            <a:ext cx="4126523" cy="987127"/>
            <a:chOff x="6283570" y="4459007"/>
            <a:chExt cx="4126523" cy="987127"/>
          </a:xfrm>
        </p:grpSpPr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96AEA4A2-2D90-B047-893A-D7A4744CCA4E}"/>
                </a:ext>
              </a:extLst>
            </p:cNvPr>
            <p:cNvSpPr/>
            <p:nvPr/>
          </p:nvSpPr>
          <p:spPr>
            <a:xfrm>
              <a:off x="6283570" y="4459007"/>
              <a:ext cx="4108938" cy="98712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A80A9B-A76B-DD49-BA03-61D3BD31D5AE}"/>
                </a:ext>
              </a:extLst>
            </p:cNvPr>
            <p:cNvSpPr/>
            <p:nvPr/>
          </p:nvSpPr>
          <p:spPr>
            <a:xfrm>
              <a:off x="6424246" y="4634411"/>
              <a:ext cx="398584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978-0-321-71411-4, $569.9, 10</a:t>
              </a:r>
            </a:p>
            <a:p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978-0-262-03384-8, $523.68, 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6B3D85-F262-8545-B3B8-10A9CDF8DAAD}"/>
              </a:ext>
            </a:extLst>
          </p:cNvPr>
          <p:cNvGrpSpPr/>
          <p:nvPr/>
        </p:nvGrpSpPr>
        <p:grpSpPr>
          <a:xfrm>
            <a:off x="904673" y="5309165"/>
            <a:ext cx="3675185" cy="987127"/>
            <a:chOff x="6717322" y="4459007"/>
            <a:chExt cx="3675185" cy="987127"/>
          </a:xfrm>
        </p:grpSpPr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640E31C3-9C69-2C47-95B9-DED64E98B5BC}"/>
                </a:ext>
              </a:extLst>
            </p:cNvPr>
            <p:cNvSpPr/>
            <p:nvPr/>
          </p:nvSpPr>
          <p:spPr>
            <a:xfrm>
              <a:off x="6717322" y="4459007"/>
              <a:ext cx="3675185" cy="98712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2B6E5A-08DA-F046-9903-933C2DF2F79E}"/>
                </a:ext>
              </a:extLst>
            </p:cNvPr>
            <p:cNvSpPr/>
            <p:nvPr/>
          </p:nvSpPr>
          <p:spPr>
            <a:xfrm>
              <a:off x="6846277" y="4634411"/>
              <a:ext cx="34758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978-0-321-71411-4: $56.99</a:t>
              </a:r>
            </a:p>
            <a:p>
              <a:r>
                <a:rPr lang="en-US" sz="2000" b="1" dirty="0">
                  <a:latin typeface="Cambria" panose="02040503050406030204" pitchFamily="18" charset="0"/>
                  <a:cs typeface="Times New Roman" panose="02020603050405020304" pitchFamily="18" charset="0"/>
                </a:rPr>
                <a:t>978-0-262-03384-8: $65.46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E82791-F6DE-E344-BB69-631152CD8B14}"/>
              </a:ext>
            </a:extLst>
          </p:cNvPr>
          <p:cNvSpPr txBox="1"/>
          <p:nvPr/>
        </p:nvSpPr>
        <p:spPr>
          <a:xfrm>
            <a:off x="869504" y="3287011"/>
            <a:ext cx="122427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items.txt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BDBE2-DA36-434D-B0C8-BF5891EFDAFD}"/>
              </a:ext>
            </a:extLst>
          </p:cNvPr>
          <p:cNvSpPr txBox="1"/>
          <p:nvPr/>
        </p:nvSpPr>
        <p:spPr>
          <a:xfrm>
            <a:off x="887088" y="4792917"/>
            <a:ext cx="131098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prices.txt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DBA0B8-4B1E-764C-BB2B-0B4E7F26F958}"/>
              </a:ext>
            </a:extLst>
          </p:cNvPr>
          <p:cNvGrpSpPr/>
          <p:nvPr/>
        </p:nvGrpSpPr>
        <p:grpSpPr>
          <a:xfrm>
            <a:off x="838200" y="1513077"/>
            <a:ext cx="4314093" cy="1552124"/>
            <a:chOff x="1715961" y="1424629"/>
            <a:chExt cx="4314093" cy="1552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411C01-9BEF-F94E-B461-F34C5749F9EC}"/>
                </a:ext>
              </a:extLst>
            </p:cNvPr>
            <p:cNvSpPr txBox="1"/>
            <p:nvPr/>
          </p:nvSpPr>
          <p:spPr>
            <a:xfrm>
              <a:off x="1715961" y="1424629"/>
              <a:ext cx="1054289" cy="49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data.txt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85D7B4-D2C8-2A4D-893E-31A38FB033F5}"/>
                </a:ext>
              </a:extLst>
            </p:cNvPr>
            <p:cNvGrpSpPr/>
            <p:nvPr/>
          </p:nvGrpSpPr>
          <p:grpSpPr>
            <a:xfrm>
              <a:off x="1742876" y="1989626"/>
              <a:ext cx="4287178" cy="987127"/>
              <a:chOff x="1742876" y="1989626"/>
              <a:chExt cx="4287178" cy="987127"/>
            </a:xfrm>
          </p:grpSpPr>
          <p:sp>
            <p:nvSpPr>
              <p:cNvPr id="3" name="Folded Corner 2">
                <a:extLst>
                  <a:ext uri="{FF2B5EF4-FFF2-40B4-BE49-F238E27FC236}">
                    <a16:creationId xmlns:a16="http://schemas.microsoft.com/office/drawing/2014/main" id="{74653F33-E5AF-D74B-A114-54A352179DBA}"/>
                  </a:ext>
                </a:extLst>
              </p:cNvPr>
              <p:cNvSpPr/>
              <p:nvPr/>
            </p:nvSpPr>
            <p:spPr>
              <a:xfrm>
                <a:off x="1742876" y="1989626"/>
                <a:ext cx="4287178" cy="987127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80CA01-60E0-5E45-89D1-65484E5015C1}"/>
                  </a:ext>
                </a:extLst>
              </p:cNvPr>
              <p:cNvSpPr/>
              <p:nvPr/>
            </p:nvSpPr>
            <p:spPr>
              <a:xfrm>
                <a:off x="1895276" y="2147445"/>
                <a:ext cx="413477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978-0-321-71411-4     569.9     10</a:t>
                </a:r>
              </a:p>
              <a:p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978-0-262-03384-8     523.68     8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E5A5AE-C386-7D42-A5C6-F4BFD1723BEB}"/>
              </a:ext>
            </a:extLst>
          </p:cNvPr>
          <p:cNvSpPr txBox="1"/>
          <p:nvPr/>
        </p:nvSpPr>
        <p:spPr>
          <a:xfrm>
            <a:off x="9424363" y="924098"/>
            <a:ext cx="198458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打开输入文件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04782-6AF6-FA42-B612-D5BD6D5F3CF4}"/>
              </a:ext>
            </a:extLst>
          </p:cNvPr>
          <p:cNvSpPr txBox="1"/>
          <p:nvPr/>
        </p:nvSpPr>
        <p:spPr>
          <a:xfrm>
            <a:off x="9424363" y="1372316"/>
            <a:ext cx="233974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判断是否打开成功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EF173-FA19-FE42-9DCB-1015C1F21DB9}"/>
              </a:ext>
            </a:extLst>
          </p:cNvPr>
          <p:cNvSpPr txBox="1"/>
          <p:nvPr/>
        </p:nvSpPr>
        <p:spPr>
          <a:xfrm>
            <a:off x="9424363" y="1838119"/>
            <a:ext cx="233974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输出文件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打印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474BC4-7A9D-4744-87DE-B35FD4F942C1}"/>
              </a:ext>
            </a:extLst>
          </p:cNvPr>
          <p:cNvSpPr txBox="1"/>
          <p:nvPr/>
        </p:nvSpPr>
        <p:spPr>
          <a:xfrm>
            <a:off x="9441948" y="2300238"/>
            <a:ext cx="233974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输出文件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均价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C38B3-A394-B749-8337-B50F955BC72F}"/>
              </a:ext>
            </a:extLst>
          </p:cNvPr>
          <p:cNvSpPr txBox="1"/>
          <p:nvPr/>
        </p:nvSpPr>
        <p:spPr>
          <a:xfrm>
            <a:off x="9492313" y="5859764"/>
            <a:ext cx="137498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关闭文件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A3378E-7E54-944E-A196-ECF00077501F}"/>
              </a:ext>
            </a:extLst>
          </p:cNvPr>
          <p:cNvSpPr txBox="1"/>
          <p:nvPr/>
        </p:nvSpPr>
        <p:spPr>
          <a:xfrm>
            <a:off x="9441948" y="3169664"/>
            <a:ext cx="198458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使用重载的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&gt;&gt;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3FA3BB-6DB6-234E-AE06-2D3208E9BDCD}"/>
              </a:ext>
            </a:extLst>
          </p:cNvPr>
          <p:cNvSpPr txBox="1"/>
          <p:nvPr/>
        </p:nvSpPr>
        <p:spPr>
          <a:xfrm>
            <a:off x="9460071" y="3639941"/>
            <a:ext cx="198458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使用重载的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&lt;&lt;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B10BC9-3B7B-5348-9D4E-214BB6F2D724}"/>
              </a:ext>
            </a:extLst>
          </p:cNvPr>
          <p:cNvSpPr txBox="1"/>
          <p:nvPr/>
        </p:nvSpPr>
        <p:spPr>
          <a:xfrm>
            <a:off x="5277582" y="68489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macOS High Sierra ver. 10.13.6 with GCC ver. 4.2.1 [Nov 22,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5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4D4DAA-ED8F-804C-9353-77501A99437B}"/>
              </a:ext>
            </a:extLst>
          </p:cNvPr>
          <p:cNvSpPr txBox="1"/>
          <p:nvPr/>
        </p:nvSpPr>
        <p:spPr>
          <a:xfrm>
            <a:off x="2529747" y="2776101"/>
            <a:ext cx="700355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+= 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assert(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);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rithmetic operators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6948359" y="4883571"/>
            <a:ext cx="3085606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实现为类的成员函数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DFBA-A330-844E-A707-0580E50DE6C2}"/>
              </a:ext>
            </a:extLst>
          </p:cNvPr>
          <p:cNvSpPr txBox="1"/>
          <p:nvPr/>
        </p:nvSpPr>
        <p:spPr>
          <a:xfrm>
            <a:off x="6948359" y="2259791"/>
            <a:ext cx="2883877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参数通常是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1601187" y="2259791"/>
            <a:ext cx="3164243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caller object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的引用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6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4D4DAA-ED8F-804C-9353-77501A99437B}"/>
              </a:ext>
            </a:extLst>
          </p:cNvPr>
          <p:cNvSpPr txBox="1"/>
          <p:nvPr/>
        </p:nvSpPr>
        <p:spPr>
          <a:xfrm>
            <a:off x="2529747" y="3367570"/>
            <a:ext cx="700355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+= 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n) {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assert(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!= 0 );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+=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* n;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+= n;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rithmetic operators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6948359" y="5475040"/>
            <a:ext cx="3085606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实现为类的成员函数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1601187" y="2851260"/>
            <a:ext cx="3164243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caller object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的引用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31B85-7F88-D34F-9FDC-BC8712057405}"/>
              </a:ext>
            </a:extLst>
          </p:cNvPr>
          <p:cNvSpPr txBox="1"/>
          <p:nvPr/>
        </p:nvSpPr>
        <p:spPr>
          <a:xfrm>
            <a:off x="928558" y="1933731"/>
            <a:ext cx="9551873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The following overloaded operator is also legal (if it really makes some sense).</a:t>
            </a:r>
          </a:p>
        </p:txBody>
      </p:sp>
    </p:spTree>
    <p:extLst>
      <p:ext uri="{BB962C8B-B14F-4D97-AF65-F5344CB8AC3E}">
        <p14:creationId xmlns:p14="http://schemas.microsoft.com/office/powerpoint/2010/main" val="25172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Overloading a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rithmetic operators</a:t>
            </a:r>
            <a:endParaRPr lang="en-US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6530741" y="5115532"/>
            <a:ext cx="4823058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通常需要是类的友元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对应的类要允许复制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有良定义的复制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D4DAA-ED8F-804C-9353-77501A99437B}"/>
              </a:ext>
            </a:extLst>
          </p:cNvPr>
          <p:cNvSpPr txBox="1"/>
          <p:nvPr/>
        </p:nvSpPr>
        <p:spPr>
          <a:xfrm>
            <a:off x="1208464" y="2336526"/>
            <a:ext cx="10145335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&amp;item1,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&amp;item2) {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assert( item1.isbn == item2.isbn );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result;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result.isbn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= item1.isbn;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result.revenue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= item1.revenue + item2.revenue;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result.units_sold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item1.units_sold + item2.units_sold;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result;</a:t>
            </a:r>
          </a:p>
          <a:p>
            <a:pPr algn="just">
              <a:lnSpc>
                <a:spcPts val="324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DFBA-A330-844E-A707-0580E50DE6C2}"/>
              </a:ext>
            </a:extLst>
          </p:cNvPr>
          <p:cNvSpPr txBox="1"/>
          <p:nvPr/>
        </p:nvSpPr>
        <p:spPr>
          <a:xfrm>
            <a:off x="5926015" y="1730334"/>
            <a:ext cx="2883877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参数应当是</a:t>
            </a:r>
            <a:r>
              <a:rPr lang="en-US" altLang="ja-JP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DC607-F74A-F74D-8E3D-94320C268E9F}"/>
              </a:ext>
            </a:extLst>
          </p:cNvPr>
          <p:cNvSpPr txBox="1"/>
          <p:nvPr/>
        </p:nvSpPr>
        <p:spPr>
          <a:xfrm>
            <a:off x="985726" y="1710511"/>
            <a:ext cx="2766646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返回一个新的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C0E3B-2E0B-7949-BA85-DDA7A770DFA3}"/>
              </a:ext>
            </a:extLst>
          </p:cNvPr>
          <p:cNvSpPr txBox="1"/>
          <p:nvPr/>
        </p:nvSpPr>
        <p:spPr>
          <a:xfrm>
            <a:off x="1854682" y="5275491"/>
            <a:ext cx="2573219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局部变量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result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以复制的方式返回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6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36005</TotalTime>
  <Words>2707</Words>
  <Application>Microsoft Macintosh PowerPoint</Application>
  <PresentationFormat>Widescreen</PresentationFormat>
  <Paragraphs>435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KaiTi</vt:lpstr>
      <vt:lpstr>Arial</vt:lpstr>
      <vt:lpstr>Calibri</vt:lpstr>
      <vt:lpstr>Calibri Light</vt:lpstr>
      <vt:lpstr>Cambria</vt:lpstr>
      <vt:lpstr>Times New Roman</vt:lpstr>
      <vt:lpstr>Office Theme</vt:lpstr>
      <vt:lpstr>Classes (2)</vt:lpstr>
      <vt:lpstr>Basic concepts</vt:lpstr>
      <vt:lpstr>Basic concepts</vt:lpstr>
      <vt:lpstr>Recall operator&lt;&lt;</vt:lpstr>
      <vt:lpstr>Overloading operator&gt;&gt;</vt:lpstr>
      <vt:lpstr>File IO</vt:lpstr>
      <vt:lpstr>Overloading arithmetic operators</vt:lpstr>
      <vt:lpstr>Overloading arithmetic operators</vt:lpstr>
      <vt:lpstr>Overloading arithmetic operators</vt:lpstr>
      <vt:lpstr>Never go counterintuitive</vt:lpstr>
      <vt:lpstr>Overloading the assignment operator</vt:lpstr>
      <vt:lpstr>Non-copyable objects</vt:lpstr>
      <vt:lpstr>Singletons</vt:lpstr>
      <vt:lpstr>PowerPoint Presentation</vt:lpstr>
      <vt:lpstr>PowerPoint Presentation</vt:lpstr>
      <vt:lpstr>Overloading relational operators</vt:lpstr>
      <vt:lpstr>Overloading relational operators</vt:lpstr>
      <vt:lpstr>Overloading the subscript operator</vt:lpstr>
      <vt:lpstr>Overloading member access operators</vt:lpstr>
      <vt:lpstr>Smart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pointers</vt:lpstr>
      <vt:lpstr>Functors</vt:lpstr>
      <vt:lpstr>Functors</vt:lpstr>
      <vt:lpstr>Functors vs pointers to functions</vt:lpstr>
      <vt:lpstr>Functors vs pointers to functions</vt:lpstr>
      <vt:lpstr>Functors vs pointers to functions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Getting Started</dc:title>
  <dc:creator>Hao Wang</dc:creator>
  <cp:lastModifiedBy>Hao Wang</cp:lastModifiedBy>
  <cp:revision>5070</cp:revision>
  <dcterms:created xsi:type="dcterms:W3CDTF">2018-09-19T14:28:04Z</dcterms:created>
  <dcterms:modified xsi:type="dcterms:W3CDTF">2018-11-23T14:11:12Z</dcterms:modified>
</cp:coreProperties>
</file>