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90" autoAdjust="0"/>
  </p:normalViewPr>
  <p:slideViewPr>
    <p:cSldViewPr>
      <p:cViewPr varScale="1">
        <p:scale>
          <a:sx n="80" d="100"/>
          <a:sy n="80" d="100"/>
        </p:scale>
        <p:origin x="-1512" y="-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A046D-85C0-4083-B847-A837587A877F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7C09D-2DA4-49C5-A169-E23C408FF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last distance should be equal to the summation of the new sensed distance and how far</a:t>
            </a:r>
            <a:r>
              <a:rPr lang="en-US" altLang="zh-CN" baseline="0" dirty="0" smtClean="0"/>
              <a:t> the car has walked since its last sensing.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C09D-2DA4-49C5-A169-E23C408FFF9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548680"/>
            <a:ext cx="7956376" cy="1472184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Verifying </a:t>
            </a:r>
            <a:r>
              <a:rPr lang="en-US" altLang="zh-CN" b="1" dirty="0" smtClean="0"/>
              <a:t>Self-adaptive Applications </a:t>
            </a:r>
            <a:r>
              <a:rPr lang="en-US" altLang="zh-CN" b="1" dirty="0" smtClean="0"/>
              <a:t>Suffering Uncertainty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7406640" cy="403244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Wenhua</a:t>
            </a:r>
            <a:r>
              <a:rPr lang="en-US" altLang="zh-CN" dirty="0" smtClean="0"/>
              <a:t> </a:t>
            </a:r>
            <a:r>
              <a:rPr lang="en-US" altLang="zh-CN" dirty="0" smtClean="0"/>
              <a:t>Yang, </a:t>
            </a:r>
            <a:r>
              <a:rPr lang="en-US" altLang="zh-CN" dirty="0" smtClean="0"/>
              <a:t>Chang </a:t>
            </a:r>
            <a:r>
              <a:rPr lang="en-US" altLang="zh-CN" dirty="0" err="1" smtClean="0"/>
              <a:t>Xu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Yepang</a:t>
            </a:r>
            <a:r>
              <a:rPr lang="en-US" altLang="zh-CN" dirty="0" smtClean="0"/>
              <a:t> </a:t>
            </a:r>
            <a:r>
              <a:rPr lang="en-US" altLang="zh-CN" dirty="0" smtClean="0"/>
              <a:t>Liu ,</a:t>
            </a:r>
          </a:p>
          <a:p>
            <a:r>
              <a:rPr lang="en-US" altLang="zh-CN" dirty="0" smtClean="0"/>
              <a:t>Chun Cao, </a:t>
            </a:r>
            <a:r>
              <a:rPr lang="en-US" altLang="zh-CN" dirty="0" err="1" smtClean="0"/>
              <a:t>Xiaoxing</a:t>
            </a:r>
            <a:r>
              <a:rPr lang="en-US" altLang="zh-CN" dirty="0" smtClean="0"/>
              <a:t> </a:t>
            </a:r>
            <a:r>
              <a:rPr lang="en-US" altLang="zh-CN" dirty="0" smtClean="0"/>
              <a:t>Ma, </a:t>
            </a:r>
            <a:r>
              <a:rPr lang="en-US" altLang="zh-CN" dirty="0" err="1" smtClean="0"/>
              <a:t>Jian</a:t>
            </a:r>
            <a:r>
              <a:rPr lang="en-US" altLang="zh-CN" dirty="0" smtClean="0"/>
              <a:t> </a:t>
            </a:r>
            <a:r>
              <a:rPr lang="en-US" altLang="zh-CN" dirty="0" smtClean="0"/>
              <a:t>Lu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presented by </a:t>
            </a:r>
            <a:r>
              <a:rPr lang="en-US" altLang="zh-CN" dirty="0" err="1" smtClean="0"/>
              <a:t>Hongyi</a:t>
            </a:r>
            <a:r>
              <a:rPr lang="en-US" altLang="zh-CN" dirty="0" smtClean="0"/>
              <a:t> Ling</a:t>
            </a:r>
          </a:p>
          <a:p>
            <a:r>
              <a:rPr lang="en-US" altLang="zh-CN" dirty="0" smtClean="0"/>
              <a:t>27. </a:t>
            </a:r>
            <a:r>
              <a:rPr lang="en-US" altLang="zh-CN" dirty="0" smtClean="0"/>
              <a:t>May. 2017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of verification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838" y="138113"/>
            <a:ext cx="6410325" cy="658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Modeling environmental constraints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80928"/>
            <a:ext cx="771119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Modeling environmental constraints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4" y="1447800"/>
            <a:ext cx="7128671" cy="486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Modeling environmental constraints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2492896"/>
            <a:ext cx="7498080" cy="480060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After concatenating </a:t>
            </a:r>
            <a:r>
              <a:rPr lang="en-US" altLang="zh-CN" sz="2800" dirty="0" smtClean="0"/>
              <a:t>the </a:t>
            </a:r>
            <a:r>
              <a:rPr lang="en-US" altLang="zh-CN" sz="2800" dirty="0" smtClean="0"/>
              <a:t>environmental </a:t>
            </a:r>
            <a:r>
              <a:rPr lang="en-US" altLang="zh-CN" sz="2800" dirty="0" smtClean="0"/>
              <a:t>constraints to the path </a:t>
            </a:r>
            <a:r>
              <a:rPr lang="en-US" altLang="zh-CN" sz="2800" dirty="0" smtClean="0"/>
              <a:t>condition, we get a new formula of constraints for the path , which is called </a:t>
            </a:r>
            <a:r>
              <a:rPr lang="en-US" altLang="zh-CN" sz="2800" b="1" i="1" dirty="0" smtClean="0"/>
              <a:t>the ideal condition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Dealing with uncertainty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1640" y="1484784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Given an </a:t>
            </a:r>
            <a:r>
              <a:rPr lang="en-US" altLang="zh-CN" dirty="0" smtClean="0"/>
              <a:t>ISM, to </a:t>
            </a:r>
            <a:r>
              <a:rPr lang="en-US" altLang="zh-CN" dirty="0" smtClean="0"/>
              <a:t>model uncertainty, we first need to identify the variables in </a:t>
            </a:r>
            <a:r>
              <a:rPr lang="en-US" altLang="zh-CN" dirty="0" smtClean="0"/>
              <a:t>an ideal </a:t>
            </a:r>
            <a:r>
              <a:rPr lang="en-US" altLang="zh-CN" dirty="0" smtClean="0"/>
              <a:t>condition that would be affected by uncertainty. Then </a:t>
            </a:r>
            <a:r>
              <a:rPr lang="en-US" altLang="zh-CN" dirty="0" smtClean="0"/>
              <a:t>for each </a:t>
            </a:r>
            <a:r>
              <a:rPr lang="en-US" altLang="zh-CN" dirty="0" smtClean="0"/>
              <a:t>of these variables, we give an error range and a distribution </a:t>
            </a:r>
            <a:r>
              <a:rPr lang="en-US" altLang="zh-CN" dirty="0" smtClean="0"/>
              <a:t>for its </a:t>
            </a:r>
            <a:r>
              <a:rPr lang="en-US" altLang="zh-CN" dirty="0" smtClean="0"/>
              <a:t>potential value, i.e., for a variable </a:t>
            </a:r>
            <a:r>
              <a:rPr lang="en-US" altLang="zh-CN" i="1" dirty="0" smtClean="0"/>
              <a:t>v affected by uncertainty</a:t>
            </a:r>
            <a:r>
              <a:rPr lang="en-US" altLang="zh-CN" dirty="0" smtClean="0"/>
              <a:t>, </a:t>
            </a:r>
            <a:r>
              <a:rPr lang="en-US" altLang="zh-CN" dirty="0" smtClean="0"/>
              <a:t>let  [</a:t>
            </a:r>
            <a:r>
              <a:rPr lang="en-US" altLang="zh-CN" i="1" dirty="0" smtClean="0"/>
              <a:t>a , </a:t>
            </a:r>
            <a:r>
              <a:rPr lang="en-US" altLang="zh-CN" dirty="0" smtClean="0"/>
              <a:t>b</a:t>
            </a:r>
            <a:r>
              <a:rPr lang="en-US" altLang="zh-CN" dirty="0" smtClean="0"/>
              <a:t>] (a &lt; b) be the error range of v</a:t>
            </a:r>
            <a:r>
              <a:rPr lang="en-US" altLang="zh-CN" dirty="0" smtClean="0"/>
              <a:t>.</a:t>
            </a:r>
            <a:r>
              <a:rPr lang="en-US" altLang="zh-CN" dirty="0" smtClean="0"/>
              <a:t> Then the lower bound and </a:t>
            </a:r>
            <a:r>
              <a:rPr lang="en-US" altLang="zh-CN" dirty="0" smtClean="0"/>
              <a:t>upper </a:t>
            </a:r>
            <a:r>
              <a:rPr lang="en-US" altLang="zh-CN" dirty="0" smtClean="0"/>
              <a:t>bound of variable v are </a:t>
            </a:r>
            <a:r>
              <a:rPr lang="en-US" altLang="zh-CN" dirty="0" err="1" smtClean="0"/>
              <a:t>v+a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v+b</a:t>
            </a:r>
            <a:r>
              <a:rPr lang="en-US" altLang="zh-CN" dirty="0" smtClean="0"/>
              <a:t> respectively. </a:t>
            </a:r>
            <a:r>
              <a:rPr lang="en-US" altLang="zh-CN" dirty="0" smtClean="0"/>
              <a:t>Meanwhile</a:t>
            </a:r>
            <a:r>
              <a:rPr lang="en-US" altLang="zh-CN" i="1" dirty="0" smtClean="0"/>
              <a:t>, </a:t>
            </a:r>
            <a:r>
              <a:rPr lang="en-US" altLang="zh-CN" dirty="0" smtClean="0"/>
              <a:t>we </a:t>
            </a:r>
            <a:r>
              <a:rPr lang="en-US" altLang="zh-CN" dirty="0" smtClean="0"/>
              <a:t>set a distribution p of the variable’s value between its lower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and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upper </a:t>
            </a:r>
            <a:r>
              <a:rPr lang="en-US" altLang="zh-CN" dirty="0" smtClean="0"/>
              <a:t>bounds.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547664" y="4221088"/>
            <a:ext cx="7128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In an ideal condition, for all its variables, there is no uncertainty</a:t>
            </a:r>
          </a:p>
          <a:p>
            <a:r>
              <a:rPr lang="en-US" altLang="zh-CN" dirty="0" smtClean="0"/>
              <a:t>considered. Therefore, for each variable v, which is affected</a:t>
            </a:r>
          </a:p>
          <a:p>
            <a:r>
              <a:rPr lang="en-US" altLang="zh-CN" dirty="0" smtClean="0"/>
              <a:t>by uncertainty in the ideal condition, since v does not include </a:t>
            </a:r>
            <a:r>
              <a:rPr lang="en-US" altLang="zh-CN" dirty="0" smtClean="0"/>
              <a:t>uncertainty, we </a:t>
            </a:r>
            <a:r>
              <a:rPr lang="en-US" altLang="zh-CN" dirty="0" smtClean="0"/>
              <a:t>use a new variable v′ to represent v with uncertainty.</a:t>
            </a:r>
          </a:p>
          <a:p>
            <a:r>
              <a:rPr lang="en-US" altLang="zh-CN" dirty="0" smtClean="0"/>
              <a:t>v′ satisfies </a:t>
            </a:r>
            <a:r>
              <a:rPr lang="en-US" altLang="zh-CN" dirty="0" smtClean="0"/>
              <a:t>the constraint </a:t>
            </a:r>
            <a:r>
              <a:rPr lang="en-US" altLang="zh-CN" dirty="0" err="1" smtClean="0"/>
              <a:t>v+a</a:t>
            </a:r>
            <a:r>
              <a:rPr lang="en-US" altLang="zh-CN" dirty="0" smtClean="0"/>
              <a:t> &lt; v′ &lt; </a:t>
            </a:r>
            <a:r>
              <a:rPr lang="en-US" altLang="zh-CN" dirty="0" err="1" smtClean="0"/>
              <a:t>v+b</a:t>
            </a:r>
            <a:r>
              <a:rPr lang="en-US" altLang="zh-CN" dirty="0" smtClean="0"/>
              <a:t>, where [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] is the error</a:t>
            </a:r>
          </a:p>
          <a:p>
            <a:r>
              <a:rPr lang="en-US" altLang="zh-CN" dirty="0" smtClean="0"/>
              <a:t>range of v. </a:t>
            </a:r>
            <a:r>
              <a:rPr lang="en-US" altLang="zh-CN" dirty="0" smtClean="0"/>
              <a:t>Then we replace v </a:t>
            </a:r>
            <a:r>
              <a:rPr lang="en-US" altLang="zh-CN" dirty="0" smtClean="0"/>
              <a:t>with v</a:t>
            </a:r>
            <a:r>
              <a:rPr lang="en-US" altLang="zh-CN" dirty="0" smtClean="0"/>
              <a:t>′ in the ideal condition, and join the constraint </a:t>
            </a:r>
            <a:r>
              <a:rPr lang="en-US" altLang="zh-CN" dirty="0" err="1" smtClean="0"/>
              <a:t>v+a</a:t>
            </a:r>
            <a:r>
              <a:rPr lang="en-US" altLang="zh-CN" dirty="0" smtClean="0"/>
              <a:t> </a:t>
            </a:r>
            <a:r>
              <a:rPr lang="en-US" altLang="zh-CN" dirty="0" smtClean="0"/>
              <a:t>&lt; </a:t>
            </a:r>
            <a:r>
              <a:rPr lang="en-US" altLang="zh-CN" dirty="0" smtClean="0"/>
              <a:t>v′ &lt;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v+b</a:t>
            </a:r>
            <a:r>
              <a:rPr lang="en-US" altLang="zh-CN" dirty="0" smtClean="0"/>
              <a:t> with </a:t>
            </a:r>
            <a:r>
              <a:rPr lang="en-US" altLang="zh-CN" dirty="0" smtClean="0"/>
              <a:t>the ideal condition. </a:t>
            </a:r>
            <a:r>
              <a:rPr lang="en-US" altLang="zh-CN" dirty="0" smtClean="0"/>
              <a:t>This form </a:t>
            </a:r>
            <a:r>
              <a:rPr lang="en-US" altLang="zh-CN" dirty="0" smtClean="0"/>
              <a:t>a new condition named </a:t>
            </a:r>
            <a:r>
              <a:rPr lang="en-US" altLang="zh-CN" dirty="0" smtClean="0"/>
              <a:t>the  </a:t>
            </a:r>
            <a:r>
              <a:rPr lang="en-US" altLang="zh-CN" i="1" dirty="0" smtClean="0"/>
              <a:t>actual </a:t>
            </a:r>
            <a:r>
              <a:rPr lang="en-US" altLang="zh-CN" i="1" dirty="0" smtClean="0"/>
              <a:t>condition.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Prioritizing counterexamples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420888"/>
            <a:ext cx="771659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Prioritizing counterexamples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Estimate </a:t>
            </a:r>
            <a:r>
              <a:rPr lang="en-US" altLang="zh-CN" dirty="0" smtClean="0"/>
              <a:t>the probability </a:t>
            </a:r>
            <a:r>
              <a:rPr lang="en-US" altLang="zh-CN" dirty="0" smtClean="0"/>
              <a:t>of satisfaction </a:t>
            </a:r>
            <a:r>
              <a:rPr lang="en-US" altLang="zh-CN" dirty="0" smtClean="0"/>
              <a:t>of </a:t>
            </a:r>
            <a:r>
              <a:rPr lang="en-US" altLang="zh-CN" i="1" dirty="0" err="1" smtClean="0"/>
              <a:t>r.condition</a:t>
            </a:r>
            <a:endParaRPr lang="en-US" altLang="zh-CN" i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Use an approximated solution by treating each variable independently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7602403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 for RQ1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00600"/>
          </a:xfrm>
        </p:spPr>
        <p:txBody>
          <a:bodyPr/>
          <a:lstStyle/>
          <a:p>
            <a:r>
              <a:rPr lang="en-US" altLang="zh-CN" sz="2400" dirty="0" smtClean="0"/>
              <a:t>conducted two </a:t>
            </a:r>
            <a:r>
              <a:rPr lang="en-US" altLang="zh-CN" sz="2400" dirty="0" smtClean="0"/>
              <a:t>experiments: environmental constraints and uncertainty</a:t>
            </a:r>
            <a:endParaRPr lang="en-US" altLang="zh-CN" sz="2400" dirty="0" smtClean="0"/>
          </a:p>
          <a:p>
            <a:r>
              <a:rPr lang="en-US" altLang="zh-CN" sz="2400" dirty="0" smtClean="0"/>
              <a:t>The first experiment </a:t>
            </a:r>
            <a:r>
              <a:rPr lang="en-US" altLang="zh-CN" sz="2400" dirty="0" smtClean="0"/>
              <a:t>applied </a:t>
            </a:r>
            <a:r>
              <a:rPr lang="en-US" altLang="zh-CN" sz="2400" dirty="0" smtClean="0"/>
              <a:t>both our approach and the </a:t>
            </a:r>
            <a:r>
              <a:rPr lang="en-US" altLang="zh-CN" sz="2400" i="1" dirty="0" smtClean="0"/>
              <a:t>naive</a:t>
            </a:r>
            <a:r>
              <a:rPr lang="en-US" altLang="zh-CN" sz="2400" dirty="0" smtClean="0"/>
              <a:t> approach to the 12 robot-car applications, and checked the reported counterexamples to see how many of them are false counterexamples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The </a:t>
            </a:r>
            <a:r>
              <a:rPr lang="en-US" altLang="zh-CN" sz="2400" dirty="0" smtClean="0"/>
              <a:t>second </a:t>
            </a:r>
            <a:r>
              <a:rPr lang="en-US" altLang="zh-CN" sz="2400" dirty="0" smtClean="0"/>
              <a:t>experiment applied </a:t>
            </a:r>
            <a:r>
              <a:rPr lang="en-US" altLang="zh-CN" sz="2400" dirty="0" smtClean="0"/>
              <a:t>both </a:t>
            </a:r>
            <a:r>
              <a:rPr lang="en-US" altLang="zh-CN" sz="2400" dirty="0" smtClean="0"/>
              <a:t>our approach and the </a:t>
            </a:r>
            <a:r>
              <a:rPr lang="en-US" altLang="zh-CN" sz="2400" i="1" dirty="0" smtClean="0"/>
              <a:t>ideal </a:t>
            </a:r>
            <a:r>
              <a:rPr lang="en-US" altLang="zh-CN" sz="2400" dirty="0" smtClean="0"/>
              <a:t>approach to the 12 robot-car applications</a:t>
            </a:r>
            <a:r>
              <a:rPr lang="en-US" altLang="zh-CN" sz="2400" dirty="0" smtClean="0"/>
              <a:t>, and recorded their reported </a:t>
            </a:r>
            <a:r>
              <a:rPr lang="en-US" altLang="zh-CN" sz="2400" dirty="0" smtClean="0"/>
              <a:t> counterexamples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 for RQ1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84784"/>
            <a:ext cx="6624736" cy="510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/>
              <a:t>Interactive state machine</a:t>
            </a:r>
          </a:p>
          <a:p>
            <a:r>
              <a:rPr lang="en-US" altLang="zh-CN" dirty="0" smtClean="0"/>
              <a:t>Verifying self-adaptive applications</a:t>
            </a:r>
          </a:p>
          <a:p>
            <a:pPr lvl="1"/>
            <a:r>
              <a:rPr lang="en-US" altLang="zh-CN" dirty="0" smtClean="0"/>
              <a:t>Overview</a:t>
            </a:r>
          </a:p>
          <a:p>
            <a:pPr lvl="1"/>
            <a:r>
              <a:rPr lang="en-US" altLang="zh-CN" dirty="0" smtClean="0"/>
              <a:t>Modeling environmental constraints</a:t>
            </a:r>
          </a:p>
          <a:p>
            <a:pPr lvl="1"/>
            <a:r>
              <a:rPr lang="en-US" altLang="zh-CN" dirty="0" smtClean="0"/>
              <a:t>Dealing with uncertainty</a:t>
            </a:r>
          </a:p>
          <a:p>
            <a:pPr lvl="1"/>
            <a:r>
              <a:rPr lang="en-US" altLang="zh-CN" dirty="0" smtClean="0"/>
              <a:t>Prioritizing counterexamples</a:t>
            </a:r>
          </a:p>
          <a:p>
            <a:r>
              <a:rPr lang="en-US" altLang="zh-CN" dirty="0" smtClean="0"/>
              <a:t>Experiments</a:t>
            </a:r>
          </a:p>
          <a:p>
            <a:r>
              <a:rPr lang="en-US" altLang="zh-CN" dirty="0" smtClean="0"/>
              <a:t>Conclusion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 for RQ1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6840760" cy="501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32656"/>
            <a:ext cx="7315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583160" y="2204864"/>
            <a:ext cx="75608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we let the concerned </a:t>
            </a:r>
            <a:r>
              <a:rPr lang="en-US" altLang="zh-CN" sz="2800" dirty="0" smtClean="0"/>
              <a:t>application to </a:t>
            </a:r>
            <a:r>
              <a:rPr lang="en-US" altLang="zh-CN" sz="2800" dirty="0" smtClean="0"/>
              <a:t>run in the environment constructed from this </a:t>
            </a:r>
            <a:r>
              <a:rPr lang="en-US" altLang="zh-CN" sz="2800" dirty="0" smtClean="0"/>
              <a:t>counter-example in field </a:t>
            </a:r>
            <a:r>
              <a:rPr lang="en-US" altLang="zh-CN" sz="2800" dirty="0" smtClean="0"/>
              <a:t>study for 100 times, and also in simulation for 1,000 times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32656"/>
            <a:ext cx="7315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548680"/>
            <a:ext cx="7128792" cy="602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8640"/>
            <a:ext cx="7515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1100" y="1447800"/>
            <a:ext cx="8320678" cy="486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7226966" cy="486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5" y="1556792"/>
            <a:ext cx="7480603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924944"/>
            <a:ext cx="7416824" cy="168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581128"/>
            <a:ext cx="7416824" cy="140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24249" y="2924944"/>
            <a:ext cx="41240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8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Thanks !</a:t>
            </a:r>
            <a:endParaRPr lang="zh-CN" altLang="en-US" sz="8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Self-adaptive </a:t>
            </a:r>
            <a:r>
              <a:rPr lang="en-US" altLang="zh-CN" dirty="0" smtClean="0"/>
              <a:t>applications: applications </a:t>
            </a:r>
            <a:r>
              <a:rPr lang="en-US" altLang="zh-CN" dirty="0" smtClean="0"/>
              <a:t>continually sense their environments and make </a:t>
            </a:r>
            <a:r>
              <a:rPr lang="en-US" altLang="zh-CN" dirty="0" smtClean="0"/>
              <a:t>adaptation according to their predefined logics.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 smtClean="0"/>
              <a:t>Existing works verifying self –adaptive applications under real-world environments has two major limitations: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Lack of </a:t>
            </a:r>
            <a:r>
              <a:rPr lang="en-US" altLang="zh-CN" sz="2800" b="1" dirty="0" smtClean="0"/>
              <a:t>modeling environmental constraints</a:t>
            </a:r>
          </a:p>
          <a:p>
            <a:pPr lvl="1"/>
            <a:r>
              <a:rPr lang="en-US" altLang="zh-CN" sz="2400" dirty="0" smtClean="0"/>
              <a:t>The constraints related each environmental sensing to its previous sensing and adaptations 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Lack of </a:t>
            </a:r>
            <a:r>
              <a:rPr lang="en-US" altLang="zh-CN" sz="2800" b="1" dirty="0" smtClean="0"/>
              <a:t>modeling uncertainty  </a:t>
            </a:r>
            <a:r>
              <a:rPr lang="en-US" altLang="zh-CN" sz="2800" dirty="0" smtClean="0"/>
              <a:t>(environmental sensing and flawed physical actions)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Interactive state </a:t>
            </a:r>
            <a:r>
              <a:rPr lang="en-US" altLang="zh-CN" dirty="0" smtClean="0"/>
              <a:t>machine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88840"/>
            <a:ext cx="763284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708920"/>
            <a:ext cx="753563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1" y="3933056"/>
            <a:ext cx="7749509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Interactive state machine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753770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Interactive state machine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When a state </a:t>
            </a:r>
            <a:r>
              <a:rPr lang="en-US" altLang="zh-CN" sz="2400" i="1" dirty="0" smtClean="0"/>
              <a:t>s </a:t>
            </a:r>
            <a:r>
              <a:rPr lang="en-US" altLang="zh-CN" sz="2400" dirty="0" smtClean="0"/>
              <a:t>is </a:t>
            </a:r>
            <a:r>
              <a:rPr lang="en-US" altLang="zh-CN" sz="2400" dirty="0" smtClean="0"/>
              <a:t>set as M’s </a:t>
            </a:r>
            <a:r>
              <a:rPr lang="en-US" altLang="zh-CN" sz="2400" dirty="0" smtClean="0"/>
              <a:t>current </a:t>
            </a:r>
            <a:r>
              <a:rPr lang="en-US" altLang="zh-CN" sz="2400" dirty="0" smtClean="0"/>
              <a:t>state, rules having this state as source state are enabled, </a:t>
            </a:r>
            <a:r>
              <a:rPr lang="en-US" altLang="zh-CN" sz="2400" dirty="0" smtClean="0"/>
              <a:t>while other </a:t>
            </a:r>
            <a:r>
              <a:rPr lang="en-US" altLang="zh-CN" sz="2400" dirty="0" smtClean="0"/>
              <a:t>rules are disabled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When an enabled rule </a:t>
            </a:r>
            <a:r>
              <a:rPr lang="en-US" altLang="zh-CN" sz="2400" dirty="0" err="1" smtClean="0"/>
              <a:t>r’s</a:t>
            </a:r>
            <a:r>
              <a:rPr lang="en-US" altLang="zh-CN" sz="2400" dirty="0" smtClean="0"/>
              <a:t> condition </a:t>
            </a:r>
            <a:r>
              <a:rPr lang="en-US" altLang="zh-CN" sz="2400" dirty="0" err="1" smtClean="0"/>
              <a:t>r.condition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is satisfied, the rule is triggered for </a:t>
            </a:r>
            <a:r>
              <a:rPr lang="en-US" altLang="zh-CN" sz="2400" dirty="0" smtClean="0"/>
              <a:t>execution</a:t>
            </a:r>
            <a:r>
              <a:rPr lang="en-US" altLang="zh-CN" sz="2400" dirty="0" smtClean="0"/>
              <a:t>. If multiple rules are triggered, only one of them is </a:t>
            </a:r>
            <a:r>
              <a:rPr lang="en-US" altLang="zh-CN" sz="2400" dirty="0" smtClean="0"/>
              <a:t>selected to </a:t>
            </a:r>
            <a:r>
              <a:rPr lang="en-US" altLang="zh-CN" sz="2400" dirty="0" smtClean="0"/>
              <a:t>execute.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Interactive state machine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An ISM execution can be conceptually modeled by a path which is a sequence of states and rules: </a:t>
            </a:r>
          </a:p>
          <a:p>
            <a:endParaRPr lang="en-US" altLang="zh-CN" sz="2800" dirty="0" smtClean="0"/>
          </a:p>
          <a:p>
            <a:r>
              <a:rPr lang="en-US" altLang="zh-CN" sz="2800" b="1" i="1" dirty="0" smtClean="0"/>
              <a:t>path condition </a:t>
            </a:r>
            <a:r>
              <a:rPr lang="en-US" altLang="zh-CN" sz="2800" dirty="0" smtClean="0"/>
              <a:t>of </a:t>
            </a:r>
            <a:r>
              <a:rPr lang="en-US" altLang="zh-CN" sz="2800" dirty="0" smtClean="0"/>
              <a:t>execution : </a:t>
            </a:r>
            <a:endParaRPr lang="zh-CN" alt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348880"/>
            <a:ext cx="264629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077072"/>
            <a:ext cx="345911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/>
              <a:t>Verifying </a:t>
            </a:r>
            <a:r>
              <a:rPr lang="en-US" altLang="zh-CN" sz="4000" dirty="0" smtClean="0"/>
              <a:t>self-adaptive 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 smtClean="0"/>
              <a:t>	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Overview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Modeling </a:t>
            </a:r>
            <a:r>
              <a:rPr lang="en-US" altLang="zh-CN" dirty="0" smtClean="0"/>
              <a:t>environmental constraints</a:t>
            </a:r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Dealing </a:t>
            </a:r>
            <a:r>
              <a:rPr lang="en-US" altLang="zh-CN" dirty="0" smtClean="0"/>
              <a:t>with uncertainty</a:t>
            </a:r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Prioritizing </a:t>
            </a:r>
            <a:r>
              <a:rPr lang="en-US" altLang="zh-CN" dirty="0" smtClean="0"/>
              <a:t>counterexamples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616</Words>
  <Application>Microsoft Office PowerPoint</Application>
  <PresentationFormat>全屏显示(4:3)</PresentationFormat>
  <Paragraphs>77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夏至</vt:lpstr>
      <vt:lpstr>Verifying Self-adaptive Applications Suffering Uncertainty</vt:lpstr>
      <vt:lpstr>Outline</vt:lpstr>
      <vt:lpstr>Background</vt:lpstr>
      <vt:lpstr>Background</vt:lpstr>
      <vt:lpstr>Interactive state machine</vt:lpstr>
      <vt:lpstr>Interactive state machine</vt:lpstr>
      <vt:lpstr>Interactive state machine</vt:lpstr>
      <vt:lpstr>Interactive state machine</vt:lpstr>
      <vt:lpstr>Verifying self-adaptive applications</vt:lpstr>
      <vt:lpstr>Overview of verification</vt:lpstr>
      <vt:lpstr>Modeling environmental constraints</vt:lpstr>
      <vt:lpstr>Modeling environmental constraints</vt:lpstr>
      <vt:lpstr>Modeling environmental constraints</vt:lpstr>
      <vt:lpstr>Dealing with uncertainty</vt:lpstr>
      <vt:lpstr>Prioritizing counterexamples</vt:lpstr>
      <vt:lpstr>Prioritizing counterexamples</vt:lpstr>
      <vt:lpstr>Experiments</vt:lpstr>
      <vt:lpstr>Experiments for RQ1</vt:lpstr>
      <vt:lpstr>Experiments for RQ1</vt:lpstr>
      <vt:lpstr>Experiments for RQ1</vt:lpstr>
      <vt:lpstr>幻灯片 21</vt:lpstr>
      <vt:lpstr>幻灯片 22</vt:lpstr>
      <vt:lpstr>幻灯片 23</vt:lpstr>
      <vt:lpstr>幻灯片 24</vt:lpstr>
      <vt:lpstr>Conclusion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Self-adaptive Applications Suffering Uncertainty</dc:title>
  <dc:creator>hongyi ling</dc:creator>
  <cp:lastModifiedBy>ling</cp:lastModifiedBy>
  <cp:revision>1</cp:revision>
  <dcterms:created xsi:type="dcterms:W3CDTF">2017-05-26T12:26:19Z</dcterms:created>
  <dcterms:modified xsi:type="dcterms:W3CDTF">2017-05-27T01:22:01Z</dcterms:modified>
</cp:coreProperties>
</file>