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sldIdLst>
    <p:sldId id="256" r:id="rId2"/>
    <p:sldId id="274" r:id="rId3"/>
    <p:sldId id="275" r:id="rId4"/>
    <p:sldId id="276" r:id="rId5"/>
    <p:sldId id="278" r:id="rId6"/>
    <p:sldId id="281" r:id="rId7"/>
    <p:sldId id="279" r:id="rId8"/>
    <p:sldId id="280" r:id="rId9"/>
    <p:sldId id="284" r:id="rId10"/>
    <p:sldId id="285" r:id="rId11"/>
    <p:sldId id="286" r:id="rId12"/>
    <p:sldId id="287" r:id="rId13"/>
    <p:sldId id="288" r:id="rId14"/>
    <p:sldId id="309" r:id="rId15"/>
    <p:sldId id="289" r:id="rId16"/>
    <p:sldId id="292" r:id="rId17"/>
    <p:sldId id="303" r:id="rId18"/>
    <p:sldId id="301" r:id="rId19"/>
    <p:sldId id="293" r:id="rId20"/>
    <p:sldId id="290" r:id="rId21"/>
    <p:sldId id="283" r:id="rId22"/>
    <p:sldId id="295" r:id="rId23"/>
    <p:sldId id="294" r:id="rId24"/>
    <p:sldId id="291" r:id="rId25"/>
    <p:sldId id="310" r:id="rId26"/>
    <p:sldId id="296" r:id="rId27"/>
    <p:sldId id="297" r:id="rId28"/>
    <p:sldId id="304" r:id="rId29"/>
    <p:sldId id="306" r:id="rId30"/>
    <p:sldId id="305" r:id="rId31"/>
    <p:sldId id="308" r:id="rId3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14" autoAdjust="0"/>
  </p:normalViewPr>
  <p:slideViewPr>
    <p:cSldViewPr>
      <p:cViewPr varScale="1">
        <p:scale>
          <a:sx n="49" d="100"/>
          <a:sy n="49" d="100"/>
        </p:scale>
        <p:origin x="42" y="25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jpe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zh-CN" altLang="zh-CN"/>
          </a:p>
        </p:txBody>
      </p:sp>
      <p:sp>
        <p:nvSpPr>
          <p:cNvPr id="4100"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42D7F8-FD45-4D3B-AB64-5CF9B1941FE1}" type="slidenum">
              <a:rPr lang="zh-CN" altLang="zh-CN"/>
              <a:pPr>
                <a:defRPr/>
              </a:pPr>
              <a:t>‹#›</a:t>
            </a:fld>
            <a:endParaRPr lang="zh-CN" altLang="zh-CN"/>
          </a:p>
        </p:txBody>
      </p:sp>
    </p:spTree>
    <p:extLst>
      <p:ext uri="{BB962C8B-B14F-4D97-AF65-F5344CB8AC3E}">
        <p14:creationId xmlns:p14="http://schemas.microsoft.com/office/powerpoint/2010/main" val="2658848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恰好每个订单在不同的“抽屉”里，或者恰好所有订单都在同一个“抽屉”里。</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a:t>
            </a:fld>
            <a:endParaRPr lang="zh-CN" altLang="zh-CN"/>
          </a:p>
        </p:txBody>
      </p:sp>
    </p:spTree>
    <p:extLst>
      <p:ext uri="{BB962C8B-B14F-4D97-AF65-F5344CB8AC3E}">
        <p14:creationId xmlns:p14="http://schemas.microsoft.com/office/powerpoint/2010/main" val="189416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EF47C1-7268-404A-B79B-5597EC242E9C}" type="slidenum">
              <a:rPr lang="zh-CN" altLang="en-US" smtClean="0"/>
              <a:pPr>
                <a:spcBef>
                  <a:spcPct val="0"/>
                </a:spcBef>
              </a:pPr>
              <a:t>11</a:t>
            </a:fld>
            <a:endParaRPr lang="en-US" altLang="zh-CN" smtClean="0"/>
          </a:p>
        </p:txBody>
      </p:sp>
      <p:sp>
        <p:nvSpPr>
          <p:cNvPr id="27651" name="Rectangle 2"/>
          <p:cNvSpPr>
            <a:spLocks noGrp="1" noRot="1" noChangeAspect="1" noChangeArrowheads="1" noTextEdit="1"/>
          </p:cNvSpPr>
          <p:nvPr>
            <p:ph type="sldImg"/>
          </p:nvPr>
        </p:nvSpPr>
        <p:spPr>
          <a:xfrm>
            <a:off x="381000" y="685800"/>
            <a:ext cx="6096000" cy="3429000"/>
          </a:xfrm>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55859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2961EF-321F-44FD-99D0-D76DF19C3F7E}" type="slidenum">
              <a:rPr lang="zh-CN" altLang="en-US" smtClean="0"/>
              <a:pPr>
                <a:spcBef>
                  <a:spcPct val="0"/>
                </a:spcBef>
              </a:pPr>
              <a:t>12</a:t>
            </a:fld>
            <a:endParaRPr lang="en-US" altLang="zh-CN" smtClean="0"/>
          </a:p>
        </p:txBody>
      </p:sp>
      <p:sp>
        <p:nvSpPr>
          <p:cNvPr id="29699" name="Rectangle 2"/>
          <p:cNvSpPr>
            <a:spLocks noGrp="1" noRot="1" noChangeAspect="1" noChangeArrowheads="1" noTextEdit="1"/>
          </p:cNvSpPr>
          <p:nvPr>
            <p:ph type="sldImg"/>
          </p:nvPr>
        </p:nvSpPr>
        <p:spPr>
          <a:xfrm>
            <a:off x="381000" y="685800"/>
            <a:ext cx="6096000" cy="3429000"/>
          </a:xfrm>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smtClean="0"/>
          </a:p>
        </p:txBody>
      </p:sp>
    </p:spTree>
    <p:extLst>
      <p:ext uri="{BB962C8B-B14F-4D97-AF65-F5344CB8AC3E}">
        <p14:creationId xmlns:p14="http://schemas.microsoft.com/office/powerpoint/2010/main" val="4099156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381000" y="685800"/>
            <a:ext cx="6096000" cy="3429000"/>
          </a:xfrm>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P(AB):</a:t>
            </a:r>
            <a:r>
              <a:rPr lang="zh-CN" altLang="en-US" dirty="0" smtClean="0"/>
              <a:t>联合概率</a:t>
            </a:r>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18F8AA-5B6F-4C9A-A8C7-A6FAF9BCBBBF}" type="slidenum">
              <a:rPr lang="zh-CN" altLang="zh-CN" smtClean="0"/>
              <a:pPr/>
              <a:t>13</a:t>
            </a:fld>
            <a:endParaRPr lang="zh-CN" altLang="zh-CN" smtClean="0"/>
          </a:p>
        </p:txBody>
      </p:sp>
    </p:spTree>
    <p:extLst>
      <p:ext uri="{BB962C8B-B14F-4D97-AF65-F5344CB8AC3E}">
        <p14:creationId xmlns:p14="http://schemas.microsoft.com/office/powerpoint/2010/main" val="4170077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381000" y="685800"/>
            <a:ext cx="6096000" cy="3429000"/>
          </a:xfrm>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按照“等机会结果（机会是指某面朝上是等机会的</a:t>
            </a:r>
            <a:r>
              <a:rPr lang="en-US" altLang="zh-CN" smtClean="0"/>
              <a:t>)</a:t>
            </a:r>
            <a:r>
              <a:rPr lang="zh-CN" altLang="en-US" smtClean="0"/>
              <a:t>”假设进行条件概率的直接推理；</a:t>
            </a:r>
            <a:r>
              <a:rPr lang="en-US" altLang="zh-CN" smtClean="0"/>
              <a:t>P=E/A</a:t>
            </a:r>
            <a:r>
              <a:rPr lang="zh-CN" altLang="en-US" smtClean="0"/>
              <a:t>；</a:t>
            </a:r>
            <a:endParaRPr lang="en-US" altLang="zh-CN" smtClean="0"/>
          </a:p>
          <a:p>
            <a:r>
              <a:rPr lang="en-US" altLang="zh-CN" smtClean="0"/>
              <a:t>P(E|F)=|EnF|/|F|</a:t>
            </a:r>
          </a:p>
          <a:p>
            <a:endParaRPr lang="en-US" altLang="zh-CN" smtClean="0"/>
          </a:p>
          <a:p>
            <a:r>
              <a:rPr lang="zh-CN" altLang="en-US" smtClean="0"/>
              <a:t>重新给基本元素赋概率值：样本空间从</a:t>
            </a:r>
            <a:r>
              <a:rPr lang="en-US" altLang="zh-CN" smtClean="0"/>
              <a:t>36</a:t>
            </a:r>
            <a:r>
              <a:rPr lang="zh-CN" altLang="en-US" smtClean="0"/>
              <a:t>变为</a:t>
            </a:r>
            <a:r>
              <a:rPr lang="en-US" altLang="zh-CN" smtClean="0"/>
              <a:t>14</a:t>
            </a:r>
            <a:r>
              <a:rPr lang="zh-CN" altLang="en-US" smtClean="0"/>
              <a:t>，</a:t>
            </a:r>
            <a:r>
              <a:rPr lang="en-US" altLang="zh-CN" smtClean="0"/>
              <a:t>1/36</a:t>
            </a:r>
            <a:r>
              <a:rPr lang="zh-CN" altLang="en-US" smtClean="0"/>
              <a:t>重新赋值为</a:t>
            </a:r>
            <a:r>
              <a:rPr lang="en-US" altLang="zh-CN" smtClean="0"/>
              <a:t>1/14</a:t>
            </a:r>
            <a:r>
              <a:rPr lang="zh-CN" altLang="en-US" smtClean="0"/>
              <a:t>；</a:t>
            </a:r>
            <a:r>
              <a:rPr lang="en-US" altLang="zh-CN" smtClean="0"/>
              <a:t>CC</a:t>
            </a:r>
            <a:r>
              <a:rPr lang="zh-CN" altLang="en-US" smtClean="0"/>
              <a:t>的原</a:t>
            </a:r>
            <a:r>
              <a:rPr lang="en-US" altLang="zh-CN" smtClean="0"/>
              <a:t>1/9</a:t>
            </a:r>
            <a:r>
              <a:rPr lang="zh-CN" altLang="en-US" smtClean="0"/>
              <a:t>（</a:t>
            </a:r>
            <a:r>
              <a:rPr lang="en-US" altLang="zh-CN" smtClean="0"/>
              <a:t>4/36</a:t>
            </a:r>
            <a:r>
              <a:rPr lang="zh-CN" altLang="en-US" smtClean="0"/>
              <a:t>）重新计算得到</a:t>
            </a:r>
            <a:r>
              <a:rPr lang="en-US" altLang="zh-CN" smtClean="0"/>
              <a:t>4/14</a:t>
            </a:r>
            <a:r>
              <a:rPr lang="zh-CN" altLang="en-US" smtClean="0"/>
              <a:t>，因此条件概率为</a:t>
            </a:r>
            <a:r>
              <a:rPr lang="en-US" altLang="zh-CN" smtClean="0"/>
              <a:t>2/7.</a:t>
            </a:r>
          </a:p>
          <a:p>
            <a:r>
              <a:rPr lang="zh-CN" altLang="en-US" smtClean="0"/>
              <a:t>按照公式计算：条件概率</a:t>
            </a:r>
            <a:r>
              <a:rPr lang="en-US" altLang="zh-CN" smtClean="0"/>
              <a:t>=</a:t>
            </a:r>
            <a:r>
              <a:rPr lang="zh-CN" altLang="en-US" smtClean="0"/>
              <a:t>（</a:t>
            </a:r>
            <a:r>
              <a:rPr lang="en-US" altLang="zh-CN" smtClean="0"/>
              <a:t>1/9</a:t>
            </a:r>
            <a:r>
              <a:rPr lang="zh-CN" altLang="en-US" smtClean="0"/>
              <a:t>）</a:t>
            </a:r>
            <a:r>
              <a:rPr lang="en-US" altLang="zh-CN" smtClean="0"/>
              <a:t>/</a:t>
            </a:r>
            <a:r>
              <a:rPr lang="zh-CN" altLang="en-US" smtClean="0"/>
              <a:t>（</a:t>
            </a:r>
            <a:r>
              <a:rPr lang="en-US" altLang="zh-CN" smtClean="0"/>
              <a:t>1/36+1/9+1/4</a:t>
            </a:r>
            <a:r>
              <a:rPr lang="zh-CN" altLang="en-US" smtClean="0"/>
              <a:t>）</a:t>
            </a:r>
            <a:r>
              <a:rPr lang="en-US" altLang="zh-CN" smtClean="0"/>
              <a:t>=1/9×36/14=2/7</a:t>
            </a:r>
          </a:p>
          <a:p>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18F8AA-5B6F-4C9A-A8C7-A6FAF9BCBBBF}" type="slidenum">
              <a:rPr lang="zh-CN" altLang="zh-CN" smtClean="0"/>
              <a:pPr/>
              <a:t>14</a:t>
            </a:fld>
            <a:endParaRPr lang="zh-CN" altLang="zh-CN" smtClean="0"/>
          </a:p>
        </p:txBody>
      </p:sp>
    </p:spTree>
    <p:extLst>
      <p:ext uri="{BB962C8B-B14F-4D97-AF65-F5344CB8AC3E}">
        <p14:creationId xmlns:p14="http://schemas.microsoft.com/office/powerpoint/2010/main" val="259699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381000" y="685800"/>
            <a:ext cx="6096000" cy="3429000"/>
          </a:xfrm>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定义：</a:t>
            </a:r>
            <a:endParaRPr lang="en-US" altLang="zh-CN" dirty="0" smtClean="0"/>
          </a:p>
          <a:p>
            <a:r>
              <a:rPr lang="en-US" altLang="zh-CN" dirty="0" smtClean="0"/>
              <a:t>1</a:t>
            </a:r>
            <a:r>
              <a:rPr lang="zh-CN" altLang="en-US" dirty="0" smtClean="0"/>
              <a:t>如上</a:t>
            </a:r>
            <a:endParaRPr lang="en-US" altLang="zh-CN" dirty="0" smtClean="0"/>
          </a:p>
          <a:p>
            <a:r>
              <a:rPr lang="en-US" altLang="zh-CN" dirty="0" smtClean="0"/>
              <a:t>2</a:t>
            </a:r>
            <a:r>
              <a:rPr lang="zh-CN" altLang="en-US" dirty="0" smtClean="0"/>
              <a:t>当</a:t>
            </a:r>
            <a:r>
              <a:rPr lang="en-US" altLang="zh-CN" dirty="0" smtClean="0"/>
              <a:t>F</a:t>
            </a:r>
            <a:r>
              <a:rPr lang="zh-CN" altLang="en-US" dirty="0" smtClean="0"/>
              <a:t>发生后，</a:t>
            </a:r>
            <a:r>
              <a:rPr lang="en-US" altLang="zh-CN" dirty="0" smtClean="0"/>
              <a:t>E</a:t>
            </a:r>
            <a:r>
              <a:rPr lang="zh-CN" altLang="en-US" dirty="0" smtClean="0"/>
              <a:t>中的</a:t>
            </a:r>
            <a:r>
              <a:rPr lang="en-US" altLang="zh-CN" dirty="0" smtClean="0"/>
              <a:t>outcomes</a:t>
            </a:r>
            <a:r>
              <a:rPr lang="zh-CN" altLang="en-US" dirty="0" smtClean="0"/>
              <a:t>的出现概率权假定没有变化</a:t>
            </a:r>
            <a:endParaRPr lang="en-US" altLang="zh-CN" dirty="0" smtClean="0"/>
          </a:p>
          <a:p>
            <a:r>
              <a:rPr lang="zh-CN" altLang="en-US" dirty="0" smtClean="0"/>
              <a:t>概率值就是</a:t>
            </a:r>
            <a:r>
              <a:rPr lang="en-US" altLang="zh-CN" dirty="0" smtClean="0"/>
              <a:t>0</a:t>
            </a:r>
            <a:r>
              <a:rPr lang="zh-CN" altLang="en-US" dirty="0" smtClean="0"/>
              <a:t>：不可能出现</a:t>
            </a: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42823B-0FF7-407C-9D38-6819EB77C96D}" type="slidenum">
              <a:rPr lang="zh-CN" altLang="zh-CN" smtClean="0"/>
              <a:pPr/>
              <a:t>15</a:t>
            </a:fld>
            <a:endParaRPr lang="zh-CN" altLang="zh-CN" smtClean="0"/>
          </a:p>
        </p:txBody>
      </p:sp>
    </p:spTree>
    <p:extLst>
      <p:ext uri="{BB962C8B-B14F-4D97-AF65-F5344CB8AC3E}">
        <p14:creationId xmlns:p14="http://schemas.microsoft.com/office/powerpoint/2010/main" val="3903589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381000" y="685800"/>
            <a:ext cx="6096000" cy="3429000"/>
          </a:xfrm>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事件</a:t>
            </a:r>
            <a:r>
              <a:rPr lang="en-US" altLang="zh-CN" dirty="0" smtClean="0"/>
              <a:t>EF</a:t>
            </a:r>
            <a:r>
              <a:rPr lang="zh-CN" altLang="en-US" dirty="0" smtClean="0"/>
              <a:t>不相交，</a:t>
            </a:r>
            <a:r>
              <a:rPr lang="en-US" altLang="zh-CN" dirty="0" smtClean="0"/>
              <a:t>P(EF)=0</a:t>
            </a:r>
            <a:r>
              <a:rPr lang="zh-CN" altLang="en-US" dirty="0" smtClean="0"/>
              <a:t>；</a:t>
            </a:r>
            <a:endParaRPr lang="en-US" altLang="zh-CN" dirty="0" smtClean="0"/>
          </a:p>
          <a:p>
            <a:r>
              <a:rPr lang="zh-CN" altLang="en-US" dirty="0" smtClean="0"/>
              <a:t>事件</a:t>
            </a:r>
            <a:r>
              <a:rPr lang="en-US" altLang="zh-CN" dirty="0" smtClean="0"/>
              <a:t>EF</a:t>
            </a:r>
            <a:r>
              <a:rPr lang="zh-CN" altLang="en-US" dirty="0" smtClean="0"/>
              <a:t>独立，</a:t>
            </a:r>
            <a:r>
              <a:rPr lang="en-US" altLang="zh-CN" dirty="0" smtClean="0"/>
              <a:t>P(EF)=P(E)P(F), </a:t>
            </a:r>
            <a:r>
              <a:rPr lang="zh-CN" altLang="en-US" dirty="0" smtClean="0"/>
              <a:t>不等于</a:t>
            </a:r>
            <a:r>
              <a:rPr lang="en-US" altLang="zh-CN" dirty="0" smtClean="0"/>
              <a:t>0</a:t>
            </a:r>
          </a:p>
          <a:p>
            <a:endParaRPr lang="en-US" altLang="zh-CN" dirty="0" smtClean="0"/>
          </a:p>
          <a:p>
            <a:r>
              <a:rPr lang="zh-CN" altLang="en-US" dirty="0" smtClean="0"/>
              <a:t>如何用抛硬币实验和解释</a:t>
            </a:r>
            <a:r>
              <a:rPr lang="en-US" altLang="zh-CN" dirty="0" smtClean="0"/>
              <a:t>P(E|F)</a:t>
            </a:r>
            <a:r>
              <a:rPr lang="zh-CN" altLang="en-US" dirty="0" smtClean="0"/>
              <a:t>和</a:t>
            </a:r>
            <a:r>
              <a:rPr lang="en-US" altLang="zh-CN" dirty="0" smtClean="0"/>
              <a:t>P(EF)</a:t>
            </a:r>
            <a:r>
              <a:rPr lang="zh-CN" altLang="en-US" dirty="0" smtClean="0"/>
              <a:t>？</a:t>
            </a:r>
            <a:endParaRPr lang="en-US" altLang="zh-CN" dirty="0"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2C1F7B-1B3F-411B-B271-C1C7CAA483EE}" type="slidenum">
              <a:rPr lang="zh-CN" altLang="zh-CN" smtClean="0"/>
              <a:pPr/>
              <a:t>16</a:t>
            </a:fld>
            <a:endParaRPr lang="zh-CN" altLang="zh-CN" smtClean="0"/>
          </a:p>
        </p:txBody>
      </p:sp>
    </p:spTree>
    <p:extLst>
      <p:ext uri="{BB962C8B-B14F-4D97-AF65-F5344CB8AC3E}">
        <p14:creationId xmlns:p14="http://schemas.microsoft.com/office/powerpoint/2010/main" val="257538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a:t>
            </a:r>
            <a:r>
              <a:rPr lang="en-US" altLang="zh-CN" dirty="0" smtClean="0"/>
              <a:t>P({a1}{a2}{a3}…{an})</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17</a:t>
            </a:fld>
            <a:endParaRPr lang="zh-CN" altLang="zh-CN"/>
          </a:p>
        </p:txBody>
      </p:sp>
    </p:spTree>
    <p:extLst>
      <p:ext uri="{BB962C8B-B14F-4D97-AF65-F5344CB8AC3E}">
        <p14:creationId xmlns:p14="http://schemas.microsoft.com/office/powerpoint/2010/main" val="55695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0.5,0.5</a:t>
            </a:r>
            <a:r>
              <a:rPr lang="zh-CN" altLang="en-US" dirty="0" smtClean="0"/>
              <a:t>，</a:t>
            </a:r>
            <a:r>
              <a:rPr lang="zh-CN" altLang="en-US" dirty="0" smtClean="0"/>
              <a:t>不敢</a:t>
            </a:r>
            <a:endParaRPr lang="en-US" altLang="zh-CN" dirty="0" smtClean="0"/>
          </a:p>
          <a:p>
            <a:r>
              <a:rPr lang="en-US" altLang="zh-CN" dirty="0" smtClean="0"/>
              <a:t>P</a:t>
            </a:r>
            <a:r>
              <a:rPr lang="zh-CN" altLang="en-US" dirty="0" smtClean="0"/>
              <a:t>（第</a:t>
            </a:r>
            <a:r>
              <a:rPr lang="en-US" altLang="zh-CN" dirty="0" smtClean="0"/>
              <a:t>100</a:t>
            </a:r>
            <a:r>
              <a:rPr lang="zh-CN" altLang="en-US" dirty="0" smtClean="0"/>
              <a:t>个为正</a:t>
            </a:r>
            <a:r>
              <a:rPr lang="en-US" altLang="zh-CN" dirty="0" smtClean="0"/>
              <a:t>|</a:t>
            </a:r>
            <a:r>
              <a:rPr lang="zh-CN" altLang="en-US" dirty="0" smtClean="0"/>
              <a:t>前</a:t>
            </a:r>
            <a:r>
              <a:rPr lang="en-US" altLang="zh-CN" dirty="0" smtClean="0"/>
              <a:t>99</a:t>
            </a:r>
            <a:r>
              <a:rPr lang="zh-CN" altLang="en-US" dirty="0" smtClean="0"/>
              <a:t>个为正）还是</a:t>
            </a:r>
            <a:r>
              <a:rPr lang="en-US" altLang="zh-CN" dirty="0" smtClean="0"/>
              <a:t>P</a:t>
            </a:r>
            <a:r>
              <a:rPr lang="zh-CN" altLang="en-US" dirty="0" smtClean="0"/>
              <a:t>（第</a:t>
            </a:r>
            <a:r>
              <a:rPr lang="en-US" altLang="zh-CN" dirty="0" smtClean="0"/>
              <a:t>100</a:t>
            </a:r>
            <a:r>
              <a:rPr lang="zh-CN" altLang="en-US" dirty="0" smtClean="0"/>
              <a:t>个为正∩第</a:t>
            </a:r>
            <a:r>
              <a:rPr lang="en-US" altLang="zh-CN" dirty="0" smtClean="0"/>
              <a:t>99</a:t>
            </a:r>
            <a:r>
              <a:rPr lang="zh-CN" altLang="en-US" dirty="0" smtClean="0"/>
              <a:t>个为正∩</a:t>
            </a:r>
            <a:r>
              <a:rPr lang="en-US" altLang="zh-CN" dirty="0" smtClean="0"/>
              <a:t>…</a:t>
            </a:r>
            <a:r>
              <a:rPr lang="zh-CN" altLang="en-US" dirty="0" smtClean="0"/>
              <a:t>∩第一个为正）</a:t>
            </a:r>
            <a:r>
              <a:rPr lang="en-US" altLang="zh-CN" dirty="0" smtClean="0"/>
              <a:t>?</a:t>
            </a:r>
          </a:p>
          <a:p>
            <a:r>
              <a:rPr lang="zh-CN" altLang="en-US" dirty="0" smtClean="0"/>
              <a:t>前者</a:t>
            </a:r>
            <a:r>
              <a:rPr lang="en-US" altLang="zh-CN" dirty="0" smtClean="0"/>
              <a:t>=P(</a:t>
            </a:r>
            <a:r>
              <a:rPr lang="zh-CN" altLang="en-US" dirty="0" smtClean="0"/>
              <a:t>第</a:t>
            </a:r>
            <a:r>
              <a:rPr lang="en-US" altLang="zh-CN" dirty="0" smtClean="0"/>
              <a:t>100</a:t>
            </a:r>
            <a:r>
              <a:rPr lang="zh-CN" altLang="en-US" dirty="0" smtClean="0"/>
              <a:t>为正</a:t>
            </a:r>
            <a:r>
              <a:rPr lang="en-US" altLang="zh-CN" dirty="0" smtClean="0"/>
              <a:t>)=0.5</a:t>
            </a:r>
          </a:p>
          <a:p>
            <a:r>
              <a:rPr lang="zh-CN" altLang="en-US" dirty="0" smtClean="0"/>
              <a:t>后者</a:t>
            </a:r>
            <a:r>
              <a:rPr lang="en-US" altLang="zh-CN" dirty="0" smtClean="0"/>
              <a:t>=P(</a:t>
            </a:r>
            <a:r>
              <a:rPr lang="zh-CN" altLang="en-US" dirty="0" smtClean="0"/>
              <a:t>第</a:t>
            </a:r>
            <a:r>
              <a:rPr lang="en-US" altLang="zh-CN" dirty="0" smtClean="0"/>
              <a:t>100</a:t>
            </a:r>
            <a:r>
              <a:rPr lang="zh-CN" altLang="en-US" dirty="0" smtClean="0"/>
              <a:t>个为正</a:t>
            </a:r>
            <a:r>
              <a:rPr lang="en-US" altLang="zh-CN" dirty="0" smtClean="0"/>
              <a:t>)</a:t>
            </a:r>
            <a:r>
              <a:rPr lang="zh-CN" altLang="en-US" dirty="0" smtClean="0"/>
              <a:t>*</a:t>
            </a:r>
            <a:r>
              <a:rPr lang="en-US" altLang="zh-CN" dirty="0" smtClean="0"/>
              <a:t>P(</a:t>
            </a:r>
            <a:r>
              <a:rPr lang="zh-CN" altLang="en-US" dirty="0" smtClean="0"/>
              <a:t>第</a:t>
            </a:r>
            <a:r>
              <a:rPr lang="en-US" altLang="zh-CN" dirty="0" smtClean="0"/>
              <a:t>99</a:t>
            </a:r>
            <a:r>
              <a:rPr lang="zh-CN" altLang="en-US" dirty="0" smtClean="0"/>
              <a:t>个为正</a:t>
            </a:r>
            <a:r>
              <a:rPr lang="en-US" altLang="zh-CN" dirty="0" smtClean="0"/>
              <a:t>)</a:t>
            </a:r>
            <a:r>
              <a:rPr lang="zh-CN" altLang="en-US" dirty="0" smtClean="0"/>
              <a:t>*</a:t>
            </a:r>
            <a:r>
              <a:rPr lang="en-US" altLang="zh-CN" dirty="0" smtClean="0"/>
              <a:t>…*P(</a:t>
            </a:r>
            <a:r>
              <a:rPr lang="zh-CN" altLang="en-US" dirty="0" smtClean="0"/>
              <a:t>第</a:t>
            </a:r>
            <a:r>
              <a:rPr lang="en-US" altLang="zh-CN" dirty="0" smtClean="0"/>
              <a:t>1</a:t>
            </a:r>
            <a:r>
              <a:rPr lang="zh-CN" altLang="en-US" dirty="0" smtClean="0"/>
              <a:t>个为正</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18</a:t>
            </a:fld>
            <a:endParaRPr lang="zh-CN" altLang="zh-CN"/>
          </a:p>
        </p:txBody>
      </p:sp>
    </p:spTree>
    <p:extLst>
      <p:ext uri="{BB962C8B-B14F-4D97-AF65-F5344CB8AC3E}">
        <p14:creationId xmlns:p14="http://schemas.microsoft.com/office/powerpoint/2010/main" val="228039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381000" y="685800"/>
            <a:ext cx="6096000" cy="3429000"/>
          </a:xfrm>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54BA5F-5AC5-46E7-AF34-13A8A767FDC9}" type="slidenum">
              <a:rPr lang="zh-CN" altLang="zh-CN" smtClean="0"/>
              <a:pPr/>
              <a:t>19</a:t>
            </a:fld>
            <a:endParaRPr lang="zh-CN" altLang="zh-CN" smtClean="0"/>
          </a:p>
        </p:txBody>
      </p:sp>
    </p:spTree>
    <p:extLst>
      <p:ext uri="{BB962C8B-B14F-4D97-AF65-F5344CB8AC3E}">
        <p14:creationId xmlns:p14="http://schemas.microsoft.com/office/powerpoint/2010/main" val="4117181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我们知道了一些条件概率，预测在这些条件概率基础上，出现某个结果的概率。</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20</a:t>
            </a:fld>
            <a:endParaRPr lang="zh-CN" altLang="zh-CN"/>
          </a:p>
        </p:txBody>
      </p:sp>
    </p:spTree>
    <p:extLst>
      <p:ext uri="{BB962C8B-B14F-4D97-AF65-F5344CB8AC3E}">
        <p14:creationId xmlns:p14="http://schemas.microsoft.com/office/powerpoint/2010/main" val="139272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381000" y="685800"/>
            <a:ext cx="6096000" cy="3429000"/>
          </a:xfrm>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弄清楚运气不好不坏会是什么情况！</a:t>
            </a:r>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F8A081-A46E-45F4-9361-A14BB2FAA76E}" type="slidenum">
              <a:rPr lang="zh-CN" altLang="zh-CN" smtClean="0"/>
              <a:pPr/>
              <a:t>3</a:t>
            </a:fld>
            <a:endParaRPr lang="zh-CN" altLang="zh-CN" smtClean="0"/>
          </a:p>
        </p:txBody>
      </p:sp>
    </p:spTree>
    <p:extLst>
      <p:ext uri="{BB962C8B-B14F-4D97-AF65-F5344CB8AC3E}">
        <p14:creationId xmlns:p14="http://schemas.microsoft.com/office/powerpoint/2010/main" val="3270225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381000" y="685800"/>
            <a:ext cx="6096000" cy="3429000"/>
          </a:xfrm>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叶节点代表的事件是一个</a:t>
            </a:r>
            <a:r>
              <a:rPr lang="en-US" altLang="zh-CN" dirty="0" smtClean="0"/>
              <a:t>process</a:t>
            </a:r>
            <a:r>
              <a:rPr lang="zh-CN" altLang="en-US" dirty="0" smtClean="0"/>
              <a:t>，</a:t>
            </a:r>
            <a:r>
              <a:rPr lang="en-US" altLang="zh-CN" dirty="0" smtClean="0"/>
              <a:t>process</a:t>
            </a:r>
            <a:r>
              <a:rPr lang="zh-CN" altLang="en-US" dirty="0" smtClean="0"/>
              <a:t>中的“试验”是独立的。</a:t>
            </a:r>
            <a:endParaRPr lang="en-US" altLang="zh-CN" dirty="0" smtClean="0"/>
          </a:p>
          <a:p>
            <a:r>
              <a:rPr lang="en-US" altLang="zh-CN" dirty="0" smtClean="0"/>
              <a:t>P(D)=P(D∩N)+P(D∩D) +P(D∩Q)=0.1+0.1+0.2=0.4</a:t>
            </a:r>
            <a:endParaRPr lang="zh-CN" altLang="en-US" dirty="0" smtClean="0"/>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1D297C-97E3-465E-B59F-7AEBAB79629A}" type="slidenum">
              <a:rPr lang="zh-CN" altLang="zh-CN" smtClean="0"/>
              <a:pPr/>
              <a:t>21</a:t>
            </a:fld>
            <a:endParaRPr lang="zh-CN" altLang="zh-CN" smtClean="0"/>
          </a:p>
        </p:txBody>
      </p:sp>
    </p:spTree>
    <p:extLst>
      <p:ext uri="{BB962C8B-B14F-4D97-AF65-F5344CB8AC3E}">
        <p14:creationId xmlns:p14="http://schemas.microsoft.com/office/powerpoint/2010/main" val="1000006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大量的实验科学，总是先观测到某些“现象”，比如收到了一个</a:t>
            </a:r>
            <a:r>
              <a:rPr lang="en-US" altLang="zh-CN" dirty="0" smtClean="0"/>
              <a:t>1</a:t>
            </a:r>
            <a:r>
              <a:rPr lang="zh-CN" altLang="en-US" dirty="0" smtClean="0"/>
              <a:t>，然后需要去推究现象背后发生了什么？发生的概率多少？比如收到了</a:t>
            </a:r>
            <a:r>
              <a:rPr lang="en-US" altLang="zh-CN" dirty="0" smtClean="0"/>
              <a:t>1</a:t>
            </a:r>
            <a:r>
              <a:rPr lang="zh-CN" altLang="en-US" dirty="0" smtClean="0"/>
              <a:t>，是否就是发出了</a:t>
            </a:r>
            <a:r>
              <a:rPr lang="en-US" altLang="zh-CN" dirty="0" smtClean="0"/>
              <a:t>1</a:t>
            </a:r>
            <a:r>
              <a:rPr lang="zh-CN" altLang="en-US" dirty="0" smtClean="0"/>
              <a:t>？发出了</a:t>
            </a:r>
            <a:r>
              <a:rPr lang="en-US" altLang="zh-CN" dirty="0" smtClean="0"/>
              <a:t>1</a:t>
            </a:r>
            <a:r>
              <a:rPr lang="zh-CN" altLang="en-US" dirty="0" smtClean="0"/>
              <a:t>的概率是多少？</a:t>
            </a:r>
            <a:endParaRPr lang="en-US" altLang="zh-CN" dirty="0" smtClean="0"/>
          </a:p>
          <a:p>
            <a:endParaRPr lang="en-US" altLang="zh-CN" dirty="0" smtClean="0"/>
          </a:p>
          <a:p>
            <a:r>
              <a:rPr lang="zh-CN" altLang="en-US" dirty="0" smtClean="0"/>
              <a:t>条件概率公式支持我们求解“正向”事件概率，但它也支持我们求解“反向”事件概率！</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22</a:t>
            </a:fld>
            <a:endParaRPr lang="zh-CN" altLang="zh-CN"/>
          </a:p>
        </p:txBody>
      </p:sp>
    </p:spTree>
    <p:extLst>
      <p:ext uri="{BB962C8B-B14F-4D97-AF65-F5344CB8AC3E}">
        <p14:creationId xmlns:p14="http://schemas.microsoft.com/office/powerpoint/2010/main" val="158671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a:t>
            </a:r>
            <a:r>
              <a:rPr lang="zh-CN" altLang="en-US" dirty="0" smtClean="0"/>
              <a:t>两个</a:t>
            </a:r>
            <a:r>
              <a:rPr lang="en-US" altLang="zh-CN" dirty="0" err="1" smtClean="0"/>
              <a:t>pos</a:t>
            </a:r>
            <a:r>
              <a:rPr lang="zh-CN" altLang="en-US" dirty="0" smtClean="0"/>
              <a:t>概率之和；为什么？</a:t>
            </a:r>
            <a:endParaRPr lang="en-US" altLang="zh-CN" dirty="0" smtClean="0"/>
          </a:p>
          <a:p>
            <a:r>
              <a:rPr lang="en-US" altLang="zh-CN" dirty="0" smtClean="0"/>
              <a:t>b: </a:t>
            </a:r>
            <a:r>
              <a:rPr lang="zh-CN" altLang="en-US" dirty="0" smtClean="0"/>
              <a:t>直接计算或者贝叶斯公式计算</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24</a:t>
            </a:fld>
            <a:endParaRPr lang="zh-CN" altLang="zh-CN"/>
          </a:p>
        </p:txBody>
      </p:sp>
    </p:spTree>
    <p:extLst>
      <p:ext uri="{BB962C8B-B14F-4D97-AF65-F5344CB8AC3E}">
        <p14:creationId xmlns:p14="http://schemas.microsoft.com/office/powerpoint/2010/main" val="96502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a:t>
            </a:r>
            <a:r>
              <a:rPr lang="zh-CN" altLang="en-US" dirty="0" smtClean="0"/>
              <a:t>两个</a:t>
            </a:r>
            <a:r>
              <a:rPr lang="en-US" altLang="zh-CN" dirty="0" err="1" smtClean="0"/>
              <a:t>pos</a:t>
            </a:r>
            <a:r>
              <a:rPr lang="zh-CN" altLang="en-US" dirty="0" smtClean="0"/>
              <a:t>概率之和；为什么？</a:t>
            </a:r>
            <a:endParaRPr lang="en-US" altLang="zh-CN" dirty="0" smtClean="0"/>
          </a:p>
          <a:p>
            <a:r>
              <a:rPr lang="en-US" altLang="zh-CN" dirty="0" smtClean="0"/>
              <a:t>b: </a:t>
            </a:r>
            <a:r>
              <a:rPr lang="zh-CN" altLang="en-US" dirty="0" smtClean="0"/>
              <a:t>直接计算或者贝叶斯公式计算</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25</a:t>
            </a:fld>
            <a:endParaRPr lang="zh-CN" altLang="zh-CN"/>
          </a:p>
        </p:txBody>
      </p:sp>
    </p:spTree>
    <p:extLst>
      <p:ext uri="{BB962C8B-B14F-4D97-AF65-F5344CB8AC3E}">
        <p14:creationId xmlns:p14="http://schemas.microsoft.com/office/powerpoint/2010/main" val="135002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381000" y="685800"/>
            <a:ext cx="6096000" cy="3429000"/>
          </a:xfrm>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掷两颗骰子，其和函数</a:t>
            </a:r>
            <a:r>
              <a:rPr lang="en-US" altLang="zh-CN" dirty="0" smtClean="0"/>
              <a:t>f</a:t>
            </a:r>
            <a:r>
              <a:rPr lang="zh-CN" altLang="en-US" dirty="0" smtClean="0"/>
              <a:t>：</a:t>
            </a:r>
            <a:r>
              <a:rPr lang="en-US" altLang="zh-CN" dirty="0" smtClean="0"/>
              <a:t>36</a:t>
            </a:r>
            <a:r>
              <a:rPr lang="zh-CN" altLang="en-US" dirty="0" smtClean="0"/>
              <a:t>个骰子</a:t>
            </a:r>
            <a:r>
              <a:rPr lang="en-US" altLang="zh-CN" dirty="0" smtClean="0"/>
              <a:t>outcomes</a:t>
            </a:r>
            <a:r>
              <a:rPr lang="zh-CN" altLang="en-US" dirty="0" smtClean="0"/>
              <a:t>到</a:t>
            </a:r>
            <a:r>
              <a:rPr lang="en-US" altLang="zh-CN" dirty="0" smtClean="0"/>
              <a:t>{2,3,..,12}</a:t>
            </a:r>
            <a:r>
              <a:rPr lang="zh-CN" altLang="en-US" dirty="0" smtClean="0"/>
              <a:t>上的函数</a:t>
            </a:r>
            <a:endParaRPr lang="en-US" altLang="zh-CN" dirty="0" smtClean="0"/>
          </a:p>
          <a:p>
            <a:r>
              <a:rPr lang="zh-CN" altLang="en-US" dirty="0" smtClean="0"/>
              <a:t>抛</a:t>
            </a:r>
            <a:r>
              <a:rPr lang="en-US" altLang="zh-CN" dirty="0" smtClean="0"/>
              <a:t>10</a:t>
            </a:r>
            <a:r>
              <a:rPr lang="zh-CN" altLang="en-US" dirty="0" smtClean="0"/>
              <a:t>次硬币，</a:t>
            </a:r>
            <a:r>
              <a:rPr lang="en-US" altLang="zh-CN" dirty="0" smtClean="0"/>
              <a:t>HT</a:t>
            </a:r>
            <a:r>
              <a:rPr lang="zh-CN" altLang="en-US" dirty="0" smtClean="0"/>
              <a:t>的长度为</a:t>
            </a:r>
            <a:r>
              <a:rPr lang="en-US" altLang="zh-CN" dirty="0" smtClean="0"/>
              <a:t>10</a:t>
            </a:r>
            <a:r>
              <a:rPr lang="zh-CN" altLang="en-US" dirty="0" smtClean="0"/>
              <a:t>的序列是样本空间</a:t>
            </a:r>
            <a:r>
              <a:rPr lang="en-US" altLang="zh-CN" dirty="0" smtClean="0"/>
              <a:t>S</a:t>
            </a:r>
            <a:r>
              <a:rPr lang="zh-CN" altLang="en-US" dirty="0" smtClean="0"/>
              <a:t>。定义</a:t>
            </a:r>
            <a:r>
              <a:rPr lang="en-US" altLang="zh-CN" dirty="0" smtClean="0"/>
              <a:t>S</a:t>
            </a:r>
            <a:r>
              <a:rPr lang="zh-CN" altLang="en-US" dirty="0" smtClean="0"/>
              <a:t>到</a:t>
            </a:r>
            <a:r>
              <a:rPr lang="en-US" altLang="zh-CN" dirty="0" smtClean="0"/>
              <a:t>{0,1,…,10}</a:t>
            </a:r>
            <a:r>
              <a:rPr lang="zh-CN" altLang="en-US" dirty="0" smtClean="0"/>
              <a:t>上的函数：</a:t>
            </a:r>
            <a:r>
              <a:rPr lang="en-US" altLang="zh-CN" dirty="0" smtClean="0"/>
              <a:t>H</a:t>
            </a:r>
            <a:r>
              <a:rPr lang="zh-CN" altLang="en-US" dirty="0" smtClean="0"/>
              <a:t>的个数</a:t>
            </a:r>
            <a:endParaRPr lang="en-US" altLang="zh-CN" dirty="0" smtClean="0"/>
          </a:p>
          <a:p>
            <a:endParaRPr lang="en-US" altLang="zh-CN" dirty="0" smtClean="0"/>
          </a:p>
          <a:p>
            <a:r>
              <a:rPr lang="zh-CN" altLang="en-US" dirty="0" smtClean="0"/>
              <a:t>骰子：</a:t>
            </a:r>
            <a:r>
              <a:rPr lang="en-US" altLang="zh-CN" dirty="0" smtClean="0"/>
              <a:t>3</a:t>
            </a:r>
            <a:r>
              <a:rPr lang="zh-CN" altLang="en-US" dirty="0" smtClean="0"/>
              <a:t>，</a:t>
            </a:r>
            <a:r>
              <a:rPr lang="en-US" altLang="zh-CN" dirty="0" smtClean="0"/>
              <a:t>4.</a:t>
            </a:r>
            <a:r>
              <a:rPr lang="zh-CN" altLang="en-US" dirty="0" smtClean="0"/>
              <a:t>此时该函数的值是</a:t>
            </a:r>
            <a:r>
              <a:rPr lang="en-US" altLang="zh-CN" dirty="0" smtClean="0"/>
              <a:t>7</a:t>
            </a:r>
            <a:r>
              <a:rPr lang="zh-CN" altLang="en-US" dirty="0" smtClean="0"/>
              <a:t>，我们可以认为“随机变量</a:t>
            </a:r>
            <a:r>
              <a:rPr lang="en-US" altLang="zh-CN" dirty="0" smtClean="0"/>
              <a:t>f=7</a:t>
            </a:r>
            <a:r>
              <a:rPr lang="zh-CN" altLang="en-US" dirty="0" smtClean="0"/>
              <a:t>”。硬币</a:t>
            </a:r>
            <a:r>
              <a:rPr lang="en-US" altLang="zh-CN" dirty="0" smtClean="0"/>
              <a:t>3</a:t>
            </a:r>
            <a:r>
              <a:rPr lang="zh-CN" altLang="en-US" dirty="0" smtClean="0"/>
              <a:t>次</a:t>
            </a:r>
            <a:r>
              <a:rPr lang="en-US" altLang="zh-CN" dirty="0" smtClean="0"/>
              <a:t>H</a:t>
            </a:r>
            <a:r>
              <a:rPr lang="zh-CN" altLang="en-US" dirty="0" smtClean="0"/>
              <a:t>，我们认为“随机变量</a:t>
            </a:r>
            <a:r>
              <a:rPr lang="en-US" altLang="zh-CN" dirty="0" smtClean="0"/>
              <a:t>f=3</a:t>
            </a:r>
            <a:r>
              <a:rPr lang="zh-CN" altLang="en-US" dirty="0" smtClean="0"/>
              <a:t>”；</a:t>
            </a:r>
            <a:endParaRPr lang="en-US" altLang="zh-CN" dirty="0" smtClean="0"/>
          </a:p>
          <a:p>
            <a:endParaRPr lang="en-US" altLang="zh-CN" dirty="0" smtClean="0"/>
          </a:p>
          <a:p>
            <a:r>
              <a:rPr lang="zh-CN" altLang="en-US" dirty="0" smtClean="0"/>
              <a:t>随机变量</a:t>
            </a:r>
            <a:r>
              <a:rPr lang="en-US" altLang="zh-CN" dirty="0" smtClean="0"/>
              <a:t>f=3</a:t>
            </a:r>
            <a:r>
              <a:rPr lang="zh-CN" altLang="en-US" dirty="0" smtClean="0"/>
              <a:t>的概率是多少？等价于：</a:t>
            </a:r>
            <a:r>
              <a:rPr lang="en-US" altLang="zh-CN" dirty="0" smtClean="0"/>
              <a:t>10</a:t>
            </a:r>
            <a:r>
              <a:rPr lang="zh-CN" altLang="en-US" dirty="0" smtClean="0"/>
              <a:t>次抛硬币中有三个</a:t>
            </a:r>
            <a:r>
              <a:rPr lang="en-US" altLang="zh-CN" dirty="0" smtClean="0"/>
              <a:t>H</a:t>
            </a:r>
            <a:r>
              <a:rPr lang="zh-CN" altLang="en-US" dirty="0" smtClean="0"/>
              <a:t>的概率；</a:t>
            </a:r>
            <a:endParaRPr lang="en-US" altLang="zh-CN" dirty="0" smtClean="0"/>
          </a:p>
          <a:p>
            <a:endParaRPr lang="en-US" altLang="zh-CN" dirty="0" smtClean="0"/>
          </a:p>
          <a:p>
            <a:endParaRPr lang="zh-CN" altLang="en-US" dirty="0" smtClean="0"/>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3EF9A-71D1-4968-B046-A848D22C9D1E}" type="slidenum">
              <a:rPr lang="zh-CN" altLang="zh-CN" smtClean="0"/>
              <a:pPr/>
              <a:t>26</a:t>
            </a:fld>
            <a:endParaRPr lang="zh-CN" altLang="zh-CN" smtClean="0"/>
          </a:p>
        </p:txBody>
      </p:sp>
    </p:spTree>
    <p:extLst>
      <p:ext uri="{BB962C8B-B14F-4D97-AF65-F5344CB8AC3E}">
        <p14:creationId xmlns:p14="http://schemas.microsoft.com/office/powerpoint/2010/main" val="1761504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381000" y="685800"/>
            <a:ext cx="6096000" cy="3429000"/>
          </a:xfrm>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其实这里的乘法仍然只是累加的缩写，原因在于</a:t>
            </a:r>
            <a:r>
              <a:rPr lang="en-US" altLang="zh-CN" smtClean="0"/>
              <a:t>k</a:t>
            </a:r>
            <a:r>
              <a:rPr lang="zh-CN" altLang="en-US" smtClean="0"/>
              <a:t>次成功这样的事件</a:t>
            </a:r>
            <a:r>
              <a:rPr lang="en-US" altLang="zh-CN" smtClean="0"/>
              <a:t>disjoint</a:t>
            </a:r>
            <a:r>
              <a:rPr lang="zh-CN" altLang="en-US" smtClean="0"/>
              <a:t>。</a:t>
            </a: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321E5B-7B77-4DF4-AB01-DEA26B1A8522}" type="slidenum">
              <a:rPr lang="zh-CN" altLang="zh-CN" smtClean="0"/>
              <a:pPr/>
              <a:t>27</a:t>
            </a:fld>
            <a:endParaRPr lang="zh-CN" altLang="zh-CN" smtClean="0"/>
          </a:p>
        </p:txBody>
      </p:sp>
    </p:spTree>
    <p:extLst>
      <p:ext uri="{BB962C8B-B14F-4D97-AF65-F5344CB8AC3E}">
        <p14:creationId xmlns:p14="http://schemas.microsoft.com/office/powerpoint/2010/main" val="40668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“期望反映了随机变量的均值”，如何严格的还原这句话的本意？</a:t>
            </a:r>
            <a:endParaRPr lang="en-US" altLang="zh-CN" dirty="0" smtClean="0"/>
          </a:p>
          <a:p>
            <a:r>
              <a:rPr lang="zh-CN" altLang="en-US" dirty="0" smtClean="0"/>
              <a:t>班上有</a:t>
            </a:r>
            <a:r>
              <a:rPr lang="en-US" altLang="zh-CN" dirty="0" smtClean="0"/>
              <a:t>31</a:t>
            </a:r>
            <a:r>
              <a:rPr lang="zh-CN" altLang="en-US" dirty="0" smtClean="0"/>
              <a:t>位同学，他们的平均体重是多少</a:t>
            </a:r>
            <a:r>
              <a:rPr lang="en-US" altLang="zh-CN" dirty="0" smtClean="0"/>
              <a:t>?  </a:t>
            </a:r>
            <a:r>
              <a:rPr lang="zh-CN" altLang="en-US" dirty="0" smtClean="0"/>
              <a:t>在一个确定、已现实存在的系统中，均值是一个简单的算术平均；</a:t>
            </a:r>
            <a:endParaRPr lang="en-US" altLang="zh-CN" dirty="0" smtClean="0"/>
          </a:p>
          <a:p>
            <a:r>
              <a:rPr lang="zh-CN" altLang="en-US" dirty="0" smtClean="0"/>
              <a:t>随着身体素质的提高，新生儿中有</a:t>
            </a:r>
            <a:r>
              <a:rPr lang="en-US" altLang="zh-CN" dirty="0" smtClean="0"/>
              <a:t>80%</a:t>
            </a:r>
            <a:r>
              <a:rPr lang="zh-CN" altLang="en-US" dirty="0" smtClean="0"/>
              <a:t>以上的体重在</a:t>
            </a:r>
            <a:r>
              <a:rPr lang="en-US" altLang="zh-CN" dirty="0" smtClean="0"/>
              <a:t>3.8</a:t>
            </a:r>
            <a:r>
              <a:rPr lang="zh-CN" altLang="en-US" dirty="0" smtClean="0"/>
              <a:t>公斤以上，只有少于</a:t>
            </a:r>
            <a:r>
              <a:rPr lang="en-US" altLang="zh-CN" dirty="0" smtClean="0"/>
              <a:t>10%</a:t>
            </a:r>
            <a:r>
              <a:rPr lang="zh-CN" altLang="en-US" dirty="0" smtClean="0"/>
              <a:t>的新生儿体重在</a:t>
            </a:r>
            <a:r>
              <a:rPr lang="en-US" altLang="zh-CN" dirty="0" smtClean="0"/>
              <a:t>3</a:t>
            </a:r>
            <a:r>
              <a:rPr lang="zh-CN" altLang="en-US" dirty="0" smtClean="0"/>
              <a:t>公斤以下。即将出生的某个新生儿体重可能是多少？</a:t>
            </a:r>
            <a:r>
              <a:rPr lang="en-US" altLang="zh-CN" dirty="0" smtClean="0"/>
              <a:t>3.8*0.8+3.4*0.1+3*0.1=3.68</a:t>
            </a:r>
            <a:endParaRPr lang="zh-CN" altLang="en-US" dirty="0" smtClean="0"/>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54A390-9523-46D0-AA5B-7E1044E65A63}" type="slidenum">
              <a:rPr lang="zh-CN" altLang="zh-CN" smtClean="0"/>
              <a:pPr/>
              <a:t>28</a:t>
            </a:fld>
            <a:endParaRPr lang="zh-CN" altLang="zh-CN" smtClean="0"/>
          </a:p>
        </p:txBody>
      </p:sp>
    </p:spTree>
    <p:extLst>
      <p:ext uri="{BB962C8B-B14F-4D97-AF65-F5344CB8AC3E}">
        <p14:creationId xmlns:p14="http://schemas.microsoft.com/office/powerpoint/2010/main" val="144384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29</a:t>
            </a:fld>
            <a:endParaRPr lang="zh-CN" altLang="zh-CN"/>
          </a:p>
        </p:txBody>
      </p:sp>
    </p:spTree>
    <p:extLst>
      <p:ext uri="{BB962C8B-B14F-4D97-AF65-F5344CB8AC3E}">
        <p14:creationId xmlns:p14="http://schemas.microsoft.com/office/powerpoint/2010/main" val="156404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381000" y="685800"/>
            <a:ext cx="6096000" cy="3429000"/>
          </a:xfrm>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事件</a:t>
            </a:r>
            <a:r>
              <a:rPr lang="en-US" altLang="zh-CN" smtClean="0"/>
              <a:t>A</a:t>
            </a:r>
            <a:r>
              <a:rPr lang="zh-CN" altLang="en-US" smtClean="0"/>
              <a:t>对应的指示器随机变量的期望等于该事件</a:t>
            </a:r>
            <a:r>
              <a:rPr lang="en-US" altLang="zh-CN" smtClean="0"/>
              <a:t>A</a:t>
            </a:r>
            <a:r>
              <a:rPr lang="zh-CN" altLang="en-US" smtClean="0"/>
              <a:t>发生的概率</a:t>
            </a:r>
            <a:endParaRPr lang="en-US" altLang="zh-CN" smtClean="0"/>
          </a:p>
          <a:p>
            <a:endParaRPr lang="en-US" altLang="zh-CN" smtClean="0"/>
          </a:p>
          <a:p>
            <a:r>
              <a:rPr lang="en-US" altLang="zh-CN" smtClean="0"/>
              <a:t>E(Xi)=xi*P(xi=1)</a:t>
            </a:r>
          </a:p>
          <a:p>
            <a:endParaRPr lang="en-US" altLang="zh-CN" smtClean="0"/>
          </a:p>
          <a:p>
            <a:r>
              <a:rPr lang="zh-CN" altLang="en-US" smtClean="0"/>
              <a:t>指示器随机变量提供了一个便利的工具实现事件</a:t>
            </a:r>
            <a:r>
              <a:rPr lang="en-US" altLang="zh-CN" smtClean="0"/>
              <a:t>A</a:t>
            </a:r>
            <a:r>
              <a:rPr lang="zh-CN" altLang="en-US" smtClean="0"/>
              <a:t>发生的概率和期望之间的转换：求某个随机变量的期望往往可以简化为若干个和该随机变量相关的事件的概率之和</a:t>
            </a:r>
            <a:endParaRPr lang="en-US" altLang="zh-CN"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C71662-17B0-4330-94F1-D34C9E671AE3}" type="slidenum">
              <a:rPr lang="zh-CN" altLang="zh-CN" smtClean="0"/>
              <a:pPr/>
              <a:t>30</a:t>
            </a:fld>
            <a:endParaRPr lang="zh-CN" altLang="zh-CN" smtClean="0"/>
          </a:p>
        </p:txBody>
      </p:sp>
    </p:spTree>
    <p:extLst>
      <p:ext uri="{BB962C8B-B14F-4D97-AF65-F5344CB8AC3E}">
        <p14:creationId xmlns:p14="http://schemas.microsoft.com/office/powerpoint/2010/main" val="75769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783663-A125-4D5F-BB33-FB8066C6EDD9}" type="slidenum">
              <a:rPr lang="zh-CN" altLang="en-US" smtClean="0"/>
              <a:pPr>
                <a:spcBef>
                  <a:spcPct val="0"/>
                </a:spcBef>
              </a:pPr>
              <a:t>4</a:t>
            </a:fld>
            <a:endParaRPr lang="en-US" altLang="zh-CN" smtClean="0"/>
          </a:p>
        </p:txBody>
      </p:sp>
      <p:sp>
        <p:nvSpPr>
          <p:cNvPr id="12291" name="Rectangle 2"/>
          <p:cNvSpPr>
            <a:spLocks noGrp="1" noRot="1" noChangeAspect="1" noChangeArrowheads="1" noTextEdit="1"/>
          </p:cNvSpPr>
          <p:nvPr>
            <p:ph type="sldImg"/>
          </p:nvPr>
        </p:nvSpPr>
        <p:spPr>
          <a:xfrm>
            <a:off x="381000" y="685800"/>
            <a:ext cx="6096000" cy="3429000"/>
          </a:xfrm>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Outcome</a:t>
            </a:r>
            <a:r>
              <a:rPr lang="zh-CN" altLang="en-US" dirty="0" smtClean="0"/>
              <a:t>：我们关心（观察）的基本元素</a:t>
            </a:r>
            <a:endParaRPr lang="en-US" altLang="zh-CN" dirty="0" smtClean="0"/>
          </a:p>
          <a:p>
            <a:pPr eaLnBrk="1" hangingPunct="1"/>
            <a:r>
              <a:rPr lang="zh-CN" altLang="en-US" dirty="0" smtClean="0"/>
              <a:t>样本空间的概率权重：针对样本空间中的每个元素而定义；</a:t>
            </a:r>
            <a:endParaRPr lang="en-US" altLang="zh-CN" dirty="0" smtClean="0"/>
          </a:p>
          <a:p>
            <a:pPr eaLnBrk="1" hangingPunct="1"/>
            <a:r>
              <a:rPr lang="zh-CN" altLang="en-US" dirty="0" smtClean="0"/>
              <a:t>事件的概率：针对事件（样本空间子集）而定义；</a:t>
            </a:r>
            <a:endParaRPr lang="en-US" altLang="zh-CN" dirty="0" smtClean="0"/>
          </a:p>
          <a:p>
            <a:pPr eaLnBrk="1" hangingPunct="1"/>
            <a:r>
              <a:rPr lang="en-US" altLang="zh-CN" dirty="0" smtClean="0"/>
              <a:t>Outcome</a:t>
            </a:r>
            <a:r>
              <a:rPr lang="zh-CN" altLang="en-US" dirty="0" smtClean="0">
                <a:sym typeface="Wingdings" panose="05000000000000000000" pitchFamily="2" charset="2"/>
              </a:rPr>
              <a:t>：（</a:t>
            </a:r>
            <a:r>
              <a:rPr lang="en-US" altLang="zh-CN" dirty="0" err="1" smtClean="0">
                <a:sym typeface="Wingdings" panose="05000000000000000000" pitchFamily="2" charset="2"/>
              </a:rPr>
              <a:t>a,b</a:t>
            </a:r>
            <a:r>
              <a:rPr lang="zh-CN" altLang="en-US" dirty="0" smtClean="0"/>
              <a:t>）</a:t>
            </a:r>
            <a:r>
              <a:rPr lang="en-US" altLang="zh-CN" dirty="0" smtClean="0"/>
              <a:t>,a,b:1-6</a:t>
            </a:r>
            <a:r>
              <a:rPr lang="zh-CN" altLang="en-US" dirty="0" smtClean="0"/>
              <a:t>，也可以是色子的和</a:t>
            </a:r>
            <a:r>
              <a:rPr lang="en-US" altLang="zh-CN" dirty="0" smtClean="0"/>
              <a:t>a</a:t>
            </a:r>
            <a:r>
              <a:rPr lang="zh-CN" altLang="en-US" dirty="0" smtClean="0"/>
              <a:t>，</a:t>
            </a:r>
            <a:r>
              <a:rPr lang="en-US" altLang="zh-CN" dirty="0" smtClean="0"/>
              <a:t>2&lt;=a&lt;=12</a:t>
            </a:r>
          </a:p>
          <a:p>
            <a:pPr eaLnBrk="1" hangingPunct="1"/>
            <a:r>
              <a:rPr lang="en-US" altLang="zh-CN" dirty="0" smtClean="0"/>
              <a:t>Sample</a:t>
            </a:r>
            <a:r>
              <a:rPr lang="en-US" altLang="zh-CN" baseline="0" dirty="0" smtClean="0"/>
              <a:t> space: 36</a:t>
            </a:r>
            <a:r>
              <a:rPr lang="zh-CN" altLang="en-US" baseline="0" dirty="0" smtClean="0"/>
              <a:t>个</a:t>
            </a:r>
            <a:endParaRPr lang="en-US" altLang="zh-CN" baseline="0" dirty="0" smtClean="0"/>
          </a:p>
          <a:p>
            <a:pPr eaLnBrk="1" hangingPunct="1"/>
            <a:r>
              <a:rPr lang="zh-CN" altLang="en-US" baseline="0" dirty="0" smtClean="0"/>
              <a:t>概率权重：每个结果都是相等几率：</a:t>
            </a:r>
            <a:r>
              <a:rPr lang="en-US" altLang="zh-CN" baseline="0" dirty="0" smtClean="0"/>
              <a:t>1/36</a:t>
            </a:r>
          </a:p>
          <a:p>
            <a:pPr eaLnBrk="1" hangingPunct="1"/>
            <a:r>
              <a:rPr lang="zh-CN" altLang="en-US" baseline="0" dirty="0" smtClean="0"/>
              <a:t>事件：掷到豹子（</a:t>
            </a:r>
            <a:r>
              <a:rPr lang="en-US" altLang="zh-CN" baseline="0" dirty="0" smtClean="0"/>
              <a:t>11</a:t>
            </a:r>
            <a:r>
              <a:rPr lang="zh-CN" altLang="en-US" baseline="0" dirty="0" smtClean="0"/>
              <a:t>或者</a:t>
            </a:r>
            <a:r>
              <a:rPr lang="en-US" altLang="zh-CN" baseline="0" dirty="0" smtClean="0"/>
              <a:t>..</a:t>
            </a:r>
            <a:r>
              <a:rPr lang="zh-CN" altLang="en-US" baseline="0" dirty="0" smtClean="0"/>
              <a:t>或者</a:t>
            </a:r>
            <a:r>
              <a:rPr lang="en-US" altLang="zh-CN" baseline="0" dirty="0" smtClean="0"/>
              <a:t>66</a:t>
            </a:r>
            <a:r>
              <a:rPr lang="zh-CN" altLang="en-US" baseline="0" dirty="0" smtClean="0"/>
              <a:t>）。它的概率是</a:t>
            </a:r>
            <a:r>
              <a:rPr lang="en-US" altLang="zh-CN" baseline="0" dirty="0" smtClean="0"/>
              <a:t>6/36</a:t>
            </a:r>
            <a:r>
              <a:rPr lang="zh-CN" altLang="en-US" baseline="0" dirty="0" smtClean="0"/>
              <a:t>；如果统计色子的和，最大概率是</a:t>
            </a:r>
            <a:r>
              <a:rPr lang="en-US" altLang="zh-CN" baseline="0" dirty="0" smtClean="0"/>
              <a:t>7</a:t>
            </a:r>
            <a:r>
              <a:rPr lang="zh-CN" altLang="en-US" baseline="0" dirty="0" smtClean="0"/>
              <a:t>：</a:t>
            </a:r>
            <a:r>
              <a:rPr lang="en-US" altLang="zh-CN" baseline="0" dirty="0" smtClean="0"/>
              <a:t>1/6</a:t>
            </a:r>
            <a:endParaRPr lang="en-US" altLang="zh-CN" dirty="0" smtClean="0"/>
          </a:p>
          <a:p>
            <a:pPr eaLnBrk="1" hangingPunct="1"/>
            <a:r>
              <a:rPr lang="zh-CN" altLang="en-US" dirty="0" smtClean="0"/>
              <a:t>相当于掷四个色子一次</a:t>
            </a:r>
          </a:p>
        </p:txBody>
      </p:sp>
    </p:spTree>
    <p:extLst>
      <p:ext uri="{BB962C8B-B14F-4D97-AF65-F5344CB8AC3E}">
        <p14:creationId xmlns:p14="http://schemas.microsoft.com/office/powerpoint/2010/main" val="356275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53C3EEE-DE72-4278-B3F0-9941447503A9}" type="slidenum">
              <a:rPr lang="zh-CN" altLang="en-US" smtClean="0"/>
              <a:pPr>
                <a:spcBef>
                  <a:spcPct val="0"/>
                </a:spcBef>
              </a:pPr>
              <a:t>5</a:t>
            </a:fld>
            <a:endParaRPr lang="en-US" altLang="zh-CN" smtClean="0"/>
          </a:p>
        </p:txBody>
      </p:sp>
      <p:sp>
        <p:nvSpPr>
          <p:cNvPr id="14339" name="Rectangle 2"/>
          <p:cNvSpPr>
            <a:spLocks noGrp="1" noRot="1" noChangeAspect="1" noChangeArrowheads="1" noTextEdit="1"/>
          </p:cNvSpPr>
          <p:nvPr>
            <p:ph type="sldImg"/>
          </p:nvPr>
        </p:nvSpPr>
        <p:spPr>
          <a:xfrm>
            <a:off x="381000" y="685800"/>
            <a:ext cx="6096000" cy="3429000"/>
          </a:xfrm>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08552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有限一定可数；</a:t>
            </a:r>
            <a:endParaRPr lang="en-US" altLang="zh-CN" dirty="0" smtClean="0"/>
          </a:p>
          <a:p>
            <a:r>
              <a:rPr lang="zh-CN" altLang="en-US" dirty="0" smtClean="0"/>
              <a:t>事件包含的</a:t>
            </a:r>
            <a:r>
              <a:rPr lang="en-US" altLang="zh-CN" dirty="0" smtClean="0"/>
              <a:t>outcomes</a:t>
            </a:r>
            <a:r>
              <a:rPr lang="zh-CN" altLang="en-US" dirty="0" smtClean="0"/>
              <a:t>的计数，提供了简单的方法，获得事件的概率：等概率则比较事件大小和空间大小；不等概率则求每个元素概率的累和</a:t>
            </a:r>
            <a:endParaRPr lang="en-US" altLang="zh-CN" dirty="0" smtClean="0"/>
          </a:p>
          <a:p>
            <a:r>
              <a:rPr lang="zh-CN" altLang="en-US" dirty="0" smtClean="0"/>
              <a:t>请注意</a:t>
            </a:r>
            <a:r>
              <a:rPr lang="en-US" altLang="zh-CN" dirty="0" smtClean="0"/>
              <a:t>P</a:t>
            </a:r>
            <a:r>
              <a:rPr lang="zh-CN" altLang="en-US" dirty="0" smtClean="0"/>
              <a:t>（</a:t>
            </a:r>
            <a:r>
              <a:rPr lang="en-US" altLang="zh-CN" dirty="0" smtClean="0"/>
              <a:t>E</a:t>
            </a:r>
            <a:r>
              <a:rPr lang="zh-CN" altLang="en-US" dirty="0" smtClean="0"/>
              <a:t>）和</a:t>
            </a:r>
            <a:r>
              <a:rPr lang="en-US" altLang="zh-CN" dirty="0" smtClean="0"/>
              <a:t>P</a:t>
            </a:r>
            <a:r>
              <a:rPr lang="zh-CN" altLang="en-US" dirty="0" smtClean="0"/>
              <a:t>（</a:t>
            </a:r>
            <a:r>
              <a:rPr lang="en-US" altLang="zh-CN" dirty="0" smtClean="0"/>
              <a:t>x</a:t>
            </a:r>
            <a:r>
              <a:rPr lang="zh-CN" altLang="en-US" dirty="0" smtClean="0"/>
              <a:t>）在书写上的一致性</a:t>
            </a:r>
            <a:endParaRPr lang="zh-CN" altLang="en-US" dirty="0"/>
          </a:p>
        </p:txBody>
      </p:sp>
      <p:sp>
        <p:nvSpPr>
          <p:cNvPr id="4" name="灯片编号占位符 3"/>
          <p:cNvSpPr>
            <a:spLocks noGrp="1"/>
          </p:cNvSpPr>
          <p:nvPr>
            <p:ph type="sldNum" sz="quarter" idx="10"/>
          </p:nvPr>
        </p:nvSpPr>
        <p:spPr/>
        <p:txBody>
          <a:bodyPr/>
          <a:lstStyle/>
          <a:p>
            <a:pPr>
              <a:defRPr/>
            </a:pPr>
            <a:fld id="{2742D7F8-FD45-4D3B-AB64-5CF9B1941FE1}" type="slidenum">
              <a:rPr lang="zh-CN" altLang="zh-CN" smtClean="0"/>
              <a:pPr>
                <a:defRPr/>
              </a:pPr>
              <a:t>6</a:t>
            </a:fld>
            <a:endParaRPr lang="zh-CN" altLang="zh-CN"/>
          </a:p>
        </p:txBody>
      </p:sp>
    </p:spTree>
    <p:extLst>
      <p:ext uri="{BB962C8B-B14F-4D97-AF65-F5344CB8AC3E}">
        <p14:creationId xmlns:p14="http://schemas.microsoft.com/office/powerpoint/2010/main" val="147920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86DC71-EAFB-4860-8DAF-88D96A14841A}" type="slidenum">
              <a:rPr lang="zh-CN" altLang="en-US" smtClean="0"/>
              <a:pPr>
                <a:spcBef>
                  <a:spcPct val="0"/>
                </a:spcBef>
              </a:pPr>
              <a:t>7</a:t>
            </a:fld>
            <a:endParaRPr lang="en-US" altLang="zh-CN" smtClean="0"/>
          </a:p>
        </p:txBody>
      </p:sp>
      <p:sp>
        <p:nvSpPr>
          <p:cNvPr id="17411" name="Rectangle 2"/>
          <p:cNvSpPr>
            <a:spLocks noGrp="1" noRot="1" noChangeAspect="1" noChangeArrowheads="1" noTextEdit="1"/>
          </p:cNvSpPr>
          <p:nvPr>
            <p:ph type="sldImg"/>
          </p:nvPr>
        </p:nvSpPr>
        <p:spPr>
          <a:xfrm>
            <a:off x="381000" y="685800"/>
            <a:ext cx="6096000" cy="3429000"/>
          </a:xfrm>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Equally likely:</a:t>
            </a:r>
            <a:r>
              <a:rPr lang="zh-CN" altLang="en-US" smtClean="0"/>
              <a:t>机会均等</a:t>
            </a:r>
          </a:p>
        </p:txBody>
      </p:sp>
    </p:spTree>
    <p:extLst>
      <p:ext uri="{BB962C8B-B14F-4D97-AF65-F5344CB8AC3E}">
        <p14:creationId xmlns:p14="http://schemas.microsoft.com/office/powerpoint/2010/main" val="238044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8B8B1D-BE70-424F-8CA7-5D89F4B6DC96}" type="slidenum">
              <a:rPr lang="zh-CN" altLang="en-US" smtClean="0"/>
              <a:pPr>
                <a:spcBef>
                  <a:spcPct val="0"/>
                </a:spcBef>
              </a:pPr>
              <a:t>8</a:t>
            </a:fld>
            <a:endParaRPr lang="en-US" altLang="zh-CN" smtClean="0"/>
          </a:p>
        </p:txBody>
      </p:sp>
      <p:sp>
        <p:nvSpPr>
          <p:cNvPr id="21507" name="Rectangle 2"/>
          <p:cNvSpPr>
            <a:spLocks noGrp="1" noRot="1" noChangeAspect="1" noChangeArrowheads="1" noTextEdit="1"/>
          </p:cNvSpPr>
          <p:nvPr>
            <p:ph type="sldImg"/>
          </p:nvPr>
        </p:nvSpPr>
        <p:spPr>
          <a:xfrm>
            <a:off x="381000" y="685800"/>
            <a:ext cx="6096000" cy="3429000"/>
          </a:xfrm>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3491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7F4D4C-5AA2-495D-9E86-B1459F8FC85A}" type="slidenum">
              <a:rPr lang="zh-CN" altLang="en-US" smtClean="0"/>
              <a:pPr>
                <a:spcBef>
                  <a:spcPct val="0"/>
                </a:spcBef>
              </a:pPr>
              <a:t>9</a:t>
            </a:fld>
            <a:endParaRPr lang="en-US" altLang="zh-CN" smtClean="0"/>
          </a:p>
        </p:txBody>
      </p:sp>
      <p:sp>
        <p:nvSpPr>
          <p:cNvPr id="23555" name="Rectangle 2"/>
          <p:cNvSpPr>
            <a:spLocks noGrp="1" noRot="1" noChangeAspect="1" noChangeArrowheads="1" noTextEdit="1"/>
          </p:cNvSpPr>
          <p:nvPr>
            <p:ph type="sldImg"/>
          </p:nvPr>
        </p:nvSpPr>
        <p:spPr>
          <a:xfrm>
            <a:off x="381000" y="685800"/>
            <a:ext cx="6096000" cy="3429000"/>
          </a:xfrm>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39565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0C52F1-D2E0-4511-8046-2E85A8A1D554}" type="slidenum">
              <a:rPr lang="zh-CN" altLang="en-US" smtClean="0"/>
              <a:pPr>
                <a:spcBef>
                  <a:spcPct val="0"/>
                </a:spcBef>
              </a:pPr>
              <a:t>10</a:t>
            </a:fld>
            <a:endParaRPr lang="en-US" altLang="zh-CN" smtClean="0"/>
          </a:p>
        </p:txBody>
      </p:sp>
      <p:sp>
        <p:nvSpPr>
          <p:cNvPr id="25603" name="Rectangle 2"/>
          <p:cNvSpPr>
            <a:spLocks noGrp="1" noRot="1" noChangeAspect="1" noChangeArrowheads="1" noTextEdit="1"/>
          </p:cNvSpPr>
          <p:nvPr>
            <p:ph type="sldImg"/>
          </p:nvPr>
        </p:nvSpPr>
        <p:spPr>
          <a:xfrm>
            <a:off x="381000" y="685800"/>
            <a:ext cx="6096000" cy="3429000"/>
          </a:xfrm>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6788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pPr>
              <a:defRPr/>
            </a:pPr>
            <a:fld id="{6BC36735-F63E-4CD0-AEB7-BD28AF09F3D4}" type="slidenum">
              <a:rPr lang="zh-CN" altLang="zh-CN"/>
              <a:pPr>
                <a:defRPr/>
              </a:pPr>
              <a:t>‹#›</a:t>
            </a:fld>
            <a:endParaRPr lang="zh-CN" altLang="zh-CN"/>
          </a:p>
        </p:txBody>
      </p:sp>
    </p:spTree>
    <p:extLst>
      <p:ext uri="{BB962C8B-B14F-4D97-AF65-F5344CB8AC3E}">
        <p14:creationId xmlns:p14="http://schemas.microsoft.com/office/powerpoint/2010/main" val="200496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2E7EC5-97E4-44CE-93D9-6F54D2B4992D}" type="slidenum">
              <a:rPr lang="zh-CN" altLang="zh-CN"/>
              <a:pPr>
                <a:defRPr/>
              </a:pPr>
              <a:t>‹#›</a:t>
            </a:fld>
            <a:endParaRPr lang="zh-CN" altLang="zh-CN"/>
          </a:p>
        </p:txBody>
      </p:sp>
    </p:spTree>
    <p:extLst>
      <p:ext uri="{BB962C8B-B14F-4D97-AF65-F5344CB8AC3E}">
        <p14:creationId xmlns:p14="http://schemas.microsoft.com/office/powerpoint/2010/main" val="381874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ED3DFE-5798-4BB8-B52C-631EAF650227}" type="slidenum">
              <a:rPr lang="zh-CN" altLang="zh-CN"/>
              <a:pPr>
                <a:defRPr/>
              </a:pPr>
              <a:t>‹#›</a:t>
            </a:fld>
            <a:endParaRPr lang="zh-CN" altLang="zh-CN"/>
          </a:p>
        </p:txBody>
      </p:sp>
    </p:spTree>
    <p:extLst>
      <p:ext uri="{BB962C8B-B14F-4D97-AF65-F5344CB8AC3E}">
        <p14:creationId xmlns:p14="http://schemas.microsoft.com/office/powerpoint/2010/main" val="1517673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35A3291-FAAA-4805-ABEF-4251058655AA}"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1725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5FFD9A-4948-489E-AF98-659D93F1BE42}" type="slidenum">
              <a:rPr lang="zh-CN" altLang="zh-CN"/>
              <a:pPr>
                <a:defRPr/>
              </a:pPr>
              <a:t>‹#›</a:t>
            </a:fld>
            <a:endParaRPr lang="zh-CN" altLang="zh-CN"/>
          </a:p>
        </p:txBody>
      </p:sp>
    </p:spTree>
    <p:extLst>
      <p:ext uri="{BB962C8B-B14F-4D97-AF65-F5344CB8AC3E}">
        <p14:creationId xmlns:p14="http://schemas.microsoft.com/office/powerpoint/2010/main" val="79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2A83FC94-93B6-4478-BE2C-65AB1564B355}" type="slidenum">
              <a:rPr lang="zh-CN" altLang="zh-CN"/>
              <a:pPr>
                <a:defRPr/>
              </a:pPr>
              <a:t>‹#›</a:t>
            </a:fld>
            <a:endParaRPr lang="zh-CN" altLang="zh-CN"/>
          </a:p>
        </p:txBody>
      </p:sp>
    </p:spTree>
    <p:extLst>
      <p:ext uri="{BB962C8B-B14F-4D97-AF65-F5344CB8AC3E}">
        <p14:creationId xmlns:p14="http://schemas.microsoft.com/office/powerpoint/2010/main" val="195220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766F42-0F9F-46C1-84DF-4A185C10E478}" type="slidenum">
              <a:rPr lang="zh-CN" altLang="zh-CN"/>
              <a:pPr>
                <a:defRPr/>
              </a:pPr>
              <a:t>‹#›</a:t>
            </a:fld>
            <a:endParaRPr lang="zh-CN" altLang="zh-CN"/>
          </a:p>
        </p:txBody>
      </p:sp>
    </p:spTree>
    <p:extLst>
      <p:ext uri="{BB962C8B-B14F-4D97-AF65-F5344CB8AC3E}">
        <p14:creationId xmlns:p14="http://schemas.microsoft.com/office/powerpoint/2010/main" val="11361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DAACB85-081A-4A7F-A35C-8FD42C368573}" type="slidenum">
              <a:rPr lang="zh-CN" altLang="zh-CN"/>
              <a:pPr>
                <a:defRPr/>
              </a:pPr>
              <a:t>‹#›</a:t>
            </a:fld>
            <a:endParaRPr lang="zh-CN" altLang="zh-CN"/>
          </a:p>
        </p:txBody>
      </p:sp>
    </p:spTree>
    <p:extLst>
      <p:ext uri="{BB962C8B-B14F-4D97-AF65-F5344CB8AC3E}">
        <p14:creationId xmlns:p14="http://schemas.microsoft.com/office/powerpoint/2010/main" val="181409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3D91C32F-C0DD-40DA-8765-4289410447E8}" type="slidenum">
              <a:rPr lang="zh-CN" altLang="zh-CN"/>
              <a:pPr>
                <a:defRPr/>
              </a:pPr>
              <a:t>‹#›</a:t>
            </a:fld>
            <a:endParaRPr lang="zh-CN" altLang="zh-CN"/>
          </a:p>
        </p:txBody>
      </p:sp>
    </p:spTree>
    <p:extLst>
      <p:ext uri="{BB962C8B-B14F-4D97-AF65-F5344CB8AC3E}">
        <p14:creationId xmlns:p14="http://schemas.microsoft.com/office/powerpoint/2010/main" val="135906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9C9D8546-58D8-40A2-85EC-EDB567637F4F}" type="slidenum">
              <a:rPr lang="zh-CN" altLang="zh-CN"/>
              <a:pPr>
                <a:defRPr/>
              </a:pPr>
              <a:t>‹#›</a:t>
            </a:fld>
            <a:endParaRPr lang="zh-CN" altLang="zh-CN"/>
          </a:p>
        </p:txBody>
      </p:sp>
    </p:spTree>
    <p:extLst>
      <p:ext uri="{BB962C8B-B14F-4D97-AF65-F5344CB8AC3E}">
        <p14:creationId xmlns:p14="http://schemas.microsoft.com/office/powerpoint/2010/main" val="38758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6915DAD-65FE-4EA0-A9BC-2E6487A6456C}" type="slidenum">
              <a:rPr lang="zh-CN" altLang="zh-CN"/>
              <a:pPr>
                <a:defRPr/>
              </a:pPr>
              <a:t>‹#›</a:t>
            </a:fld>
            <a:endParaRPr lang="zh-CN" altLang="zh-CN"/>
          </a:p>
        </p:txBody>
      </p:sp>
    </p:spTree>
    <p:extLst>
      <p:ext uri="{BB962C8B-B14F-4D97-AF65-F5344CB8AC3E}">
        <p14:creationId xmlns:p14="http://schemas.microsoft.com/office/powerpoint/2010/main" val="73683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2A4621-6902-4869-94CD-98B4C461328E}" type="slidenum">
              <a:rPr lang="zh-CN" altLang="zh-CN"/>
              <a:pPr>
                <a:defRPr/>
              </a:pPr>
              <a:t>‹#›</a:t>
            </a:fld>
            <a:endParaRPr lang="zh-CN" altLang="zh-CN"/>
          </a:p>
        </p:txBody>
      </p:sp>
    </p:spTree>
    <p:extLst>
      <p:ext uri="{BB962C8B-B14F-4D97-AF65-F5344CB8AC3E}">
        <p14:creationId xmlns:p14="http://schemas.microsoft.com/office/powerpoint/2010/main" val="137269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499A4CAF-5DEE-41B8-8CE1-CC08E72BC680}" type="slidenum">
              <a:rPr lang="zh-CN" altLang="zh-CN"/>
              <a:pPr>
                <a:defRPr/>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3"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2.emf"/><Relationship Id="rId4" Type="http://schemas.openxmlformats.org/officeDocument/2006/relationships/image" Target="../media/image3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jpeg"/><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zh-CN" altLang="zh-CN" smtClean="0">
                <a:solidFill>
                  <a:srgbClr val="C00000"/>
                </a:solidFill>
                <a:latin typeface="华文行楷" panose="02010800040101010101" pitchFamily="2" charset="-122"/>
                <a:ea typeface="华文行楷" panose="02010800040101010101" pitchFamily="2" charset="-122"/>
              </a:rPr>
              <a:t>计算机问题求解</a:t>
            </a:r>
            <a:r>
              <a:rPr lang="zh-CN" altLang="en-US" smtClean="0"/>
              <a:t> </a:t>
            </a:r>
            <a:r>
              <a:rPr lang="en-US" altLang="zh-CN" smtClean="0"/>
              <a:t>–</a:t>
            </a:r>
            <a:r>
              <a:rPr lang="zh-CN" altLang="en-US" smtClean="0"/>
              <a:t> </a:t>
            </a:r>
            <a:r>
              <a:rPr lang="zh-CN" altLang="en-US" sz="4000">
                <a:latin typeface="楷体" panose="02010609060101010101" pitchFamily="49" charset="-122"/>
                <a:ea typeface="楷体" panose="02010609060101010101" pitchFamily="49" charset="-122"/>
              </a:rPr>
              <a:t>论题</a:t>
            </a:r>
            <a:r>
              <a:rPr lang="en-US" altLang="zh-CN" sz="4000">
                <a:latin typeface="楷体" panose="02010609060101010101" pitchFamily="49" charset="-122"/>
                <a:ea typeface="楷体" panose="02010609060101010101" pitchFamily="49" charset="-122"/>
              </a:rPr>
              <a:t>2-7</a:t>
            </a:r>
            <a:r>
              <a:rPr lang="zh-CN" altLang="zh-CN" smtClean="0"/>
              <a:t/>
            </a:r>
            <a:br>
              <a:rPr lang="zh-CN" altLang="zh-CN" smtClean="0"/>
            </a:br>
            <a:r>
              <a:rPr lang="zh-CN" altLang="zh-CN" smtClean="0"/>
              <a:t>    -  </a:t>
            </a:r>
            <a:r>
              <a:rPr lang="zh-CN" altLang="en-US" sz="4800">
                <a:latin typeface="楷体" panose="02010609060101010101" pitchFamily="49" charset="-122"/>
                <a:ea typeface="楷体" panose="02010609060101010101" pitchFamily="49" charset="-122"/>
              </a:rPr>
              <a:t>离散概率基础</a:t>
            </a:r>
            <a:endParaRPr lang="zh-CN" altLang="zh-CN" sz="4800">
              <a:latin typeface="楷体" panose="02010609060101010101" pitchFamily="49" charset="-122"/>
              <a:ea typeface="楷体" panose="02010609060101010101" pitchFamily="49" charset="-122"/>
            </a:endParaRPr>
          </a:p>
        </p:txBody>
      </p:sp>
      <p:sp>
        <p:nvSpPr>
          <p:cNvPr id="5123" name="Rectangle 3"/>
          <p:cNvSpPr>
            <a:spLocks noGrp="1" noChangeArrowheads="1"/>
          </p:cNvSpPr>
          <p:nvPr>
            <p:ph type="subTitle" idx="1"/>
          </p:nvPr>
        </p:nvSpPr>
        <p:spPr/>
        <p:txBody>
          <a:bodyPr/>
          <a:lstStyle/>
          <a:p>
            <a:pPr eaLnBrk="1" hangingPunct="1"/>
            <a:r>
              <a:rPr lang="zh-CN" altLang="zh-CN" dirty="0" smtClean="0"/>
              <a:t>201</a:t>
            </a:r>
            <a:r>
              <a:rPr lang="en-US" altLang="zh-CN" dirty="0"/>
              <a:t>8</a:t>
            </a:r>
            <a:r>
              <a:rPr lang="zh-CN" altLang="zh-CN" dirty="0" smtClean="0"/>
              <a:t>年</a:t>
            </a:r>
            <a:r>
              <a:rPr lang="en-US" altLang="zh-CN" dirty="0" smtClean="0"/>
              <a:t>04</a:t>
            </a:r>
            <a:r>
              <a:rPr lang="zh-CN" altLang="en-US" dirty="0" smtClean="0"/>
              <a:t>月</a:t>
            </a:r>
            <a:r>
              <a:rPr lang="en-US" altLang="zh-CN" dirty="0" smtClean="0"/>
              <a:t>18</a:t>
            </a:r>
            <a:r>
              <a:rPr lang="zh-CN" altLang="zh-CN" dirty="0" smtClean="0"/>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5188" y="404813"/>
            <a:ext cx="7543800" cy="863600"/>
          </a:xfrm>
        </p:spPr>
        <p:txBody>
          <a:bodyPr/>
          <a:lstStyle/>
          <a:p>
            <a:pPr eaLnBrk="1" hangingPunct="1"/>
            <a:r>
              <a:rPr lang="en-US" altLang="zh-CN" smtClean="0"/>
              <a:t>Hatcheck Problem</a:t>
            </a:r>
          </a:p>
        </p:txBody>
      </p:sp>
      <p:sp>
        <p:nvSpPr>
          <p:cNvPr id="153603" name="Rectangle 3"/>
          <p:cNvSpPr>
            <a:spLocks noGrp="1" noChangeArrowheads="1"/>
          </p:cNvSpPr>
          <p:nvPr>
            <p:ph type="body" idx="1"/>
          </p:nvPr>
        </p:nvSpPr>
        <p:spPr>
          <a:xfrm>
            <a:off x="983433" y="1412875"/>
            <a:ext cx="10009238" cy="4897438"/>
          </a:xfrm>
        </p:spPr>
        <p:txBody>
          <a:bodyPr/>
          <a:lstStyle/>
          <a:p>
            <a:pPr eaLnBrk="1" hangingPunct="1">
              <a:lnSpc>
                <a:spcPct val="110000"/>
              </a:lnSpc>
              <a:spcBef>
                <a:spcPct val="40000"/>
              </a:spcBef>
            </a:pPr>
            <a:r>
              <a:rPr lang="zh-CN" altLang="en-US" sz="2400" dirty="0"/>
              <a:t>大剧院衣帽间的员工太粗心，将</a:t>
            </a:r>
            <a:r>
              <a:rPr lang="en-US" altLang="zh-CN" sz="2400" i="1" dirty="0"/>
              <a:t>n</a:t>
            </a:r>
            <a:r>
              <a:rPr lang="zh-CN" altLang="en-US" sz="2400" dirty="0"/>
              <a:t>个客人的帽子上的标签搞乱了。他将</a:t>
            </a:r>
            <a:r>
              <a:rPr lang="en-US" altLang="zh-CN" sz="2400" i="1" dirty="0"/>
              <a:t>n</a:t>
            </a:r>
            <a:r>
              <a:rPr lang="zh-CN" altLang="en-US" sz="2400" dirty="0"/>
              <a:t>顶帽子随意地递交给每个客人。</a:t>
            </a:r>
            <a:endParaRPr lang="en-US" altLang="zh-CN" sz="2400" dirty="0"/>
          </a:p>
          <a:p>
            <a:pPr lvl="1" eaLnBrk="1" hangingPunct="1">
              <a:lnSpc>
                <a:spcPct val="110000"/>
              </a:lnSpc>
              <a:spcBef>
                <a:spcPct val="40000"/>
              </a:spcBef>
            </a:pPr>
            <a:r>
              <a:rPr lang="zh-CN" altLang="en-US" sz="2400" dirty="0"/>
              <a:t>问题</a:t>
            </a:r>
            <a:r>
              <a:rPr lang="zh-CN" altLang="en-US" sz="2400" dirty="0">
                <a:solidFill>
                  <a:srgbClr val="C00000"/>
                </a:solidFill>
              </a:rPr>
              <a:t>：“每个客人都拿错了帽子”的概率是多少？</a:t>
            </a:r>
            <a:endParaRPr lang="en-US" altLang="zh-CN" sz="2400" dirty="0">
              <a:solidFill>
                <a:srgbClr val="C00000"/>
              </a:solidFill>
            </a:endParaRPr>
          </a:p>
          <a:p>
            <a:pPr eaLnBrk="1" hangingPunct="1">
              <a:lnSpc>
                <a:spcPct val="110000"/>
              </a:lnSpc>
              <a:spcBef>
                <a:spcPct val="40000"/>
              </a:spcBef>
            </a:pPr>
            <a:r>
              <a:rPr lang="zh-CN" altLang="en-US" sz="2800" dirty="0"/>
              <a:t>数学模型：随机地排列自然数 </a:t>
            </a:r>
            <a:r>
              <a:rPr lang="en-US" altLang="zh-CN" sz="2800" dirty="0"/>
              <a:t>1,2,3,…,</a:t>
            </a:r>
            <a:r>
              <a:rPr lang="en-US" altLang="zh-CN" sz="2800" i="1" dirty="0"/>
              <a:t>n</a:t>
            </a:r>
            <a:r>
              <a:rPr lang="zh-CN" altLang="en-US" sz="2800" dirty="0"/>
              <a:t>，生成一个序列：</a:t>
            </a:r>
            <a:r>
              <a:rPr lang="en-US" altLang="zh-CN" sz="2800" i="1" dirty="0"/>
              <a:t>i</a:t>
            </a:r>
            <a:r>
              <a:rPr lang="en-US" altLang="zh-CN" sz="2800" baseline="-25000" dirty="0"/>
              <a:t>1</a:t>
            </a:r>
            <a:r>
              <a:rPr lang="en-US" altLang="zh-CN" sz="2800" dirty="0"/>
              <a:t>, </a:t>
            </a:r>
            <a:r>
              <a:rPr lang="en-US" altLang="zh-CN" sz="2800" i="1" dirty="0"/>
              <a:t>i</a:t>
            </a:r>
            <a:r>
              <a:rPr lang="en-US" altLang="zh-CN" sz="2800" baseline="-25000" dirty="0"/>
              <a:t>2</a:t>
            </a:r>
            <a:r>
              <a:rPr lang="en-US" altLang="zh-CN" sz="2800" dirty="0"/>
              <a:t>, </a:t>
            </a:r>
            <a:r>
              <a:rPr lang="en-US" altLang="zh-CN" sz="2800" i="1" dirty="0"/>
              <a:t>i</a:t>
            </a:r>
            <a:r>
              <a:rPr lang="en-US" altLang="zh-CN" sz="2800" baseline="-25000" dirty="0"/>
              <a:t>3</a:t>
            </a:r>
            <a:r>
              <a:rPr lang="en-US" altLang="zh-CN" sz="2800" dirty="0"/>
              <a:t>,…,</a:t>
            </a:r>
            <a:r>
              <a:rPr lang="en-US" altLang="zh-CN" sz="2800" i="1" dirty="0"/>
              <a:t>i</a:t>
            </a:r>
            <a:r>
              <a:rPr lang="en-US" altLang="zh-CN" sz="2800" i="1" baseline="-25000" dirty="0"/>
              <a:t>n</a:t>
            </a:r>
            <a:r>
              <a:rPr lang="zh-CN" altLang="en-US" sz="2800" dirty="0"/>
              <a:t>。出现下述情况的概率是多少 ： 对任意的</a:t>
            </a:r>
            <a:r>
              <a:rPr lang="en-US" altLang="zh-CN" sz="2800" dirty="0"/>
              <a:t> </a:t>
            </a:r>
            <a:r>
              <a:rPr lang="en-US" altLang="zh-CN" sz="2800" i="1" dirty="0"/>
              <a:t>k</a:t>
            </a:r>
            <a:r>
              <a:rPr lang="en-US" altLang="zh-CN" sz="2200" dirty="0"/>
              <a:t>(1</a:t>
            </a:r>
            <a:r>
              <a:rPr lang="en-US" altLang="zh-CN" sz="2200" dirty="0">
                <a:sym typeface="Symbol" panose="05050102010706020507" pitchFamily="18" charset="2"/>
              </a:rPr>
              <a:t></a:t>
            </a:r>
            <a:r>
              <a:rPr lang="en-US" altLang="zh-CN" sz="2200" i="1" dirty="0">
                <a:sym typeface="Symbol" panose="05050102010706020507" pitchFamily="18" charset="2"/>
              </a:rPr>
              <a:t>k</a:t>
            </a:r>
            <a:r>
              <a:rPr lang="en-US" altLang="zh-CN" sz="2200" dirty="0">
                <a:sym typeface="Symbol" panose="05050102010706020507" pitchFamily="18" charset="2"/>
              </a:rPr>
              <a:t></a:t>
            </a:r>
            <a:r>
              <a:rPr lang="en-US" altLang="zh-CN" sz="2200" i="1" dirty="0">
                <a:sym typeface="Symbol" panose="05050102010706020507" pitchFamily="18" charset="2"/>
              </a:rPr>
              <a:t>n</a:t>
            </a:r>
            <a:r>
              <a:rPr lang="en-US" altLang="zh-CN" sz="2200" dirty="0">
                <a:sym typeface="Symbol" panose="05050102010706020507" pitchFamily="18" charset="2"/>
              </a:rPr>
              <a:t>),</a:t>
            </a:r>
            <a:r>
              <a:rPr lang="en-US" altLang="zh-CN" sz="2800" dirty="0">
                <a:sym typeface="Symbol" panose="05050102010706020507" pitchFamily="18" charset="2"/>
              </a:rPr>
              <a:t> </a:t>
            </a:r>
            <a:r>
              <a:rPr lang="en-US" altLang="zh-CN" sz="2800" i="1" dirty="0" err="1">
                <a:sym typeface="Symbol" panose="05050102010706020507" pitchFamily="18" charset="2"/>
              </a:rPr>
              <a:t>i</a:t>
            </a:r>
            <a:r>
              <a:rPr lang="en-US" altLang="zh-CN" sz="2800" baseline="-25000" dirty="0" err="1">
                <a:sym typeface="Symbol" panose="05050102010706020507" pitchFamily="18" charset="2"/>
              </a:rPr>
              <a:t>k</a:t>
            </a:r>
            <a:r>
              <a:rPr lang="en-US" altLang="zh-CN" sz="2800" dirty="0" err="1">
                <a:sym typeface="Symbol" panose="05050102010706020507" pitchFamily="18" charset="2"/>
              </a:rPr>
              <a:t></a:t>
            </a:r>
            <a:r>
              <a:rPr lang="en-US" altLang="zh-CN" sz="2800" i="1" dirty="0" err="1">
                <a:sym typeface="Symbol" panose="05050102010706020507" pitchFamily="18" charset="2"/>
              </a:rPr>
              <a:t>k</a:t>
            </a:r>
            <a:r>
              <a:rPr lang="zh-CN" altLang="en-US" sz="2800" dirty="0">
                <a:sym typeface="Symbol" panose="05050102010706020507" pitchFamily="18" charset="2"/>
              </a:rPr>
              <a:t>？</a:t>
            </a:r>
          </a:p>
          <a:p>
            <a:pPr eaLnBrk="1" hangingPunct="1">
              <a:lnSpc>
                <a:spcPct val="110000"/>
              </a:lnSpc>
              <a:spcBef>
                <a:spcPct val="40000"/>
              </a:spcBef>
            </a:pPr>
            <a:r>
              <a:rPr lang="zh-CN" altLang="en-US" sz="2800" dirty="0">
                <a:sym typeface="Symbol" panose="05050102010706020507" pitchFamily="18" charset="2"/>
              </a:rPr>
              <a:t>这样的序列称为 </a:t>
            </a:r>
            <a:r>
              <a:rPr lang="en-US" altLang="zh-CN" sz="2800" b="1" i="1" dirty="0">
                <a:solidFill>
                  <a:srgbClr val="FF0000"/>
                </a:solidFill>
                <a:sym typeface="Symbol" panose="05050102010706020507" pitchFamily="18" charset="2"/>
              </a:rPr>
              <a:t>derangement</a:t>
            </a:r>
            <a:r>
              <a:rPr lang="en-US" altLang="zh-CN" sz="28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 calcmode="lin" valueType="num">
                                      <p:cBhvr additive="base">
                                        <p:cTn id="7"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03">
                                            <p:txEl>
                                              <p:pRg st="3" end="3"/>
                                            </p:txEl>
                                          </p:spTgt>
                                        </p:tgtEl>
                                        <p:attrNameLst>
                                          <p:attrName>style.visibility</p:attrName>
                                        </p:attrNameLst>
                                      </p:cBhvr>
                                      <p:to>
                                        <p:strVal val="visible"/>
                                      </p:to>
                                    </p:set>
                                    <p:anim calcmode="lin" valueType="num">
                                      <p:cBhvr additive="base">
                                        <p:cTn id="11"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descr="信纸"/>
          <p:cNvSpPr>
            <a:spLocks noChangeArrowheads="1"/>
          </p:cNvSpPr>
          <p:nvPr/>
        </p:nvSpPr>
        <p:spPr bwMode="auto">
          <a:xfrm>
            <a:off x="1774825" y="1916114"/>
            <a:ext cx="8497888" cy="4535487"/>
          </a:xfrm>
          <a:prstGeom prst="roundRect">
            <a:avLst>
              <a:gd name="adj" fmla="val 16667"/>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27" name="Rectangle 3"/>
          <p:cNvSpPr>
            <a:spLocks noGrp="1" noChangeArrowheads="1"/>
          </p:cNvSpPr>
          <p:nvPr>
            <p:ph type="title"/>
          </p:nvPr>
        </p:nvSpPr>
        <p:spPr>
          <a:xfrm>
            <a:off x="1847850" y="333376"/>
            <a:ext cx="7543800" cy="796925"/>
          </a:xfrm>
        </p:spPr>
        <p:txBody>
          <a:bodyPr/>
          <a:lstStyle/>
          <a:p>
            <a:pPr eaLnBrk="1" hangingPunct="1"/>
            <a:r>
              <a:rPr lang="en-US" altLang="zh-CN" smtClean="0"/>
              <a:t>Number of Derangement</a:t>
            </a:r>
          </a:p>
        </p:txBody>
      </p:sp>
      <p:sp>
        <p:nvSpPr>
          <p:cNvPr id="26628" name="Rectangle 4"/>
          <p:cNvSpPr>
            <a:spLocks noGrp="1" noChangeArrowheads="1"/>
          </p:cNvSpPr>
          <p:nvPr>
            <p:ph type="body" sz="half" idx="1"/>
          </p:nvPr>
        </p:nvSpPr>
        <p:spPr>
          <a:xfrm>
            <a:off x="1992314" y="1052514"/>
            <a:ext cx="7272337" cy="935037"/>
          </a:xfrm>
        </p:spPr>
        <p:txBody>
          <a:bodyPr/>
          <a:lstStyle/>
          <a:p>
            <a:pPr eaLnBrk="1" hangingPunct="1"/>
            <a:r>
              <a:rPr lang="en-US" altLang="zh-CN" sz="2400"/>
              <a:t>Define </a:t>
            </a:r>
            <a:r>
              <a:rPr lang="en-US" altLang="zh-CN" sz="2400" i="1"/>
              <a:t>i</a:t>
            </a:r>
            <a:r>
              <a:rPr lang="en-US" altLang="zh-CN" sz="2400" baseline="-25000"/>
              <a:t>k</a:t>
            </a:r>
            <a:r>
              <a:rPr lang="en-US" altLang="zh-CN" sz="2400"/>
              <a:t>=</a:t>
            </a:r>
            <a:r>
              <a:rPr lang="en-US" altLang="zh-CN" sz="2400" i="1"/>
              <a:t>k</a:t>
            </a:r>
            <a:r>
              <a:rPr lang="en-US" altLang="zh-CN" sz="2400"/>
              <a:t> as Property </a:t>
            </a:r>
            <a:r>
              <a:rPr lang="en-US" altLang="zh-CN" sz="2400" i="1"/>
              <a:t>A</a:t>
            </a:r>
            <a:r>
              <a:rPr lang="en-US" altLang="zh-CN" sz="2400" baseline="-25000"/>
              <a:t>k</a:t>
            </a:r>
            <a:r>
              <a:rPr lang="en-US" altLang="zh-CN" sz="2400"/>
              <a:t> , and </a:t>
            </a:r>
            <a:r>
              <a:rPr lang="en-US" altLang="zh-CN" sz="2400" i="1"/>
              <a:t>A</a:t>
            </a:r>
            <a:r>
              <a:rPr lang="en-US" altLang="zh-CN" sz="2400" baseline="-25000"/>
              <a:t>k</a:t>
            </a:r>
            <a:r>
              <a:rPr lang="en-US" altLang="zh-CN" sz="2400"/>
              <a:t> is used for the subset of all permutations satisfying property </a:t>
            </a:r>
            <a:r>
              <a:rPr lang="en-US" altLang="zh-CN" sz="2400" i="1"/>
              <a:t>A</a:t>
            </a:r>
            <a:r>
              <a:rPr lang="en-US" altLang="zh-CN" sz="2400" baseline="-25000"/>
              <a:t>k</a:t>
            </a:r>
            <a:r>
              <a:rPr lang="en-US" altLang="zh-CN" sz="2400"/>
              <a:t>.</a:t>
            </a:r>
            <a:endParaRPr lang="zh-CN" altLang="en-US" sz="2400"/>
          </a:p>
        </p:txBody>
      </p:sp>
      <p:graphicFrame>
        <p:nvGraphicFramePr>
          <p:cNvPr id="26629" name="Object 5"/>
          <p:cNvGraphicFramePr>
            <a:graphicFrameLocks noGrp="1" noChangeAspect="1"/>
          </p:cNvGraphicFramePr>
          <p:nvPr>
            <p:ph sz="half" idx="2"/>
          </p:nvPr>
        </p:nvGraphicFramePr>
        <p:xfrm>
          <a:off x="2424114" y="2133600"/>
          <a:ext cx="7354887" cy="4032250"/>
        </p:xfrm>
        <a:graphic>
          <a:graphicData uri="http://schemas.openxmlformats.org/presentationml/2006/ole">
            <mc:AlternateContent xmlns:mc="http://schemas.openxmlformats.org/markup-compatibility/2006">
              <mc:Choice xmlns:v="urn:schemas-microsoft-com:vml" Requires="v">
                <p:oleObj spid="_x0000_s26644" name="公式" r:id="rId5" imgW="4076700" imgH="2235200" progId="Equation.3">
                  <p:embed/>
                </p:oleObj>
              </mc:Choice>
              <mc:Fallback>
                <p:oleObj name="公式" r:id="rId5" imgW="4076700" imgH="22352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2133600"/>
                        <a:ext cx="735488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The Probability of Derangement</a:t>
            </a:r>
          </a:p>
        </p:txBody>
      </p:sp>
      <p:graphicFrame>
        <p:nvGraphicFramePr>
          <p:cNvPr id="28675" name="Object 3"/>
          <p:cNvGraphicFramePr>
            <a:graphicFrameLocks noGrp="1" noChangeAspect="1"/>
          </p:cNvGraphicFramePr>
          <p:nvPr>
            <p:ph sz="half" idx="4294967295"/>
          </p:nvPr>
        </p:nvGraphicFramePr>
        <p:xfrm>
          <a:off x="1847851" y="1052514"/>
          <a:ext cx="8569325" cy="4967287"/>
        </p:xfrm>
        <a:graphic>
          <a:graphicData uri="http://schemas.openxmlformats.org/presentationml/2006/ole">
            <mc:AlternateContent xmlns:mc="http://schemas.openxmlformats.org/markup-compatibility/2006">
              <mc:Choice xmlns:v="urn:schemas-microsoft-com:vml" Requires="v">
                <p:oleObj spid="_x0000_s28692" name="公式" r:id="rId4" imgW="4127500" imgH="2501900" progId="Equation.3">
                  <p:embed/>
                </p:oleObj>
              </mc:Choice>
              <mc:Fallback>
                <p:oleObj name="公式" r:id="rId4" imgW="4127500" imgH="2501900" progId="Equation.3">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1" y="1052514"/>
                        <a:ext cx="856932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Line 5"/>
          <p:cNvSpPr>
            <a:spLocks noChangeShapeType="1"/>
          </p:cNvSpPr>
          <p:nvPr/>
        </p:nvSpPr>
        <p:spPr bwMode="auto">
          <a:xfrm>
            <a:off x="5232400" y="6524625"/>
            <a:ext cx="49672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lang="zh-CN" altLang="en-US" smtClean="0"/>
              <a:t>条件概率</a:t>
            </a:r>
          </a:p>
        </p:txBody>
      </p:sp>
      <p:pic>
        <p:nvPicPr>
          <p:cNvPr id="307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52" y="4727276"/>
            <a:ext cx="71278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Box 4"/>
          <p:cNvSpPr txBox="1">
            <a:spLocks noChangeArrowheads="1"/>
          </p:cNvSpPr>
          <p:nvPr/>
        </p:nvSpPr>
        <p:spPr bwMode="auto">
          <a:xfrm>
            <a:off x="1271464" y="1123952"/>
            <a:ext cx="9721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smtClean="0"/>
              <a:t>掷</a:t>
            </a:r>
            <a:r>
              <a:rPr lang="zh-CN" altLang="en-US" sz="1800" dirty="0"/>
              <a:t>两个特殊的色子：出现三角形、圆、正方形的面数分别是</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。事件</a:t>
            </a:r>
            <a:r>
              <a:rPr lang="en-US" altLang="zh-CN" sz="1800" dirty="0"/>
              <a:t>E: </a:t>
            </a:r>
            <a:r>
              <a:rPr lang="zh-CN" altLang="en-US" sz="1800" dirty="0"/>
              <a:t>至少一个有圆的面朝上；事件</a:t>
            </a:r>
            <a:r>
              <a:rPr lang="en-US" altLang="zh-CN" sz="1800" dirty="0"/>
              <a:t>F: </a:t>
            </a:r>
            <a:r>
              <a:rPr lang="zh-CN" altLang="en-US" sz="1800" dirty="0"/>
              <a:t>朝上的两个面图案相同。如果知道事件</a:t>
            </a:r>
            <a:r>
              <a:rPr lang="en-US" altLang="zh-CN" sz="1800" dirty="0"/>
              <a:t>F</a:t>
            </a:r>
            <a:r>
              <a:rPr lang="zh-CN" altLang="en-US" sz="1800" dirty="0"/>
              <a:t>已经发生，那么事件</a:t>
            </a:r>
            <a:r>
              <a:rPr lang="en-US" altLang="zh-CN" sz="1800" dirty="0"/>
              <a:t>E</a:t>
            </a:r>
            <a:r>
              <a:rPr lang="zh-CN" altLang="en-US" sz="1800" dirty="0"/>
              <a:t>的概率是多少？</a:t>
            </a:r>
          </a:p>
        </p:txBody>
      </p:sp>
      <p:sp>
        <p:nvSpPr>
          <p:cNvPr id="30725" name="TextBox 5"/>
          <p:cNvSpPr txBox="1">
            <a:spLocks noChangeArrowheads="1"/>
          </p:cNvSpPr>
          <p:nvPr/>
        </p:nvSpPr>
        <p:spPr bwMode="auto">
          <a:xfrm>
            <a:off x="1271464" y="1885601"/>
            <a:ext cx="4895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en-US" altLang="zh-CN" sz="2000" dirty="0" smtClean="0">
                <a:solidFill>
                  <a:srgbClr val="C00000"/>
                </a:solidFill>
                <a:latin typeface="华文楷体" panose="02010600040101010101" pitchFamily="2" charset="-122"/>
                <a:ea typeface="华文楷体" panose="02010600040101010101" pitchFamily="2" charset="-122"/>
              </a:rPr>
              <a:t> F</a:t>
            </a:r>
            <a:r>
              <a:rPr lang="zh-CN" altLang="en-US" sz="2000" dirty="0" smtClean="0">
                <a:solidFill>
                  <a:srgbClr val="C00000"/>
                </a:solidFill>
                <a:latin typeface="华文楷体" panose="02010600040101010101" pitchFamily="2" charset="-122"/>
                <a:ea typeface="华文楷体" panose="02010600040101010101" pitchFamily="2" charset="-122"/>
              </a:rPr>
              <a:t>发生的前提下发生</a:t>
            </a:r>
            <a:r>
              <a:rPr lang="en-US" altLang="zh-CN" sz="2000" dirty="0" smtClean="0">
                <a:solidFill>
                  <a:srgbClr val="C00000"/>
                </a:solidFill>
                <a:latin typeface="华文楷体" panose="02010600040101010101" pitchFamily="2" charset="-122"/>
                <a:ea typeface="华文楷体" panose="02010600040101010101" pitchFamily="2" charset="-122"/>
              </a:rPr>
              <a:t>E</a:t>
            </a:r>
            <a:r>
              <a:rPr lang="zh-CN" altLang="en-US" sz="2000" dirty="0" smtClean="0">
                <a:solidFill>
                  <a:srgbClr val="C00000"/>
                </a:solidFill>
                <a:latin typeface="华文楷体" panose="02010600040101010101" pitchFamily="2" charset="-122"/>
                <a:ea typeface="华文楷体" panose="02010600040101010101" pitchFamily="2" charset="-122"/>
              </a:rPr>
              <a:t>是一个什么事件？</a:t>
            </a:r>
            <a:endParaRPr lang="zh-CN" altLang="en-US" sz="2000" dirty="0">
              <a:solidFill>
                <a:srgbClr val="C00000"/>
              </a:solidFill>
              <a:latin typeface="华文楷体" panose="02010600040101010101" pitchFamily="2" charset="-122"/>
              <a:ea typeface="华文楷体" panose="02010600040101010101" pitchFamily="2" charset="-122"/>
            </a:endParaRPr>
          </a:p>
        </p:txBody>
      </p:sp>
      <p:sp>
        <p:nvSpPr>
          <p:cNvPr id="2" name="椭圆 1"/>
          <p:cNvSpPr/>
          <p:nvPr/>
        </p:nvSpPr>
        <p:spPr>
          <a:xfrm>
            <a:off x="6600056" y="1929663"/>
            <a:ext cx="4176464" cy="252028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9120336" y="1944312"/>
            <a:ext cx="338554" cy="369332"/>
          </a:xfrm>
          <a:prstGeom prst="rect">
            <a:avLst/>
          </a:prstGeom>
          <a:noFill/>
        </p:spPr>
        <p:txBody>
          <a:bodyPr wrap="none" rtlCol="0">
            <a:spAutoFit/>
          </a:bodyPr>
          <a:lstStyle/>
          <a:p>
            <a:r>
              <a:rPr lang="en-US" altLang="zh-CN" dirty="0" smtClean="0"/>
              <a:t>S</a:t>
            </a:r>
            <a:endParaRPr lang="zh-CN" altLang="en-US" dirty="0"/>
          </a:p>
        </p:txBody>
      </p:sp>
      <p:grpSp>
        <p:nvGrpSpPr>
          <p:cNvPr id="37" name="组合 36"/>
          <p:cNvGrpSpPr/>
          <p:nvPr/>
        </p:nvGrpSpPr>
        <p:grpSpPr>
          <a:xfrm>
            <a:off x="8605537" y="2682495"/>
            <a:ext cx="1368152" cy="720080"/>
            <a:chOff x="8605537" y="2682495"/>
            <a:chExt cx="1368152" cy="720080"/>
          </a:xfrm>
        </p:grpSpPr>
        <p:sp>
          <p:nvSpPr>
            <p:cNvPr id="5" name="椭圆 4"/>
            <p:cNvSpPr/>
            <p:nvPr/>
          </p:nvSpPr>
          <p:spPr>
            <a:xfrm>
              <a:off x="8605537" y="2682495"/>
              <a:ext cx="1368152" cy="72008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516225" y="2841472"/>
              <a:ext cx="338554" cy="369332"/>
            </a:xfrm>
            <a:prstGeom prst="rect">
              <a:avLst/>
            </a:prstGeom>
            <a:noFill/>
          </p:spPr>
          <p:txBody>
            <a:bodyPr wrap="none" rtlCol="0">
              <a:spAutoFit/>
            </a:bodyPr>
            <a:lstStyle/>
            <a:p>
              <a:r>
                <a:rPr lang="en-US" altLang="zh-CN" dirty="0" smtClean="0"/>
                <a:t>E</a:t>
              </a:r>
              <a:endParaRPr lang="zh-CN" altLang="en-US" dirty="0"/>
            </a:p>
          </p:txBody>
        </p:sp>
      </p:grpSp>
      <p:sp>
        <p:nvSpPr>
          <p:cNvPr id="8" name="文本框 7"/>
          <p:cNvSpPr txBox="1"/>
          <p:nvPr/>
        </p:nvSpPr>
        <p:spPr>
          <a:xfrm>
            <a:off x="1277309" y="2294523"/>
            <a:ext cx="4573231"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rgbClr val="C00000"/>
                </a:solidFill>
                <a:latin typeface="华文楷体" panose="02010600040101010101" pitchFamily="2" charset="-122"/>
                <a:ea typeface="华文楷体" panose="02010600040101010101" pitchFamily="2" charset="-122"/>
              </a:rPr>
              <a:t>我们是在</a:t>
            </a:r>
            <a:r>
              <a:rPr lang="en-US" altLang="zh-CN" sz="2000" dirty="0">
                <a:solidFill>
                  <a:srgbClr val="C00000"/>
                </a:solidFill>
                <a:latin typeface="华文楷体" panose="02010600040101010101" pitchFamily="2" charset="-122"/>
                <a:ea typeface="华文楷体" panose="02010600040101010101" pitchFamily="2" charset="-122"/>
              </a:rPr>
              <a:t>S</a:t>
            </a:r>
            <a:r>
              <a:rPr lang="zh-CN" altLang="en-US" sz="2000" dirty="0">
                <a:solidFill>
                  <a:srgbClr val="C00000"/>
                </a:solidFill>
                <a:latin typeface="华文楷体" panose="02010600040101010101" pitchFamily="2" charset="-122"/>
                <a:ea typeface="华文楷体" panose="02010600040101010101" pitchFamily="2" charset="-122"/>
              </a:rPr>
              <a:t>中求</a:t>
            </a:r>
            <a:r>
              <a:rPr lang="en-US" altLang="zh-CN" sz="2000" dirty="0">
                <a:solidFill>
                  <a:srgbClr val="C00000"/>
                </a:solidFill>
                <a:latin typeface="华文楷体" panose="02010600040101010101" pitchFamily="2" charset="-122"/>
                <a:ea typeface="华文楷体" panose="02010600040101010101" pitchFamily="2" charset="-122"/>
              </a:rPr>
              <a:t>E∩F</a:t>
            </a:r>
            <a:r>
              <a:rPr lang="zh-CN" altLang="en-US" sz="2000" dirty="0">
                <a:solidFill>
                  <a:srgbClr val="C00000"/>
                </a:solidFill>
                <a:latin typeface="华文楷体" panose="02010600040101010101" pitchFamily="2" charset="-122"/>
                <a:ea typeface="华文楷体" panose="02010600040101010101" pitchFamily="2" charset="-122"/>
              </a:rPr>
              <a:t>所占比例？还是在求</a:t>
            </a:r>
            <a:r>
              <a:rPr lang="en-US" altLang="zh-CN" sz="2000" dirty="0">
                <a:solidFill>
                  <a:srgbClr val="C00000"/>
                </a:solidFill>
                <a:latin typeface="华文楷体" panose="02010600040101010101" pitchFamily="2" charset="-122"/>
                <a:ea typeface="华文楷体" panose="02010600040101010101" pitchFamily="2" charset="-122"/>
              </a:rPr>
              <a:t>E∩F</a:t>
            </a:r>
            <a:r>
              <a:rPr lang="zh-CN" altLang="en-US" sz="2000" dirty="0">
                <a:solidFill>
                  <a:srgbClr val="C00000"/>
                </a:solidFill>
                <a:latin typeface="华文楷体" panose="02010600040101010101" pitchFamily="2" charset="-122"/>
                <a:ea typeface="华文楷体" panose="02010600040101010101" pitchFamily="2" charset="-122"/>
              </a:rPr>
              <a:t>在</a:t>
            </a:r>
            <a:r>
              <a:rPr lang="en-US" altLang="zh-CN" sz="2000" dirty="0">
                <a:solidFill>
                  <a:srgbClr val="C00000"/>
                </a:solidFill>
                <a:latin typeface="华文楷体" panose="02010600040101010101" pitchFamily="2" charset="-122"/>
                <a:ea typeface="华文楷体" panose="02010600040101010101" pitchFamily="2" charset="-122"/>
              </a:rPr>
              <a:t>F</a:t>
            </a:r>
            <a:r>
              <a:rPr lang="zh-CN" altLang="en-US" sz="2000" dirty="0">
                <a:solidFill>
                  <a:srgbClr val="C00000"/>
                </a:solidFill>
                <a:latin typeface="华文楷体" panose="02010600040101010101" pitchFamily="2" charset="-122"/>
                <a:ea typeface="华文楷体" panose="02010600040101010101" pitchFamily="2" charset="-122"/>
              </a:rPr>
              <a:t>中所在比例？</a:t>
            </a:r>
          </a:p>
        </p:txBody>
      </p:sp>
      <p:grpSp>
        <p:nvGrpSpPr>
          <p:cNvPr id="36" name="组合 35"/>
          <p:cNvGrpSpPr/>
          <p:nvPr/>
        </p:nvGrpSpPr>
        <p:grpSpPr>
          <a:xfrm>
            <a:off x="6608561" y="1929663"/>
            <a:ext cx="3177254" cy="2520280"/>
            <a:chOff x="6608561" y="1929663"/>
            <a:chExt cx="3177254" cy="2520280"/>
          </a:xfrm>
        </p:grpSpPr>
        <p:sp>
          <p:nvSpPr>
            <p:cNvPr id="4" name="任意多边形 3"/>
            <p:cNvSpPr/>
            <p:nvPr/>
          </p:nvSpPr>
          <p:spPr>
            <a:xfrm>
              <a:off x="9380219" y="2106374"/>
              <a:ext cx="405596" cy="2149311"/>
            </a:xfrm>
            <a:custGeom>
              <a:avLst/>
              <a:gdLst>
                <a:gd name="connsiteX0" fmla="*/ 358462 w 405596"/>
                <a:gd name="connsiteY0" fmla="*/ 0 h 2149311"/>
                <a:gd name="connsiteX1" fmla="*/ 244 w 405596"/>
                <a:gd name="connsiteY1" fmla="*/ 980388 h 2149311"/>
                <a:gd name="connsiteX2" fmla="*/ 405596 w 405596"/>
                <a:gd name="connsiteY2" fmla="*/ 2149311 h 2149311"/>
              </a:gdLst>
              <a:ahLst/>
              <a:cxnLst>
                <a:cxn ang="0">
                  <a:pos x="connsiteX0" y="connsiteY0"/>
                </a:cxn>
                <a:cxn ang="0">
                  <a:pos x="connsiteX1" y="connsiteY1"/>
                </a:cxn>
                <a:cxn ang="0">
                  <a:pos x="connsiteX2" y="connsiteY2"/>
                </a:cxn>
              </a:cxnLst>
              <a:rect l="l" t="t" r="r" b="b"/>
              <a:pathLst>
                <a:path w="405596" h="2149311">
                  <a:moveTo>
                    <a:pt x="358462" y="0"/>
                  </a:moveTo>
                  <a:cubicBezTo>
                    <a:pt x="175425" y="311085"/>
                    <a:pt x="-7612" y="622170"/>
                    <a:pt x="244" y="980388"/>
                  </a:cubicBezTo>
                  <a:cubicBezTo>
                    <a:pt x="8100" y="1338606"/>
                    <a:pt x="206848" y="1743958"/>
                    <a:pt x="405596" y="21493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816080" y="2974275"/>
              <a:ext cx="338554" cy="369332"/>
            </a:xfrm>
            <a:prstGeom prst="rect">
              <a:avLst/>
            </a:prstGeom>
            <a:noFill/>
          </p:spPr>
          <p:txBody>
            <a:bodyPr wrap="none" rtlCol="0">
              <a:spAutoFit/>
            </a:bodyPr>
            <a:lstStyle/>
            <a:p>
              <a:r>
                <a:rPr lang="en-US" altLang="zh-CN" dirty="0" smtClean="0"/>
                <a:t>F</a:t>
              </a:r>
              <a:endParaRPr lang="zh-CN" altLang="en-US" dirty="0"/>
            </a:p>
          </p:txBody>
        </p:sp>
        <p:cxnSp>
          <p:nvCxnSpPr>
            <p:cNvPr id="10" name="直接连接符 9"/>
            <p:cNvCxnSpPr/>
            <p:nvPr/>
          </p:nvCxnSpPr>
          <p:spPr>
            <a:xfrm>
              <a:off x="9120336" y="1962946"/>
              <a:ext cx="428376" cy="498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 idx="0"/>
            </p:cNvCxnSpPr>
            <p:nvPr/>
          </p:nvCxnSpPr>
          <p:spPr>
            <a:xfrm>
              <a:off x="8688288" y="1929663"/>
              <a:ext cx="758162" cy="780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3"/>
            </p:cNvCxnSpPr>
            <p:nvPr/>
          </p:nvCxnSpPr>
          <p:spPr>
            <a:xfrm>
              <a:off x="8226456" y="1967508"/>
              <a:ext cx="1155549" cy="10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733871" y="2065292"/>
              <a:ext cx="1732419" cy="1553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375477" y="2197593"/>
              <a:ext cx="2303372" cy="2125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064407" y="2422074"/>
              <a:ext cx="2159012" cy="1992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 idx="4"/>
            </p:cNvCxnSpPr>
            <p:nvPr/>
          </p:nvCxnSpPr>
          <p:spPr>
            <a:xfrm>
              <a:off x="6759240" y="2701173"/>
              <a:ext cx="1929048" cy="1748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608561" y="3109905"/>
              <a:ext cx="1459877" cy="12802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8726130" y="2688970"/>
            <a:ext cx="655875" cy="679596"/>
            <a:chOff x="8726130" y="2688970"/>
            <a:chExt cx="655875" cy="679596"/>
          </a:xfrm>
        </p:grpSpPr>
        <p:sp>
          <p:nvSpPr>
            <p:cNvPr id="16" name="文本框 15"/>
            <p:cNvSpPr txBox="1"/>
            <p:nvPr/>
          </p:nvSpPr>
          <p:spPr>
            <a:xfrm>
              <a:off x="8735674" y="2857869"/>
              <a:ext cx="646331" cy="369332"/>
            </a:xfrm>
            <a:prstGeom prst="rect">
              <a:avLst/>
            </a:prstGeom>
            <a:noFill/>
          </p:spPr>
          <p:txBody>
            <a:bodyPr wrap="none" rtlCol="0">
              <a:spAutoFit/>
            </a:bodyPr>
            <a:lstStyle/>
            <a:p>
              <a:r>
                <a:rPr lang="en-US" altLang="zh-CN" dirty="0" smtClean="0"/>
                <a:t>E∩F</a:t>
              </a:r>
              <a:endParaRPr lang="zh-CN" altLang="en-US" dirty="0"/>
            </a:p>
          </p:txBody>
        </p:sp>
        <p:cxnSp>
          <p:nvCxnSpPr>
            <p:cNvPr id="28" name="直接连接符 27"/>
            <p:cNvCxnSpPr/>
            <p:nvPr/>
          </p:nvCxnSpPr>
          <p:spPr>
            <a:xfrm flipH="1">
              <a:off x="8726130" y="2765901"/>
              <a:ext cx="168638" cy="5011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8904312" y="2709689"/>
              <a:ext cx="152837" cy="626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9094991" y="2688970"/>
              <a:ext cx="157535" cy="679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582718" y="3279742"/>
            <a:ext cx="3499676" cy="923330"/>
          </a:xfrm>
          <a:prstGeom prst="rect">
            <a:avLst/>
          </a:prstGeom>
          <a:noFill/>
        </p:spPr>
        <p:txBody>
          <a:bodyPr wrap="none" rtlCol="0">
            <a:spAutoFit/>
          </a:bodyPr>
          <a:lstStyle/>
          <a:p>
            <a:r>
              <a:rPr lang="en-US" altLang="zh-CN" dirty="0"/>
              <a:t>E∩</a:t>
            </a:r>
            <a:r>
              <a:rPr lang="en-US" altLang="zh-CN" dirty="0" smtClean="0"/>
              <a:t>F/P(F)*S=</a:t>
            </a:r>
            <a:r>
              <a:rPr lang="en-US" altLang="zh-CN" dirty="0"/>
              <a:t>(</a:t>
            </a:r>
            <a:r>
              <a:rPr lang="en-US" altLang="zh-CN" dirty="0" smtClean="0"/>
              <a:t>E</a:t>
            </a:r>
            <a:r>
              <a:rPr lang="en-US" altLang="zh-CN" dirty="0"/>
              <a:t>∩</a:t>
            </a:r>
            <a:r>
              <a:rPr lang="en-US" altLang="zh-CN" dirty="0" smtClean="0"/>
              <a:t>F/S)/(P(F</a:t>
            </a:r>
            <a:r>
              <a:rPr lang="en-US" altLang="zh-CN" dirty="0"/>
              <a:t>)*</a:t>
            </a:r>
            <a:r>
              <a:rPr lang="en-US" altLang="zh-CN" dirty="0" smtClean="0"/>
              <a:t>S/S)</a:t>
            </a:r>
          </a:p>
          <a:p>
            <a:r>
              <a:rPr lang="en-US" altLang="zh-CN" dirty="0"/>
              <a:t> </a:t>
            </a:r>
            <a:r>
              <a:rPr lang="en-US" altLang="zh-CN" dirty="0" smtClean="0"/>
              <a:t>                  =P(</a:t>
            </a:r>
            <a:r>
              <a:rPr lang="en-US" altLang="zh-CN" dirty="0"/>
              <a:t>E∩</a:t>
            </a:r>
            <a:r>
              <a:rPr lang="en-US" altLang="zh-CN" dirty="0" smtClean="0"/>
              <a:t>F)/P(F)</a:t>
            </a:r>
          </a:p>
          <a:p>
            <a:r>
              <a:rPr lang="en-US" altLang="zh-CN" dirty="0"/>
              <a:t> </a:t>
            </a:r>
            <a:r>
              <a:rPr lang="en-US" altLang="zh-CN" dirty="0" smtClean="0"/>
              <a:t>                  =P(E|F)</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lang="zh-CN" altLang="en-US" smtClean="0"/>
              <a:t>条件概率</a:t>
            </a:r>
          </a:p>
        </p:txBody>
      </p:sp>
      <p:sp>
        <p:nvSpPr>
          <p:cNvPr id="30724" name="TextBox 4"/>
          <p:cNvSpPr txBox="1">
            <a:spLocks noChangeArrowheads="1"/>
          </p:cNvSpPr>
          <p:nvPr/>
        </p:nvSpPr>
        <p:spPr bwMode="auto">
          <a:xfrm>
            <a:off x="911424" y="1456455"/>
            <a:ext cx="105851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smtClean="0"/>
              <a:t>掷</a:t>
            </a:r>
            <a:r>
              <a:rPr lang="zh-CN" altLang="en-US" sz="1800" dirty="0"/>
              <a:t>两个特殊的色子：出现三角形、圆、正方形的面数分别是</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。事件</a:t>
            </a:r>
            <a:r>
              <a:rPr lang="en-US" altLang="zh-CN" sz="1800" dirty="0"/>
              <a:t>E: </a:t>
            </a:r>
            <a:r>
              <a:rPr lang="zh-CN" altLang="en-US" sz="1800" dirty="0"/>
              <a:t>至少一个有圆的面朝上；事件</a:t>
            </a:r>
            <a:r>
              <a:rPr lang="en-US" altLang="zh-CN" sz="1800" dirty="0"/>
              <a:t>F: </a:t>
            </a:r>
            <a:r>
              <a:rPr lang="zh-CN" altLang="en-US" sz="1800" dirty="0"/>
              <a:t>朝上的两个面图案相同。如果知道事件</a:t>
            </a:r>
            <a:r>
              <a:rPr lang="en-US" altLang="zh-CN" sz="1800" dirty="0"/>
              <a:t>F</a:t>
            </a:r>
            <a:r>
              <a:rPr lang="zh-CN" altLang="en-US" sz="1800" dirty="0"/>
              <a:t>已经发生，那么事件</a:t>
            </a:r>
            <a:r>
              <a:rPr lang="en-US" altLang="zh-CN" sz="1800" dirty="0"/>
              <a:t>E</a:t>
            </a:r>
            <a:r>
              <a:rPr lang="zh-CN" altLang="en-US" sz="1800" dirty="0"/>
              <a:t>的概率是多少？</a:t>
            </a:r>
          </a:p>
        </p:txBody>
      </p:sp>
      <p:sp>
        <p:nvSpPr>
          <p:cNvPr id="30725" name="TextBox 5"/>
          <p:cNvSpPr txBox="1">
            <a:spLocks noChangeArrowheads="1"/>
          </p:cNvSpPr>
          <p:nvPr/>
        </p:nvSpPr>
        <p:spPr bwMode="auto">
          <a:xfrm>
            <a:off x="4244206" y="2418824"/>
            <a:ext cx="3703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ClrTx/>
              <a:buSzTx/>
              <a:buNone/>
            </a:pPr>
            <a:r>
              <a:rPr lang="zh-CN" altLang="en-US" sz="2000" dirty="0">
                <a:solidFill>
                  <a:srgbClr val="C00000"/>
                </a:solidFill>
                <a:latin typeface="华文楷体" panose="02010600040101010101" pitchFamily="2" charset="-122"/>
                <a:ea typeface="华文楷体" panose="02010600040101010101" pitchFamily="2" charset="-122"/>
              </a:rPr>
              <a:t>本质</a:t>
            </a:r>
            <a:r>
              <a:rPr lang="zh-CN" altLang="en-US" sz="2000" dirty="0" smtClean="0">
                <a:solidFill>
                  <a:srgbClr val="C00000"/>
                </a:solidFill>
                <a:latin typeface="华文楷体" panose="02010600040101010101" pitchFamily="2" charset="-122"/>
                <a:ea typeface="华文楷体" panose="02010600040101010101" pitchFamily="2" charset="-122"/>
              </a:rPr>
              <a:t>上来说，样本空间</a:t>
            </a:r>
            <a:r>
              <a:rPr lang="zh-CN" altLang="en-US" sz="2000" dirty="0">
                <a:solidFill>
                  <a:srgbClr val="C00000"/>
                </a:solidFill>
                <a:latin typeface="华文楷体" panose="02010600040101010101" pitchFamily="2" charset="-122"/>
                <a:ea typeface="华文楷体" panose="02010600040101010101" pitchFamily="2" charset="-122"/>
              </a:rPr>
              <a:t>改变了</a:t>
            </a:r>
            <a:r>
              <a:rPr lang="zh-CN" altLang="en-US" sz="2000" dirty="0" smtClean="0">
                <a:solidFill>
                  <a:srgbClr val="C00000"/>
                </a:solidFill>
                <a:latin typeface="华文楷体" panose="02010600040101010101" pitchFamily="2" charset="-122"/>
                <a:ea typeface="华文楷体" panose="02010600040101010101" pitchFamily="2" charset="-122"/>
              </a:rPr>
              <a:t>。</a:t>
            </a:r>
            <a:endParaRPr lang="en-US" altLang="zh-CN" sz="2000" dirty="0">
              <a:solidFill>
                <a:srgbClr val="C00000"/>
              </a:solidFill>
              <a:latin typeface="华文楷体" panose="02010600040101010101" pitchFamily="2" charset="-122"/>
              <a:ea typeface="华文楷体" panose="02010600040101010101" pitchFamily="2" charset="-122"/>
            </a:endParaRPr>
          </a:p>
        </p:txBody>
      </p:sp>
      <p:pic>
        <p:nvPicPr>
          <p:cNvPr id="307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4005064"/>
            <a:ext cx="41751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7" name="TextBox 6"/>
          <p:cNvSpPr txBox="1">
            <a:spLocks noChangeArrowheads="1"/>
          </p:cNvSpPr>
          <p:nvPr/>
        </p:nvSpPr>
        <p:spPr bwMode="auto">
          <a:xfrm>
            <a:off x="6095999" y="4014192"/>
            <a:ext cx="50719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华文楷体" panose="02010600040101010101" pitchFamily="2" charset="-122"/>
                <a:ea typeface="华文楷体" panose="02010600040101010101" pitchFamily="2" charset="-122"/>
              </a:rPr>
              <a:t>原来的样本空间大小是</a:t>
            </a:r>
            <a:r>
              <a:rPr lang="en-US" altLang="zh-CN" sz="1800" dirty="0">
                <a:latin typeface="华文楷体" panose="02010600040101010101" pitchFamily="2" charset="-122"/>
                <a:ea typeface="华文楷体" panose="02010600040101010101" pitchFamily="2" charset="-122"/>
              </a:rPr>
              <a:t>36</a:t>
            </a:r>
            <a:r>
              <a:rPr lang="zh-CN" altLang="en-US" sz="1800" dirty="0">
                <a:latin typeface="华文楷体" panose="02010600040101010101" pitchFamily="2" charset="-122"/>
                <a:ea typeface="华文楷体" panose="02010600040101010101" pitchFamily="2" charset="-122"/>
              </a:rPr>
              <a:t>，如果只考虑两面相同，</a:t>
            </a:r>
            <a:r>
              <a:rPr lang="zh-CN" altLang="en-US" sz="1800" dirty="0" smtClean="0">
                <a:latin typeface="华文楷体" panose="02010600040101010101" pitchFamily="2" charset="-122"/>
                <a:ea typeface="华文楷体" panose="02010600040101010101" pitchFamily="2" charset="-122"/>
              </a:rPr>
              <a:t>样本空间仅为</a:t>
            </a:r>
            <a:r>
              <a:rPr lang="en-US" altLang="zh-CN" sz="1800" dirty="0" smtClean="0">
                <a:latin typeface="华文楷体" panose="02010600040101010101" pitchFamily="2" charset="-122"/>
                <a:ea typeface="华文楷体" panose="02010600040101010101" pitchFamily="2" charset="-122"/>
              </a:rPr>
              <a:t>TT</a:t>
            </a:r>
            <a:r>
              <a:rPr lang="zh-CN" altLang="en-US" sz="1800" dirty="0" smtClean="0">
                <a:latin typeface="华文楷体" panose="02010600040101010101" pitchFamily="2" charset="-122"/>
                <a:ea typeface="华文楷体" panose="02010600040101010101" pitchFamily="2" charset="-122"/>
              </a:rPr>
              <a:t>，</a:t>
            </a:r>
            <a:r>
              <a:rPr lang="en-US" altLang="zh-CN" sz="1800" dirty="0" smtClean="0">
                <a:latin typeface="华文楷体" panose="02010600040101010101" pitchFamily="2" charset="-122"/>
                <a:ea typeface="华文楷体" panose="02010600040101010101" pitchFamily="2" charset="-122"/>
              </a:rPr>
              <a:t>CC</a:t>
            </a:r>
            <a:r>
              <a:rPr lang="zh-CN" altLang="en-US" sz="1800" dirty="0" smtClean="0">
                <a:latin typeface="华文楷体" panose="02010600040101010101" pitchFamily="2" charset="-122"/>
                <a:ea typeface="华文楷体" panose="02010600040101010101" pitchFamily="2" charset="-122"/>
              </a:rPr>
              <a:t>，</a:t>
            </a:r>
            <a:r>
              <a:rPr lang="en-US" altLang="zh-CN" sz="1800" dirty="0" smtClean="0">
                <a:latin typeface="华文楷体" panose="02010600040101010101" pitchFamily="2" charset="-122"/>
                <a:ea typeface="华文楷体" panose="02010600040101010101" pitchFamily="2" charset="-122"/>
              </a:rPr>
              <a:t>SS</a:t>
            </a:r>
            <a:r>
              <a:rPr lang="zh-CN" altLang="en-US" sz="1800" dirty="0" smtClean="0">
                <a:latin typeface="华文楷体" panose="02010600040101010101" pitchFamily="2" charset="-122"/>
                <a:ea typeface="华文楷体" panose="02010600040101010101" pitchFamily="2" charset="-122"/>
              </a:rPr>
              <a:t>。其大小为</a:t>
            </a:r>
            <a:r>
              <a:rPr lang="en-US" altLang="zh-CN" sz="1800" dirty="0" smtClean="0">
                <a:latin typeface="华文楷体" panose="02010600040101010101" pitchFamily="2" charset="-122"/>
                <a:ea typeface="华文楷体" panose="02010600040101010101" pitchFamily="2" charset="-122"/>
              </a:rPr>
              <a:t>14</a:t>
            </a:r>
            <a:r>
              <a:rPr lang="zh-CN" altLang="en-US" sz="1800" dirty="0" smtClean="0">
                <a:latin typeface="华文楷体" panose="02010600040101010101" pitchFamily="2" charset="-122"/>
                <a:ea typeface="华文楷体" panose="02010600040101010101" pitchFamily="2" charset="-122"/>
              </a:rPr>
              <a:t>。其中</a:t>
            </a:r>
            <a:r>
              <a:rPr lang="zh-CN" altLang="en-US" sz="1800" dirty="0">
                <a:latin typeface="华文楷体" panose="02010600040101010101" pitchFamily="2" charset="-122"/>
                <a:ea typeface="华文楷体" panose="02010600040101010101" pitchFamily="2" charset="-122"/>
              </a:rPr>
              <a:t>出现圆图案</a:t>
            </a:r>
            <a:r>
              <a:rPr lang="zh-CN" altLang="en-US" sz="1800" dirty="0" smtClean="0">
                <a:latin typeface="华文楷体" panose="02010600040101010101" pitchFamily="2" charset="-122"/>
                <a:ea typeface="华文楷体" panose="02010600040101010101" pitchFamily="2" charset="-122"/>
              </a:rPr>
              <a:t>的仅为</a:t>
            </a:r>
            <a:r>
              <a:rPr lang="en-US" altLang="zh-CN" sz="1800" dirty="0" smtClean="0">
                <a:latin typeface="华文楷体" panose="02010600040101010101" pitchFamily="2" charset="-122"/>
                <a:ea typeface="华文楷体" panose="02010600040101010101" pitchFamily="2" charset="-122"/>
              </a:rPr>
              <a:t>CC</a:t>
            </a:r>
            <a:r>
              <a:rPr lang="zh-CN" altLang="en-US" sz="1800" dirty="0" smtClean="0">
                <a:latin typeface="华文楷体" panose="02010600040101010101" pitchFamily="2" charset="-122"/>
                <a:ea typeface="华文楷体" panose="02010600040101010101" pitchFamily="2" charset="-122"/>
              </a:rPr>
              <a:t>，是</a:t>
            </a:r>
            <a:r>
              <a:rPr lang="en-US" altLang="zh-CN" sz="1800" dirty="0" smtClean="0">
                <a:latin typeface="华文楷体" panose="02010600040101010101" pitchFamily="2" charset="-122"/>
                <a:ea typeface="华文楷体" panose="02010600040101010101" pitchFamily="2" charset="-122"/>
              </a:rPr>
              <a:t>4</a:t>
            </a:r>
            <a:r>
              <a:rPr lang="zh-CN" altLang="en-US" sz="1800" dirty="0" smtClean="0">
                <a:latin typeface="华文楷体" panose="02010600040101010101" pitchFamily="2" charset="-122"/>
                <a:ea typeface="华文楷体" panose="02010600040101010101" pitchFamily="2" charset="-122"/>
              </a:rPr>
              <a:t>次。</a:t>
            </a:r>
            <a:endParaRPr lang="en-US" altLang="zh-CN" sz="1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285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9456" y="692696"/>
            <a:ext cx="9793088" cy="1815882"/>
          </a:xfrm>
          <a:prstGeom prst="rect">
            <a:avLst/>
          </a:prstGeom>
          <a:noFill/>
        </p:spPr>
        <p:txBody>
          <a:bodyPr wrap="square">
            <a:spAutoFit/>
          </a:bodyPr>
          <a:lstStyle/>
          <a:p>
            <a:pPr eaLnBrk="1" hangingPunct="1">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问题</a:t>
            </a:r>
            <a:r>
              <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7</a:t>
            </a: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a:t>
            </a:r>
            <a:endParaRPr lang="en-US" altLang="zh-CN"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a:p>
            <a:pPr eaLnBrk="1" hangingPunct="1">
              <a:spcBef>
                <a:spcPts val="1200"/>
              </a:spcBef>
              <a:defRPr/>
            </a:pPr>
            <a:r>
              <a:rPr lang="zh-CN" alt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条件概率那个式子是定义还是定理？</a:t>
            </a:r>
            <a:endParaRPr lang="en-US" altLang="zh-CN"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p:txBody>
      </p:sp>
      <p:sp>
        <p:nvSpPr>
          <p:cNvPr id="3" name="文本框 2"/>
          <p:cNvSpPr txBox="1"/>
          <p:nvPr/>
        </p:nvSpPr>
        <p:spPr>
          <a:xfrm>
            <a:off x="1346946" y="4046457"/>
            <a:ext cx="2840842" cy="400110"/>
          </a:xfrm>
          <a:prstGeom prst="rect">
            <a:avLst/>
          </a:prstGeom>
          <a:noFill/>
        </p:spPr>
        <p:txBody>
          <a:bodyPr wrap="none" rtlCol="0">
            <a:spAutoFit/>
          </a:bodyPr>
          <a:lstStyle/>
          <a:p>
            <a:r>
              <a:rPr lang="zh-CN" altLang="en-US" sz="2000" dirty="0" smtClean="0"/>
              <a:t>如果</a:t>
            </a:r>
            <a:r>
              <a:rPr lang="en-US" altLang="zh-CN" sz="2000" dirty="0" smtClean="0"/>
              <a:t>P(F)=0,</a:t>
            </a:r>
            <a:r>
              <a:rPr lang="zh-CN" altLang="en-US" sz="2000" dirty="0" smtClean="0"/>
              <a:t>如何是好？</a:t>
            </a:r>
            <a:endParaRPr lang="zh-CN" altLang="en-US" sz="2000" dirty="0"/>
          </a:p>
        </p:txBody>
      </p:sp>
      <p:sp>
        <p:nvSpPr>
          <p:cNvPr id="5" name="矩形 4"/>
          <p:cNvSpPr/>
          <p:nvPr/>
        </p:nvSpPr>
        <p:spPr>
          <a:xfrm>
            <a:off x="4799856" y="2852936"/>
            <a:ext cx="3651420" cy="523220"/>
          </a:xfrm>
          <a:prstGeom prst="rect">
            <a:avLst/>
          </a:prstGeom>
        </p:spPr>
        <p:txBody>
          <a:bodyPr wrap="square">
            <a:spAutoFit/>
          </a:bodyPr>
          <a:lstStyle/>
          <a:p>
            <a:r>
              <a:rPr lang="en-US" altLang="zh-CN" sz="2800" dirty="0"/>
              <a:t>P(E|F</a:t>
            </a:r>
            <a:r>
              <a:rPr lang="en-US" altLang="zh-CN" sz="2800" dirty="0" smtClean="0"/>
              <a:t>)=P(E</a:t>
            </a:r>
            <a:r>
              <a:rPr lang="en-US" altLang="zh-CN" sz="2800" dirty="0"/>
              <a:t>∩F)/P(F</a:t>
            </a:r>
            <a:r>
              <a:rPr lang="en-US" altLang="zh-CN" sz="2800" dirty="0" smtClean="0"/>
              <a:t>)</a:t>
            </a:r>
            <a:endParaRPr lang="en-US" altLang="zh-CN" sz="2800" dirty="0"/>
          </a:p>
        </p:txBody>
      </p:sp>
      <p:sp>
        <p:nvSpPr>
          <p:cNvPr id="7" name="矩形 6"/>
          <p:cNvSpPr/>
          <p:nvPr/>
        </p:nvSpPr>
        <p:spPr>
          <a:xfrm>
            <a:off x="5303912" y="4077235"/>
            <a:ext cx="4570482" cy="369332"/>
          </a:xfrm>
          <a:prstGeom prst="rect">
            <a:avLst/>
          </a:prstGeom>
        </p:spPr>
        <p:txBody>
          <a:bodyPr wrap="none">
            <a:spAutoFit/>
          </a:bodyPr>
          <a:lstStyle/>
          <a:p>
            <a:r>
              <a:rPr lang="en-US" altLang="zh-CN" dirty="0">
                <a:latin typeface="Times-Roman"/>
              </a:rPr>
              <a:t>we define </a:t>
            </a:r>
            <a:r>
              <a:rPr lang="en-US" altLang="zh-CN" i="1" dirty="0">
                <a:latin typeface="MTMI"/>
              </a:rPr>
              <a:t>P(E</a:t>
            </a:r>
            <a:r>
              <a:rPr lang="en-US" altLang="zh-CN" dirty="0">
                <a:latin typeface="MTSY"/>
              </a:rPr>
              <a:t>|</a:t>
            </a:r>
            <a:r>
              <a:rPr lang="en-US" altLang="zh-CN" i="1" dirty="0">
                <a:latin typeface="MTMI"/>
              </a:rPr>
              <a:t>F) </a:t>
            </a:r>
            <a:r>
              <a:rPr lang="en-US" altLang="zh-CN" dirty="0">
                <a:latin typeface="MTSY"/>
              </a:rPr>
              <a:t>= </a:t>
            </a:r>
            <a:r>
              <a:rPr lang="en-US" altLang="zh-CN" i="1" dirty="0">
                <a:latin typeface="MTMI"/>
              </a:rPr>
              <a:t>P(E) </a:t>
            </a:r>
            <a:r>
              <a:rPr lang="en-US" altLang="zh-CN" dirty="0">
                <a:latin typeface="Times-Roman"/>
              </a:rPr>
              <a:t>when </a:t>
            </a:r>
            <a:r>
              <a:rPr lang="en-US" altLang="zh-CN" i="1" dirty="0">
                <a:latin typeface="MTMI"/>
              </a:rPr>
              <a:t>P(F) </a:t>
            </a:r>
            <a:r>
              <a:rPr lang="en-US" altLang="zh-CN" dirty="0">
                <a:latin typeface="MTSY"/>
              </a:rPr>
              <a:t>= </a:t>
            </a:r>
            <a:r>
              <a:rPr lang="en-US" altLang="zh-CN" dirty="0">
                <a:latin typeface="Times-Roman"/>
              </a:rPr>
              <a:t>0.</a:t>
            </a:r>
            <a:endParaRPr lang="zh-CN" altLang="en-US" dirty="0"/>
          </a:p>
        </p:txBody>
      </p:sp>
      <p:sp>
        <p:nvSpPr>
          <p:cNvPr id="8" name="右箭头 7"/>
          <p:cNvSpPr/>
          <p:nvPr/>
        </p:nvSpPr>
        <p:spPr>
          <a:xfrm>
            <a:off x="4295800" y="4052104"/>
            <a:ext cx="79208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87488" y="5229200"/>
            <a:ext cx="5262979" cy="369332"/>
          </a:xfrm>
          <a:prstGeom prst="rect">
            <a:avLst/>
          </a:prstGeom>
          <a:noFill/>
        </p:spPr>
        <p:txBody>
          <a:bodyPr wrap="none" rtlCol="0">
            <a:spAutoFit/>
          </a:bodyPr>
          <a:lstStyle/>
          <a:p>
            <a:r>
              <a:rPr lang="zh-CN" altLang="en-US" dirty="0" smtClean="0"/>
              <a:t>顺便问一下：</a:t>
            </a:r>
            <a:r>
              <a:rPr lang="en-US" altLang="zh-CN" dirty="0"/>
              <a:t>E∩</a:t>
            </a:r>
            <a:r>
              <a:rPr lang="en-US" altLang="zh-CN" dirty="0" smtClean="0"/>
              <a:t>F</a:t>
            </a:r>
            <a:r>
              <a:rPr lang="zh-CN" altLang="en-US" dirty="0" smtClean="0"/>
              <a:t>为空时，该如何理解条件概率？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smtClean="0"/>
              <a:t>相互独立的事件</a:t>
            </a: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1125539"/>
            <a:ext cx="51133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989139"/>
            <a:ext cx="7488238"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08686" y="3501009"/>
            <a:ext cx="7862661" cy="2739211"/>
          </a:xfrm>
          <a:prstGeom prst="rect">
            <a:avLst/>
          </a:prstGeom>
          <a:noFill/>
        </p:spPr>
        <p:txBody>
          <a:bodyPr>
            <a:spAutoFit/>
          </a:bodyPr>
          <a:lstStyle/>
          <a:p>
            <a:pPr eaLnBrk="1" hangingPunct="1">
              <a:defRPr/>
            </a:pP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8</a:t>
            </a:r>
            <a:r>
              <a:rPr lang="zh-CN" alt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如何理解</a:t>
            </a: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P(E|F)</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和</a:t>
            </a: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P(E∩F)</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事件之间的相互“</a:t>
            </a:r>
            <a:r>
              <a:rPr lang="en-US" altLang="zh-CN"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independence</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”与“</a:t>
            </a:r>
            <a:r>
              <a:rPr lang="en-US" altLang="zh-CN"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disjoint</a:t>
            </a: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 </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有什么不同？</a:t>
            </a:r>
            <a:endPar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smtClean="0"/>
              <a:t>独立试验过程</a:t>
            </a:r>
          </a:p>
        </p:txBody>
      </p:sp>
      <p:pic>
        <p:nvPicPr>
          <p:cNvPr id="36867" name="图片 2"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3068638"/>
            <a:ext cx="88900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文本框 4"/>
          <p:cNvSpPr txBox="1">
            <a:spLocks noChangeArrowheads="1"/>
          </p:cNvSpPr>
          <p:nvPr/>
        </p:nvSpPr>
        <p:spPr bwMode="auto">
          <a:xfrm>
            <a:off x="1981200" y="1730375"/>
            <a:ext cx="7924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一个有</a:t>
            </a:r>
            <a:r>
              <a:rPr lang="en-US" altLang="zh-CN" sz="2800"/>
              <a:t>5</a:t>
            </a:r>
            <a:r>
              <a:rPr lang="zh-CN" altLang="en-US" sz="2800"/>
              <a:t>个步骤的独立试验，其样本空间有多大？</a:t>
            </a:r>
          </a:p>
        </p:txBody>
      </p:sp>
      <p:pic>
        <p:nvPicPr>
          <p:cNvPr id="36869" name="图片 5" descr="屏幕剪辑"/>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5157788"/>
            <a:ext cx="88868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3388" y="4365626"/>
            <a:ext cx="8856662" cy="1139825"/>
          </a:xfrm>
        </p:spPr>
        <p:txBody>
          <a:bodyPr/>
          <a:lstStyle/>
          <a:p>
            <a:pPr algn="ctr"/>
            <a:r>
              <a:rPr lang="zh-CN" altLang="en-US" sz="4000"/>
              <a:t>这三个例子都是反映掷骰子是独立的！</a:t>
            </a:r>
            <a:r>
              <a:rPr lang="en-US" altLang="zh-CN" sz="4000"/>
              <a:t/>
            </a:r>
            <a:br>
              <a:rPr lang="en-US" altLang="zh-CN" sz="4000"/>
            </a:br>
            <a:endParaRPr lang="zh-CN" altLang="en-US" sz="4000"/>
          </a:p>
        </p:txBody>
      </p:sp>
      <p:sp>
        <p:nvSpPr>
          <p:cNvPr id="37891" name="文本框 2"/>
          <p:cNvSpPr txBox="1">
            <a:spLocks noChangeArrowheads="1"/>
          </p:cNvSpPr>
          <p:nvPr/>
        </p:nvSpPr>
        <p:spPr bwMode="auto">
          <a:xfrm>
            <a:off x="2012951" y="1628775"/>
            <a:ext cx="82026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3200"/>
              <a:t>掷了</a:t>
            </a:r>
            <a:r>
              <a:rPr lang="en-US" altLang="zh-CN" sz="3200"/>
              <a:t>100</a:t>
            </a:r>
            <a:r>
              <a:rPr lang="zh-CN" altLang="en-US" sz="3200"/>
              <a:t>次硬币，有人告诉你，他看到了</a:t>
            </a:r>
            <a:r>
              <a:rPr lang="en-US" altLang="zh-CN" sz="3200"/>
              <a:t>99</a:t>
            </a:r>
            <a:r>
              <a:rPr lang="zh-CN" altLang="en-US" sz="3200"/>
              <a:t>个正面，另外一个是正还是反？</a:t>
            </a:r>
            <a:endParaRPr lang="en-US" altLang="zh-CN" sz="3200"/>
          </a:p>
          <a:p>
            <a:pPr eaLnBrk="1" hangingPunct="1">
              <a:buFont typeface="Arial" panose="020B0604020202020204" pitchFamily="34" charset="0"/>
              <a:buChar char="•"/>
            </a:pPr>
            <a:r>
              <a:rPr lang="zh-CN" altLang="en-US" sz="3200"/>
              <a:t>掷了</a:t>
            </a:r>
            <a:r>
              <a:rPr lang="en-US" altLang="zh-CN" sz="3200"/>
              <a:t>99</a:t>
            </a:r>
            <a:r>
              <a:rPr lang="zh-CN" altLang="en-US" sz="3200"/>
              <a:t>次硬币，都是正面，你赌下一次是正还是反？</a:t>
            </a:r>
            <a:endParaRPr lang="en-US" altLang="zh-CN" sz="3200"/>
          </a:p>
          <a:p>
            <a:pPr eaLnBrk="1" hangingPunct="1">
              <a:buFont typeface="Arial" panose="020B0604020202020204" pitchFamily="34" charset="0"/>
              <a:buChar char="•"/>
            </a:pPr>
            <a:r>
              <a:rPr lang="zh-CN" altLang="en-US" sz="3200"/>
              <a:t>掷</a:t>
            </a:r>
            <a:r>
              <a:rPr lang="en-US" altLang="zh-CN" sz="3200"/>
              <a:t>100</a:t>
            </a:r>
            <a:r>
              <a:rPr lang="zh-CN" altLang="en-US" sz="3200"/>
              <a:t>次硬币，你敢赌都是正面吗？</a:t>
            </a:r>
            <a:endParaRPr lang="en-US" altLang="zh-CN" sz="3200"/>
          </a:p>
        </p:txBody>
      </p:sp>
      <p:sp>
        <p:nvSpPr>
          <p:cNvPr id="37892" name="文本框 3"/>
          <p:cNvSpPr txBox="1">
            <a:spLocks noChangeArrowheads="1"/>
          </p:cNvSpPr>
          <p:nvPr/>
        </p:nvSpPr>
        <p:spPr bwMode="auto">
          <a:xfrm>
            <a:off x="2208213" y="620714"/>
            <a:ext cx="1212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t>例：</a:t>
            </a:r>
          </a:p>
        </p:txBody>
      </p:sp>
      <p:pic>
        <p:nvPicPr>
          <p:cNvPr id="37893" name="图片 5"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8351" y="5321300"/>
            <a:ext cx="81962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smtClean="0"/>
              <a:t>又例：</a:t>
            </a:r>
            <a:r>
              <a:rPr lang="en-US" altLang="zh-CN" smtClean="0"/>
              <a:t>Hashing</a:t>
            </a:r>
            <a:r>
              <a:rPr lang="zh-CN" altLang="en-US" smtClean="0"/>
              <a:t>相关的“事件”</a:t>
            </a:r>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1" y="1125538"/>
            <a:ext cx="75596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a:spLocks noChangeArrowheads="1"/>
          </p:cNvSpPr>
          <p:nvPr/>
        </p:nvSpPr>
        <p:spPr bwMode="auto">
          <a:xfrm>
            <a:off x="2423592" y="2613224"/>
            <a:ext cx="6624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C00000"/>
                </a:solidFill>
                <a:latin typeface="楷体" panose="02010609060101010101" pitchFamily="49" charset="-122"/>
                <a:ea typeface="楷体" panose="02010609060101010101" pitchFamily="49" charset="-122"/>
              </a:rPr>
              <a:t>如果将</a:t>
            </a:r>
            <a:r>
              <a:rPr lang="en-US" altLang="zh-CN" sz="2000" i="1" dirty="0">
                <a:solidFill>
                  <a:srgbClr val="C00000"/>
                </a:solidFill>
                <a:latin typeface="楷体" panose="02010609060101010101" pitchFamily="49" charset="-122"/>
                <a:ea typeface="楷体" panose="02010609060101010101" pitchFamily="49" charset="-122"/>
              </a:rPr>
              <a:t>n</a:t>
            </a:r>
            <a:r>
              <a:rPr lang="zh-CN" altLang="en-US" sz="2000" dirty="0">
                <a:solidFill>
                  <a:srgbClr val="C00000"/>
                </a:solidFill>
                <a:latin typeface="楷体" panose="02010609060101010101" pitchFamily="49" charset="-122"/>
                <a:ea typeface="楷体" panose="02010609060101010101" pitchFamily="49" charset="-122"/>
              </a:rPr>
              <a:t>个</a:t>
            </a:r>
            <a:r>
              <a:rPr lang="en-US" altLang="zh-CN" sz="2000" dirty="0" smtClean="0">
                <a:solidFill>
                  <a:srgbClr val="C00000"/>
                </a:solidFill>
                <a:latin typeface="楷体" panose="02010609060101010101" pitchFamily="49" charset="-122"/>
                <a:ea typeface="楷体" panose="02010609060101010101" pitchFamily="49" charset="-122"/>
              </a:rPr>
              <a:t>keys hash</a:t>
            </a:r>
            <a:r>
              <a:rPr lang="zh-CN" altLang="en-US" sz="2000" dirty="0" smtClean="0">
                <a:solidFill>
                  <a:srgbClr val="C00000"/>
                </a:solidFill>
                <a:latin typeface="楷体" panose="02010609060101010101" pitchFamily="49" charset="-122"/>
                <a:ea typeface="楷体" panose="02010609060101010101" pitchFamily="49" charset="-122"/>
              </a:rPr>
              <a:t>到</a:t>
            </a:r>
            <a:r>
              <a:rPr lang="zh-CN" altLang="en-US" sz="2000" dirty="0">
                <a:solidFill>
                  <a:srgbClr val="C00000"/>
                </a:solidFill>
                <a:latin typeface="楷体" panose="02010609060101010101" pitchFamily="49" charset="-122"/>
                <a:ea typeface="楷体" panose="02010609060101010101" pitchFamily="49" charset="-122"/>
              </a:rPr>
              <a:t>大小为</a:t>
            </a:r>
            <a:r>
              <a:rPr lang="en-US" altLang="zh-CN" sz="2000" i="1" dirty="0">
                <a:solidFill>
                  <a:srgbClr val="C00000"/>
                </a:solidFill>
                <a:latin typeface="楷体" panose="02010609060101010101" pitchFamily="49" charset="-122"/>
                <a:ea typeface="楷体" panose="02010609060101010101" pitchFamily="49" charset="-122"/>
              </a:rPr>
              <a:t>k</a:t>
            </a:r>
            <a:r>
              <a:rPr lang="zh-CN" altLang="en-US" sz="2000" dirty="0">
                <a:solidFill>
                  <a:srgbClr val="C00000"/>
                </a:solidFill>
                <a:latin typeface="楷体" panose="02010609060101010101" pitchFamily="49" charset="-122"/>
                <a:ea typeface="楷体" panose="02010609060101010101" pitchFamily="49" charset="-122"/>
              </a:rPr>
              <a:t>的表中，则</a:t>
            </a:r>
            <a:r>
              <a:rPr lang="zh-CN" altLang="en-US" sz="2000" dirty="0" smtClean="0">
                <a:solidFill>
                  <a:srgbClr val="C00000"/>
                </a:solidFill>
                <a:latin typeface="楷体" panose="02010609060101010101" pitchFamily="49" charset="-122"/>
                <a:ea typeface="楷体" panose="02010609060101010101" pitchFamily="49" charset="-122"/>
              </a:rPr>
              <a:t>样本空间</a:t>
            </a:r>
            <a:r>
              <a:rPr lang="zh-CN" altLang="en-US" sz="2000" dirty="0" smtClean="0">
                <a:solidFill>
                  <a:srgbClr val="C00000"/>
                </a:solidFill>
                <a:latin typeface="楷体" panose="02010609060101010101" pitchFamily="49" charset="-122"/>
                <a:ea typeface="楷体" panose="02010609060101010101" pitchFamily="49" charset="-122"/>
              </a:rPr>
              <a:t>是：</a:t>
            </a:r>
            <a:endParaRPr lang="zh-CN" altLang="en-US" sz="2000" dirty="0">
              <a:solidFill>
                <a:srgbClr val="C00000"/>
              </a:solidFill>
              <a:latin typeface="楷体" panose="02010609060101010101" pitchFamily="49" charset="-122"/>
              <a:ea typeface="楷体" panose="02010609060101010101" pitchFamily="49" charset="-122"/>
            </a:endParaRPr>
          </a:p>
        </p:txBody>
      </p:sp>
      <p:grpSp>
        <p:nvGrpSpPr>
          <p:cNvPr id="2" name="组合 1"/>
          <p:cNvGrpSpPr/>
          <p:nvPr/>
        </p:nvGrpSpPr>
        <p:grpSpPr>
          <a:xfrm>
            <a:off x="1125160" y="3505822"/>
            <a:ext cx="9939392" cy="3139269"/>
            <a:chOff x="1125160" y="3505822"/>
            <a:chExt cx="9939392" cy="3139269"/>
          </a:xfrm>
        </p:grpSpPr>
        <p:pic>
          <p:nvPicPr>
            <p:cNvPr id="389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505822"/>
              <a:ext cx="9937104" cy="313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125160" y="3505822"/>
              <a:ext cx="8643248" cy="28321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7" name="TextBox 2"/>
          <p:cNvSpPr txBox="1">
            <a:spLocks noChangeArrowheads="1"/>
          </p:cNvSpPr>
          <p:nvPr/>
        </p:nvSpPr>
        <p:spPr bwMode="auto">
          <a:xfrm>
            <a:off x="2423592" y="3028890"/>
            <a:ext cx="81144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C00000"/>
                </a:solidFill>
                <a:latin typeface="楷体" panose="02010609060101010101" pitchFamily="49" charset="-122"/>
                <a:ea typeface="楷体" panose="02010609060101010101" pitchFamily="49" charset="-122"/>
              </a:rPr>
              <a:t>包含长度为</a:t>
            </a:r>
            <a:r>
              <a:rPr lang="en-US" altLang="zh-CN" sz="2000" i="1" dirty="0">
                <a:solidFill>
                  <a:srgbClr val="C00000"/>
                </a:solidFill>
                <a:latin typeface="楷体" panose="02010609060101010101" pitchFamily="49" charset="-122"/>
                <a:ea typeface="楷体" panose="02010609060101010101" pitchFamily="49" charset="-122"/>
              </a:rPr>
              <a:t>n</a:t>
            </a:r>
            <a:r>
              <a:rPr lang="zh-CN" altLang="en-US" sz="2000" dirty="0">
                <a:solidFill>
                  <a:srgbClr val="C00000"/>
                </a:solidFill>
                <a:latin typeface="楷体" panose="02010609060101010101" pitchFamily="49" charset="-122"/>
                <a:ea typeface="楷体" panose="02010609060101010101" pitchFamily="49" charset="-122"/>
              </a:rPr>
              <a:t>，元素为</a:t>
            </a:r>
            <a:r>
              <a:rPr lang="en-US" altLang="zh-CN" sz="2000" dirty="0">
                <a:solidFill>
                  <a:srgbClr val="C00000"/>
                </a:solidFill>
                <a:latin typeface="楷体" panose="02010609060101010101" pitchFamily="49" charset="-122"/>
                <a:ea typeface="楷体" panose="02010609060101010101" pitchFamily="49" charset="-122"/>
              </a:rPr>
              <a:t>{1,2,…</a:t>
            </a:r>
            <a:r>
              <a:rPr lang="en-US" altLang="zh-CN" sz="2000" i="1" dirty="0">
                <a:solidFill>
                  <a:srgbClr val="C00000"/>
                </a:solidFill>
                <a:latin typeface="楷体" panose="02010609060101010101" pitchFamily="49" charset="-122"/>
                <a:ea typeface="楷体" panose="02010609060101010101" pitchFamily="49" charset="-122"/>
              </a:rPr>
              <a:t>,k</a:t>
            </a:r>
            <a:r>
              <a:rPr lang="en-US" altLang="zh-CN" sz="2000" dirty="0">
                <a:solidFill>
                  <a:srgbClr val="C00000"/>
                </a:solidFill>
                <a:latin typeface="楷体" panose="02010609060101010101" pitchFamily="49" charset="-122"/>
                <a:ea typeface="楷体" panose="02010609060101010101" pitchFamily="49" charset="-122"/>
              </a:rPr>
              <a:t>}</a:t>
            </a:r>
            <a:r>
              <a:rPr lang="zh-CN" altLang="en-US" sz="2000" dirty="0">
                <a:solidFill>
                  <a:srgbClr val="C00000"/>
                </a:solidFill>
                <a:latin typeface="楷体" panose="02010609060101010101" pitchFamily="49" charset="-122"/>
                <a:ea typeface="楷体" panose="02010609060101010101" pitchFamily="49" charset="-122"/>
              </a:rPr>
              <a:t>中任意元素的</a:t>
            </a:r>
            <a:r>
              <a:rPr lang="zh-CN" altLang="en-US" sz="2000" dirty="0" smtClean="0">
                <a:solidFill>
                  <a:srgbClr val="C00000"/>
                </a:solidFill>
                <a:latin typeface="楷体" panose="02010609060101010101" pitchFamily="49" charset="-122"/>
                <a:ea typeface="楷体" panose="02010609060101010101" pitchFamily="49" charset="-122"/>
              </a:rPr>
              <a:t>序列，大小为</a:t>
            </a:r>
            <a:r>
              <a:rPr lang="en-US" altLang="zh-CN" sz="2000" dirty="0" smtClean="0">
                <a:solidFill>
                  <a:srgbClr val="C00000"/>
                </a:solidFill>
                <a:latin typeface="楷体" panose="02010609060101010101" pitchFamily="49" charset="-122"/>
                <a:ea typeface="楷体" panose="02010609060101010101" pitchFamily="49" charset="-122"/>
              </a:rPr>
              <a:t>K</a:t>
            </a:r>
            <a:r>
              <a:rPr lang="zh-CN" altLang="en-US" sz="2000" dirty="0" smtClean="0">
                <a:solidFill>
                  <a:srgbClr val="C00000"/>
                </a:solidFill>
                <a:latin typeface="楷体" panose="02010609060101010101" pitchFamily="49" charset="-122"/>
                <a:ea typeface="楷体" panose="02010609060101010101" pitchFamily="49" charset="-122"/>
              </a:rPr>
              <a:t>的</a:t>
            </a:r>
            <a:r>
              <a:rPr lang="en-US" altLang="zh-CN" sz="2000" dirty="0" smtClean="0">
                <a:solidFill>
                  <a:srgbClr val="C00000"/>
                </a:solidFill>
                <a:latin typeface="楷体" panose="02010609060101010101" pitchFamily="49" charset="-122"/>
                <a:ea typeface="楷体" panose="02010609060101010101" pitchFamily="49" charset="-122"/>
              </a:rPr>
              <a:t>n</a:t>
            </a:r>
            <a:r>
              <a:rPr lang="zh-CN" altLang="en-US" sz="2000" dirty="0" smtClean="0">
                <a:solidFill>
                  <a:srgbClr val="C00000"/>
                </a:solidFill>
                <a:latin typeface="楷体" panose="02010609060101010101" pitchFamily="49" charset="-122"/>
                <a:ea typeface="楷体" panose="02010609060101010101" pitchFamily="49" charset="-122"/>
              </a:rPr>
              <a:t>次幂</a:t>
            </a:r>
            <a:endParaRPr lang="zh-CN" altLang="en-US" sz="2000" dirty="0">
              <a:solidFill>
                <a:srgbClr val="C0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P spid="7"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700809"/>
            <a:ext cx="7488832" cy="3108543"/>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1:</a:t>
            </a:r>
          </a:p>
          <a:p>
            <a:pPr eaLnBrk="1" hangingPunct="1">
              <a:spcBef>
                <a:spcPts val="1200"/>
              </a:spcBef>
              <a:defRPr/>
            </a:pPr>
            <a:r>
              <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你能否给我们讲讲书上那个关于邮购商店的“故事”，那里什么地方体现了“碰运气”？</a:t>
            </a:r>
            <a:endPar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1" y="277814"/>
            <a:ext cx="8435975" cy="1139825"/>
          </a:xfrm>
        </p:spPr>
        <p:txBody>
          <a:bodyPr/>
          <a:lstStyle/>
          <a:p>
            <a:r>
              <a:rPr lang="zh-CN" altLang="en-US" sz="4000"/>
              <a:t>条件概率应用与概率分析 </a:t>
            </a:r>
            <a:r>
              <a:rPr lang="en-US" altLang="zh-CN" sz="4000"/>
              <a:t>–</a:t>
            </a:r>
            <a:r>
              <a:rPr lang="zh-CN" altLang="en-US" sz="4000"/>
              <a:t> 考试成绩</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1295401"/>
            <a:ext cx="72723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108885" y="3861048"/>
            <a:ext cx="3905387" cy="1785104"/>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eaLnBrk="1" hangingPunct="1">
              <a:defRPr/>
            </a:pP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8:</a:t>
            </a:r>
          </a:p>
          <a:p>
            <a:pPr eaLnBrk="1" hangingPunct="1">
              <a:spcBef>
                <a:spcPts val="1200"/>
              </a:spcBef>
              <a:defRPr/>
            </a:pPr>
            <a:r>
              <a:rPr lang="zh-CN"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你能否从“直观”上判断该期望多少分？</a:t>
            </a:r>
            <a:endParaRPr lang="en-US" altLang="zh-CN"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grpSp>
        <p:nvGrpSpPr>
          <p:cNvPr id="5" name="Group 4"/>
          <p:cNvGrpSpPr>
            <a:grpSpLocks/>
          </p:cNvGrpSpPr>
          <p:nvPr/>
        </p:nvGrpSpPr>
        <p:grpSpPr bwMode="auto">
          <a:xfrm>
            <a:off x="6264275" y="3854450"/>
            <a:ext cx="3792538" cy="1671638"/>
            <a:chOff x="4741022" y="3855113"/>
            <a:chExt cx="3791417" cy="1671569"/>
          </a:xfrm>
        </p:grpSpPr>
        <p:pic>
          <p:nvPicPr>
            <p:cNvPr id="409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022" y="3855113"/>
              <a:ext cx="3791417"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7" name="TextBox 3"/>
            <p:cNvSpPr txBox="1">
              <a:spLocks noChangeArrowheads="1"/>
            </p:cNvSpPr>
            <p:nvPr/>
          </p:nvSpPr>
          <p:spPr bwMode="auto">
            <a:xfrm>
              <a:off x="4741022" y="5188128"/>
              <a:ext cx="37554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8000"/>
                  </a:solidFill>
                  <a:latin typeface="楷体" panose="02010609060101010101" pitchFamily="49" charset="-122"/>
                  <a:ea typeface="楷体" panose="02010609060101010101" pitchFamily="49" charset="-122"/>
                </a:rPr>
                <a:t>附注：</a:t>
              </a:r>
              <a:r>
                <a:rPr lang="en-US" altLang="zh-CN" sz="1600">
                  <a:solidFill>
                    <a:srgbClr val="008000"/>
                  </a:solidFill>
                  <a:latin typeface="楷体" panose="02010609060101010101" pitchFamily="49" charset="-122"/>
                  <a:ea typeface="楷体" panose="02010609060101010101" pitchFamily="49" charset="-122"/>
                </a:rPr>
                <a:t>R: </a:t>
              </a:r>
              <a:r>
                <a:rPr lang="zh-CN" altLang="en-US" sz="1600">
                  <a:solidFill>
                    <a:srgbClr val="008000"/>
                  </a:solidFill>
                  <a:latin typeface="楷体" panose="02010609060101010101" pitchFamily="49" charset="-122"/>
                  <a:ea typeface="楷体" panose="02010609060101010101" pitchFamily="49" charset="-122"/>
                </a:rPr>
                <a:t>回答正确；</a:t>
              </a:r>
              <a:r>
                <a:rPr lang="en-US" altLang="zh-CN" sz="1600">
                  <a:solidFill>
                    <a:srgbClr val="008000"/>
                  </a:solidFill>
                  <a:latin typeface="楷体" panose="02010609060101010101" pitchFamily="49" charset="-122"/>
                  <a:ea typeface="楷体" panose="02010609060101010101" pitchFamily="49" charset="-122"/>
                </a:rPr>
                <a:t>K</a:t>
              </a:r>
              <a:r>
                <a:rPr lang="zh-CN" altLang="en-US" sz="1600">
                  <a:solidFill>
                    <a:srgbClr val="008000"/>
                  </a:solidFill>
                  <a:latin typeface="楷体" panose="02010609060101010101" pitchFamily="49" charset="-122"/>
                  <a:ea typeface="楷体" panose="02010609060101010101" pitchFamily="49" charset="-122"/>
                </a:rPr>
                <a:t>：知道正确答案</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81200" y="277813"/>
            <a:ext cx="8229600" cy="919162"/>
          </a:xfrm>
        </p:spPr>
        <p:txBody>
          <a:bodyPr/>
          <a:lstStyle/>
          <a:p>
            <a:r>
              <a:rPr lang="en-US" altLang="zh-CN" smtClean="0"/>
              <a:t>Tree Diagrams: </a:t>
            </a:r>
            <a:r>
              <a:rPr lang="zh-CN" altLang="en-US" smtClean="0"/>
              <a:t>结合计数与概率</a:t>
            </a:r>
          </a:p>
        </p:txBody>
      </p:sp>
      <p:pic>
        <p:nvPicPr>
          <p:cNvPr id="419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460500"/>
            <a:ext cx="388778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TextBox 2"/>
          <p:cNvSpPr txBox="1">
            <a:spLocks noChangeArrowheads="1"/>
          </p:cNvSpPr>
          <p:nvPr/>
        </p:nvSpPr>
        <p:spPr bwMode="auto">
          <a:xfrm>
            <a:off x="2279650" y="1268413"/>
            <a:ext cx="2305050"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C00000"/>
                </a:solidFill>
                <a:latin typeface="微软雅黑" panose="020B0503020204020204" pitchFamily="34" charset="-122"/>
                <a:ea typeface="微软雅黑" panose="020B0503020204020204" pitchFamily="34" charset="-122"/>
              </a:rPr>
              <a:t>过程</a:t>
            </a:r>
            <a:r>
              <a:rPr lang="en-US" altLang="zh-CN" sz="2400" b="1">
                <a:solidFill>
                  <a:srgbClr val="C00000"/>
                </a:solidFill>
                <a:latin typeface="微软雅黑" panose="020B0503020204020204" pitchFamily="34" charset="-122"/>
                <a:ea typeface="微软雅黑" panose="020B0503020204020204" pitchFamily="34" charset="-122"/>
              </a:rPr>
              <a:t>:</a:t>
            </a:r>
            <a:r>
              <a:rPr lang="zh-CN" altLang="en-US" sz="2400" b="1">
                <a:solidFill>
                  <a:srgbClr val="C00000"/>
                </a:solidFill>
                <a:latin typeface="微软雅黑" panose="020B0503020204020204" pitchFamily="34" charset="-122"/>
                <a:ea typeface="微软雅黑" panose="020B0503020204020204" pitchFamily="34" charset="-122"/>
              </a:rPr>
              <a:t> </a:t>
            </a:r>
            <a:endParaRPr lang="en-US" altLang="zh-CN" sz="2400" b="1">
              <a:solidFill>
                <a:srgbClr val="C00000"/>
              </a:solidFill>
              <a:latin typeface="微软雅黑" panose="020B0503020204020204" pitchFamily="34" charset="-122"/>
              <a:ea typeface="微软雅黑" panose="020B0503020204020204" pitchFamily="34" charset="-122"/>
            </a:endParaRPr>
          </a:p>
          <a:p>
            <a:pPr eaLnBrk="1" hangingPunct="1">
              <a:spcBef>
                <a:spcPts val="1200"/>
              </a:spcBef>
              <a:buClrTx/>
              <a:buSzTx/>
              <a:buNone/>
            </a:pPr>
            <a:r>
              <a:rPr lang="zh-CN" altLang="en-US" sz="2000">
                <a:solidFill>
                  <a:srgbClr val="C00000"/>
                </a:solidFill>
                <a:latin typeface="微软雅黑" panose="020B0503020204020204" pitchFamily="34" charset="-122"/>
                <a:ea typeface="微软雅黑" panose="020B0503020204020204" pitchFamily="34" charset="-122"/>
              </a:rPr>
              <a:t>从下列硬币中依次取两枚</a:t>
            </a:r>
            <a:r>
              <a:rPr lang="en-US" altLang="zh-CN" sz="2000">
                <a:solidFill>
                  <a:srgbClr val="C00000"/>
                </a:solidFill>
                <a:latin typeface="微软雅黑" panose="020B0503020204020204" pitchFamily="34" charset="-122"/>
                <a:ea typeface="微软雅黑" panose="020B0503020204020204" pitchFamily="34" charset="-122"/>
              </a:rPr>
              <a:t>:</a:t>
            </a:r>
          </a:p>
          <a:p>
            <a:pPr eaLnBrk="1" hangingPunct="1">
              <a:spcBef>
                <a:spcPts val="1200"/>
              </a:spcBef>
              <a:buClrTx/>
              <a:buSzTx/>
              <a:buNone/>
            </a:pPr>
            <a:r>
              <a:rPr lang="en-US" altLang="zh-CN" sz="2400">
                <a:latin typeface="微软雅黑" panose="020B0503020204020204" pitchFamily="34" charset="-122"/>
                <a:ea typeface="微软雅黑" panose="020B0503020204020204" pitchFamily="34" charset="-122"/>
              </a:rPr>
              <a:t>nickel: 1</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dime: 2</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quarter: 2</a:t>
            </a:r>
            <a:endParaRPr lang="zh-CN" altLang="en-US" sz="2400">
              <a:latin typeface="微软雅黑" panose="020B0503020204020204" pitchFamily="34" charset="-122"/>
              <a:ea typeface="微软雅黑" panose="020B0503020204020204" pitchFamily="34" charset="-122"/>
            </a:endParaRPr>
          </a:p>
        </p:txBody>
      </p:sp>
      <p:grpSp>
        <p:nvGrpSpPr>
          <p:cNvPr id="4" name="Group 3"/>
          <p:cNvGrpSpPr>
            <a:grpSpLocks/>
          </p:cNvGrpSpPr>
          <p:nvPr/>
        </p:nvGrpSpPr>
        <p:grpSpPr bwMode="auto">
          <a:xfrm>
            <a:off x="7650164" y="1603376"/>
            <a:ext cx="2117725" cy="4321175"/>
            <a:chOff x="6126599" y="1603067"/>
            <a:chExt cx="2117809" cy="4321175"/>
          </a:xfrm>
        </p:grpSpPr>
        <p:sp>
          <p:nvSpPr>
            <p:cNvPr id="2" name="Rounded Rectangle 1"/>
            <p:cNvSpPr/>
            <p:nvPr/>
          </p:nvSpPr>
          <p:spPr>
            <a:xfrm>
              <a:off x="6126599" y="1603067"/>
              <a:ext cx="431817" cy="43211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1991" name="TextBox 2"/>
            <p:cNvSpPr txBox="1">
              <a:spLocks noChangeArrowheads="1"/>
            </p:cNvSpPr>
            <p:nvPr/>
          </p:nvSpPr>
          <p:spPr bwMode="auto">
            <a:xfrm>
              <a:off x="6876256" y="2348572"/>
              <a:ext cx="136815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2060"/>
                  </a:solidFill>
                  <a:latin typeface="楷体" panose="02010609060101010101" pitchFamily="49" charset="-122"/>
                  <a:ea typeface="楷体" panose="02010609060101010101" pitchFamily="49" charset="-122"/>
                </a:rPr>
                <a:t>为什么这个值等于该路径中前面结点上的值的乘积？</a:t>
              </a:r>
            </a:p>
          </p:txBody>
        </p:sp>
      </p:grpSp>
      <p:sp>
        <p:nvSpPr>
          <p:cNvPr id="3" name="文本框 2"/>
          <p:cNvSpPr txBox="1"/>
          <p:nvPr/>
        </p:nvSpPr>
        <p:spPr>
          <a:xfrm>
            <a:off x="1897435" y="4653136"/>
            <a:ext cx="1864613" cy="646331"/>
          </a:xfrm>
          <a:prstGeom prst="rect">
            <a:avLst/>
          </a:prstGeom>
          <a:noFill/>
        </p:spPr>
        <p:txBody>
          <a:bodyPr wrap="none" rtlCol="0">
            <a:spAutoFit/>
          </a:bodyPr>
          <a:lstStyle/>
          <a:p>
            <a:r>
              <a:rPr lang="en-US" altLang="zh-CN" sz="3600" dirty="0" smtClean="0"/>
              <a:t>P(D)=</a:t>
            </a:r>
            <a:r>
              <a:rPr lang="zh-CN" altLang="en-US" sz="3600" dirty="0" smtClean="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81200" y="277814"/>
            <a:ext cx="8229600" cy="847725"/>
          </a:xfrm>
        </p:spPr>
        <p:txBody>
          <a:bodyPr/>
          <a:lstStyle/>
          <a:p>
            <a:r>
              <a:rPr lang="zh-CN" altLang="en-US" smtClean="0"/>
              <a:t>网络通信的例子</a:t>
            </a:r>
          </a:p>
        </p:txBody>
      </p:sp>
      <p:pic>
        <p:nvPicPr>
          <p:cNvPr id="47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6" y="3033713"/>
            <a:ext cx="4291013"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908050"/>
            <a:ext cx="741680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2927351" y="908050"/>
            <a:ext cx="1368425" cy="4333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491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600" y="3176588"/>
            <a:ext cx="302418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a:grpSpLocks/>
          </p:cNvGrpSpPr>
          <p:nvPr/>
        </p:nvGrpSpPr>
        <p:grpSpPr bwMode="auto">
          <a:xfrm>
            <a:off x="2278064" y="5445126"/>
            <a:ext cx="5697537" cy="504825"/>
            <a:chOff x="753399" y="5445224"/>
            <a:chExt cx="5697990" cy="504056"/>
          </a:xfrm>
        </p:grpSpPr>
        <p:pic>
          <p:nvPicPr>
            <p:cNvPr id="471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445224"/>
              <a:ext cx="540778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6" name="TextBox 3"/>
            <p:cNvSpPr txBox="1">
              <a:spLocks noChangeArrowheads="1"/>
            </p:cNvSpPr>
            <p:nvPr/>
          </p:nvSpPr>
          <p:spPr bwMode="auto">
            <a:xfrm>
              <a:off x="753399" y="5445224"/>
              <a:ext cx="360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a</a:t>
              </a:r>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nvGrpSpPr>
          <p:cNvPr id="7" name="Group 6"/>
          <p:cNvGrpSpPr>
            <a:grpSpLocks/>
          </p:cNvGrpSpPr>
          <p:nvPr/>
        </p:nvGrpSpPr>
        <p:grpSpPr bwMode="auto">
          <a:xfrm>
            <a:off x="6527800" y="4391025"/>
            <a:ext cx="3708400" cy="935038"/>
            <a:chOff x="5004048" y="4390266"/>
            <a:chExt cx="3708412" cy="936104"/>
          </a:xfrm>
        </p:grpSpPr>
        <p:pic>
          <p:nvPicPr>
            <p:cNvPr id="4711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068" y="4390266"/>
              <a:ext cx="352839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4" name="TextBox 5"/>
            <p:cNvSpPr txBox="1">
              <a:spLocks noChangeArrowheads="1"/>
            </p:cNvSpPr>
            <p:nvPr/>
          </p:nvSpPr>
          <p:spPr bwMode="auto">
            <a:xfrm>
              <a:off x="5004048" y="4725144"/>
              <a:ext cx="1800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b</a:t>
              </a:r>
              <a:endParaRPr lang="zh-CN" altLang="en-US" sz="2400" b="1">
                <a:solidFill>
                  <a:srgbClr val="FF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nodeType="clickEffect">
                                  <p:stCondLst>
                                    <p:cond delay="0"/>
                                  </p:stCondLst>
                                  <p:childTnLst>
                                    <p:set>
                                      <p:cBhvr>
                                        <p:cTn id="10" dur="1" fill="hold">
                                          <p:stCondLst>
                                            <p:cond delay="0"/>
                                          </p:stCondLst>
                                        </p:cTn>
                                        <p:tgtEl>
                                          <p:spTgt spid="49156"/>
                                        </p:tgtEl>
                                        <p:attrNameLst>
                                          <p:attrName>style.visibility</p:attrName>
                                        </p:attrNameLst>
                                      </p:cBhvr>
                                      <p:to>
                                        <p:strVal val="visible"/>
                                      </p:to>
                                    </p:set>
                                    <p:animEffect transition="in" filter="barn(inVertical)">
                                      <p:cBhvr>
                                        <p:cTn id="11" dur="500"/>
                                        <p:tgtEl>
                                          <p:spTgt spid="49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5640" y="1484784"/>
            <a:ext cx="6048672" cy="3016210"/>
          </a:xfrm>
          <a:prstGeom prst="rect">
            <a:avLst/>
          </a:prstGeom>
          <a:noFill/>
        </p:spPr>
        <p:txBody>
          <a:bodyPr>
            <a:spAutoFit/>
          </a:bodyPr>
          <a:lstStyle/>
          <a:p>
            <a:pPr eaLnBrk="1" hangingPunct="1">
              <a:defRPr/>
            </a:pP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9</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a:p>
            <a:pPr eaLnBrk="1" hangingPunct="1">
              <a:spcBef>
                <a:spcPts val="1200"/>
              </a:spcBef>
              <a:defRPr/>
            </a:pPr>
            <a:r>
              <a:rPr lang="en-US" altLang="zh-CN"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Bayes</a:t>
            </a:r>
            <a:r>
              <a:rPr lang="zh-CN" altLang="en-US"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定理是什么内容？它为什么成立？它有什么意义？</a:t>
            </a:r>
            <a:endParaRPr lang="en-US" altLang="zh-CN"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4292601"/>
            <a:ext cx="35290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circle(in)">
                                      <p:cBhvr>
                                        <p:cTn id="7" dur="20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smtClean="0"/>
              <a:t>不那么“直观”的概率分析</a:t>
            </a:r>
          </a:p>
        </p:txBody>
      </p:sp>
      <p:pic>
        <p:nvPicPr>
          <p:cNvPr id="460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99" y="1628800"/>
            <a:ext cx="11686801" cy="467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smtClean="0"/>
              <a:t>不那么“直观”的概率分析</a:t>
            </a:r>
          </a:p>
        </p:txBody>
      </p:sp>
      <p:grpSp>
        <p:nvGrpSpPr>
          <p:cNvPr id="5" name="Group 4"/>
          <p:cNvGrpSpPr>
            <a:grpSpLocks/>
          </p:cNvGrpSpPr>
          <p:nvPr/>
        </p:nvGrpSpPr>
        <p:grpSpPr bwMode="auto">
          <a:xfrm>
            <a:off x="119336" y="1196751"/>
            <a:ext cx="11076116" cy="4423645"/>
            <a:chOff x="716803" y="3669219"/>
            <a:chExt cx="8597543" cy="3021421"/>
          </a:xfrm>
        </p:grpSpPr>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03" y="3669219"/>
              <a:ext cx="3839390" cy="30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221088"/>
              <a:ext cx="22479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858" y="5077490"/>
              <a:ext cx="4392488" cy="352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文本框 1"/>
          <p:cNvSpPr txBox="1"/>
          <p:nvPr/>
        </p:nvSpPr>
        <p:spPr>
          <a:xfrm>
            <a:off x="5131025" y="4348383"/>
            <a:ext cx="7056784" cy="1569660"/>
          </a:xfrm>
          <a:prstGeom prst="rect">
            <a:avLst/>
          </a:prstGeom>
          <a:solidFill>
            <a:schemeClr val="bg1"/>
          </a:solidFill>
        </p:spPr>
        <p:txBody>
          <a:bodyPr wrap="square" rtlCol="0">
            <a:spAutoFit/>
          </a:bodyPr>
          <a:lstStyle/>
          <a:p>
            <a:r>
              <a:rPr lang="en-US" altLang="zh-CN" sz="3200" dirty="0" smtClean="0"/>
              <a:t>P(</a:t>
            </a:r>
            <a:r>
              <a:rPr lang="en-US" altLang="zh-CN" sz="3200" dirty="0" err="1" smtClean="0"/>
              <a:t>D|pos</a:t>
            </a:r>
            <a:r>
              <a:rPr lang="en-US" altLang="zh-CN" sz="3200" dirty="0" smtClean="0"/>
              <a:t>)=P(</a:t>
            </a:r>
            <a:r>
              <a:rPr lang="en-US" altLang="zh-CN" sz="3200" dirty="0" err="1" smtClean="0"/>
              <a:t>pos|D</a:t>
            </a:r>
            <a:r>
              <a:rPr lang="en-US" altLang="zh-CN" sz="3200" dirty="0" smtClean="0"/>
              <a:t>)P(D)/P(</a:t>
            </a:r>
            <a:r>
              <a:rPr lang="en-US" altLang="zh-CN" sz="3200" dirty="0" err="1" smtClean="0"/>
              <a:t>pos</a:t>
            </a:r>
            <a:r>
              <a:rPr lang="en-US" altLang="zh-CN" sz="3200" dirty="0" smtClean="0"/>
              <a:t>) </a:t>
            </a:r>
          </a:p>
          <a:p>
            <a:r>
              <a:rPr lang="en-US" altLang="zh-CN" sz="3200" dirty="0" smtClean="0"/>
              <a:t>              =</a:t>
            </a:r>
            <a:r>
              <a:rPr lang="en-US" altLang="zh-CN" sz="3200" dirty="0" smtClean="0"/>
              <a:t>0.99*0.001/(0.198+0.0099)</a:t>
            </a:r>
          </a:p>
          <a:p>
            <a:r>
              <a:rPr lang="en-US" altLang="zh-CN" sz="3200" dirty="0"/>
              <a:t> </a:t>
            </a:r>
            <a:r>
              <a:rPr lang="en-US" altLang="zh-CN" sz="3200" dirty="0" smtClean="0"/>
              <a:t>             </a:t>
            </a:r>
            <a:r>
              <a:rPr lang="en-US" altLang="zh-CN" sz="3200" dirty="0" smtClean="0"/>
              <a:t>=0.0472  </a:t>
            </a:r>
            <a:endParaRPr lang="zh-CN" altLang="en-US" sz="3200" dirty="0"/>
          </a:p>
        </p:txBody>
      </p:sp>
    </p:spTree>
    <p:extLst>
      <p:ext uri="{BB962C8B-B14F-4D97-AF65-F5344CB8AC3E}">
        <p14:creationId xmlns:p14="http://schemas.microsoft.com/office/powerpoint/2010/main" val="1842258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4544" y="1196752"/>
            <a:ext cx="7560840" cy="2554545"/>
          </a:xfrm>
          <a:prstGeom prst="rect">
            <a:avLst/>
          </a:prstGeom>
          <a:noFill/>
        </p:spPr>
        <p:txBody>
          <a:bodyPr>
            <a:spAutoFit/>
          </a:bodyPr>
          <a:lstStyle/>
          <a:p>
            <a:pPr eaLnBrk="1" hangingPunct="1">
              <a:defRPr/>
            </a:pP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问题</a:t>
            </a: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10</a:t>
            </a:r>
            <a:r>
              <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a:t>
            </a:r>
            <a:endPar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a:p>
            <a:pPr eaLnBrk="1" hangingPunct="1">
              <a:spcBef>
                <a:spcPts val="1200"/>
              </a:spcBef>
              <a:defRPr/>
            </a:pPr>
            <a:r>
              <a:rPr lang="zh-CN" altLang="en-U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rPr>
              <a:t>举例说明什么是随机变量？解释为什么它本质上是函数？</a:t>
            </a:r>
            <a:endParaRPr lang="en-US" altLang="zh-CN"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charset="0"/>
              <a:ea typeface="宋体" charset="-122"/>
            </a:endParaRPr>
          </a:p>
        </p:txBody>
      </p:sp>
      <p:sp>
        <p:nvSpPr>
          <p:cNvPr id="3" name="文本框 2"/>
          <p:cNvSpPr txBox="1"/>
          <p:nvPr/>
        </p:nvSpPr>
        <p:spPr>
          <a:xfrm>
            <a:off x="1341908" y="4293096"/>
            <a:ext cx="9626112" cy="954107"/>
          </a:xfrm>
          <a:prstGeom prst="rect">
            <a:avLst/>
          </a:prstGeom>
          <a:noFill/>
        </p:spPr>
        <p:txBody>
          <a:bodyPr wrap="square" rtlCol="0">
            <a:spAutoFit/>
          </a:bodyPr>
          <a:lstStyle/>
          <a:p>
            <a:r>
              <a:rPr lang="en-US" altLang="zh-CN" sz="2800" dirty="0"/>
              <a:t>A </a:t>
            </a:r>
            <a:r>
              <a:rPr lang="en-US" altLang="zh-CN" sz="2800" b="1" dirty="0"/>
              <a:t>random variable </a:t>
            </a:r>
            <a:r>
              <a:rPr lang="en-US" altLang="zh-CN" sz="2800" dirty="0"/>
              <a:t>for an experiment with a sample space </a:t>
            </a:r>
            <a:r>
              <a:rPr lang="en-US" altLang="zh-CN" sz="2800" i="1" dirty="0"/>
              <a:t>S </a:t>
            </a:r>
            <a:r>
              <a:rPr lang="en-US" altLang="zh-CN" sz="2800" dirty="0"/>
              <a:t>is a </a:t>
            </a:r>
            <a:r>
              <a:rPr lang="en-US" altLang="zh-CN" sz="2800" i="1" dirty="0"/>
              <a:t>function </a:t>
            </a:r>
            <a:r>
              <a:rPr lang="en-US" altLang="zh-CN" sz="2800" dirty="0" smtClean="0"/>
              <a:t>that </a:t>
            </a:r>
            <a:r>
              <a:rPr lang="en-US" altLang="zh-CN" sz="2800" i="1" dirty="0" smtClean="0"/>
              <a:t>assigns </a:t>
            </a:r>
            <a:r>
              <a:rPr lang="en-US" altLang="zh-CN" sz="2800" i="1" dirty="0"/>
              <a:t>a number </a:t>
            </a:r>
            <a:r>
              <a:rPr lang="en-US" altLang="zh-CN" sz="2800" dirty="0"/>
              <a:t>to each element of </a:t>
            </a:r>
            <a:r>
              <a:rPr lang="en-US" altLang="zh-CN" sz="2800" i="1" dirty="0"/>
              <a:t>S</a:t>
            </a:r>
            <a:r>
              <a:rPr lang="en-US" altLang="zh-CN" sz="2800" dirty="0"/>
              <a:t>.</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zh-CN" altLang="en-US" smtClean="0"/>
              <a:t>贝努利试验 </a:t>
            </a:r>
            <a:r>
              <a:rPr lang="en-US" altLang="zh-CN" smtClean="0"/>
              <a:t>–</a:t>
            </a:r>
            <a:r>
              <a:rPr lang="zh-CN" altLang="en-US" smtClean="0"/>
              <a:t> 成败之间</a:t>
            </a:r>
          </a:p>
        </p:txBody>
      </p:sp>
      <p:pic>
        <p:nvPicPr>
          <p:cNvPr id="501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826" y="1484314"/>
            <a:ext cx="7777163"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6456364" y="2997200"/>
            <a:ext cx="2808287" cy="749300"/>
            <a:chOff x="4932040" y="2996952"/>
            <a:chExt cx="2808312" cy="749697"/>
          </a:xfrm>
        </p:grpSpPr>
        <p:cxnSp>
          <p:nvCxnSpPr>
            <p:cNvPr id="4" name="Straight Connector 3"/>
            <p:cNvCxnSpPr/>
            <p:nvPr/>
          </p:nvCxnSpPr>
          <p:spPr>
            <a:xfrm>
              <a:off x="4932040" y="2996952"/>
              <a:ext cx="6477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5255893" y="2996952"/>
              <a:ext cx="468316" cy="576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87" name="TextBox 6"/>
            <p:cNvSpPr txBox="1">
              <a:spLocks noChangeArrowheads="1"/>
            </p:cNvSpPr>
            <p:nvPr/>
          </p:nvSpPr>
          <p:spPr bwMode="auto">
            <a:xfrm>
              <a:off x="5724128" y="3284984"/>
              <a:ext cx="20162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C00000"/>
                  </a:solidFill>
                  <a:latin typeface="华文新魏" panose="02010800040101010101" pitchFamily="2" charset="-122"/>
                  <a:ea typeface="华文新魏" panose="02010800040101010101" pitchFamily="2" charset="-122"/>
                </a:rPr>
                <a:t>又是二项系数！</a:t>
              </a:r>
            </a:p>
          </p:txBody>
        </p:sp>
      </p:grpSp>
      <p:pic>
        <p:nvPicPr>
          <p:cNvPr id="501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588" y="3860800"/>
            <a:ext cx="84201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a:grpSpLocks/>
          </p:cNvGrpSpPr>
          <p:nvPr/>
        </p:nvGrpSpPr>
        <p:grpSpPr bwMode="auto">
          <a:xfrm>
            <a:off x="2009776" y="5300663"/>
            <a:ext cx="7974013" cy="584200"/>
            <a:chOff x="366994" y="5300903"/>
            <a:chExt cx="7974919" cy="584200"/>
          </a:xfrm>
        </p:grpSpPr>
        <p:sp>
          <p:nvSpPr>
            <p:cNvPr id="50183" name="TextBox 8"/>
            <p:cNvSpPr txBox="1">
              <a:spLocks noChangeArrowheads="1"/>
            </p:cNvSpPr>
            <p:nvPr/>
          </p:nvSpPr>
          <p:spPr bwMode="auto">
            <a:xfrm>
              <a:off x="6589584" y="5300903"/>
              <a:ext cx="175232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solidFill>
                    <a:srgbClr val="FF0000"/>
                  </a:solidFill>
                  <a:sym typeface="Symbol" panose="05050102010706020507" pitchFamily="18" charset="2"/>
                </a:rPr>
                <a:t> </a:t>
              </a:r>
              <a:r>
                <a:rPr lang="en-US" altLang="zh-CN" sz="3200">
                  <a:solidFill>
                    <a:srgbClr val="FF0000"/>
                  </a:solidFill>
                  <a:latin typeface="华文新魏" panose="02010800040101010101" pitchFamily="2" charset="-122"/>
                  <a:ea typeface="华文新魏" panose="02010800040101010101" pitchFamily="2" charset="-122"/>
                  <a:sym typeface="Symbol" panose="05050102010706020507" pitchFamily="18" charset="2"/>
                </a:rPr>
                <a:t>0.678</a:t>
              </a:r>
              <a:endParaRPr lang="zh-CN" altLang="en-US" sz="3200">
                <a:solidFill>
                  <a:srgbClr val="FF0000"/>
                </a:solidFill>
              </a:endParaRPr>
            </a:p>
          </p:txBody>
        </p:sp>
        <p:pic>
          <p:nvPicPr>
            <p:cNvPr id="50184" name="图片 1" descr="屏幕剪辑"/>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6994" y="5316740"/>
              <a:ext cx="6193198" cy="5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5600" y="692696"/>
            <a:ext cx="7200800" cy="2554545"/>
          </a:xfrm>
          <a:prstGeom prst="rect">
            <a:avLst/>
          </a:prstGeom>
          <a:noFill/>
        </p:spPr>
        <p:txBody>
          <a:bodyPr>
            <a:spAutoFit/>
          </a:bodyPr>
          <a:lstStyle/>
          <a:p>
            <a:pPr eaLnBrk="1" hangingPunct="1">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11</a:t>
            </a: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endParaRPr lang="en-US" altLang="zh-CN"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a:p>
            <a:pPr eaLnBrk="1" hangingPunct="1">
              <a:spcBef>
                <a:spcPts val="1200"/>
              </a:spcBef>
              <a:defRPr/>
            </a:pP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什么是随机变量的期望值，它与平均值有什么不同？</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3789040"/>
            <a:ext cx="10389723" cy="252028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zh-CN" smtClean="0"/>
              <a:t>Indicator Random Variable</a:t>
            </a:r>
            <a:endParaRPr lang="zh-CN" altLang="en-US" smtClean="0"/>
          </a:p>
        </p:txBody>
      </p:sp>
      <p:pic>
        <p:nvPicPr>
          <p:cNvPr id="542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688" y="1273161"/>
            <a:ext cx="5041055" cy="134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559496" y="2735832"/>
            <a:ext cx="9653632" cy="865188"/>
            <a:chOff x="1554936" y="2924175"/>
            <a:chExt cx="9653632" cy="865188"/>
          </a:xfrm>
        </p:grpSpPr>
        <p:pic>
          <p:nvPicPr>
            <p:cNvPr id="542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936" y="2924175"/>
              <a:ext cx="9653632"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555316" y="2924175"/>
              <a:ext cx="2308435" cy="3603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Rounded Rectangle 3"/>
            <p:cNvSpPr/>
            <p:nvPr/>
          </p:nvSpPr>
          <p:spPr>
            <a:xfrm>
              <a:off x="7392144" y="3329760"/>
              <a:ext cx="3672408" cy="431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sp>
        <p:nvSpPr>
          <p:cNvPr id="5" name="Rectangle 4"/>
          <p:cNvSpPr/>
          <p:nvPr/>
        </p:nvSpPr>
        <p:spPr>
          <a:xfrm>
            <a:off x="3647728" y="3716141"/>
            <a:ext cx="5277407" cy="1661993"/>
          </a:xfrm>
          <a:prstGeom prst="rect">
            <a:avLst/>
          </a:prstGeom>
          <a:noFill/>
        </p:spPr>
        <p:txBody>
          <a:bodyPr wrap="none">
            <a:spAutoFit/>
          </a:bodyPr>
          <a:lstStyle/>
          <a:p>
            <a:pPr eaLnBrk="1" hangingPunct="1">
              <a:defRPr/>
            </a:pP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问题</a:t>
            </a:r>
            <a:r>
              <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12</a:t>
            </a:r>
            <a:r>
              <a:rPr lang="zh-CN" altLang="en-US"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a:t>
            </a:r>
            <a:endParaRPr lang="en-US" altLang="zh-CN" sz="4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a:p>
            <a:pPr eaLnBrk="1" hangingPunct="1">
              <a:spcBef>
                <a:spcPts val="1200"/>
              </a:spcBef>
              <a:defRPr/>
            </a:pPr>
            <a:r>
              <a:rPr lang="zh-CN" altLang="en-US"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rPr>
              <a:t>这句话是什么意思？</a:t>
            </a:r>
            <a:endParaRPr lang="en-US" altLang="zh-CN" sz="4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a typeface="宋体" charset="-122"/>
            </a:endParaRPr>
          </a:p>
        </p:txBody>
      </p:sp>
      <p:sp>
        <p:nvSpPr>
          <p:cNvPr id="6" name="文本框 5"/>
          <p:cNvSpPr txBox="1"/>
          <p:nvPr/>
        </p:nvSpPr>
        <p:spPr>
          <a:xfrm>
            <a:off x="2186590" y="5805264"/>
            <a:ext cx="8199681" cy="646331"/>
          </a:xfrm>
          <a:prstGeom prst="rect">
            <a:avLst/>
          </a:prstGeom>
          <a:solidFill>
            <a:schemeClr val="accent5">
              <a:lumMod val="20000"/>
              <a:lumOff val="80000"/>
            </a:schemeClr>
          </a:solidFill>
        </p:spPr>
        <p:txBody>
          <a:bodyPr wrap="none" rtlCol="0">
            <a:spAutoFit/>
          </a:bodyPr>
          <a:lstStyle/>
          <a:p>
            <a:r>
              <a:rPr lang="en-US" altLang="zh-CN" sz="3600" i="1" dirty="0" smtClean="0"/>
              <a:t>E(X) </a:t>
            </a:r>
            <a:r>
              <a:rPr lang="en-US" altLang="zh-CN" sz="3600" dirty="0"/>
              <a:t>= </a:t>
            </a:r>
            <a:r>
              <a:rPr lang="en-US" altLang="zh-CN" sz="3600" i="1" dirty="0" smtClean="0"/>
              <a:t>P(X </a:t>
            </a:r>
            <a:r>
              <a:rPr lang="en-US" altLang="zh-CN" sz="3600" dirty="0"/>
              <a:t>= 1</a:t>
            </a:r>
            <a:r>
              <a:rPr lang="en-US" altLang="zh-CN" sz="3600" i="1" dirty="0"/>
              <a:t>) </a:t>
            </a:r>
            <a:r>
              <a:rPr lang="en-US" altLang="zh-CN" sz="3600" dirty="0"/>
              <a:t>= </a:t>
            </a:r>
            <a:r>
              <a:rPr lang="en-US" altLang="zh-CN" sz="3600" i="1" dirty="0"/>
              <a:t>P(</a:t>
            </a:r>
            <a:r>
              <a:rPr lang="en-US" altLang="zh-CN" sz="3600" dirty="0"/>
              <a:t>the event occurs</a:t>
            </a:r>
            <a:r>
              <a:rPr lang="en-US" altLang="zh-CN" sz="3600" i="1" dirty="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76250"/>
            <a:ext cx="813593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6527801" y="1916113"/>
            <a:ext cx="22320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032625" y="2276475"/>
            <a:ext cx="30241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593655" y="4293096"/>
            <a:ext cx="7704856" cy="1785104"/>
          </a:xfrm>
          <a:prstGeom prst="rect">
            <a:avLst/>
          </a:prstGeom>
          <a:noFill/>
        </p:spPr>
        <p:txBody>
          <a:bodyPr>
            <a:spAutoFit/>
          </a:bodyPr>
          <a:lstStyle/>
          <a:p>
            <a:pPr eaLnBrk="1" hangingPunct="1">
              <a:defRPr/>
            </a:pPr>
            <a:r>
              <a:rPr lang="zh-CN" altLang="en-US" sz="36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问题</a:t>
            </a:r>
            <a:r>
              <a:rPr lang="en-US" altLang="zh-CN" sz="36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2</a:t>
            </a:r>
            <a:r>
              <a:rPr lang="zh-CN" altLang="en-US" sz="36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a:t>
            </a:r>
            <a:endParaRPr lang="en-US" altLang="zh-CN" sz="36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这里的</a:t>
            </a:r>
            <a:r>
              <a:rPr lang="en-US" altLang="zh-CN"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you’d never…</a:t>
            </a:r>
            <a:r>
              <a:rPr lang="zh-CN" altLang="en-US"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和</a:t>
            </a:r>
            <a:r>
              <a:rPr lang="en-US" altLang="zh-CN"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neither would you ever…</a:t>
            </a:r>
            <a:r>
              <a:rPr lang="zh-CN" altLang="en-US"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rPr>
              <a:t>有什么意义？</a:t>
            </a:r>
            <a:endParaRPr lang="en-US" altLang="zh-CN" sz="3200" b="1" dirty="0">
              <a:ln w="17780" cmpd="sng">
                <a:solidFill>
                  <a:srgbClr val="FFFFFF"/>
                </a:solidFill>
                <a:prstDash val="solid"/>
                <a:miter lim="800000"/>
              </a:ln>
              <a:solidFill>
                <a:srgbClr val="C00000"/>
              </a:solidFill>
              <a:effectLst>
                <a:outerShdw blurRad="50800" algn="tl" rotWithShape="0">
                  <a:srgbClr val="000000"/>
                </a:outerShdw>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4"/>
            <a:ext cx="8229600" cy="847725"/>
          </a:xfrm>
        </p:spPr>
        <p:txBody>
          <a:bodyPr/>
          <a:lstStyle/>
          <a:p>
            <a:r>
              <a:rPr lang="zh-CN" altLang="en-US" smtClean="0"/>
              <a:t>期望值与算法分析</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6" y="1276351"/>
            <a:ext cx="608806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300" name="Group 15"/>
          <p:cNvGrpSpPr>
            <a:grpSpLocks/>
          </p:cNvGrpSpPr>
          <p:nvPr/>
        </p:nvGrpSpPr>
        <p:grpSpPr bwMode="auto">
          <a:xfrm>
            <a:off x="3192464" y="2284413"/>
            <a:ext cx="4791075" cy="863600"/>
            <a:chOff x="1668204" y="2284537"/>
            <a:chExt cx="4791919" cy="864096"/>
          </a:xfrm>
        </p:grpSpPr>
        <p:sp>
          <p:nvSpPr>
            <p:cNvPr id="3" name="Oval 2"/>
            <p:cNvSpPr/>
            <p:nvPr/>
          </p:nvSpPr>
          <p:spPr>
            <a:xfrm>
              <a:off x="1668204" y="2716585"/>
              <a:ext cx="136866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5" name="Straight Arrow Connector 4"/>
            <p:cNvCxnSpPr>
              <a:endCxn id="3" idx="6"/>
            </p:cNvCxnSpPr>
            <p:nvPr/>
          </p:nvCxnSpPr>
          <p:spPr>
            <a:xfrm flipH="1">
              <a:off x="3036870" y="2716585"/>
              <a:ext cx="93520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310" name="TextBox 5"/>
            <p:cNvSpPr txBox="1">
              <a:spLocks noChangeArrowheads="1"/>
            </p:cNvSpPr>
            <p:nvPr/>
          </p:nvSpPr>
          <p:spPr bwMode="auto">
            <a:xfrm>
              <a:off x="3972460" y="2284537"/>
              <a:ext cx="24876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2060"/>
                  </a:solidFill>
                  <a:latin typeface="楷体" panose="02010609060101010101" pitchFamily="49" charset="-122"/>
                  <a:ea typeface="楷体" panose="02010609060101010101" pitchFamily="49" charset="-122"/>
                </a:rPr>
                <a:t>随机变量</a:t>
              </a:r>
              <a:r>
                <a:rPr lang="en-US" altLang="zh-CN" sz="2000" i="1">
                  <a:solidFill>
                    <a:srgbClr val="002060"/>
                  </a:solidFill>
                  <a:latin typeface="楷体" panose="02010609060101010101" pitchFamily="49" charset="-122"/>
                  <a:ea typeface="楷体" panose="02010609060101010101" pitchFamily="49" charset="-122"/>
                </a:rPr>
                <a:t>X</a:t>
              </a:r>
              <a:r>
                <a:rPr lang="en-US" altLang="zh-CN" sz="2000">
                  <a:solidFill>
                    <a:srgbClr val="002060"/>
                  </a:solidFill>
                  <a:latin typeface="楷体" panose="02010609060101010101" pitchFamily="49" charset="-122"/>
                  <a:ea typeface="楷体" panose="02010609060101010101" pitchFamily="49" charset="-122"/>
                </a:rPr>
                <a:t>: </a:t>
              </a:r>
            </a:p>
            <a:p>
              <a:pPr eaLnBrk="1" hangingPunct="1">
                <a:spcBef>
                  <a:spcPct val="0"/>
                </a:spcBef>
                <a:buClrTx/>
                <a:buSzTx/>
                <a:buFontTx/>
                <a:buNone/>
              </a:pPr>
              <a:r>
                <a:rPr lang="zh-CN" altLang="en-US" sz="2000">
                  <a:solidFill>
                    <a:srgbClr val="002060"/>
                  </a:solidFill>
                  <a:latin typeface="楷体" panose="02010609060101010101" pitchFamily="49" charset="-122"/>
                  <a:ea typeface="楷体" panose="02010609060101010101" pitchFamily="49" charset="-122"/>
                </a:rPr>
                <a:t>赋值语句执行次数 </a:t>
              </a:r>
            </a:p>
          </p:txBody>
        </p:sp>
      </p:grpSp>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3363913"/>
            <a:ext cx="7056438"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6864350" y="4300538"/>
            <a:ext cx="302418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68613" y="4589463"/>
            <a:ext cx="525621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 name="Group 16"/>
          <p:cNvGrpSpPr>
            <a:grpSpLocks/>
          </p:cNvGrpSpPr>
          <p:nvPr/>
        </p:nvGrpSpPr>
        <p:grpSpPr bwMode="auto">
          <a:xfrm>
            <a:off x="4560889" y="404813"/>
            <a:ext cx="5400675" cy="3600450"/>
            <a:chOff x="3036356" y="404664"/>
            <a:chExt cx="5401669" cy="3600400"/>
          </a:xfrm>
        </p:grpSpPr>
        <p:sp>
          <p:nvSpPr>
            <p:cNvPr id="11" name="Rectangle 10"/>
            <p:cNvSpPr/>
            <p:nvPr/>
          </p:nvSpPr>
          <p:spPr>
            <a:xfrm>
              <a:off x="5580112" y="404664"/>
              <a:ext cx="2857913" cy="1215717"/>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eaLnBrk="1" hangingPunct="1">
                <a:defRPr/>
              </a:pPr>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13</a:t>
              </a:r>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a:p>
              <a:pPr eaLnBrk="1" hangingPunct="1">
                <a:spcBef>
                  <a:spcPts val="600"/>
                </a:spcBef>
                <a:defRPr/>
              </a:pPr>
              <a:r>
                <a:rPr lang="zh-CN" alt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这是什么</a:t>
              </a:r>
              <a:r>
                <a:rPr lang="en-US" altLang="zh-CN"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r>
                <a:rPr lang="zh-CN" alt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它为什么在算法分析中很有用？</a:t>
              </a:r>
              <a:endParaRPr lang="en-US" altLang="zh-CN"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cxnSp>
          <p:nvCxnSpPr>
            <p:cNvPr id="13" name="Straight Connector 12"/>
            <p:cNvCxnSpPr/>
            <p:nvPr/>
          </p:nvCxnSpPr>
          <p:spPr>
            <a:xfrm>
              <a:off x="3036356" y="4005064"/>
              <a:ext cx="2303886" cy="0"/>
            </a:xfrm>
            <a:prstGeom prst="line">
              <a:avLst/>
            </a:prstGeom>
            <a:ln w="28575">
              <a:solidFill>
                <a:srgbClr val="3366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284361" y="1620672"/>
              <a:ext cx="1656067" cy="23843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 topics</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，请向同学们介绍</a:t>
            </a:r>
            <a:r>
              <a:rPr lang="en-US" altLang="zh-CN" dirty="0" smtClean="0"/>
              <a:t>Monty Hall</a:t>
            </a:r>
            <a:r>
              <a:rPr lang="zh-CN" altLang="en-US" dirty="0" smtClean="0"/>
              <a:t>问题及其概率论解释。</a:t>
            </a:r>
            <a:endParaRPr lang="en-US" altLang="zh-CN" dirty="0" smtClean="0"/>
          </a:p>
          <a:p>
            <a:r>
              <a:rPr lang="en-US" altLang="zh-CN" dirty="0" smtClean="0"/>
              <a:t>2</a:t>
            </a:r>
            <a:r>
              <a:rPr lang="zh-CN" altLang="en-US" dirty="0" smtClean="0"/>
              <a:t>，请向同学们介绍</a:t>
            </a:r>
            <a:r>
              <a:rPr lang="en-US" altLang="zh-CN" dirty="0" smtClean="0"/>
              <a:t>TC</a:t>
            </a:r>
            <a:r>
              <a:rPr lang="zh-CN" altLang="en-US" dirty="0" smtClean="0"/>
              <a:t>中思考题</a:t>
            </a:r>
            <a:r>
              <a:rPr lang="en-US" altLang="zh-CN" dirty="0" smtClean="0"/>
              <a:t>5-2</a:t>
            </a:r>
            <a:r>
              <a:rPr lang="zh-CN" altLang="en-US" dirty="0" smtClean="0"/>
              <a:t>和你的解答。</a:t>
            </a:r>
            <a:endParaRPr lang="zh-CN" altLang="en-US" dirty="0"/>
          </a:p>
        </p:txBody>
      </p:sp>
    </p:spTree>
    <p:extLst>
      <p:ext uri="{BB962C8B-B14F-4D97-AF65-F5344CB8AC3E}">
        <p14:creationId xmlns:p14="http://schemas.microsoft.com/office/powerpoint/2010/main" val="724444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2135188" y="476250"/>
            <a:ext cx="8229600" cy="863600"/>
          </a:xfrm>
        </p:spPr>
        <p:txBody>
          <a:bodyPr/>
          <a:lstStyle/>
          <a:p>
            <a:pPr eaLnBrk="1" hangingPunct="1"/>
            <a:r>
              <a:rPr lang="zh-CN" altLang="en-US" smtClean="0"/>
              <a:t>离散概率模型</a:t>
            </a:r>
            <a:endParaRPr lang="en-US" altLang="zh-CN" smtClean="0"/>
          </a:p>
        </p:txBody>
      </p:sp>
      <p:graphicFrame>
        <p:nvGraphicFramePr>
          <p:cNvPr id="11267" name="Object 7"/>
          <p:cNvGraphicFramePr>
            <a:graphicFrameLocks noGrp="1" noChangeAspect="1"/>
          </p:cNvGraphicFramePr>
          <p:nvPr>
            <p:ph sz="half" idx="4294967295"/>
          </p:nvPr>
        </p:nvGraphicFramePr>
        <p:xfrm>
          <a:off x="6527801" y="3860800"/>
          <a:ext cx="2663825" cy="1792288"/>
        </p:xfrm>
        <a:graphic>
          <a:graphicData uri="http://schemas.openxmlformats.org/presentationml/2006/ole">
            <mc:AlternateContent xmlns:mc="http://schemas.openxmlformats.org/markup-compatibility/2006">
              <mc:Choice xmlns:v="urn:schemas-microsoft-com:vml" Requires="v">
                <p:oleObj spid="_x0000_s11289" name="位图图像" r:id="rId4" imgW="2219635" imgH="1504762" progId="PBrush">
                  <p:embed/>
                </p:oleObj>
              </mc:Choice>
              <mc:Fallback>
                <p:oleObj name="位图图像" r:id="rId4" imgW="2219635" imgH="1504762" progId="PBrush">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1" y="3860800"/>
                        <a:ext cx="2663825"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Text Box 10"/>
          <p:cNvSpPr txBox="1">
            <a:spLocks noChangeArrowheads="1"/>
          </p:cNvSpPr>
          <p:nvPr/>
        </p:nvSpPr>
        <p:spPr bwMode="auto">
          <a:xfrm>
            <a:off x="6096001" y="5734050"/>
            <a:ext cx="324036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70C0"/>
                </a:solidFill>
                <a:latin typeface="Times New Roman" panose="02020603050405020304" pitchFamily="18" charset="0"/>
              </a:rPr>
              <a:t>A process</a:t>
            </a:r>
            <a:r>
              <a:rPr lang="en-US" altLang="zh-CN" sz="2400" dirty="0">
                <a:latin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掷两个色子</a:t>
            </a:r>
            <a:endParaRPr lang="en-US" altLang="zh-CN" sz="2400" dirty="0">
              <a:latin typeface="微软雅黑" panose="020B0503020204020204" pitchFamily="34" charset="-122"/>
              <a:ea typeface="微软雅黑" panose="020B0503020204020204" pitchFamily="34" charset="-122"/>
            </a:endParaRPr>
          </a:p>
        </p:txBody>
      </p:sp>
      <p:sp>
        <p:nvSpPr>
          <p:cNvPr id="2" name="Rectangle 1"/>
          <p:cNvSpPr/>
          <p:nvPr/>
        </p:nvSpPr>
        <p:spPr>
          <a:xfrm>
            <a:off x="2494196" y="1340769"/>
            <a:ext cx="7632466" cy="243143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问题</a:t>
            </a: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3</a:t>
            </a:r>
            <a:r>
              <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a:t>
            </a:r>
            <a:endPar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a:p>
            <a:pPr eaLnBrk="1" hangingPunct="1">
              <a:spcBef>
                <a:spcPts val="1200"/>
              </a:spcBef>
              <a:defRPr/>
            </a:pPr>
            <a:r>
              <a:rPr lang="zh-CN" alt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rPr>
              <a:t>你能否以下面的过程为例解释离散概率模型中的主要概念？</a:t>
            </a:r>
            <a:endParaRPr lang="en-US" altLang="zh-CN"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ea typeface="宋体" charset="-122"/>
            </a:endParaRPr>
          </a:p>
        </p:txBody>
      </p:sp>
      <p:sp>
        <p:nvSpPr>
          <p:cNvPr id="3" name="TextBox 2"/>
          <p:cNvSpPr txBox="1">
            <a:spLocks noChangeArrowheads="1"/>
          </p:cNvSpPr>
          <p:nvPr/>
        </p:nvSpPr>
        <p:spPr bwMode="auto">
          <a:xfrm>
            <a:off x="3071814" y="4076700"/>
            <a:ext cx="28082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pPr>
            <a:r>
              <a:rPr lang="en-US" altLang="zh-CN" sz="2400" dirty="0">
                <a:solidFill>
                  <a:srgbClr val="C00000"/>
                </a:solidFill>
                <a:latin typeface="华文新魏" panose="02010800040101010101" pitchFamily="2" charset="-122"/>
                <a:ea typeface="华文新魏" panose="02010800040101010101" pitchFamily="2" charset="-122"/>
              </a:rPr>
              <a:t>Outcome</a:t>
            </a:r>
          </a:p>
          <a:p>
            <a:pPr eaLnBrk="1" hangingPunct="1">
              <a:spcBef>
                <a:spcPct val="0"/>
              </a:spcBef>
              <a:buClrTx/>
              <a:buSzTx/>
              <a:buFontTx/>
              <a:buNone/>
            </a:pPr>
            <a:r>
              <a:rPr lang="en-US" altLang="zh-CN" sz="2400" dirty="0">
                <a:solidFill>
                  <a:srgbClr val="C00000"/>
                </a:solidFill>
                <a:latin typeface="华文新魏" panose="02010800040101010101" pitchFamily="2" charset="-122"/>
                <a:ea typeface="华文新魏" panose="02010800040101010101" pitchFamily="2" charset="-122"/>
              </a:rPr>
              <a:t>Sample space</a:t>
            </a:r>
          </a:p>
          <a:p>
            <a:pPr eaLnBrk="1" hangingPunct="1">
              <a:spcBef>
                <a:spcPct val="0"/>
              </a:spcBef>
              <a:buClrTx/>
              <a:buSzTx/>
              <a:buFontTx/>
              <a:buNone/>
            </a:pPr>
            <a:r>
              <a:rPr lang="en-US" altLang="zh-CN" sz="2400" dirty="0">
                <a:solidFill>
                  <a:srgbClr val="C00000"/>
                </a:solidFill>
                <a:latin typeface="华文新魏" panose="02010800040101010101" pitchFamily="2" charset="-122"/>
                <a:ea typeface="华文新魏" panose="02010800040101010101" pitchFamily="2" charset="-122"/>
              </a:rPr>
              <a:t>Event</a:t>
            </a:r>
          </a:p>
          <a:p>
            <a:pPr eaLnBrk="1" hangingPunct="1">
              <a:spcBef>
                <a:spcPct val="0"/>
              </a:spcBef>
              <a:buClrTx/>
              <a:buSzTx/>
              <a:buFontTx/>
              <a:buNone/>
            </a:pPr>
            <a:r>
              <a:rPr lang="en-US" altLang="zh-CN" sz="2400" dirty="0">
                <a:solidFill>
                  <a:srgbClr val="C00000"/>
                </a:solidFill>
                <a:latin typeface="华文新魏" panose="02010800040101010101" pitchFamily="2" charset="-122"/>
                <a:ea typeface="华文新魏" panose="02010800040101010101" pitchFamily="2" charset="-122"/>
              </a:rPr>
              <a:t>probability</a:t>
            </a:r>
            <a:endParaRPr lang="zh-CN" altLang="en-US" sz="2400" dirty="0">
              <a:solidFill>
                <a:srgbClr val="C00000"/>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9048329" y="5741686"/>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两次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Axioms for a probability space</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9" y="2017714"/>
            <a:ext cx="7850187"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6" name="TextBox 2"/>
          <p:cNvSpPr txBox="1">
            <a:spLocks noChangeArrowheads="1"/>
          </p:cNvSpPr>
          <p:nvPr/>
        </p:nvSpPr>
        <p:spPr bwMode="auto">
          <a:xfrm>
            <a:off x="2262188" y="1196976"/>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C00000"/>
                </a:solidFill>
                <a:latin typeface="华文新魏" panose="02010800040101010101" pitchFamily="2" charset="-122"/>
                <a:ea typeface="华文新魏" panose="02010800040101010101" pitchFamily="2" charset="-122"/>
              </a:rPr>
              <a:t>满足下列性质的</a:t>
            </a:r>
            <a:r>
              <a:rPr lang="en-US" altLang="zh-CN" sz="2000" i="1">
                <a:solidFill>
                  <a:srgbClr val="C00000"/>
                </a:solidFill>
                <a:latin typeface="华文新魏" panose="02010800040101010101" pitchFamily="2" charset="-122"/>
                <a:ea typeface="华文新魏" panose="02010800040101010101" pitchFamily="2" charset="-122"/>
              </a:rPr>
              <a:t>P</a:t>
            </a:r>
            <a:r>
              <a:rPr lang="zh-CN" altLang="en-US" sz="2000">
                <a:solidFill>
                  <a:srgbClr val="C00000"/>
                </a:solidFill>
                <a:latin typeface="华文新魏" panose="02010800040101010101" pitchFamily="2" charset="-122"/>
                <a:ea typeface="华文新魏" panose="02010800040101010101" pitchFamily="2" charset="-122"/>
              </a:rPr>
              <a:t> 称为一个</a:t>
            </a:r>
            <a:r>
              <a:rPr lang="en-US" altLang="zh-CN" sz="2000">
                <a:solidFill>
                  <a:srgbClr val="C00000"/>
                </a:solidFill>
                <a:latin typeface="华文新魏" panose="02010800040101010101" pitchFamily="2" charset="-122"/>
                <a:ea typeface="华文新魏" panose="02010800040101010101" pitchFamily="2" charset="-122"/>
              </a:rPr>
              <a:t>probability distribution </a:t>
            </a:r>
            <a:r>
              <a:rPr lang="zh-CN" altLang="en-US" sz="2000">
                <a:solidFill>
                  <a:srgbClr val="C00000"/>
                </a:solidFill>
                <a:latin typeface="华文新魏" panose="02010800040101010101" pitchFamily="2" charset="-122"/>
                <a:ea typeface="华文新魏" panose="02010800040101010101" pitchFamily="2" charset="-122"/>
              </a:rPr>
              <a:t>或者一个</a:t>
            </a:r>
            <a:r>
              <a:rPr lang="en-US" altLang="zh-CN" sz="2000">
                <a:solidFill>
                  <a:srgbClr val="C00000"/>
                </a:solidFill>
                <a:latin typeface="华文新魏" panose="02010800040101010101" pitchFamily="2" charset="-122"/>
                <a:ea typeface="华文新魏" panose="02010800040101010101" pitchFamily="2" charset="-122"/>
              </a:rPr>
              <a:t>probability measure</a:t>
            </a:r>
            <a:r>
              <a:rPr lang="zh-CN" altLang="en-US" sz="2000">
                <a:solidFill>
                  <a:srgbClr val="C00000"/>
                </a:solidFill>
                <a:latin typeface="华文新魏" panose="02010800040101010101" pitchFamily="2" charset="-122"/>
                <a:ea typeface="华文新魏" panose="02010800040101010101" pitchFamily="2" charset="-122"/>
              </a:rPr>
              <a:t>。</a:t>
            </a:r>
          </a:p>
        </p:txBody>
      </p:sp>
      <p:sp>
        <p:nvSpPr>
          <p:cNvPr id="4" name="TextBox 3"/>
          <p:cNvSpPr txBox="1">
            <a:spLocks noChangeArrowheads="1"/>
          </p:cNvSpPr>
          <p:nvPr/>
        </p:nvSpPr>
        <p:spPr bwMode="auto">
          <a:xfrm>
            <a:off x="3054351" y="3644901"/>
            <a:ext cx="626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8000"/>
                </a:solidFill>
                <a:latin typeface="华文新魏" panose="02010800040101010101" pitchFamily="2" charset="-122"/>
                <a:ea typeface="华文新魏" panose="02010800040101010101" pitchFamily="2" charset="-122"/>
              </a:rPr>
              <a:t>记住：</a:t>
            </a:r>
            <a:r>
              <a:rPr lang="en-US" altLang="zh-CN" sz="2400" i="1">
                <a:solidFill>
                  <a:srgbClr val="008000"/>
                </a:solidFill>
                <a:latin typeface="华文新魏" panose="02010800040101010101" pitchFamily="2" charset="-122"/>
                <a:ea typeface="华文新魏" panose="02010800040101010101" pitchFamily="2" charset="-122"/>
              </a:rPr>
              <a:t>P</a:t>
            </a:r>
            <a:r>
              <a:rPr lang="zh-CN" altLang="en-US" sz="2400">
                <a:solidFill>
                  <a:srgbClr val="008000"/>
                </a:solidFill>
                <a:latin typeface="华文新魏" panose="02010800040101010101" pitchFamily="2" charset="-122"/>
                <a:ea typeface="华文新魏" panose="02010800040101010101" pitchFamily="2" charset="-122"/>
              </a:rPr>
              <a:t> 是一个函数。</a:t>
            </a:r>
          </a:p>
        </p:txBody>
      </p:sp>
      <p:sp>
        <p:nvSpPr>
          <p:cNvPr id="5" name="Rectangle 4"/>
          <p:cNvSpPr/>
          <p:nvPr/>
        </p:nvSpPr>
        <p:spPr>
          <a:xfrm>
            <a:off x="2372003" y="4077072"/>
            <a:ext cx="7739087" cy="2185214"/>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eaLnBrk="1" hangingPunct="1">
              <a:defRPr/>
            </a:pP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问题</a:t>
            </a:r>
            <a:r>
              <a:rPr lang="en-US" altLang="zh-CN"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4</a:t>
            </a: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a:p>
            <a:pPr eaLnBrk="1" hangingPunct="1">
              <a:spcBef>
                <a:spcPts val="1200"/>
              </a:spcBef>
              <a:defRPr/>
            </a:pP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为什么任何事件的概率值不会大于</a:t>
            </a:r>
            <a:r>
              <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1</a:t>
            </a: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t>
            </a:r>
            <a:endPar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a:p>
            <a:pPr eaLnBrk="1" hangingPunct="1">
              <a:spcBef>
                <a:spcPts val="1200"/>
              </a:spcBef>
              <a:defRPr/>
            </a:pP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如果</a:t>
            </a:r>
            <a:r>
              <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A</a:t>
            </a: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和</a:t>
            </a:r>
            <a:r>
              <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B</a:t>
            </a: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相交，</a:t>
            </a:r>
            <a:r>
              <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P(AUB)</a:t>
            </a:r>
            <a:r>
              <a:rPr lang="zh-CN" alt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rPr>
              <a:t>是什么？</a:t>
            </a:r>
            <a:endParaRPr lang="en-US" altLang="zh-C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3633" y="1196753"/>
            <a:ext cx="6840759" cy="2554545"/>
          </a:xfrm>
          <a:prstGeom prst="rect">
            <a:avLst/>
          </a:prstGeom>
          <a:noFill/>
        </p:spPr>
        <p:txBody>
          <a:bodyPr>
            <a:spAutoFit/>
          </a:bodyPr>
          <a:lstStyle/>
          <a:p>
            <a:pPr eaLnBrk="1" hangingPunct="1">
              <a:defRPr/>
            </a:pP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问题</a:t>
            </a:r>
            <a:r>
              <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5</a:t>
            </a:r>
            <a:r>
              <a:rPr lang="zh-CN"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a:t>
            </a:r>
            <a:endParaRPr lang="en-US" altLang="zh-CN"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a:p>
            <a:pPr eaLnBrk="1" hangingPunct="1">
              <a:spcBef>
                <a:spcPts val="1200"/>
              </a:spcBef>
              <a:defRPr/>
            </a:pPr>
            <a:r>
              <a:rPr lang="zh-CN"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rPr>
              <a:t>有限样本空间中的离散概率与计数有什么关系？</a:t>
            </a:r>
            <a:endParaRPr lang="en-US" altLang="zh-CN"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rial" charset="0"/>
              <a:ea typeface="宋体" charset="-122"/>
            </a:endParaRP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4149725"/>
            <a:ext cx="4105275" cy="14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19288" y="476250"/>
            <a:ext cx="8229600" cy="1028700"/>
          </a:xfrm>
        </p:spPr>
        <p:txBody>
          <a:bodyPr/>
          <a:lstStyle/>
          <a:p>
            <a:pPr eaLnBrk="1" hangingPunct="1"/>
            <a:r>
              <a:rPr lang="zh-CN" altLang="en-US" smtClean="0"/>
              <a:t>有限样本空间</a:t>
            </a:r>
            <a:endParaRPr lang="en-US" altLang="zh-CN" smtClean="0"/>
          </a:p>
        </p:txBody>
      </p:sp>
      <p:sp>
        <p:nvSpPr>
          <p:cNvPr id="16387" name="Rectangle 3"/>
          <p:cNvSpPr>
            <a:spLocks noGrp="1" noChangeArrowheads="1"/>
          </p:cNvSpPr>
          <p:nvPr>
            <p:ph type="body" sz="half" idx="1"/>
          </p:nvPr>
        </p:nvSpPr>
        <p:spPr>
          <a:xfrm>
            <a:off x="1992313" y="1412875"/>
            <a:ext cx="8075612" cy="3741738"/>
          </a:xfrm>
        </p:spPr>
        <p:txBody>
          <a:bodyPr/>
          <a:lstStyle/>
          <a:p>
            <a:pPr eaLnBrk="1" hangingPunct="1">
              <a:lnSpc>
                <a:spcPts val="2500"/>
              </a:lnSpc>
              <a:spcBef>
                <a:spcPct val="40000"/>
              </a:spcBef>
            </a:pPr>
            <a:r>
              <a:rPr lang="en-US" altLang="zh-CN" sz="2400" dirty="0"/>
              <a:t>There are only finite outcomes.</a:t>
            </a:r>
          </a:p>
          <a:p>
            <a:pPr eaLnBrk="1" hangingPunct="1">
              <a:lnSpc>
                <a:spcPts val="2500"/>
              </a:lnSpc>
              <a:spcBef>
                <a:spcPct val="40000"/>
              </a:spcBef>
            </a:pPr>
            <a:r>
              <a:rPr lang="en-US" altLang="zh-CN" sz="2400" dirty="0"/>
              <a:t>Each outcomes individually consists an elementary event.</a:t>
            </a:r>
          </a:p>
          <a:p>
            <a:pPr lvl="1" eaLnBrk="1" hangingPunct="1">
              <a:lnSpc>
                <a:spcPts val="2500"/>
              </a:lnSpc>
              <a:spcBef>
                <a:spcPct val="40000"/>
              </a:spcBef>
            </a:pPr>
            <a:r>
              <a:rPr lang="en-US" altLang="zh-CN" sz="2000" dirty="0"/>
              <a:t>For one coin toss, there are two outcomes – head and tail. “Head” is an elementary event.</a:t>
            </a:r>
          </a:p>
          <a:p>
            <a:pPr eaLnBrk="1" hangingPunct="1">
              <a:lnSpc>
                <a:spcPts val="2500"/>
              </a:lnSpc>
              <a:spcBef>
                <a:spcPct val="40000"/>
              </a:spcBef>
            </a:pPr>
            <a:r>
              <a:rPr lang="en-US" altLang="zh-CN" sz="2400" dirty="0"/>
              <a:t>The probability of an elementary event  corresponds a specific outcome.</a:t>
            </a:r>
          </a:p>
          <a:p>
            <a:pPr eaLnBrk="1" hangingPunct="1">
              <a:lnSpc>
                <a:spcPts val="2500"/>
              </a:lnSpc>
              <a:spcBef>
                <a:spcPct val="40000"/>
              </a:spcBef>
            </a:pPr>
            <a:r>
              <a:rPr lang="en-US" altLang="zh-CN" sz="2400" dirty="0"/>
              <a:t>If all outcomes are equally likely, then the probability of an event </a:t>
            </a:r>
            <a:r>
              <a:rPr lang="en-US" altLang="zh-CN" sz="2400" i="1" dirty="0"/>
              <a:t>E</a:t>
            </a:r>
            <a:r>
              <a:rPr lang="en-US" altLang="zh-CN" sz="2400" dirty="0"/>
              <a:t> can be computed as:</a:t>
            </a:r>
          </a:p>
        </p:txBody>
      </p:sp>
      <p:graphicFrame>
        <p:nvGraphicFramePr>
          <p:cNvPr id="16388" name="Object 4" descr="蓝色面巾纸"/>
          <p:cNvGraphicFramePr>
            <a:graphicFrameLocks noGrp="1" noChangeAspect="1"/>
          </p:cNvGraphicFramePr>
          <p:nvPr>
            <p:ph sz="half" idx="2"/>
          </p:nvPr>
        </p:nvGraphicFramePr>
        <p:xfrm>
          <a:off x="2566988" y="5013326"/>
          <a:ext cx="7200900" cy="936625"/>
        </p:xfrm>
        <a:graphic>
          <a:graphicData uri="http://schemas.openxmlformats.org/presentationml/2006/ole">
            <mc:AlternateContent xmlns:mc="http://schemas.openxmlformats.org/markup-compatibility/2006">
              <mc:Choice xmlns:v="urn:schemas-microsoft-com:vml" Requires="v">
                <p:oleObj spid="_x0000_s16404" name="公式" r:id="rId4" imgW="2768600" imgH="419100" progId="Equation.3">
                  <p:embed/>
                </p:oleObj>
              </mc:Choice>
              <mc:Fallback>
                <p:oleObj name="公式" r:id="rId4" imgW="2768600" imgH="419100" progId="Equation.3">
                  <p:embed/>
                  <p:pic>
                    <p:nvPicPr>
                      <p:cNvPr id="0" name="Object 4" descr="蓝色面巾纸"/>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5013326"/>
                        <a:ext cx="7200900" cy="9366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Straight Connector 2"/>
          <p:cNvCxnSpPr/>
          <p:nvPr/>
        </p:nvCxnSpPr>
        <p:spPr>
          <a:xfrm>
            <a:off x="4943476" y="4581525"/>
            <a:ext cx="18002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63750" y="333375"/>
            <a:ext cx="8229600" cy="1371600"/>
          </a:xfrm>
        </p:spPr>
        <p:txBody>
          <a:bodyPr/>
          <a:lstStyle/>
          <a:p>
            <a:pPr eaLnBrk="1" hangingPunct="1"/>
            <a:r>
              <a:rPr lang="zh-CN" altLang="en-US" smtClean="0"/>
              <a:t>交集非空的事件</a:t>
            </a:r>
            <a:endParaRPr lang="en-US" altLang="zh-CN" smtClean="0"/>
          </a:p>
        </p:txBody>
      </p:sp>
      <p:sp>
        <p:nvSpPr>
          <p:cNvPr id="104451" name="Rectangle 3"/>
          <p:cNvSpPr>
            <a:spLocks noGrp="1" noChangeArrowheads="1"/>
          </p:cNvSpPr>
          <p:nvPr>
            <p:ph type="body" idx="1"/>
          </p:nvPr>
        </p:nvSpPr>
        <p:spPr>
          <a:xfrm>
            <a:off x="983432" y="1268414"/>
            <a:ext cx="10442624" cy="5113337"/>
          </a:xfrm>
        </p:spPr>
        <p:txBody>
          <a:bodyPr/>
          <a:lstStyle/>
          <a:p>
            <a:pPr eaLnBrk="1" hangingPunct="1">
              <a:lnSpc>
                <a:spcPct val="110000"/>
              </a:lnSpc>
              <a:spcBef>
                <a:spcPct val="30000"/>
              </a:spcBef>
              <a:defRPr/>
            </a:pPr>
            <a:r>
              <a:rPr lang="zh-CN" altLang="en-US" sz="2400" dirty="0"/>
              <a:t>掷均匀的色子，掷</a:t>
            </a:r>
            <a:r>
              <a:rPr lang="en-US" altLang="zh-CN" sz="2400" dirty="0"/>
              <a:t>3</a:t>
            </a:r>
            <a:r>
              <a:rPr lang="zh-CN" altLang="en-US" sz="2400" dirty="0"/>
              <a:t>次。出现事件“或者</a:t>
            </a:r>
            <a:r>
              <a:rPr lang="en-US" altLang="zh-CN" sz="2400" dirty="0"/>
              <a:t>3</a:t>
            </a:r>
            <a:r>
              <a:rPr lang="zh-CN" altLang="en-US" sz="2400" dirty="0"/>
              <a:t>次均相等，或者没有一次是</a:t>
            </a:r>
            <a:r>
              <a:rPr lang="en-US" altLang="zh-CN" sz="2400" dirty="0"/>
              <a:t>4</a:t>
            </a:r>
            <a:r>
              <a:rPr lang="zh-CN" altLang="en-US" sz="2400" dirty="0"/>
              <a:t>”的概率是多少？</a:t>
            </a:r>
            <a:endParaRPr lang="en-US" altLang="zh-CN" sz="2400" dirty="0"/>
          </a:p>
          <a:p>
            <a:pPr eaLnBrk="1" hangingPunct="1">
              <a:lnSpc>
                <a:spcPct val="110000"/>
              </a:lnSpc>
              <a:spcBef>
                <a:spcPct val="30000"/>
              </a:spcBef>
              <a:defRPr/>
            </a:pPr>
            <a:r>
              <a:rPr lang="zh-CN" altLang="en-US" sz="2400" dirty="0"/>
              <a:t>合理假设：每个</a:t>
            </a:r>
            <a:r>
              <a:rPr lang="en-US" altLang="zh-CN" sz="2400" dirty="0"/>
              <a:t>outcome</a:t>
            </a:r>
            <a:r>
              <a:rPr lang="zh-CN" altLang="en-US" sz="2400" dirty="0"/>
              <a:t>出现的可能性是一样的。</a:t>
            </a:r>
            <a:endParaRPr lang="en-US" altLang="zh-CN" sz="2400" dirty="0"/>
          </a:p>
          <a:p>
            <a:pPr eaLnBrk="1" hangingPunct="1">
              <a:lnSpc>
                <a:spcPct val="110000"/>
              </a:lnSpc>
              <a:spcBef>
                <a:spcPct val="30000"/>
              </a:spcBef>
              <a:defRPr/>
            </a:pPr>
            <a:r>
              <a:rPr lang="zh-CN" altLang="en-US" sz="2400" dirty="0"/>
              <a:t>样本空间大小是 </a:t>
            </a:r>
            <a:r>
              <a:rPr lang="en-US" altLang="zh-CN" sz="2400" dirty="0"/>
              <a:t>6</a:t>
            </a:r>
            <a:r>
              <a:rPr lang="en-US" altLang="zh-CN" sz="2400" baseline="30000" dirty="0"/>
              <a:t>3</a:t>
            </a:r>
            <a:r>
              <a:rPr lang="en-US" altLang="zh-CN" sz="2400" dirty="0"/>
              <a:t>=216</a:t>
            </a:r>
            <a:r>
              <a:rPr lang="zh-CN" altLang="en-US" sz="2400" dirty="0"/>
              <a:t>。</a:t>
            </a:r>
            <a:endParaRPr lang="en-US" altLang="zh-CN" sz="2400" dirty="0"/>
          </a:p>
          <a:p>
            <a:pPr eaLnBrk="1" hangingPunct="1">
              <a:lnSpc>
                <a:spcPct val="110000"/>
              </a:lnSpc>
              <a:spcBef>
                <a:spcPct val="30000"/>
              </a:spcBef>
              <a:defRPr/>
            </a:pPr>
            <a:r>
              <a:rPr lang="zh-CN" altLang="en-US" sz="2400" dirty="0"/>
              <a:t>用</a:t>
            </a:r>
            <a:r>
              <a:rPr lang="en-US" altLang="zh-CN" sz="2400" i="1" dirty="0"/>
              <a:t>F</a:t>
            </a:r>
            <a:r>
              <a:rPr lang="zh-CN" altLang="en-US" sz="2400" dirty="0"/>
              <a:t>表示事件“</a:t>
            </a:r>
            <a:r>
              <a:rPr lang="en-US" altLang="zh-CN" sz="2400" dirty="0"/>
              <a:t>3</a:t>
            </a:r>
            <a:r>
              <a:rPr lang="zh-CN" altLang="en-US" sz="2400" dirty="0"/>
              <a:t>次结果一样”，则</a:t>
            </a:r>
            <a:r>
              <a:rPr lang="en-US" altLang="zh-CN" sz="2400" dirty="0"/>
              <a:t>|</a:t>
            </a:r>
            <a:r>
              <a:rPr lang="en-US" altLang="zh-CN" sz="2400" i="1" dirty="0"/>
              <a:t>F</a:t>
            </a:r>
            <a:r>
              <a:rPr lang="en-US" altLang="zh-CN" sz="2400" dirty="0"/>
              <a:t>|=6   </a:t>
            </a:r>
            <a:r>
              <a:rPr lang="en-US" altLang="zh-CN" sz="2000" dirty="0">
                <a:solidFill>
                  <a:srgbClr val="663300"/>
                </a:solidFill>
              </a:rPr>
              <a:t>(</a:t>
            </a:r>
            <a:r>
              <a:rPr lang="en-US" altLang="zh-CN" sz="2000" i="1" dirty="0">
                <a:solidFill>
                  <a:srgbClr val="663300"/>
                </a:solidFill>
              </a:rPr>
              <a:t>F</a:t>
            </a:r>
            <a:r>
              <a:rPr lang="en-US" altLang="zh-CN" sz="2000" dirty="0">
                <a:solidFill>
                  <a:srgbClr val="663300"/>
                </a:solidFill>
              </a:rPr>
              <a:t>={111,222,…,666})</a:t>
            </a:r>
          </a:p>
          <a:p>
            <a:pPr eaLnBrk="1" hangingPunct="1">
              <a:lnSpc>
                <a:spcPct val="110000"/>
              </a:lnSpc>
              <a:spcBef>
                <a:spcPct val="30000"/>
              </a:spcBef>
              <a:defRPr/>
            </a:pPr>
            <a:r>
              <a:rPr lang="zh-CN" altLang="en-US" sz="2400" dirty="0"/>
              <a:t>用</a:t>
            </a:r>
            <a:r>
              <a:rPr lang="en-US" altLang="zh-CN" sz="2400" i="1" dirty="0"/>
              <a:t>G</a:t>
            </a:r>
            <a:r>
              <a:rPr lang="zh-CN" altLang="en-US" sz="2400" dirty="0"/>
              <a:t>表示事件“没有一次结果是</a:t>
            </a:r>
            <a:r>
              <a:rPr lang="en-US" altLang="zh-CN" sz="2400" dirty="0"/>
              <a:t>4</a:t>
            </a:r>
            <a:r>
              <a:rPr lang="zh-CN" altLang="en-US" sz="2400" dirty="0"/>
              <a:t>”，则</a:t>
            </a:r>
            <a:r>
              <a:rPr lang="en-US" altLang="zh-CN" sz="2400" dirty="0"/>
              <a:t>|</a:t>
            </a:r>
            <a:r>
              <a:rPr lang="en-US" altLang="zh-CN" sz="2400" i="1" dirty="0"/>
              <a:t>G</a:t>
            </a:r>
            <a:r>
              <a:rPr lang="en-US" altLang="zh-CN" sz="2400" dirty="0"/>
              <a:t>|=5</a:t>
            </a:r>
            <a:r>
              <a:rPr lang="en-US" altLang="zh-CN" sz="2400" baseline="30000" dirty="0"/>
              <a:t>3</a:t>
            </a:r>
            <a:r>
              <a:rPr lang="en-US" altLang="zh-CN" sz="2400" dirty="0"/>
              <a:t>=125    </a:t>
            </a:r>
            <a:r>
              <a:rPr lang="en-US" altLang="zh-CN" sz="2000" dirty="0">
                <a:solidFill>
                  <a:srgbClr val="663300"/>
                </a:solidFill>
              </a:rPr>
              <a:t>(</a:t>
            </a:r>
            <a:r>
              <a:rPr lang="en-US" altLang="zh-CN" sz="2000" i="1" dirty="0">
                <a:solidFill>
                  <a:srgbClr val="663300"/>
                </a:solidFill>
              </a:rPr>
              <a:t>G</a:t>
            </a:r>
            <a:r>
              <a:rPr lang="zh-CN" altLang="en-US" sz="2000" dirty="0">
                <a:solidFill>
                  <a:srgbClr val="663300"/>
                </a:solidFill>
              </a:rPr>
              <a:t>是</a:t>
            </a:r>
            <a:r>
              <a:rPr lang="en-US" altLang="zh-CN" sz="2000" dirty="0">
                <a:solidFill>
                  <a:srgbClr val="663300"/>
                </a:solidFill>
              </a:rPr>
              <a:t> </a:t>
            </a:r>
            <a:r>
              <a:rPr lang="zh-CN" altLang="en-US" sz="2000" dirty="0">
                <a:solidFill>
                  <a:srgbClr val="663300"/>
                </a:solidFill>
              </a:rPr>
              <a:t>从集合</a:t>
            </a:r>
            <a:r>
              <a:rPr lang="en-US" altLang="zh-CN" sz="2000" dirty="0">
                <a:solidFill>
                  <a:srgbClr val="663300"/>
                </a:solidFill>
              </a:rPr>
              <a:t>{1,2,3,5,6}</a:t>
            </a:r>
            <a:r>
              <a:rPr lang="zh-CN" altLang="en-US" sz="2000" dirty="0">
                <a:solidFill>
                  <a:srgbClr val="663300"/>
                </a:solidFill>
              </a:rPr>
              <a:t>中任选</a:t>
            </a:r>
            <a:r>
              <a:rPr lang="en-US" altLang="zh-CN" sz="2000" dirty="0">
                <a:solidFill>
                  <a:srgbClr val="663300"/>
                </a:solidFill>
              </a:rPr>
              <a:t>3</a:t>
            </a:r>
            <a:r>
              <a:rPr lang="zh-CN" altLang="en-US" sz="2000" dirty="0">
                <a:solidFill>
                  <a:srgbClr val="663300"/>
                </a:solidFill>
              </a:rPr>
              <a:t>个数的组合数</a:t>
            </a:r>
            <a:r>
              <a:rPr lang="en-US" altLang="zh-CN" sz="2000" dirty="0">
                <a:solidFill>
                  <a:srgbClr val="663300"/>
                </a:solidFill>
              </a:rPr>
              <a:t>)</a:t>
            </a:r>
          </a:p>
          <a:p>
            <a:pPr eaLnBrk="1" hangingPunct="1">
              <a:lnSpc>
                <a:spcPct val="110000"/>
              </a:lnSpc>
              <a:spcBef>
                <a:spcPct val="30000"/>
              </a:spcBef>
              <a:defRPr/>
            </a:pPr>
            <a:r>
              <a:rPr lang="zh-CN" altLang="en-US" sz="2400" dirty="0"/>
              <a:t>要求的事件为</a:t>
            </a:r>
            <a:r>
              <a:rPr lang="en-US" altLang="zh-CN" sz="2400" i="1" dirty="0"/>
              <a:t>F</a:t>
            </a:r>
            <a:r>
              <a:rPr lang="zh-CN" altLang="en-US" sz="2400" dirty="0"/>
              <a:t>和</a:t>
            </a:r>
            <a:r>
              <a:rPr lang="en-US" altLang="zh-CN" sz="2400" i="1" dirty="0"/>
              <a:t>G</a:t>
            </a:r>
            <a:r>
              <a:rPr lang="zh-CN" altLang="en-US" sz="2400" dirty="0"/>
              <a:t>的并集</a:t>
            </a:r>
            <a:r>
              <a:rPr lang="en-US" altLang="zh-CN" sz="2400" dirty="0"/>
              <a:t>: </a:t>
            </a:r>
          </a:p>
          <a:p>
            <a:pPr marL="0" indent="0" algn="ctr" eaLnBrk="1" hangingPunct="1">
              <a:lnSpc>
                <a:spcPct val="110000"/>
              </a:lnSpc>
              <a:spcBef>
                <a:spcPct val="30000"/>
              </a:spcBef>
              <a:buNone/>
              <a:defRPr/>
            </a:pPr>
            <a:r>
              <a:rPr lang="en-US" altLang="zh-CN" sz="2400" dirty="0"/>
              <a:t>|F</a:t>
            </a:r>
            <a:r>
              <a:rPr lang="en-US" altLang="zh-CN" sz="2400" dirty="0">
                <a:sym typeface="Symbol" pitchFamily="18" charset="2"/>
              </a:rPr>
              <a:t></a:t>
            </a:r>
            <a:r>
              <a:rPr lang="en-US" altLang="zh-CN" sz="2400" i="1" dirty="0">
                <a:sym typeface="Symbol" pitchFamily="18" charset="2"/>
              </a:rPr>
              <a:t>G</a:t>
            </a:r>
            <a:r>
              <a:rPr lang="en-US" altLang="zh-CN" sz="2400" dirty="0">
                <a:sym typeface="Symbol" pitchFamily="18" charset="2"/>
              </a:rPr>
              <a:t>|=|</a:t>
            </a:r>
            <a:r>
              <a:rPr lang="en-US" altLang="zh-CN" sz="2400" i="1" dirty="0">
                <a:sym typeface="Symbol" pitchFamily="18" charset="2"/>
              </a:rPr>
              <a:t>F</a:t>
            </a:r>
            <a:r>
              <a:rPr lang="en-US" altLang="zh-CN" sz="2400" dirty="0">
                <a:sym typeface="Symbol" pitchFamily="18" charset="2"/>
              </a:rPr>
              <a:t>|+|</a:t>
            </a:r>
            <a:r>
              <a:rPr lang="en-US" altLang="zh-CN" sz="2400" i="1" dirty="0">
                <a:sym typeface="Symbol" pitchFamily="18" charset="2"/>
              </a:rPr>
              <a:t>G</a:t>
            </a:r>
            <a:r>
              <a:rPr lang="en-US" altLang="zh-CN" sz="2400" dirty="0">
                <a:sym typeface="Symbol" pitchFamily="18" charset="2"/>
              </a:rPr>
              <a:t>|-|</a:t>
            </a:r>
            <a:r>
              <a:rPr lang="en-US" altLang="zh-CN" sz="2400" i="1" dirty="0">
                <a:sym typeface="Symbol" pitchFamily="18" charset="2"/>
              </a:rPr>
              <a:t>F</a:t>
            </a:r>
            <a:r>
              <a:rPr lang="en-US" altLang="zh-CN" sz="2400" dirty="0">
                <a:sym typeface="Symbol" pitchFamily="18" charset="2"/>
              </a:rPr>
              <a:t></a:t>
            </a:r>
            <a:r>
              <a:rPr lang="en-US" altLang="zh-CN" sz="2400" i="1" dirty="0">
                <a:sym typeface="Symbol" pitchFamily="18" charset="2"/>
              </a:rPr>
              <a:t>G</a:t>
            </a:r>
            <a:r>
              <a:rPr lang="en-US" altLang="zh-CN" sz="2400" dirty="0">
                <a:sym typeface="Symbol" pitchFamily="18" charset="2"/>
              </a:rPr>
              <a:t>|=6+125-5=126</a:t>
            </a:r>
          </a:p>
          <a:p>
            <a:pPr eaLnBrk="1" hangingPunct="1">
              <a:lnSpc>
                <a:spcPct val="110000"/>
              </a:lnSpc>
              <a:spcBef>
                <a:spcPct val="30000"/>
              </a:spcBef>
              <a:defRPr/>
            </a:pPr>
            <a:r>
              <a:rPr lang="zh-CN" altLang="en-US" sz="2400" dirty="0">
                <a:sym typeface="Symbol" pitchFamily="18" charset="2"/>
              </a:rPr>
              <a:t>因此，最终结果是：</a:t>
            </a:r>
            <a:r>
              <a:rPr lang="en-US" altLang="zh-CN" sz="2400" dirty="0">
                <a:sym typeface="Symbol" pitchFamily="18" charset="2"/>
              </a:rPr>
              <a:t>126/216 = 7/12</a:t>
            </a:r>
          </a:p>
          <a:p>
            <a:pPr eaLnBrk="1" hangingPunct="1">
              <a:lnSpc>
                <a:spcPct val="110000"/>
              </a:lnSpc>
              <a:spcBef>
                <a:spcPct val="30000"/>
              </a:spcBef>
              <a:defRPr/>
            </a:pPr>
            <a:endParaRPr lang="en-US" altLang="zh-CN" sz="2400" dirty="0"/>
          </a:p>
        </p:txBody>
      </p:sp>
      <p:grpSp>
        <p:nvGrpSpPr>
          <p:cNvPr id="2" name="Group 6"/>
          <p:cNvGrpSpPr>
            <a:grpSpLocks/>
          </p:cNvGrpSpPr>
          <p:nvPr/>
        </p:nvGrpSpPr>
        <p:grpSpPr bwMode="auto">
          <a:xfrm>
            <a:off x="5035550" y="2528889"/>
            <a:ext cx="5257800" cy="2592387"/>
            <a:chOff x="2018" y="1797"/>
            <a:chExt cx="3312" cy="1633"/>
          </a:xfrm>
        </p:grpSpPr>
        <p:sp>
          <p:nvSpPr>
            <p:cNvPr id="20485" name="Text Box 4" descr="蓝色面巾纸"/>
            <p:cNvSpPr txBox="1">
              <a:spLocks noChangeArrowheads="1"/>
            </p:cNvSpPr>
            <p:nvPr/>
          </p:nvSpPr>
          <p:spPr bwMode="auto">
            <a:xfrm>
              <a:off x="3107" y="1797"/>
              <a:ext cx="2223" cy="901"/>
            </a:xfrm>
            <a:prstGeom prst="rect">
              <a:avLst/>
            </a:prstGeom>
            <a:blipFill dpi="0" rotWithShape="1">
              <a:blip r:embed="rId3"/>
              <a:srcRect/>
              <a:tile tx="0" ty="0" sx="100000" sy="100000" flip="none" algn="tl"/>
            </a:blipFill>
            <a:ln w="57150" cmpd="thinThick">
              <a:solidFill>
                <a:srgbClr val="0000CC"/>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Garamond" panose="02020404030301010803" pitchFamily="18" charset="0"/>
                </a:rPr>
                <a:t>This is a special case of so-called </a:t>
              </a:r>
              <a:r>
                <a:rPr lang="en-US" altLang="zh-CN" sz="2800" b="1">
                  <a:solidFill>
                    <a:srgbClr val="FF0000"/>
                  </a:solidFill>
                  <a:latin typeface="Garamond" panose="02020404030301010803" pitchFamily="18" charset="0"/>
                </a:rPr>
                <a:t>inclusion-exclusion principle</a:t>
              </a:r>
            </a:p>
          </p:txBody>
        </p:sp>
        <p:sp>
          <p:nvSpPr>
            <p:cNvPr id="20486" name="Line 5"/>
            <p:cNvSpPr>
              <a:spLocks noChangeShapeType="1"/>
            </p:cNvSpPr>
            <p:nvPr/>
          </p:nvSpPr>
          <p:spPr bwMode="auto">
            <a:xfrm flipH="1">
              <a:off x="2018" y="2704"/>
              <a:ext cx="1452" cy="726"/>
            </a:xfrm>
            <a:prstGeom prst="line">
              <a:avLst/>
            </a:prstGeom>
            <a:noFill/>
            <a:ln w="28575">
              <a:solidFill>
                <a:srgbClr val="00CCFF"/>
              </a:solidFill>
              <a:prstDash val="lg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 calcmode="lin" valueType="num">
                                      <p:cBhvr additive="base">
                                        <p:cTn id="7"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 calcmode="lin" valueType="num">
                                      <p:cBhvr additive="base">
                                        <p:cTn id="13"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anim calcmode="lin" valueType="num">
                                      <p:cBhvr additive="base">
                                        <p:cTn id="19" dur="5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pRg st="4" end="4"/>
                                            </p:txEl>
                                          </p:spTgt>
                                        </p:tgtEl>
                                        <p:attrNameLst>
                                          <p:attrName>style.visibility</p:attrName>
                                        </p:attrNameLst>
                                      </p:cBhvr>
                                      <p:to>
                                        <p:strVal val="visible"/>
                                      </p:to>
                                    </p:set>
                                    <p:anim calcmode="lin" valueType="num">
                                      <p:cBhvr additive="base">
                                        <p:cTn id="25" dur="5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pRg st="5" end="5"/>
                                            </p:txEl>
                                          </p:spTgt>
                                        </p:tgtEl>
                                        <p:attrNameLst>
                                          <p:attrName>style.visibility</p:attrName>
                                        </p:attrNameLst>
                                      </p:cBhvr>
                                      <p:to>
                                        <p:strVal val="visible"/>
                                      </p:to>
                                    </p:set>
                                    <p:anim calcmode="lin" valueType="num">
                                      <p:cBhvr additive="base">
                                        <p:cTn id="31" dur="500" fill="hold"/>
                                        <p:tgtEl>
                                          <p:spTgt spid="1044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 calcmode="lin" valueType="num">
                                      <p:cBhvr additive="base">
                                        <p:cTn id="37" dur="500" fill="hold"/>
                                        <p:tgtEl>
                                          <p:spTgt spid="1044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04451">
                                            <p:txEl>
                                              <p:pRg st="7" end="7"/>
                                            </p:txEl>
                                          </p:spTgt>
                                        </p:tgtEl>
                                        <p:attrNameLst>
                                          <p:attrName>style.visibility</p:attrName>
                                        </p:attrNameLst>
                                      </p:cBhvr>
                                      <p:to>
                                        <p:strVal val="visible"/>
                                      </p:to>
                                    </p:set>
                                    <p:anim calcmode="lin" valueType="num">
                                      <p:cBhvr additive="base">
                                        <p:cTn id="43" dur="500" fill="hold"/>
                                        <p:tgtEl>
                                          <p:spTgt spid="10445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4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descr="粉色面巾纸"/>
          <p:cNvSpPr>
            <a:spLocks noChangeArrowheads="1"/>
          </p:cNvSpPr>
          <p:nvPr/>
        </p:nvSpPr>
        <p:spPr bwMode="auto">
          <a:xfrm>
            <a:off x="2543176" y="3614738"/>
            <a:ext cx="7129463" cy="2519362"/>
          </a:xfrm>
          <a:prstGeom prst="roundRect">
            <a:avLst>
              <a:gd name="adj" fmla="val 16667"/>
            </a:avLst>
          </a:pr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31" name="Rectangle 3"/>
          <p:cNvSpPr>
            <a:spLocks noGrp="1" noChangeArrowheads="1"/>
          </p:cNvSpPr>
          <p:nvPr>
            <p:ph type="title"/>
          </p:nvPr>
        </p:nvSpPr>
        <p:spPr>
          <a:xfrm>
            <a:off x="1992314" y="333376"/>
            <a:ext cx="8207375" cy="962025"/>
          </a:xfrm>
        </p:spPr>
        <p:txBody>
          <a:bodyPr/>
          <a:lstStyle/>
          <a:p>
            <a:pPr eaLnBrk="1" hangingPunct="1"/>
            <a:r>
              <a:rPr lang="zh-CN" altLang="en-US" sz="4000"/>
              <a:t>包含</a:t>
            </a:r>
            <a:r>
              <a:rPr lang="en-US" altLang="zh-CN" sz="4000"/>
              <a:t>-</a:t>
            </a:r>
            <a:r>
              <a:rPr lang="zh-CN" altLang="en-US" sz="4000"/>
              <a:t>排斥定律</a:t>
            </a:r>
            <a:r>
              <a:rPr lang="en-US" altLang="zh-CN" sz="4000"/>
              <a:t>:</a:t>
            </a:r>
            <a:r>
              <a:rPr lang="zh-CN" altLang="en-US" sz="4000"/>
              <a:t> 否定形式</a:t>
            </a:r>
            <a:endParaRPr lang="en-US" altLang="zh-CN" sz="4000"/>
          </a:p>
        </p:txBody>
      </p:sp>
      <p:graphicFrame>
        <p:nvGraphicFramePr>
          <p:cNvPr id="22532" name="Object 4"/>
          <p:cNvGraphicFramePr>
            <a:graphicFrameLocks noGrp="1" noChangeAspect="1"/>
          </p:cNvGraphicFramePr>
          <p:nvPr>
            <p:ph idx="1"/>
          </p:nvPr>
        </p:nvGraphicFramePr>
        <p:xfrm>
          <a:off x="2292350" y="1989139"/>
          <a:ext cx="7632700" cy="1343025"/>
        </p:xfrm>
        <a:graphic>
          <a:graphicData uri="http://schemas.openxmlformats.org/presentationml/2006/ole">
            <mc:AlternateContent xmlns:mc="http://schemas.openxmlformats.org/markup-compatibility/2006">
              <mc:Choice xmlns:v="urn:schemas-microsoft-com:vml" Requires="v">
                <p:oleObj spid="_x0000_s22549" name="Equation" r:id="rId5" imgW="3606800" imgH="635000" progId="Equation.3">
                  <p:embed/>
                </p:oleObj>
              </mc:Choice>
              <mc:Fallback>
                <p:oleObj name="Equation" r:id="rId5" imgW="3606800" imgH="6350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2350" y="1989139"/>
                        <a:ext cx="76327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Text Box 5"/>
          <p:cNvSpPr txBox="1">
            <a:spLocks noChangeArrowheads="1"/>
          </p:cNvSpPr>
          <p:nvPr/>
        </p:nvSpPr>
        <p:spPr bwMode="auto">
          <a:xfrm>
            <a:off x="2711450" y="3829051"/>
            <a:ext cx="67691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cs typeface="Times New Roman" panose="02020603050405020304" pitchFamily="18" charset="0"/>
              </a:rPr>
              <a:t>For an example</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the formula for 4 subsets</a:t>
            </a:r>
            <a:endParaRPr lang="zh-CN" altLang="en-US" sz="2000">
              <a:latin typeface="Times New Roman" panose="02020603050405020304" pitchFamily="18" charset="0"/>
              <a:cs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cs typeface="Times New Roman" panose="02020603050405020304" pitchFamily="18" charset="0"/>
              </a:rPr>
              <a:t>N - (|S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rPr>
              <a:t>|+ |S</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rPr>
              <a:t>|+ |S</a:t>
            </a:r>
            <a:r>
              <a:rPr lang="en-US" altLang="zh-CN" sz="2000" baseline="-25000">
                <a:latin typeface="Times New Roman" panose="02020603050405020304" pitchFamily="18" charset="0"/>
                <a:cs typeface="Times New Roman" panose="02020603050405020304" pitchFamily="18" charset="0"/>
              </a:rPr>
              <a:t>3</a:t>
            </a:r>
            <a:r>
              <a:rPr lang="en-US" altLang="zh-CN" sz="2000">
                <a:latin typeface="Times New Roman" panose="02020603050405020304" pitchFamily="18" charset="0"/>
                <a:cs typeface="Times New Roman" panose="02020603050405020304" pitchFamily="18" charset="0"/>
              </a:rPr>
              <a:t>|+ |S</a:t>
            </a:r>
            <a:r>
              <a:rPr lang="en-US" altLang="zh-CN" sz="2000" baseline="-25000">
                <a:latin typeface="Times New Roman" panose="02020603050405020304" pitchFamily="18" charset="0"/>
                <a:cs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a:t>
            </a:r>
          </a:p>
          <a:p>
            <a:pPr eaLnBrk="1" hangingPunct="1">
              <a:spcBef>
                <a:spcPct val="50000"/>
              </a:spcBef>
              <a:buClrTx/>
              <a:buSzTx/>
              <a:buFontTx/>
              <a:buNone/>
            </a:pPr>
            <a:r>
              <a:rPr lang="en-US" altLang="zh-CN" sz="2000">
                <a:latin typeface="Times New Roman" panose="02020603050405020304" pitchFamily="18" charset="0"/>
                <a:cs typeface="Times New Roman" panose="02020603050405020304" pitchFamily="18" charset="0"/>
              </a:rPr>
              <a:t>    + (|S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 </a:t>
            </a:r>
          </a:p>
          <a:p>
            <a:pPr eaLnBrk="1" hangingPunct="1">
              <a:spcBef>
                <a:spcPct val="50000"/>
              </a:spcBef>
              <a:buClrTx/>
              <a:buSzTx/>
              <a:buFontTx/>
              <a:buNone/>
            </a:pPr>
            <a:r>
              <a:rPr lang="en-US" altLang="zh-CN" sz="2000">
                <a:latin typeface="Times New Roman" panose="02020603050405020304" pitchFamily="18" charset="0"/>
                <a:cs typeface="Times New Roman" panose="02020603050405020304" pitchFamily="18" charset="0"/>
              </a:rPr>
              <a:t>     - (|S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4</a:t>
            </a:r>
            <a:r>
              <a:rPr lang="en-US" altLang="zh-CN" sz="20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spcBef>
                <a:spcPct val="50000"/>
              </a:spcBef>
              <a:buClrTx/>
              <a:buSzTx/>
              <a:buFontTx/>
              <a:buNone/>
            </a:pPr>
            <a:r>
              <a:rPr lang="en-US" altLang="zh-CN" sz="200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1</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2</a:t>
            </a:r>
            <a:r>
              <a:rPr lang="en-US" altLang="zh-CN" sz="2000">
                <a:latin typeface="Times New Roman" panose="02020603050405020304" pitchFamily="18" charset="0"/>
                <a:cs typeface="Times New Roman" panose="02020603050405020304" pitchFamily="18" charset="0"/>
                <a:sym typeface="Symbol" panose="05050102010706020507" pitchFamily="18" charset="2"/>
              </a:rPr>
              <a:t>S</a:t>
            </a:r>
            <a:r>
              <a:rPr lang="en-US" altLang="zh-CN" sz="2000" baseline="-25000">
                <a:latin typeface="Times New Roman" panose="02020603050405020304" pitchFamily="18" charset="0"/>
                <a:cs typeface="Times New Roman" panose="02020603050405020304" pitchFamily="18" charset="0"/>
                <a:sym typeface="Symbol" panose="05050102010706020507" pitchFamily="18" charset="2"/>
              </a:rPr>
              <a:t>3</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a:latin typeface="Times New Roman" panose="02020603050405020304" pitchFamily="18" charset="0"/>
                <a:cs typeface="Times New Roman" panose="02020603050405020304" pitchFamily="18" charset="0"/>
              </a:rPr>
              <a:t>S</a:t>
            </a:r>
            <a:r>
              <a:rPr lang="en-US" altLang="zh-CN" sz="2000" baseline="-25000">
                <a:latin typeface="Times New Roman" panose="02020603050405020304" pitchFamily="18" charset="0"/>
                <a:cs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2534" name="TextBox 1"/>
          <p:cNvSpPr txBox="1">
            <a:spLocks noChangeArrowheads="1"/>
          </p:cNvSpPr>
          <p:nvPr/>
        </p:nvSpPr>
        <p:spPr bwMode="auto">
          <a:xfrm>
            <a:off x="2063751" y="1268413"/>
            <a:ext cx="7993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336600"/>
                </a:solidFill>
                <a:latin typeface="微软雅黑" panose="020B0503020204020204" pitchFamily="34" charset="-122"/>
                <a:ea typeface="微软雅黑" panose="020B0503020204020204" pitchFamily="34" charset="-122"/>
              </a:rPr>
              <a:t>没有被包含在若干个子集的并集中的元素个数</a:t>
            </a:r>
            <a:r>
              <a:rPr lang="en-US" altLang="zh-CN" sz="2400">
                <a:solidFill>
                  <a:srgbClr val="336600"/>
                </a:solidFill>
                <a:latin typeface="微软雅黑" panose="020B0503020204020204" pitchFamily="34" charset="-122"/>
                <a:ea typeface="微软雅黑" panose="020B0503020204020204" pitchFamily="34" charset="-122"/>
              </a:rPr>
              <a:t>:</a:t>
            </a:r>
            <a:endParaRPr lang="zh-CN" altLang="en-US" sz="2400">
              <a:solidFill>
                <a:srgbClr val="3366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9646</TotalTime>
  <Pages>0</Pages>
  <Words>2270</Words>
  <Characters>0</Characters>
  <Application>Microsoft Office PowerPoint</Application>
  <DocSecurity>0</DocSecurity>
  <PresentationFormat>宽屏</PresentationFormat>
  <Lines>0</Lines>
  <Paragraphs>217</Paragraphs>
  <Slides>31</Slides>
  <Notes>28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9" baseType="lpstr">
      <vt:lpstr>MTMI</vt:lpstr>
      <vt:lpstr>MTSY</vt:lpstr>
      <vt:lpstr>Times-Roman</vt:lpstr>
      <vt:lpstr>华文行楷</vt:lpstr>
      <vt:lpstr>华文楷体</vt:lpstr>
      <vt:lpstr>华文新魏</vt:lpstr>
      <vt:lpstr>楷体</vt:lpstr>
      <vt:lpstr>宋体</vt:lpstr>
      <vt:lpstr>微软雅黑</vt:lpstr>
      <vt:lpstr>Arial</vt:lpstr>
      <vt:lpstr>Garamond</vt:lpstr>
      <vt:lpstr>Symbol</vt:lpstr>
      <vt:lpstr>Times New Roman</vt:lpstr>
      <vt:lpstr>Wingdings</vt:lpstr>
      <vt:lpstr>default</vt:lpstr>
      <vt:lpstr>位图图像</vt:lpstr>
      <vt:lpstr>公式</vt:lpstr>
      <vt:lpstr>Equation</vt:lpstr>
      <vt:lpstr>计算机问题求解 – 论题2-7     -  离散概率基础</vt:lpstr>
      <vt:lpstr>PowerPoint 演示文稿</vt:lpstr>
      <vt:lpstr>PowerPoint 演示文稿</vt:lpstr>
      <vt:lpstr>离散概率模型</vt:lpstr>
      <vt:lpstr>Axioms for a probability space</vt:lpstr>
      <vt:lpstr>PowerPoint 演示文稿</vt:lpstr>
      <vt:lpstr>有限样本空间</vt:lpstr>
      <vt:lpstr>交集非空的事件</vt:lpstr>
      <vt:lpstr>包含-排斥定律: 否定形式</vt:lpstr>
      <vt:lpstr>Hatcheck Problem</vt:lpstr>
      <vt:lpstr>Number of Derangement</vt:lpstr>
      <vt:lpstr>The Probability of Derangement</vt:lpstr>
      <vt:lpstr>条件概率</vt:lpstr>
      <vt:lpstr>条件概率</vt:lpstr>
      <vt:lpstr>PowerPoint 演示文稿</vt:lpstr>
      <vt:lpstr>相互独立的事件</vt:lpstr>
      <vt:lpstr>独立试验过程</vt:lpstr>
      <vt:lpstr>这三个例子都是反映掷骰子是独立的！ </vt:lpstr>
      <vt:lpstr>又例：Hashing相关的“事件”</vt:lpstr>
      <vt:lpstr>条件概率应用与概率分析 – 考试成绩</vt:lpstr>
      <vt:lpstr>Tree Diagrams: 结合计数与概率</vt:lpstr>
      <vt:lpstr>网络通信的例子</vt:lpstr>
      <vt:lpstr>PowerPoint 演示文稿</vt:lpstr>
      <vt:lpstr>不那么“直观”的概率分析</vt:lpstr>
      <vt:lpstr>不那么“直观”的概率分析</vt:lpstr>
      <vt:lpstr>PowerPoint 演示文稿</vt:lpstr>
      <vt:lpstr>贝努利试验 – 成败之间</vt:lpstr>
      <vt:lpstr>PowerPoint 演示文稿</vt:lpstr>
      <vt:lpstr>Indicator Random Variable</vt:lpstr>
      <vt:lpstr>期望值与算法分析</vt:lpstr>
      <vt:lpstr>Open topics</vt:lpstr>
    </vt:vector>
  </TitlesOfParts>
  <Company>Nanjing University</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Lenovo</cp:lastModifiedBy>
  <cp:revision>139</cp:revision>
  <cp:lastPrinted>1601-01-01T00:00:00Z</cp:lastPrinted>
  <dcterms:created xsi:type="dcterms:W3CDTF">2010-10-07T02:50:25Z</dcterms:created>
  <dcterms:modified xsi:type="dcterms:W3CDTF">2018-04-25T09:42:08Z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