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6" r:id="rId23"/>
    <p:sldId id="278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77ED16-8A74-447E-A67C-DF5DEC0BDE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E082718-A3DE-47AB-94A9-8456252546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EA7A0A-E30D-4AC1-B7D3-9983A4500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996D1-0BFC-4A0C-871B-875503140DA6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F27EFE-CD7C-4AA4-A397-AB9DB3AB5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D5E957-330B-4324-BA03-5366F7CA6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78602-98A1-4BC3-B70B-70AB8EE45E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4360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D32CB0-ADCB-4862-B904-7E2924551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D6E8997-CAFD-4AC8-9401-3B1E661096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E03CB8-BB00-4B6A-B9C8-DB6757750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996D1-0BFC-4A0C-871B-875503140DA6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124AB3-28EC-400E-9103-A61D21EEF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71BE26-9C66-449B-9A8D-EFB143C15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78602-98A1-4BC3-B70B-70AB8EE45E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51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C4FB6A9-A263-4FA1-8BD6-D2862A9603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07B19B4-C795-4695-A2B7-6BD0295E6A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18F35C-66E6-447F-920B-D7D36394E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996D1-0BFC-4A0C-871B-875503140DA6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5CBFBF-AD13-4EB0-B133-23F5FB698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008327-1C4E-47AA-A831-BEC20AD4A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78602-98A1-4BC3-B70B-70AB8EE45E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9252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467A92-237D-49C6-82D3-A200998BC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E958FC-F0DC-42FE-A186-72FD22FB0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DB1943-5E79-4298-919C-FB15CC396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996D1-0BFC-4A0C-871B-875503140DA6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1AB7A9-DA05-498F-BDA6-C940DBF8B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8DCEAF-6433-4BA2-B24F-3BA8DDC04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78602-98A1-4BC3-B70B-70AB8EE45E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961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7AF200-9624-4BCD-9342-E3FD3CEA1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E30E84-6C9C-4844-9DAA-7B8FB299C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9EFA94-6E6C-4B34-8F6A-661B86D1C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996D1-0BFC-4A0C-871B-875503140DA6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04C56C-C77E-4104-94F2-739603714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4DE4A0-6679-404B-86DF-C4DE63359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78602-98A1-4BC3-B70B-70AB8EE45E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8928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8B0D17-3197-4625-BE99-6299C1767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990C55-F9CC-4E7A-9D4E-FEC4E61FC1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CAAB1F-EEDE-48CA-BE99-D01E98BFA8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50BA0C-720D-4A64-8AC8-EB1B03AA2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996D1-0BFC-4A0C-871B-875503140DA6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4E9144-09C5-4680-BE55-98E64DA87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DF0A1F1-4AD1-4C28-896F-50FF2BFBF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78602-98A1-4BC3-B70B-70AB8EE45E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084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086502-01F6-4382-951E-71EAE8224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35AA05-0FF0-474E-98A6-561C605A4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D50D279-DB2D-4C9B-969F-50B5178E30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F7F4A91-F35B-4EB0-AE0B-DDFED151DB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1E50451-0FB6-43E9-AA9F-46E1A3E4D9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7EC119B-39EF-4E71-B50A-A9F304649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996D1-0BFC-4A0C-871B-875503140DA6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AD2ECE5-1EE0-4D91-9D28-95524FC87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802A9E0-39AC-4EC7-A08B-FC659DFF4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78602-98A1-4BC3-B70B-70AB8EE45E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475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00AC3A-0374-4C83-AA46-956F212EA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1FD1F86-725F-4436-94F9-6CEDDEA34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996D1-0BFC-4A0C-871B-875503140DA6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84C8354-020B-4766-B791-6BA49C5D0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5E602F9-5814-41B8-8837-8D34EB99A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78602-98A1-4BC3-B70B-70AB8EE45E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110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7348C28-5FAD-420A-870C-4B3B493E5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996D1-0BFC-4A0C-871B-875503140DA6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2DDE0CF-6C1B-406D-8903-3B6D36181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7D79CF-CEE2-4045-8146-12C134B84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78602-98A1-4BC3-B70B-70AB8EE45E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776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354D9B-A9F3-4718-980C-15BF7A2C1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668A7B-1827-4DC0-9E23-9F9314592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80C2F5B-9419-4F09-BD3E-05948EFA6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31E6A6-89E3-4ACE-AF8D-33BF4D6E6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996D1-0BFC-4A0C-871B-875503140DA6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D4A3AE-3424-4917-B807-ACC232573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771781-A0F2-4D74-9DB4-60E174784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78602-98A1-4BC3-B70B-70AB8EE45E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7753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FAE601-F785-4410-A6FE-BDC80AFA2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28B68A9-3056-4FFF-8242-E42FDEC362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54A9FD7-C764-49EF-A043-E992367876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477BA2-B180-463E-9752-61AE47C80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996D1-0BFC-4A0C-871B-875503140DA6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F397B9-DE89-486B-8E3A-068E90FC7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957A49-0B16-49FD-B3B0-A2BDEAEDF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78602-98A1-4BC3-B70B-70AB8EE45E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3380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C8334F1-DD55-4021-A698-700E2BBFF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A9DC7A-124D-4B9E-9237-6D53C0754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472988-2BC8-4C45-B159-1A59580F8D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996D1-0BFC-4A0C-871B-875503140DA6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425F40-C181-4CE8-A0AF-EDABCFB1C0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398F2A-20EA-475A-B479-1421F1D036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78602-98A1-4BC3-B70B-70AB8EE45E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2636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7B3E8E-1374-41E0-9996-2F91B86CB5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权图的矩阵表示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CA945EE-591E-4E69-B7FA-F7B427CB49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821456"/>
            <a:ext cx="9144000" cy="1655762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殷兆恒</a:t>
            </a:r>
          </a:p>
        </p:txBody>
      </p:sp>
    </p:spTree>
    <p:extLst>
      <p:ext uri="{BB962C8B-B14F-4D97-AF65-F5344CB8AC3E}">
        <p14:creationId xmlns:p14="http://schemas.microsoft.com/office/powerpoint/2010/main" val="2451703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27DBE4C0-682B-4A40-9910-1FDA8294AEBC}"/>
              </a:ext>
            </a:extLst>
          </p:cNvPr>
          <p:cNvSpPr txBox="1"/>
          <p:nvPr/>
        </p:nvSpPr>
        <p:spPr>
          <a:xfrm>
            <a:off x="1272391" y="846732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算法  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8E75E20-5EEB-4D90-BF4C-DF9344269399}"/>
              </a:ext>
            </a:extLst>
          </p:cNvPr>
          <p:cNvSpPr txBox="1"/>
          <p:nvPr/>
        </p:nvSpPr>
        <p:spPr>
          <a:xfrm>
            <a:off x="3803194" y="5158917"/>
            <a:ext cx="480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最后我们得到了所要的边，结束。</a:t>
            </a:r>
            <a:endParaRPr lang="en-US" altLang="zh-CN" sz="2400" dirty="0">
              <a:latin typeface="Adobe 宋体 Std L" panose="02020300000000000000" pitchFamily="18" charset="-122"/>
              <a:ea typeface="Adobe 宋体 Std L" panose="02020300000000000000" pitchFamily="18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DE453D3-E878-495B-9F2E-C56EA56EC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8304" y="1933636"/>
            <a:ext cx="3695392" cy="2292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931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5A4202C3-3DA4-48D6-8DB8-88638AF64B39}"/>
              </a:ext>
            </a:extLst>
          </p:cNvPr>
          <p:cNvSpPr txBox="1"/>
          <p:nvPr/>
        </p:nvSpPr>
        <p:spPr>
          <a:xfrm>
            <a:off x="2226993" y="2920303"/>
            <a:ext cx="806502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或许你已经看出来这是</a:t>
            </a:r>
            <a:r>
              <a:rPr lang="en-US" altLang="zh-CN" sz="2800" dirty="0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rPr>
              <a:t>Prim</a:t>
            </a:r>
            <a:r>
              <a:rPr lang="zh-CN" altLang="en-US" sz="2800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算法，只是不太直观。</a:t>
            </a:r>
            <a:endParaRPr lang="en-US" altLang="zh-CN" sz="2800" dirty="0">
              <a:latin typeface="Adobe 宋体 Std L" panose="02020300000000000000" pitchFamily="18" charset="-122"/>
              <a:ea typeface="Adobe 宋体 Std L" panose="02020300000000000000" pitchFamily="18" charset="-122"/>
            </a:endParaRPr>
          </a:p>
          <a:p>
            <a:endParaRPr lang="en-US" altLang="zh-CN" sz="2800" dirty="0">
              <a:latin typeface="Adobe 宋体 Std L" panose="02020300000000000000" pitchFamily="18" charset="-122"/>
              <a:ea typeface="Adobe 宋体 Std L" panose="02020300000000000000" pitchFamily="18" charset="-122"/>
            </a:endParaRPr>
          </a:p>
          <a:p>
            <a:pPr algn="ctr"/>
            <a:r>
              <a:rPr lang="zh-CN" altLang="en-US" sz="2800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画一下图就清晰了。</a:t>
            </a:r>
            <a:endParaRPr lang="en-US" altLang="zh-CN" sz="2800" dirty="0">
              <a:latin typeface="Adobe 宋体 Std L" panose="02020300000000000000" pitchFamily="18" charset="-122"/>
              <a:ea typeface="Adobe 宋体 Std L" panose="020203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5324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2A7027E-CB29-4B75-80DF-DF4EAF36A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009" y="1480639"/>
            <a:ext cx="3661511" cy="327735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519BC6D-6FD6-40C7-AAD3-AA0A3CDED8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800" y="1665074"/>
            <a:ext cx="3109066" cy="290848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9B4BB97-28C2-4D53-8656-DACD971280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7745" y="1598389"/>
            <a:ext cx="3109066" cy="279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756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EDB3C56-B10A-443A-A1F6-E00D107EF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9563" y="1990095"/>
            <a:ext cx="3437994" cy="287781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F2BE256-D231-4B7A-A79F-0DDA93DBBB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825" y="1990095"/>
            <a:ext cx="3109066" cy="279073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B0A9CC4-5F87-427D-950D-413612E399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8629" y="2097824"/>
            <a:ext cx="3019371" cy="266235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83F0B2D-B8EF-42A1-BD83-74B1414F22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28658" y="2191868"/>
            <a:ext cx="2931047" cy="2474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289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E83F0B2D-B8EF-42A1-BD83-74B1414F2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738" y="1951627"/>
            <a:ext cx="3215641" cy="2714503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B72CBAD4-D028-4319-8A5E-CA603BBCB5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8743" y="1990453"/>
            <a:ext cx="2937209" cy="2675677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13657CC-FDE1-429A-9838-0851302D53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2083661"/>
            <a:ext cx="2937209" cy="247190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54642DF-1612-44C8-8D05-CDB6BFF1C2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73256" y="2086209"/>
            <a:ext cx="2666904" cy="24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432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45E8FB6-0C56-4489-92C4-D9DFAC2BA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2865" y="1827446"/>
            <a:ext cx="3019408" cy="267343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887D532-DFCE-47AD-B51F-F82A35ED2B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3568" y="1936664"/>
            <a:ext cx="2858954" cy="256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6609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FA08C1-78E3-4024-A4C4-CC14D8331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Kruskal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算法可以用矩阵形式解吗？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D8C385-F62C-4F58-98B4-4AD84D385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888744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避圈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我们选中一条新的边时，我们需要把不可选边删掉。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那么，什么是不可选的边呢？需要一个可以基于矩阵计算的方法。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591801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D8C385-F62C-4F58-98B4-4AD84D385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5546"/>
            <a:ext cx="10515600" cy="52814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定义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不可选边：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如果这个边能和另外两个已选的边构成三角，那么就是不可选边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如果这个边能和一个已选的边和一个不可选边构成三角，那么它是不可选边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如果这个边能和两条不可选边构成三角，那么它也是一条不可选边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723429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D8C385-F62C-4F58-98B4-4AD84D385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5546"/>
            <a:ext cx="10515600" cy="52814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构成三角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如果我们选择了</a:t>
            </a:r>
            <a:r>
              <a:rPr lang="en-US" altLang="zh-CN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8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8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也即我们选择了</a:t>
            </a:r>
            <a:r>
              <a:rPr lang="en-US" altLang="zh-CN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</a:t>
            </a:r>
            <a:r>
              <a:rPr lang="en-US" altLang="zh-CN" sz="20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ij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，那么我们就在第 </a:t>
            </a:r>
            <a:r>
              <a:rPr lang="en-US" altLang="zh-CN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行（列）看，如果</a:t>
            </a:r>
            <a:r>
              <a:rPr lang="en-US" altLang="zh-CN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</a:t>
            </a:r>
            <a:r>
              <a:rPr lang="en-US" altLang="zh-CN" sz="20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ik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</a:t>
            </a:r>
            <a:r>
              <a:rPr lang="en-US" altLang="zh-CN" sz="20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ki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已经被选择或者被标记为不可选，那么根据我们的原则，要把 </a:t>
            </a:r>
            <a:r>
              <a:rPr lang="en-US" altLang="zh-CN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jk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kj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对应的点标记为不可选。这个时候，同样根据我们的原则，</a:t>
            </a:r>
            <a:r>
              <a:rPr lang="en-US" altLang="zh-CN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</a:t>
            </a:r>
            <a:r>
              <a:rPr lang="en-US" altLang="zh-CN" sz="20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jk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作为新加入的不可选边，也需要继续上述的更新。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90169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D8C385-F62C-4F58-98B4-4AD84D385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4323"/>
            <a:ext cx="10515600" cy="52814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算法概要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Kruskal-Mat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solution = 0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map [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][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 = 0</a:t>
            </a:r>
          </a:p>
          <a:p>
            <a:pPr marL="0" indent="0"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!all of the edges are marked 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do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edge S =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remain_min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(map)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update(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map,S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solution.add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(S)</a:t>
            </a:r>
          </a:p>
          <a:p>
            <a:pPr marL="0" indent="0"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solution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15788E2-A439-4EB1-9004-857CA4EAC81F}"/>
              </a:ext>
            </a:extLst>
          </p:cNvPr>
          <p:cNvSpPr txBox="1"/>
          <p:nvPr/>
        </p:nvSpPr>
        <p:spPr>
          <a:xfrm>
            <a:off x="7548978" y="1626360"/>
            <a:ext cx="448322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update(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map,s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s.row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s.col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map[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map[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1</a:t>
            </a:r>
          </a:p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0 to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1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map[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	update(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map,s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map[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	update(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map,s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86101E1-7627-43E0-8008-954450A95763}"/>
              </a:ext>
            </a:extLst>
          </p:cNvPr>
          <p:cNvSpPr txBox="1"/>
          <p:nvPr/>
        </p:nvSpPr>
        <p:spPr>
          <a:xfrm>
            <a:off x="838200" y="5715766"/>
            <a:ext cx="102322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u="sng" dirty="0">
                <a:latin typeface="宋体" panose="02010600030101010101" pitchFamily="2" charset="-122"/>
                <a:ea typeface="宋体" panose="02010600030101010101" pitchFamily="2" charset="-122"/>
              </a:rPr>
              <a:t>运行效率，取决于</a:t>
            </a:r>
            <a:r>
              <a:rPr lang="en-US" altLang="zh-CN" sz="2000" u="sng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map</a:t>
            </a:r>
            <a:r>
              <a:rPr lang="zh-CN" altLang="en-US" sz="2000" u="sng" dirty="0">
                <a:latin typeface="宋体" panose="02010600030101010101" pitchFamily="2" charset="-122"/>
                <a:ea typeface="宋体" panose="02010600030101010101" pitchFamily="2" charset="-122"/>
              </a:rPr>
              <a:t>的效率。</a:t>
            </a:r>
            <a:r>
              <a:rPr lang="en-US" altLang="zh-CN" sz="2000" u="sng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map</a:t>
            </a:r>
            <a:r>
              <a:rPr lang="zh-CN" altLang="en-US" sz="2000" u="sng" dirty="0">
                <a:latin typeface="宋体" panose="02010600030101010101" pitchFamily="2" charset="-122"/>
                <a:ea typeface="宋体" panose="02010600030101010101" pitchFamily="2" charset="-122"/>
              </a:rPr>
              <a:t>需要能</a:t>
            </a:r>
            <a:r>
              <a:rPr lang="zh-CN" altLang="en-US" sz="2000" u="sng" dirty="0">
                <a:latin typeface="黑体" panose="02010609060101010101" pitchFamily="49" charset="-122"/>
                <a:ea typeface="黑体" panose="02010609060101010101" pitchFamily="49" charset="-122"/>
              </a:rPr>
              <a:t>高效删除以及高效地返回最小点</a:t>
            </a:r>
            <a:r>
              <a:rPr lang="zh-CN" altLang="en-US" sz="2000" u="sng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000" u="sng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优先队列可以满足这个需求。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430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B2245F5-FA45-42E1-96F3-7AB97BC88807}"/>
                  </a:ext>
                </a:extLst>
              </p:cNvPr>
              <p:cNvSpPr txBox="1"/>
              <p:nvPr/>
            </p:nvSpPr>
            <p:spPr>
              <a:xfrm>
                <a:off x="2956073" y="2442960"/>
                <a:ext cx="6318973" cy="16878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d>
                                <m:d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          </m:t>
                              </m:r>
                              <m:d>
                                <m:d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/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  +∞                  </m:t>
                              </m:r>
                              <m:d>
                                <m:d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∉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B2245F5-FA45-42E1-96F3-7AB97BC888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6073" y="2442960"/>
                <a:ext cx="6318973" cy="16878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35417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86101E1-7627-43E0-8008-954450A95763}"/>
              </a:ext>
            </a:extLst>
          </p:cNvPr>
          <p:cNvSpPr txBox="1"/>
          <p:nvPr/>
        </p:nvSpPr>
        <p:spPr>
          <a:xfrm>
            <a:off x="979873" y="868558"/>
            <a:ext cx="1023225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运行效率，取决于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map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的效率。学习了一年，你肯定不会再扫整个表了。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400" u="sng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map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需要能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高效删除以及高效地返回最小点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优先队列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可以满足这个需求。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400" i="1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2400" i="1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2400" i="1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但就算如此，它的效率还是不如并查集方法。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这是因为并查集对于“圈”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不那么敏感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，它只在需要某一条边的时候查询并更新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而不急着把周围用不着的一并解决了。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400" u="sng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可以轻松举出一个低效的例子。</a:t>
            </a:r>
            <a:endParaRPr lang="en-US" altLang="zh-CN" sz="2400" u="sng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7809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8E2841-FC0C-4920-8185-787B0CEA3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9824"/>
            <a:ext cx="10515600" cy="53524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小技巧： 控制信号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等等，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Prim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算法的矩阵实现不也要扫每个点吗？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struct { … </a:t>
            </a:r>
          </a:p>
          <a:p>
            <a:pPr marL="0" indent="0">
              <a:buNone/>
            </a:pPr>
            <a:r>
              <a:rPr lang="en-US" altLang="zh-CN" sz="2000" b="1" dirty="0"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zh-CN" altLang="en-US" sz="2000" dirty="0"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000" dirty="0" err="1"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row_signal</a:t>
            </a: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sz="2000" b="1" dirty="0"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 </a:t>
            </a:r>
            <a:r>
              <a:rPr lang="en-US" altLang="zh-CN" sz="2000" dirty="0" err="1"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col_signal</a:t>
            </a: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…</a:t>
            </a:r>
          </a:p>
          <a:p>
            <a:pPr marL="0" indent="0">
              <a:buNone/>
            </a:pP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valid = (*(node-&gt;</a:t>
            </a:r>
            <a:r>
              <a:rPr lang="en-US" altLang="zh-CN" sz="2000" dirty="0" err="1"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row_signal</a:t>
            </a: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 &amp; *(node-&gt;</a:t>
            </a:r>
            <a:r>
              <a:rPr lang="en-US" altLang="zh-CN" sz="2000" dirty="0" err="1"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col_signal</a:t>
            </a: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))</a:t>
            </a:r>
          </a:p>
          <a:p>
            <a:pPr marL="0" indent="0">
              <a:buNone/>
            </a:pPr>
            <a:endParaRPr lang="en-US" altLang="zh-CN" sz="2000" dirty="0">
              <a:latin typeface="Consolas" panose="020B06090202040302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zh-CN" altLang="en-US" sz="2000" dirty="0"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那我就可以每次</a:t>
            </a: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pop</a:t>
            </a:r>
            <a:r>
              <a:rPr lang="zh-CN" altLang="en-US" sz="2000" dirty="0"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一个，看看是不是有效，然后再添加。添加完了，更新对应的行列信号</a:t>
            </a:r>
            <a:endParaRPr lang="en-US" altLang="zh-CN" sz="2000" dirty="0">
              <a:latin typeface="Consolas" panose="020B06090202040302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71E5E20D-524E-4AE6-AB26-F8CDA70052BF}"/>
              </a:ext>
            </a:extLst>
          </p:cNvPr>
          <p:cNvGrpSpPr/>
          <p:nvPr/>
        </p:nvGrpSpPr>
        <p:grpSpPr>
          <a:xfrm>
            <a:off x="8948693" y="1648071"/>
            <a:ext cx="2512377" cy="2583388"/>
            <a:chOff x="8930938" y="1825625"/>
            <a:chExt cx="2512377" cy="2583388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49FBE319-EE08-4863-A02C-1FB03672A4D6}"/>
                </a:ext>
              </a:extLst>
            </p:cNvPr>
            <p:cNvGrpSpPr/>
            <p:nvPr/>
          </p:nvGrpSpPr>
          <p:grpSpPr>
            <a:xfrm>
              <a:off x="9477484" y="1825625"/>
              <a:ext cx="1340527" cy="2583388"/>
              <a:chOff x="9765437" y="2964144"/>
              <a:chExt cx="1340527" cy="1776532"/>
            </a:xfrm>
          </p:grpSpPr>
          <p:cxnSp>
            <p:nvCxnSpPr>
              <p:cNvPr id="4" name="直接连接符 3">
                <a:extLst>
                  <a:ext uri="{FF2B5EF4-FFF2-40B4-BE49-F238E27FC236}">
                    <a16:creationId xmlns:a16="http://schemas.microsoft.com/office/drawing/2014/main" id="{F2FD9706-1FE3-48A0-9DE8-70A57652A3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18198" y="2973257"/>
                <a:ext cx="0" cy="1749663"/>
              </a:xfrm>
              <a:prstGeom prst="line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直接连接符 4">
                <a:extLst>
                  <a:ext uri="{FF2B5EF4-FFF2-40B4-BE49-F238E27FC236}">
                    <a16:creationId xmlns:a16="http://schemas.microsoft.com/office/drawing/2014/main" id="{0A10FC06-59E5-45C8-B40C-241A13AD6F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65437" y="2964144"/>
                <a:ext cx="0" cy="1758776"/>
              </a:xfrm>
              <a:prstGeom prst="line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直接连接符 5">
                <a:extLst>
                  <a:ext uri="{FF2B5EF4-FFF2-40B4-BE49-F238E27FC236}">
                    <a16:creationId xmlns:a16="http://schemas.microsoft.com/office/drawing/2014/main" id="{AE159915-0A00-4C92-B400-C15FFAF801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70959" y="2981900"/>
                <a:ext cx="0" cy="1758776"/>
              </a:xfrm>
              <a:prstGeom prst="line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>
                <a:extLst>
                  <a:ext uri="{FF2B5EF4-FFF2-40B4-BE49-F238E27FC236}">
                    <a16:creationId xmlns:a16="http://schemas.microsoft.com/office/drawing/2014/main" id="{3A8CBC22-6784-4F33-8F9A-80FE513DB5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05964" y="2981900"/>
                <a:ext cx="0" cy="1758776"/>
              </a:xfrm>
              <a:prstGeom prst="line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EA689F81-8295-4C1D-B691-18190B8ECCB7}"/>
                </a:ext>
              </a:extLst>
            </p:cNvPr>
            <p:cNvGrpSpPr/>
            <p:nvPr/>
          </p:nvGrpSpPr>
          <p:grpSpPr>
            <a:xfrm rot="5400000">
              <a:off x="9510205" y="1874041"/>
              <a:ext cx="1353844" cy="2512377"/>
              <a:chOff x="8106792" y="1421906"/>
              <a:chExt cx="1340527" cy="3444537"/>
            </a:xfrm>
          </p:grpSpPr>
          <p:cxnSp>
            <p:nvCxnSpPr>
              <p:cNvPr id="18" name="直接连接符 17">
                <a:extLst>
                  <a:ext uri="{FF2B5EF4-FFF2-40B4-BE49-F238E27FC236}">
                    <a16:creationId xmlns:a16="http://schemas.microsoft.com/office/drawing/2014/main" id="{B0564DE3-1EB6-469A-ABA3-07D496CFCA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59553" y="1439662"/>
                <a:ext cx="0" cy="3409025"/>
              </a:xfrm>
              <a:prstGeom prst="line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>
                <a:extLst>
                  <a:ext uri="{FF2B5EF4-FFF2-40B4-BE49-F238E27FC236}">
                    <a16:creationId xmlns:a16="http://schemas.microsoft.com/office/drawing/2014/main" id="{D0319164-4A70-482A-A606-EACA85BC06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06792" y="1421906"/>
                <a:ext cx="0" cy="3426781"/>
              </a:xfrm>
              <a:prstGeom prst="line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>
                <a:extLst>
                  <a:ext uri="{FF2B5EF4-FFF2-40B4-BE49-F238E27FC236}">
                    <a16:creationId xmlns:a16="http://schemas.microsoft.com/office/drawing/2014/main" id="{5736356F-1B6F-4661-AEDC-9826286820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12314" y="1439662"/>
                <a:ext cx="0" cy="3426781"/>
              </a:xfrm>
              <a:prstGeom prst="line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>
                <a:extLst>
                  <a:ext uri="{FF2B5EF4-FFF2-40B4-BE49-F238E27FC236}">
                    <a16:creationId xmlns:a16="http://schemas.microsoft.com/office/drawing/2014/main" id="{EAAFD3D5-9B2F-415B-BCB2-B820E4F8D6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47319" y="1439662"/>
                <a:ext cx="0" cy="3426781"/>
              </a:xfrm>
              <a:prstGeom prst="line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182140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8E2841-FC0C-4920-8185-787B0CEA3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例图来源：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图论与网络流理论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》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高随祥，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2009</a:t>
            </a:r>
          </a:p>
          <a:p>
            <a:pPr marL="0" indent="0"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Spring 2018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55172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85A118-1190-4005-B634-5964BCB5D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575FEE-0791-4267-BF07-D49C652B0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6988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51A37DE-2C2A-42A0-AFE9-F43895DD9F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25831" y="1431216"/>
            <a:ext cx="3137049" cy="276180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A5773AA-C3D8-44B8-90B6-A3368AAA7A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97918" y="1492281"/>
            <a:ext cx="4129856" cy="263371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7DBE4C0-682B-4A40-9910-1FDA8294AEBC}"/>
              </a:ext>
            </a:extLst>
          </p:cNvPr>
          <p:cNvSpPr txBox="1"/>
          <p:nvPr/>
        </p:nvSpPr>
        <p:spPr>
          <a:xfrm>
            <a:off x="1963271" y="4717692"/>
            <a:ext cx="87110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然后</a:t>
            </a:r>
            <a:r>
              <a:rPr lang="en-US" altLang="zh-CN" sz="2400" b="1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…</a:t>
            </a:r>
          </a:p>
          <a:p>
            <a:endParaRPr lang="en-US" altLang="zh-CN" sz="2400" b="1" dirty="0">
              <a:latin typeface="Adobe 宋体 Std L" panose="02020300000000000000" pitchFamily="18" charset="-122"/>
              <a:ea typeface="Adobe 宋体 Std L" panose="02020300000000000000" pitchFamily="18" charset="-122"/>
            </a:endParaRPr>
          </a:p>
          <a:p>
            <a:r>
              <a:rPr lang="zh-CN" altLang="en-US" sz="2400" b="1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设计矩阵肯定要用基于矩阵操作的方法，否则就没有意义了。</a:t>
            </a:r>
          </a:p>
        </p:txBody>
      </p:sp>
    </p:spTree>
    <p:extLst>
      <p:ext uri="{BB962C8B-B14F-4D97-AF65-F5344CB8AC3E}">
        <p14:creationId xmlns:p14="http://schemas.microsoft.com/office/powerpoint/2010/main" val="4024745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27DBE4C0-682B-4A40-9910-1FDA8294AEBC}"/>
              </a:ext>
            </a:extLst>
          </p:cNvPr>
          <p:cNvSpPr txBox="1"/>
          <p:nvPr/>
        </p:nvSpPr>
        <p:spPr>
          <a:xfrm>
            <a:off x="1272391" y="846732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算法  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8E75E20-5EEB-4D90-BF4C-DF9344269399}"/>
              </a:ext>
            </a:extLst>
          </p:cNvPr>
          <p:cNvSpPr txBox="1"/>
          <p:nvPr/>
        </p:nvSpPr>
        <p:spPr>
          <a:xfrm>
            <a:off x="2035413" y="5549603"/>
            <a:ext cx="86228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首先划去第一列的所有元素，然后把第一行的元素加下划线。  </a:t>
            </a:r>
            <a:endParaRPr lang="en-US" altLang="zh-CN" sz="2400" dirty="0">
              <a:latin typeface="Adobe 宋体 Std L" panose="02020300000000000000" pitchFamily="18" charset="-122"/>
              <a:ea typeface="Adobe 宋体 Std L" panose="02020300000000000000" pitchFamily="18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2E73AFF-5506-4159-A6BB-99712C9F7F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65397" y="1959541"/>
            <a:ext cx="3461206" cy="2724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405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69E4313C-FA8E-42EE-896F-40BA996F48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16633" y="1831164"/>
            <a:ext cx="3567497" cy="280787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7DBE4C0-682B-4A40-9910-1FDA8294AEBC}"/>
              </a:ext>
            </a:extLst>
          </p:cNvPr>
          <p:cNvSpPr txBox="1"/>
          <p:nvPr/>
        </p:nvSpPr>
        <p:spPr>
          <a:xfrm>
            <a:off x="1272391" y="846732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算法  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8E75E20-5EEB-4D90-BF4C-DF9344269399}"/>
              </a:ext>
            </a:extLst>
          </p:cNvPr>
          <p:cNvSpPr txBox="1"/>
          <p:nvPr/>
        </p:nvSpPr>
        <p:spPr>
          <a:xfrm>
            <a:off x="2116634" y="5026837"/>
            <a:ext cx="84048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然后在所有划线元素中找到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最小</a:t>
            </a:r>
            <a:r>
              <a:rPr lang="zh-CN" altLang="en-US" sz="2400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的元素，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选中</a:t>
            </a:r>
            <a:r>
              <a:rPr lang="zh-CN" altLang="en-US" sz="2400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。</a:t>
            </a:r>
            <a:endParaRPr lang="en-US" altLang="zh-CN" sz="2400" dirty="0">
              <a:latin typeface="Adobe 宋体 Std L" panose="02020300000000000000" pitchFamily="18" charset="-122"/>
              <a:ea typeface="Adobe 宋体 Std L" panose="02020300000000000000" pitchFamily="18" charset="-122"/>
            </a:endParaRPr>
          </a:p>
          <a:p>
            <a:endParaRPr lang="en-US" altLang="zh-CN" sz="2400" dirty="0">
              <a:latin typeface="Adobe 宋体 Std L" panose="02020300000000000000" pitchFamily="18" charset="-122"/>
              <a:ea typeface="Adobe 宋体 Std L" panose="02020300000000000000" pitchFamily="18" charset="-122"/>
            </a:endParaRPr>
          </a:p>
          <a:p>
            <a:r>
              <a:rPr lang="zh-CN" altLang="en-US" sz="2400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把他所在的那一列（记为第 </a:t>
            </a:r>
            <a:r>
              <a:rPr lang="en-US" altLang="zh-CN" sz="2400" i="1" dirty="0" err="1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 </a:t>
            </a:r>
            <a:r>
              <a:rPr lang="zh-CN" altLang="en-US" sz="2400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列）全删掉，把第</a:t>
            </a:r>
            <a:r>
              <a:rPr lang="en-US" altLang="zh-CN" sz="2400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 </a:t>
            </a:r>
            <a:r>
              <a:rPr lang="en-US" altLang="zh-CN" sz="2400" i="1" dirty="0" err="1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 </a:t>
            </a:r>
            <a:r>
              <a:rPr lang="zh-CN" altLang="en-US" sz="2400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行全划线。</a:t>
            </a:r>
            <a:endParaRPr lang="en-US" altLang="zh-CN" sz="2400" dirty="0">
              <a:latin typeface="Adobe 宋体 Std L" panose="02020300000000000000" pitchFamily="18" charset="-122"/>
              <a:ea typeface="Adobe 宋体 Std L" panose="02020300000000000000" pitchFamily="18" charset="-122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9D75A5AB-2274-4DE9-90AE-11CE824CCFC5}"/>
              </a:ext>
            </a:extLst>
          </p:cNvPr>
          <p:cNvGrpSpPr/>
          <p:nvPr/>
        </p:nvGrpSpPr>
        <p:grpSpPr>
          <a:xfrm>
            <a:off x="6401930" y="1914823"/>
            <a:ext cx="3671671" cy="2546082"/>
            <a:chOff x="4334917" y="2112088"/>
            <a:chExt cx="3461206" cy="2419123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69D72191-C35E-421C-B502-2AF5870E25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34917" y="2112088"/>
              <a:ext cx="3461206" cy="2419123"/>
            </a:xfrm>
            <a:prstGeom prst="rect">
              <a:avLst/>
            </a:prstGeom>
          </p:spPr>
        </p:pic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FA67EA19-EC14-49BE-A741-B61B7342076F}"/>
                </a:ext>
              </a:extLst>
            </p:cNvPr>
            <p:cNvSpPr/>
            <p:nvPr/>
          </p:nvSpPr>
          <p:spPr>
            <a:xfrm>
              <a:off x="7071360" y="4389120"/>
              <a:ext cx="365760" cy="1319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箭头: 右 4">
            <a:extLst>
              <a:ext uri="{FF2B5EF4-FFF2-40B4-BE49-F238E27FC236}">
                <a16:creationId xmlns:a16="http://schemas.microsoft.com/office/drawing/2014/main" id="{BE0539A4-EFC4-4B8E-A2D4-19E69058AC5A}"/>
              </a:ext>
            </a:extLst>
          </p:cNvPr>
          <p:cNvSpPr/>
          <p:nvPr/>
        </p:nvSpPr>
        <p:spPr>
          <a:xfrm rot="5400000">
            <a:off x="2963115" y="1649346"/>
            <a:ext cx="447897" cy="20326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4D761D8F-1654-49DA-B74C-7D781D780BBB}"/>
              </a:ext>
            </a:extLst>
          </p:cNvPr>
          <p:cNvSpPr/>
          <p:nvPr/>
        </p:nvSpPr>
        <p:spPr>
          <a:xfrm rot="10800000">
            <a:off x="10073602" y="2695826"/>
            <a:ext cx="447897" cy="20326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8250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27DBE4C0-682B-4A40-9910-1FDA8294AEBC}"/>
              </a:ext>
            </a:extLst>
          </p:cNvPr>
          <p:cNvSpPr txBox="1"/>
          <p:nvPr/>
        </p:nvSpPr>
        <p:spPr>
          <a:xfrm>
            <a:off x="1272391" y="846732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算法  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8E75E20-5EEB-4D90-BF4C-DF9344269399}"/>
              </a:ext>
            </a:extLst>
          </p:cNvPr>
          <p:cNvSpPr txBox="1"/>
          <p:nvPr/>
        </p:nvSpPr>
        <p:spPr>
          <a:xfrm>
            <a:off x="2116634" y="5026837"/>
            <a:ext cx="84048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然后在所有划线元素中找到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最小</a:t>
            </a:r>
            <a:r>
              <a:rPr lang="zh-CN" altLang="en-US" sz="2400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的元素，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选中</a:t>
            </a:r>
            <a:r>
              <a:rPr lang="zh-CN" altLang="en-US" sz="2400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。</a:t>
            </a:r>
            <a:endParaRPr lang="en-US" altLang="zh-CN" sz="2400" dirty="0">
              <a:latin typeface="Adobe 宋体 Std L" panose="02020300000000000000" pitchFamily="18" charset="-122"/>
              <a:ea typeface="Adobe 宋体 Std L" panose="02020300000000000000" pitchFamily="18" charset="-122"/>
            </a:endParaRPr>
          </a:p>
          <a:p>
            <a:endParaRPr lang="en-US" altLang="zh-CN" sz="2400" dirty="0">
              <a:latin typeface="Adobe 宋体 Std L" panose="02020300000000000000" pitchFamily="18" charset="-122"/>
              <a:ea typeface="Adobe 宋体 Std L" panose="02020300000000000000" pitchFamily="18" charset="-122"/>
            </a:endParaRPr>
          </a:p>
          <a:p>
            <a:r>
              <a:rPr lang="zh-CN" altLang="en-US" sz="2400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把他所在的那一列（记为第 </a:t>
            </a:r>
            <a:r>
              <a:rPr lang="en-US" altLang="zh-CN" sz="2400" i="1" dirty="0" err="1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 </a:t>
            </a:r>
            <a:r>
              <a:rPr lang="zh-CN" altLang="en-US" sz="2400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列）全删掉，把第</a:t>
            </a:r>
            <a:r>
              <a:rPr lang="en-US" altLang="zh-CN" sz="2400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 </a:t>
            </a:r>
            <a:r>
              <a:rPr lang="en-US" altLang="zh-CN" sz="2400" i="1" dirty="0" err="1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 </a:t>
            </a:r>
            <a:r>
              <a:rPr lang="zh-CN" altLang="en-US" sz="2400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行全划线。</a:t>
            </a:r>
            <a:endParaRPr lang="en-US" altLang="zh-CN" sz="2400" dirty="0">
              <a:latin typeface="Adobe 宋体 Std L" panose="02020300000000000000" pitchFamily="18" charset="-122"/>
              <a:ea typeface="Adobe 宋体 Std L" panose="02020300000000000000" pitchFamily="18" charset="-122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9D75A5AB-2274-4DE9-90AE-11CE824CCFC5}"/>
              </a:ext>
            </a:extLst>
          </p:cNvPr>
          <p:cNvGrpSpPr/>
          <p:nvPr/>
        </p:nvGrpSpPr>
        <p:grpSpPr>
          <a:xfrm>
            <a:off x="1850547" y="2022798"/>
            <a:ext cx="3678843" cy="2571235"/>
            <a:chOff x="4334917" y="2112088"/>
            <a:chExt cx="3461206" cy="2419123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69D72191-C35E-421C-B502-2AF5870E25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34917" y="2112088"/>
              <a:ext cx="3461206" cy="2419123"/>
            </a:xfrm>
            <a:prstGeom prst="rect">
              <a:avLst/>
            </a:prstGeom>
          </p:spPr>
        </p:pic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FA67EA19-EC14-49BE-A741-B61B7342076F}"/>
                </a:ext>
              </a:extLst>
            </p:cNvPr>
            <p:cNvSpPr/>
            <p:nvPr/>
          </p:nvSpPr>
          <p:spPr>
            <a:xfrm>
              <a:off x="7071360" y="4389120"/>
              <a:ext cx="365760" cy="1319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箭头: 右 4">
            <a:extLst>
              <a:ext uri="{FF2B5EF4-FFF2-40B4-BE49-F238E27FC236}">
                <a16:creationId xmlns:a16="http://schemas.microsoft.com/office/drawing/2014/main" id="{BE0539A4-EFC4-4B8E-A2D4-19E69058AC5A}"/>
              </a:ext>
            </a:extLst>
          </p:cNvPr>
          <p:cNvSpPr/>
          <p:nvPr/>
        </p:nvSpPr>
        <p:spPr>
          <a:xfrm rot="5400000">
            <a:off x="4131515" y="1721438"/>
            <a:ext cx="447897" cy="20326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8D85A30-1BE5-4308-B728-DB7C9230EB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2560" y="2011624"/>
            <a:ext cx="3958139" cy="2612889"/>
          </a:xfrm>
          <a:prstGeom prst="rect">
            <a:avLst/>
          </a:prstGeom>
        </p:spPr>
      </p:pic>
      <p:sp>
        <p:nvSpPr>
          <p:cNvPr id="10" name="箭头: 右 9">
            <a:extLst>
              <a:ext uri="{FF2B5EF4-FFF2-40B4-BE49-F238E27FC236}">
                <a16:creationId xmlns:a16="http://schemas.microsoft.com/office/drawing/2014/main" id="{207C213A-BCE3-4653-BB33-C1F8BBA0CDBB}"/>
              </a:ext>
            </a:extLst>
          </p:cNvPr>
          <p:cNvSpPr/>
          <p:nvPr/>
        </p:nvSpPr>
        <p:spPr>
          <a:xfrm rot="10800000">
            <a:off x="10439821" y="3665986"/>
            <a:ext cx="447897" cy="20326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3031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27DBE4C0-682B-4A40-9910-1FDA8294AEBC}"/>
              </a:ext>
            </a:extLst>
          </p:cNvPr>
          <p:cNvSpPr txBox="1"/>
          <p:nvPr/>
        </p:nvSpPr>
        <p:spPr>
          <a:xfrm>
            <a:off x="1272391" y="846732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算法  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8E75E20-5EEB-4D90-BF4C-DF9344269399}"/>
              </a:ext>
            </a:extLst>
          </p:cNvPr>
          <p:cNvSpPr txBox="1"/>
          <p:nvPr/>
        </p:nvSpPr>
        <p:spPr>
          <a:xfrm>
            <a:off x="2116634" y="5026837"/>
            <a:ext cx="84048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然后在所有划线元素中找到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最小</a:t>
            </a:r>
            <a:r>
              <a:rPr lang="zh-CN" altLang="en-US" sz="2400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的元素，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选中</a:t>
            </a:r>
            <a:r>
              <a:rPr lang="zh-CN" altLang="en-US" sz="2400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。</a:t>
            </a:r>
            <a:endParaRPr lang="en-US" altLang="zh-CN" sz="2400" dirty="0">
              <a:latin typeface="Adobe 宋体 Std L" panose="02020300000000000000" pitchFamily="18" charset="-122"/>
              <a:ea typeface="Adobe 宋体 Std L" panose="02020300000000000000" pitchFamily="18" charset="-122"/>
            </a:endParaRPr>
          </a:p>
          <a:p>
            <a:endParaRPr lang="en-US" altLang="zh-CN" sz="2400" dirty="0">
              <a:latin typeface="Adobe 宋体 Std L" panose="02020300000000000000" pitchFamily="18" charset="-122"/>
              <a:ea typeface="Adobe 宋体 Std L" panose="02020300000000000000" pitchFamily="18" charset="-122"/>
            </a:endParaRPr>
          </a:p>
          <a:p>
            <a:r>
              <a:rPr lang="zh-CN" altLang="en-US" sz="2400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把他所在的那一列（记为第 </a:t>
            </a:r>
            <a:r>
              <a:rPr lang="en-US" altLang="zh-CN" sz="2400" i="1" dirty="0" err="1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 </a:t>
            </a:r>
            <a:r>
              <a:rPr lang="zh-CN" altLang="en-US" sz="2400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列）全删掉，把第</a:t>
            </a:r>
            <a:r>
              <a:rPr lang="en-US" altLang="zh-CN" sz="2400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 </a:t>
            </a:r>
            <a:r>
              <a:rPr lang="en-US" altLang="zh-CN" sz="2400" i="1" dirty="0" err="1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 </a:t>
            </a:r>
            <a:r>
              <a:rPr lang="zh-CN" altLang="en-US" sz="2400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行全划线。</a:t>
            </a:r>
            <a:endParaRPr lang="en-US" altLang="zh-CN" sz="2400" dirty="0">
              <a:latin typeface="Adobe 宋体 Std L" panose="02020300000000000000" pitchFamily="18" charset="-122"/>
              <a:ea typeface="Adobe 宋体 Std L" panose="02020300000000000000" pitchFamily="18" charset="-122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9D75A5AB-2274-4DE9-90AE-11CE824CCFC5}"/>
              </a:ext>
            </a:extLst>
          </p:cNvPr>
          <p:cNvGrpSpPr/>
          <p:nvPr/>
        </p:nvGrpSpPr>
        <p:grpSpPr>
          <a:xfrm>
            <a:off x="1850547" y="2022798"/>
            <a:ext cx="3678843" cy="2571235"/>
            <a:chOff x="4334917" y="2112088"/>
            <a:chExt cx="3461206" cy="2419123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69D72191-C35E-421C-B502-2AF5870E25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34917" y="2112088"/>
              <a:ext cx="3461206" cy="2419123"/>
            </a:xfrm>
            <a:prstGeom prst="rect">
              <a:avLst/>
            </a:prstGeom>
          </p:spPr>
        </p:pic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FA67EA19-EC14-49BE-A741-B61B7342076F}"/>
                </a:ext>
              </a:extLst>
            </p:cNvPr>
            <p:cNvSpPr/>
            <p:nvPr/>
          </p:nvSpPr>
          <p:spPr>
            <a:xfrm>
              <a:off x="7071360" y="4389120"/>
              <a:ext cx="365760" cy="1319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箭头: 右 4">
            <a:extLst>
              <a:ext uri="{FF2B5EF4-FFF2-40B4-BE49-F238E27FC236}">
                <a16:creationId xmlns:a16="http://schemas.microsoft.com/office/drawing/2014/main" id="{BE0539A4-EFC4-4B8E-A2D4-19E69058AC5A}"/>
              </a:ext>
            </a:extLst>
          </p:cNvPr>
          <p:cNvSpPr/>
          <p:nvPr/>
        </p:nvSpPr>
        <p:spPr>
          <a:xfrm rot="5400000">
            <a:off x="4131515" y="1721438"/>
            <a:ext cx="447897" cy="20326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8D85A30-1BE5-4308-B728-DB7C9230EB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2560" y="2011624"/>
            <a:ext cx="3958139" cy="2612889"/>
          </a:xfrm>
          <a:prstGeom prst="rect">
            <a:avLst/>
          </a:prstGeom>
        </p:spPr>
      </p:pic>
      <p:sp>
        <p:nvSpPr>
          <p:cNvPr id="10" name="箭头: 右 9">
            <a:extLst>
              <a:ext uri="{FF2B5EF4-FFF2-40B4-BE49-F238E27FC236}">
                <a16:creationId xmlns:a16="http://schemas.microsoft.com/office/drawing/2014/main" id="{207C213A-BCE3-4653-BB33-C1F8BBA0CDBB}"/>
              </a:ext>
            </a:extLst>
          </p:cNvPr>
          <p:cNvSpPr/>
          <p:nvPr/>
        </p:nvSpPr>
        <p:spPr>
          <a:xfrm rot="10800000">
            <a:off x="10439821" y="3665986"/>
            <a:ext cx="447897" cy="20326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9346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27DBE4C0-682B-4A40-9910-1FDA8294AEBC}"/>
              </a:ext>
            </a:extLst>
          </p:cNvPr>
          <p:cNvSpPr txBox="1"/>
          <p:nvPr/>
        </p:nvSpPr>
        <p:spPr>
          <a:xfrm>
            <a:off x="1272391" y="846732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算法  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8E75E20-5EEB-4D90-BF4C-DF9344269399}"/>
              </a:ext>
            </a:extLst>
          </p:cNvPr>
          <p:cNvSpPr txBox="1"/>
          <p:nvPr/>
        </p:nvSpPr>
        <p:spPr>
          <a:xfrm>
            <a:off x="2116634" y="5026837"/>
            <a:ext cx="84048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然后在所有划线元素中找到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最小</a:t>
            </a:r>
            <a:r>
              <a:rPr lang="zh-CN" altLang="en-US" sz="2400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的元素，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选中</a:t>
            </a:r>
            <a:r>
              <a:rPr lang="zh-CN" altLang="en-US" sz="2400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。</a:t>
            </a:r>
            <a:endParaRPr lang="en-US" altLang="zh-CN" sz="2400" dirty="0">
              <a:latin typeface="Adobe 宋体 Std L" panose="02020300000000000000" pitchFamily="18" charset="-122"/>
              <a:ea typeface="Adobe 宋体 Std L" panose="02020300000000000000" pitchFamily="18" charset="-122"/>
            </a:endParaRPr>
          </a:p>
          <a:p>
            <a:endParaRPr lang="en-US" altLang="zh-CN" sz="2400" dirty="0">
              <a:latin typeface="Adobe 宋体 Std L" panose="02020300000000000000" pitchFamily="18" charset="-122"/>
              <a:ea typeface="Adobe 宋体 Std L" panose="02020300000000000000" pitchFamily="18" charset="-122"/>
            </a:endParaRPr>
          </a:p>
          <a:p>
            <a:r>
              <a:rPr lang="zh-CN" altLang="en-US" sz="2400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把他所在的那一列（记为第 </a:t>
            </a:r>
            <a:r>
              <a:rPr lang="en-US" altLang="zh-CN" sz="2400" i="1" dirty="0" err="1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 </a:t>
            </a:r>
            <a:r>
              <a:rPr lang="zh-CN" altLang="en-US" sz="2400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列）全删掉，把第</a:t>
            </a:r>
            <a:r>
              <a:rPr lang="en-US" altLang="zh-CN" sz="2400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 </a:t>
            </a:r>
            <a:r>
              <a:rPr lang="en-US" altLang="zh-CN" sz="2400" i="1" dirty="0" err="1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 </a:t>
            </a:r>
            <a:r>
              <a:rPr lang="zh-CN" altLang="en-US" sz="2400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行全划线。</a:t>
            </a:r>
            <a:endParaRPr lang="en-US" altLang="zh-CN" sz="2400" dirty="0">
              <a:latin typeface="Adobe 宋体 Std L" panose="02020300000000000000" pitchFamily="18" charset="-122"/>
              <a:ea typeface="Adobe 宋体 Std L" panose="02020300000000000000" pitchFamily="18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8D85A30-1BE5-4308-B728-DB7C9230E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171" y="2047017"/>
            <a:ext cx="3958139" cy="2612889"/>
          </a:xfrm>
          <a:prstGeom prst="rect">
            <a:avLst/>
          </a:prstGeom>
        </p:spPr>
      </p:pic>
      <p:sp>
        <p:nvSpPr>
          <p:cNvPr id="10" name="箭头: 右 9">
            <a:extLst>
              <a:ext uri="{FF2B5EF4-FFF2-40B4-BE49-F238E27FC236}">
                <a16:creationId xmlns:a16="http://schemas.microsoft.com/office/drawing/2014/main" id="{207C213A-BCE3-4653-BB33-C1F8BBA0CDBB}"/>
              </a:ext>
            </a:extLst>
          </p:cNvPr>
          <p:cNvSpPr/>
          <p:nvPr/>
        </p:nvSpPr>
        <p:spPr>
          <a:xfrm rot="10800000">
            <a:off x="10521499" y="3274519"/>
            <a:ext cx="447897" cy="20326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880B9B6-CAE0-4BEF-8A33-599178FD11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0692" y="2170138"/>
            <a:ext cx="3781878" cy="2412022"/>
          </a:xfrm>
          <a:prstGeom prst="rect">
            <a:avLst/>
          </a:prstGeom>
        </p:spPr>
      </p:pic>
      <p:sp>
        <p:nvSpPr>
          <p:cNvPr id="5" name="箭头: 右 4">
            <a:extLst>
              <a:ext uri="{FF2B5EF4-FFF2-40B4-BE49-F238E27FC236}">
                <a16:creationId xmlns:a16="http://schemas.microsoft.com/office/drawing/2014/main" id="{BE0539A4-EFC4-4B8E-A2D4-19E69058AC5A}"/>
              </a:ext>
            </a:extLst>
          </p:cNvPr>
          <p:cNvSpPr/>
          <p:nvPr/>
        </p:nvSpPr>
        <p:spPr>
          <a:xfrm rot="2724412">
            <a:off x="2935390" y="3403714"/>
            <a:ext cx="447897" cy="20326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5401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27DBE4C0-682B-4A40-9910-1FDA8294AEBC}"/>
              </a:ext>
            </a:extLst>
          </p:cNvPr>
          <p:cNvSpPr txBox="1"/>
          <p:nvPr/>
        </p:nvSpPr>
        <p:spPr>
          <a:xfrm>
            <a:off x="1272391" y="846732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算法  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8E75E20-5EEB-4D90-BF4C-DF9344269399}"/>
              </a:ext>
            </a:extLst>
          </p:cNvPr>
          <p:cNvSpPr txBox="1"/>
          <p:nvPr/>
        </p:nvSpPr>
        <p:spPr>
          <a:xfrm>
            <a:off x="2116634" y="5026837"/>
            <a:ext cx="84048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然后在所有划线元素中找到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最小</a:t>
            </a:r>
            <a:r>
              <a:rPr lang="zh-CN" altLang="en-US" sz="2400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的元素，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选中</a:t>
            </a:r>
            <a:r>
              <a:rPr lang="zh-CN" altLang="en-US" sz="2400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。</a:t>
            </a:r>
            <a:endParaRPr lang="en-US" altLang="zh-CN" sz="2400" dirty="0">
              <a:latin typeface="Adobe 宋体 Std L" panose="02020300000000000000" pitchFamily="18" charset="-122"/>
              <a:ea typeface="Adobe 宋体 Std L" panose="02020300000000000000" pitchFamily="18" charset="-122"/>
            </a:endParaRPr>
          </a:p>
          <a:p>
            <a:endParaRPr lang="en-US" altLang="zh-CN" sz="2400" dirty="0">
              <a:latin typeface="Adobe 宋体 Std L" panose="02020300000000000000" pitchFamily="18" charset="-122"/>
              <a:ea typeface="Adobe 宋体 Std L" panose="02020300000000000000" pitchFamily="18" charset="-122"/>
            </a:endParaRPr>
          </a:p>
          <a:p>
            <a:r>
              <a:rPr lang="zh-CN" altLang="en-US" sz="2400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把他所在的那一列（记为第 </a:t>
            </a:r>
            <a:r>
              <a:rPr lang="en-US" altLang="zh-CN" sz="2400" i="1" dirty="0" err="1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 </a:t>
            </a:r>
            <a:r>
              <a:rPr lang="zh-CN" altLang="en-US" sz="2400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列）全删掉，把第</a:t>
            </a:r>
            <a:r>
              <a:rPr lang="en-US" altLang="zh-CN" sz="2400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 </a:t>
            </a:r>
            <a:r>
              <a:rPr lang="en-US" altLang="zh-CN" sz="2400" i="1" dirty="0" err="1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 </a:t>
            </a:r>
            <a:r>
              <a:rPr lang="zh-CN" altLang="en-US" sz="2400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行全划线。</a:t>
            </a:r>
            <a:endParaRPr lang="en-US" altLang="zh-CN" sz="2400" dirty="0">
              <a:latin typeface="Adobe 宋体 Std L" panose="02020300000000000000" pitchFamily="18" charset="-122"/>
              <a:ea typeface="Adobe 宋体 Std L" panose="02020300000000000000" pitchFamily="18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8D85A30-1BE5-4308-B728-DB7C9230E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171" y="2047017"/>
            <a:ext cx="3958139" cy="2612889"/>
          </a:xfrm>
          <a:prstGeom prst="rect">
            <a:avLst/>
          </a:prstGeom>
        </p:spPr>
      </p:pic>
      <p:sp>
        <p:nvSpPr>
          <p:cNvPr id="10" name="箭头: 右 9">
            <a:extLst>
              <a:ext uri="{FF2B5EF4-FFF2-40B4-BE49-F238E27FC236}">
                <a16:creationId xmlns:a16="http://schemas.microsoft.com/office/drawing/2014/main" id="{207C213A-BCE3-4653-BB33-C1F8BBA0CDBB}"/>
              </a:ext>
            </a:extLst>
          </p:cNvPr>
          <p:cNvSpPr/>
          <p:nvPr/>
        </p:nvSpPr>
        <p:spPr>
          <a:xfrm rot="10800000">
            <a:off x="10382570" y="3281620"/>
            <a:ext cx="447897" cy="20326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880B9B6-CAE0-4BEF-8A33-599178FD11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0692" y="2170138"/>
            <a:ext cx="3781878" cy="2412022"/>
          </a:xfrm>
          <a:prstGeom prst="rect">
            <a:avLst/>
          </a:prstGeom>
        </p:spPr>
      </p:pic>
      <p:sp>
        <p:nvSpPr>
          <p:cNvPr id="5" name="箭头: 右 4">
            <a:extLst>
              <a:ext uri="{FF2B5EF4-FFF2-40B4-BE49-F238E27FC236}">
                <a16:creationId xmlns:a16="http://schemas.microsoft.com/office/drawing/2014/main" id="{BE0539A4-EFC4-4B8E-A2D4-19E69058AC5A}"/>
              </a:ext>
            </a:extLst>
          </p:cNvPr>
          <p:cNvSpPr/>
          <p:nvPr/>
        </p:nvSpPr>
        <p:spPr>
          <a:xfrm rot="2724412">
            <a:off x="3016669" y="3423927"/>
            <a:ext cx="447897" cy="20326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0399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772</Words>
  <Application>Microsoft Office PowerPoint</Application>
  <PresentationFormat>宽屏</PresentationFormat>
  <Paragraphs>97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4" baseType="lpstr">
      <vt:lpstr>Adobe 宋体 Std L</vt:lpstr>
      <vt:lpstr>等线</vt:lpstr>
      <vt:lpstr>等线 Light</vt:lpstr>
      <vt:lpstr>黑体</vt:lpstr>
      <vt:lpstr>宋体</vt:lpstr>
      <vt:lpstr>Arial</vt:lpstr>
      <vt:lpstr>Cambria Math</vt:lpstr>
      <vt:lpstr>Consolas</vt:lpstr>
      <vt:lpstr>Courier New</vt:lpstr>
      <vt:lpstr>Times New Roman</vt:lpstr>
      <vt:lpstr>Office 主题​​</vt:lpstr>
      <vt:lpstr>权图的矩阵表示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Kruskal算法可以用矩阵形式解吗？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81271</dc:creator>
  <cp:lastModifiedBy> </cp:lastModifiedBy>
  <cp:revision>31</cp:revision>
  <dcterms:created xsi:type="dcterms:W3CDTF">2018-10-17T07:28:55Z</dcterms:created>
  <dcterms:modified xsi:type="dcterms:W3CDTF">2018-10-24T06:33:23Z</dcterms:modified>
</cp:coreProperties>
</file>