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7294-7B18-408C-A114-92C6A86048C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FE28-ECE1-4127-9082-AECE6B8C4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6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7294-7B18-408C-A114-92C6A86048C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FE28-ECE1-4127-9082-AECE6B8C4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57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7294-7B18-408C-A114-92C6A86048C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FE28-ECE1-4127-9082-AECE6B8C4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471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7294-7B18-408C-A114-92C6A86048C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FE28-ECE1-4127-9082-AECE6B8C4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874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7294-7B18-408C-A114-92C6A86048C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FE28-ECE1-4127-9082-AECE6B8C4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23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7294-7B18-408C-A114-92C6A86048C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FE28-ECE1-4127-9082-AECE6B8C4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93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7294-7B18-408C-A114-92C6A86048C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FE28-ECE1-4127-9082-AECE6B8C4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7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7294-7B18-408C-A114-92C6A86048C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FE28-ECE1-4127-9082-AECE6B8C4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5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7294-7B18-408C-A114-92C6A86048C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FE28-ECE1-4127-9082-AECE6B8C4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75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7294-7B18-408C-A114-92C6A86048C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FE28-ECE1-4127-9082-AECE6B8C4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43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7294-7B18-408C-A114-92C6A86048C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FE28-ECE1-4127-9082-AECE6B8C4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63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7294-7B18-408C-A114-92C6A86048C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FE28-ECE1-4127-9082-AECE6B8C4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51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7294-7B18-408C-A114-92C6A86048C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FE28-ECE1-4127-9082-AECE6B8C4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79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C2E7294-7B18-408C-A114-92C6A86048C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7F6FE28-ECE1-4127-9082-AECE6B8C4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21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C2E7294-7B18-408C-A114-92C6A86048C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7F6FE28-ECE1-4127-9082-AECE6B8C4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82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FC647-FC3C-48EA-92F3-5ADE2ECF7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943474"/>
            <a:ext cx="10572000" cy="2971051"/>
          </a:xfrm>
        </p:spPr>
        <p:txBody>
          <a:bodyPr/>
          <a:lstStyle/>
          <a:p>
            <a:pPr algn="ctr"/>
            <a:r>
              <a:rPr lang="en-US" altLang="zh-CN" dirty="0"/>
              <a:t>Open Topic</a:t>
            </a:r>
            <a:br>
              <a:rPr lang="en-US" altLang="zh-CN" dirty="0"/>
            </a:br>
            <a:r>
              <a:rPr lang="en-US" altLang="zh-CN" dirty="0"/>
              <a:t>TC:7.4</a:t>
            </a:r>
            <a:br>
              <a:rPr lang="en-US" altLang="zh-CN" dirty="0"/>
            </a:br>
            <a:r>
              <a:rPr lang="zh-CN" altLang="en-US" dirty="0"/>
              <a:t>快速排序的栈深度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A8B66D-0EB2-4AF9-BF82-1ED5944BD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																</a:t>
            </a:r>
            <a:r>
              <a:rPr lang="zh-CN" altLang="en-US" dirty="0"/>
              <a:t>徐臣 </a:t>
            </a:r>
            <a:r>
              <a:rPr lang="en-US" altLang="zh-CN" dirty="0"/>
              <a:t>171180558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93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85174-F8E8-450A-8F46-44BB0A1A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F0949-E766-4A83-8A7E-AE5FB0BA7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TAIL_RECUSION_QUICKSORT(</a:t>
            </a:r>
            <a:r>
              <a:rPr lang="en-US" altLang="zh-CN" dirty="0" err="1"/>
              <a:t>A,p,r</a:t>
            </a:r>
            <a:r>
              <a:rPr lang="en-US" altLang="zh-CN" dirty="0"/>
              <a:t>)	{</a:t>
            </a:r>
          </a:p>
          <a:p>
            <a:r>
              <a:rPr lang="en-US" altLang="zh-CN" dirty="0"/>
              <a:t>	while(p&lt;r)	{</a:t>
            </a:r>
          </a:p>
          <a:p>
            <a:r>
              <a:rPr lang="en-US" altLang="zh-CN" dirty="0"/>
              <a:t>		int q=PARTITION(</a:t>
            </a:r>
            <a:r>
              <a:rPr lang="en-US" altLang="zh-CN" dirty="0" err="1"/>
              <a:t>p,r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TAIL_RECUSION_QUICKSORT(A,p,q-1);</a:t>
            </a:r>
          </a:p>
          <a:p>
            <a:r>
              <a:rPr lang="en-US" altLang="zh-CN" dirty="0"/>
              <a:t>		p=q+1;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975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D4C8F-DEB3-4AC0-AA0F-59F6BF563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A9A39-457F-4876-BEFD-380A43E7C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首先我们得知道所有的递归程序都是通过栈来实现的</a:t>
            </a:r>
            <a:endParaRPr lang="en-US" altLang="zh-CN" dirty="0"/>
          </a:p>
          <a:p>
            <a:r>
              <a:rPr lang="zh-CN" altLang="en-US" dirty="0"/>
              <a:t>首先执行的上层递归，在执行下层递归时被压入栈中，在下层递归执行完了（即出栈），再执行</a:t>
            </a:r>
            <a:endParaRPr lang="en-US" altLang="zh-CN" dirty="0"/>
          </a:p>
          <a:p>
            <a:r>
              <a:rPr lang="zh-CN" altLang="en-US" dirty="0"/>
              <a:t>上层递归的剩余部分后将上层递归出栈。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549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7529E-2078-49AC-80FE-1F992259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：证明尾递归的正确性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2D33F-BE62-4CF7-AF84-5ABEAC0FB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由前证已知</a:t>
            </a:r>
            <a:r>
              <a:rPr lang="en-US" altLang="zh-CN" dirty="0"/>
              <a:t>PARITION(</a:t>
            </a:r>
            <a:r>
              <a:rPr lang="en-US" altLang="zh-CN" dirty="0" err="1"/>
              <a:t>A,p,r</a:t>
            </a:r>
            <a:r>
              <a:rPr lang="en-US" altLang="zh-CN" dirty="0"/>
              <a:t>)</a:t>
            </a:r>
            <a:r>
              <a:rPr lang="zh-CN" altLang="en-US" dirty="0"/>
              <a:t>后得到的</a:t>
            </a:r>
            <a:r>
              <a:rPr lang="en-US" altLang="zh-CN" dirty="0"/>
              <a:t>q</a:t>
            </a:r>
            <a:r>
              <a:rPr lang="zh-CN" altLang="en-US" dirty="0"/>
              <a:t>上的数位置不再改变，</a:t>
            </a:r>
            <a:endParaRPr lang="en-US" altLang="zh-CN" dirty="0"/>
          </a:p>
          <a:p>
            <a:r>
              <a:rPr lang="zh-CN" altLang="en-US" dirty="0"/>
              <a:t>令 </a:t>
            </a:r>
            <a:r>
              <a:rPr lang="en-US" altLang="zh-CN" dirty="0"/>
              <a:t>Q </a:t>
            </a:r>
            <a:r>
              <a:rPr lang="zh-CN" altLang="en-US" dirty="0"/>
              <a:t>为命题，当</a:t>
            </a:r>
            <a:r>
              <a:rPr lang="en-US" altLang="zh-CN" dirty="0"/>
              <a:t>TAIL-recursive-quicksort(</a:t>
            </a:r>
            <a:r>
              <a:rPr lang="en-US" altLang="zh-CN" dirty="0" err="1"/>
              <a:t>A,p,r</a:t>
            </a:r>
            <a:r>
              <a:rPr lang="en-US" altLang="zh-CN" dirty="0"/>
              <a:t>) </a:t>
            </a:r>
            <a:r>
              <a:rPr lang="zh-CN" altLang="en-US" dirty="0"/>
              <a:t>执行后，</a:t>
            </a:r>
            <a:r>
              <a:rPr lang="en-US" altLang="zh-CN" dirty="0"/>
              <a:t>p-r </a:t>
            </a:r>
            <a:r>
              <a:rPr lang="zh-CN" altLang="en-US" dirty="0"/>
              <a:t>上所有元素已确定其位置，即完成排序。</a:t>
            </a:r>
            <a:endParaRPr lang="en-US" altLang="zh-CN" dirty="0"/>
          </a:p>
          <a:p>
            <a:r>
              <a:rPr lang="zh-CN" altLang="en-US" dirty="0"/>
              <a:t>可知对于任意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r=p </a:t>
            </a:r>
            <a:r>
              <a:rPr lang="zh-CN" altLang="en-US" dirty="0"/>
              <a:t>时，</a:t>
            </a:r>
            <a:r>
              <a:rPr lang="en-US" altLang="zh-CN" dirty="0"/>
              <a:t>Q </a:t>
            </a:r>
            <a:r>
              <a:rPr lang="zh-CN" altLang="en-US" dirty="0"/>
              <a:t>恒成立，此包含</a:t>
            </a:r>
            <a:r>
              <a:rPr lang="en-US" altLang="zh-CN" dirty="0"/>
              <a:t>r=p=1</a:t>
            </a:r>
            <a:r>
              <a:rPr lang="zh-CN" altLang="en-US" dirty="0"/>
              <a:t>时。</a:t>
            </a:r>
            <a:endParaRPr lang="en-US" altLang="zh-CN" dirty="0"/>
          </a:p>
          <a:p>
            <a:r>
              <a:rPr lang="en-US" altLang="zh-CN" dirty="0"/>
              <a:t>r&gt;p </a:t>
            </a:r>
            <a:r>
              <a:rPr lang="zh-CN" altLang="en-US" dirty="0"/>
              <a:t>时，假设 对于任意 </a:t>
            </a:r>
            <a:r>
              <a:rPr lang="en-US" altLang="zh-CN" dirty="0"/>
              <a:t>1&lt;=p0&lt;=r0&lt;=r , </a:t>
            </a:r>
            <a:r>
              <a:rPr lang="zh-CN" altLang="en-US" dirty="0"/>
              <a:t>有 </a:t>
            </a:r>
            <a:r>
              <a:rPr lang="en-US" altLang="zh-CN" dirty="0"/>
              <a:t>Q</a:t>
            </a:r>
            <a:r>
              <a:rPr lang="zh-CN" altLang="en-US" dirty="0"/>
              <a:t> 成立，</a:t>
            </a:r>
            <a:endParaRPr lang="en-US" altLang="zh-CN" dirty="0"/>
          </a:p>
          <a:p>
            <a:r>
              <a:rPr lang="zh-CN" altLang="en-US" dirty="0"/>
              <a:t>定义不变式 </a:t>
            </a:r>
            <a:r>
              <a:rPr lang="en-US" altLang="zh-CN" dirty="0"/>
              <a:t>I </a:t>
            </a:r>
            <a:r>
              <a:rPr lang="zh-CN" altLang="en-US" dirty="0"/>
              <a:t>：当</a:t>
            </a:r>
            <a:r>
              <a:rPr lang="en-US" altLang="zh-CN" dirty="0"/>
              <a:t>while </a:t>
            </a:r>
            <a:r>
              <a:rPr lang="zh-CN" altLang="en-US" dirty="0"/>
              <a:t>执行至 </a:t>
            </a:r>
            <a:r>
              <a:rPr lang="en-US" altLang="zh-CN" dirty="0"/>
              <a:t>p=q+1 </a:t>
            </a:r>
            <a:r>
              <a:rPr lang="zh-CN" altLang="en-US" dirty="0"/>
              <a:t>后，</a:t>
            </a:r>
            <a:r>
              <a:rPr lang="en-US" altLang="zh-CN" dirty="0"/>
              <a:t>op-p-1 </a:t>
            </a:r>
            <a:r>
              <a:rPr lang="zh-CN" altLang="en-US" dirty="0"/>
              <a:t>已排好序（因</a:t>
            </a:r>
            <a:r>
              <a:rPr lang="en-US" altLang="zh-CN" dirty="0"/>
              <a:t>p</a:t>
            </a:r>
            <a:r>
              <a:rPr lang="zh-CN" altLang="en-US" dirty="0"/>
              <a:t>会被改变，先设</a:t>
            </a:r>
            <a:r>
              <a:rPr lang="en-US" altLang="zh-CN" dirty="0"/>
              <a:t>op=p </a:t>
            </a:r>
            <a:r>
              <a:rPr lang="zh-CN" altLang="en-US" dirty="0"/>
              <a:t>最开始时） </a:t>
            </a:r>
            <a:endParaRPr lang="en-US" altLang="zh-CN" dirty="0"/>
          </a:p>
          <a:p>
            <a:r>
              <a:rPr lang="zh-CN" altLang="en-US" dirty="0"/>
              <a:t>证明：循环前，</a:t>
            </a:r>
            <a:r>
              <a:rPr lang="en-US" altLang="zh-CN" dirty="0"/>
              <a:t>p&lt;op </a:t>
            </a:r>
            <a:r>
              <a:rPr lang="zh-CN" altLang="en-US" dirty="0"/>
              <a:t>为空集，</a:t>
            </a:r>
            <a:r>
              <a:rPr lang="en-US" altLang="zh-CN" dirty="0"/>
              <a:t> Q</a:t>
            </a:r>
            <a:r>
              <a:rPr lang="zh-CN" altLang="en-US" dirty="0"/>
              <a:t>成立。</a:t>
            </a:r>
            <a:endParaRPr lang="en-US" altLang="zh-CN" dirty="0"/>
          </a:p>
          <a:p>
            <a:r>
              <a:rPr lang="zh-CN" altLang="en-US" dirty="0"/>
              <a:t>循环中，在</a:t>
            </a:r>
            <a:r>
              <a:rPr lang="en-US" altLang="zh-CN" dirty="0"/>
              <a:t>q=PARTITION </a:t>
            </a:r>
            <a:r>
              <a:rPr lang="zh-CN" altLang="en-US" dirty="0"/>
              <a:t>之前有</a:t>
            </a:r>
            <a:r>
              <a:rPr lang="en-US" altLang="zh-CN" dirty="0"/>
              <a:t>op-p</a:t>
            </a:r>
            <a:r>
              <a:rPr lang="zh-CN" altLang="en-US" dirty="0"/>
              <a:t>已排好序，后执行</a:t>
            </a:r>
            <a:r>
              <a:rPr lang="en-US" altLang="zh-CN" dirty="0"/>
              <a:t>TAIL-recursive-quicksort(A,p,q-1)</a:t>
            </a:r>
            <a:r>
              <a:rPr lang="zh-CN" altLang="en-US" dirty="0"/>
              <a:t>后可知</a:t>
            </a:r>
            <a:r>
              <a:rPr lang="en-US" altLang="zh-CN" dirty="0"/>
              <a:t> p-q-1</a:t>
            </a:r>
            <a:r>
              <a:rPr lang="zh-CN" altLang="en-US" dirty="0"/>
              <a:t>已确定位置，又有</a:t>
            </a:r>
            <a:r>
              <a:rPr lang="en-US" altLang="zh-CN" dirty="0"/>
              <a:t>op-p</a:t>
            </a:r>
            <a:r>
              <a:rPr lang="zh-CN" altLang="en-US" dirty="0"/>
              <a:t>确定位置，两者答案可直接合并故</a:t>
            </a:r>
            <a:r>
              <a:rPr lang="en-US" altLang="zh-CN" dirty="0"/>
              <a:t>op-q-1</a:t>
            </a:r>
            <a:r>
              <a:rPr lang="zh-CN" altLang="en-US" dirty="0"/>
              <a:t>都确定位置，又有</a:t>
            </a:r>
            <a:r>
              <a:rPr lang="en-US" altLang="zh-CN" dirty="0"/>
              <a:t>PARTITON</a:t>
            </a:r>
            <a:r>
              <a:rPr lang="zh-CN" altLang="en-US" dirty="0"/>
              <a:t>得</a:t>
            </a:r>
            <a:r>
              <a:rPr lang="en-US" altLang="zh-CN" dirty="0"/>
              <a:t>q</a:t>
            </a:r>
            <a:r>
              <a:rPr lang="zh-CN" altLang="en-US" dirty="0"/>
              <a:t>位置确定，则</a:t>
            </a:r>
            <a:r>
              <a:rPr lang="en-US" altLang="zh-CN" dirty="0"/>
              <a:t>I</a:t>
            </a:r>
            <a:r>
              <a:rPr lang="zh-CN" altLang="en-US" dirty="0"/>
              <a:t>得证</a:t>
            </a:r>
            <a:endParaRPr lang="en-US" altLang="zh-CN" dirty="0"/>
          </a:p>
          <a:p>
            <a:r>
              <a:rPr lang="zh-CN" altLang="en-US" dirty="0"/>
              <a:t>又可知</a:t>
            </a:r>
            <a:r>
              <a:rPr lang="en-US" altLang="zh-CN" dirty="0"/>
              <a:t>q</a:t>
            </a:r>
            <a:r>
              <a:rPr lang="zh-CN" altLang="en-US" dirty="0"/>
              <a:t>递增且</a:t>
            </a:r>
            <a:r>
              <a:rPr lang="en-US" altLang="zh-CN" dirty="0"/>
              <a:t>q&lt;=</a:t>
            </a:r>
            <a:r>
              <a:rPr lang="en-US" altLang="zh-CN" dirty="0" err="1"/>
              <a:t>r,p</a:t>
            </a:r>
            <a:r>
              <a:rPr lang="en-US" altLang="zh-CN" dirty="0"/>
              <a:t>=q.</a:t>
            </a:r>
            <a:r>
              <a:rPr lang="zh-CN" altLang="en-US" dirty="0"/>
              <a:t>故循环一定终止</a:t>
            </a:r>
            <a:endParaRPr lang="en-US" altLang="zh-CN" dirty="0"/>
          </a:p>
          <a:p>
            <a:r>
              <a:rPr lang="zh-CN" altLang="en-US" dirty="0"/>
              <a:t>由</a:t>
            </a:r>
            <a:r>
              <a:rPr lang="en-US" altLang="zh-CN" dirty="0"/>
              <a:t>I</a:t>
            </a:r>
            <a:r>
              <a:rPr lang="zh-CN" altLang="en-US" dirty="0"/>
              <a:t>得 循环完成后，</a:t>
            </a:r>
            <a:r>
              <a:rPr lang="en-US" altLang="zh-CN" dirty="0"/>
              <a:t>p&gt;=r </a:t>
            </a:r>
            <a:r>
              <a:rPr lang="zh-CN" altLang="en-US" dirty="0"/>
              <a:t>则 </a:t>
            </a:r>
            <a:r>
              <a:rPr lang="en-US" altLang="zh-CN" dirty="0"/>
              <a:t>p-1</a:t>
            </a:r>
            <a:r>
              <a:rPr lang="zh-CN" altLang="en-US" dirty="0"/>
              <a:t>可能小于</a:t>
            </a:r>
            <a:r>
              <a:rPr lang="en-US" altLang="zh-CN" dirty="0"/>
              <a:t>r</a:t>
            </a:r>
            <a:r>
              <a:rPr lang="zh-CN" altLang="en-US" dirty="0"/>
              <a:t>，当</a:t>
            </a:r>
            <a:r>
              <a:rPr lang="en-US" altLang="zh-CN" dirty="0"/>
              <a:t>p=r </a:t>
            </a:r>
            <a:r>
              <a:rPr lang="zh-CN" altLang="en-US" dirty="0"/>
              <a:t>时可知，</a:t>
            </a:r>
            <a:r>
              <a:rPr lang="en-US" altLang="zh-CN" dirty="0"/>
              <a:t>op-r-1 </a:t>
            </a:r>
            <a:r>
              <a:rPr lang="zh-CN" altLang="en-US" dirty="0"/>
              <a:t>都已排好序且位置不变，那么</a:t>
            </a:r>
            <a:r>
              <a:rPr lang="en-US" altLang="zh-CN" dirty="0"/>
              <a:t>r</a:t>
            </a:r>
            <a:r>
              <a:rPr lang="zh-CN" altLang="en-US" dirty="0"/>
              <a:t>上的数的位置只有</a:t>
            </a:r>
            <a:r>
              <a:rPr lang="en-US" altLang="zh-CN" dirty="0"/>
              <a:t>r</a:t>
            </a:r>
            <a:r>
              <a:rPr lang="zh-CN" altLang="en-US" dirty="0"/>
              <a:t>一种可能，故亦为排好序的，</a:t>
            </a:r>
            <a:r>
              <a:rPr lang="en-US" altLang="zh-CN" dirty="0"/>
              <a:t>p=r+1</a:t>
            </a:r>
            <a:r>
              <a:rPr lang="zh-CN" altLang="en-US" dirty="0"/>
              <a:t>时则为</a:t>
            </a:r>
            <a:r>
              <a:rPr lang="en-US" altLang="zh-CN" dirty="0"/>
              <a:t>op-r</a:t>
            </a:r>
            <a:r>
              <a:rPr lang="zh-CN" altLang="en-US" dirty="0"/>
              <a:t>排序完成。</a:t>
            </a:r>
            <a:endParaRPr lang="en-US" altLang="zh-CN" dirty="0"/>
          </a:p>
          <a:p>
            <a:r>
              <a:rPr lang="zh-CN" altLang="en-US" dirty="0"/>
              <a:t>则</a:t>
            </a:r>
            <a:r>
              <a:rPr lang="en-US" altLang="zh-CN" dirty="0"/>
              <a:t>Q</a:t>
            </a:r>
            <a:r>
              <a:rPr lang="zh-CN" altLang="en-US" dirty="0"/>
              <a:t>得证。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557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94759-73C8-476F-8EC3-924A0AC0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描述栈深度为</a:t>
            </a:r>
            <a:r>
              <a:rPr lang="en-US" altLang="zh-CN" dirty="0"/>
              <a:t>Θ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）的情况：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BE5817-0331-4AD6-BABD-5EB3D6CF0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即程序在</a:t>
            </a:r>
            <a:r>
              <a:rPr lang="en-US" altLang="zh-CN" dirty="0"/>
              <a:t>while</a:t>
            </a:r>
            <a:r>
              <a:rPr lang="zh-CN" altLang="en-US" dirty="0"/>
              <a:t>循环中连续执行了</a:t>
            </a:r>
            <a:r>
              <a:rPr lang="en-US" altLang="zh-CN" dirty="0"/>
              <a:t>Θ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）次，不妨只研究</a:t>
            </a:r>
            <a:r>
              <a:rPr lang="en-US" altLang="zh-CN" dirty="0"/>
              <a:t>n</a:t>
            </a:r>
            <a:r>
              <a:rPr lang="zh-CN" altLang="en-US" dirty="0"/>
              <a:t>次的情况</a:t>
            </a:r>
            <a:endParaRPr lang="en-US" altLang="zh-CN" dirty="0"/>
          </a:p>
          <a:p>
            <a:pPr lvl="1"/>
            <a:r>
              <a:rPr lang="zh-CN" altLang="en-US" dirty="0"/>
              <a:t>那么第一层入栈就为</a:t>
            </a:r>
            <a:r>
              <a:rPr lang="en-US" altLang="zh-CN" dirty="0"/>
              <a:t>TAIL-recursive-quicksort(A,1,A-length)</a:t>
            </a:r>
          </a:p>
          <a:p>
            <a:pPr lvl="1"/>
            <a:r>
              <a:rPr lang="zh-CN" altLang="en-US" dirty="0"/>
              <a:t>可知该函数直接出栈条件为</a:t>
            </a:r>
            <a:r>
              <a:rPr lang="en-US" altLang="zh-CN" dirty="0"/>
              <a:t>p=r(</a:t>
            </a:r>
            <a:r>
              <a:rPr lang="zh-CN" altLang="en-US" dirty="0"/>
              <a:t>无</a:t>
            </a:r>
            <a:r>
              <a:rPr lang="en-US" altLang="zh-CN" dirty="0"/>
              <a:t>while</a:t>
            </a:r>
            <a:r>
              <a:rPr lang="zh-CN" altLang="en-US" dirty="0"/>
              <a:t>循环的执行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且可知每次执行压栈（即</a:t>
            </a:r>
            <a:r>
              <a:rPr lang="en-US" altLang="zh-CN" dirty="0"/>
              <a:t>while</a:t>
            </a:r>
            <a:r>
              <a:rPr lang="zh-CN" altLang="en-US" dirty="0"/>
              <a:t>循环）时，有</a:t>
            </a:r>
            <a:r>
              <a:rPr lang="en-US" altLang="zh-CN" dirty="0"/>
              <a:t>q-1-p&lt;r-1-p&lt;r-p</a:t>
            </a:r>
            <a:r>
              <a:rPr lang="zh-CN" altLang="en-US" dirty="0"/>
              <a:t>故其区间长度一定减小。</a:t>
            </a:r>
            <a:endParaRPr lang="en-US" altLang="zh-CN" dirty="0"/>
          </a:p>
          <a:p>
            <a:pPr lvl="1"/>
            <a:r>
              <a:rPr lang="zh-CN" altLang="en-US" dirty="0"/>
              <a:t>此时有：</a:t>
            </a:r>
            <a:endParaRPr lang="en-US" altLang="zh-CN" dirty="0"/>
          </a:p>
          <a:p>
            <a:pPr lvl="2"/>
            <a:r>
              <a:rPr lang="en-US" altLang="zh-CN" dirty="0"/>
              <a:t>1 </a:t>
            </a:r>
            <a:r>
              <a:rPr lang="zh-CN" altLang="en-US" dirty="0"/>
              <a:t>压栈即减小区间长度</a:t>
            </a:r>
            <a:r>
              <a:rPr lang="en-US" altLang="zh-CN" dirty="0"/>
              <a:t>		</a:t>
            </a:r>
          </a:p>
          <a:p>
            <a:pPr lvl="2"/>
            <a:r>
              <a:rPr lang="en-US" altLang="zh-CN" dirty="0"/>
              <a:t>2 </a:t>
            </a:r>
            <a:r>
              <a:rPr lang="zh-CN" altLang="en-US" dirty="0"/>
              <a:t>区间长度为最初为</a:t>
            </a:r>
            <a:r>
              <a:rPr lang="en-US" altLang="zh-CN" dirty="0"/>
              <a:t>n</a:t>
            </a:r>
          </a:p>
          <a:p>
            <a:pPr lvl="2"/>
            <a:r>
              <a:rPr lang="zh-CN" altLang="en-US" dirty="0"/>
              <a:t>区间长度为</a:t>
            </a:r>
            <a:r>
              <a:rPr lang="en-US" altLang="zh-CN" dirty="0"/>
              <a:t>0 </a:t>
            </a:r>
            <a:r>
              <a:rPr lang="zh-CN" altLang="en-US" dirty="0"/>
              <a:t>则开始出栈</a:t>
            </a:r>
            <a:endParaRPr lang="en-US" altLang="zh-CN" dirty="0"/>
          </a:p>
          <a:p>
            <a:pPr lvl="1"/>
            <a:r>
              <a:rPr lang="zh-CN" altLang="en-US" dirty="0"/>
              <a:t>那么最大压栈数即 每次压栈只减少</a:t>
            </a:r>
            <a:r>
              <a:rPr lang="en-US" altLang="zh-CN" dirty="0"/>
              <a:t>1</a:t>
            </a:r>
            <a:r>
              <a:rPr lang="zh-CN" altLang="en-US" dirty="0"/>
              <a:t>的区间长度，此时栈深度最深为 </a:t>
            </a:r>
            <a:r>
              <a:rPr lang="en-US" altLang="zh-CN" dirty="0"/>
              <a:t>n=Θ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具体情况为每一次</a:t>
            </a:r>
            <a:r>
              <a:rPr lang="en-US" altLang="zh-CN" dirty="0"/>
              <a:t>PARTITION</a:t>
            </a:r>
            <a:r>
              <a:rPr lang="zh-CN" altLang="en-US" dirty="0"/>
              <a:t>得到的</a:t>
            </a:r>
            <a:r>
              <a:rPr lang="en-US" altLang="zh-CN" dirty="0"/>
              <a:t>q </a:t>
            </a:r>
            <a:r>
              <a:rPr lang="zh-CN" altLang="en-US" dirty="0"/>
              <a:t>都为</a:t>
            </a:r>
            <a:r>
              <a:rPr lang="en-US" altLang="zh-CN" dirty="0"/>
              <a:t>n </a:t>
            </a:r>
            <a:r>
              <a:rPr lang="zh-CN" altLang="en-US" dirty="0"/>
              <a:t>，即每一次都将最大的数的位置固定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19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CC67A-8BCA-4F99-A25A-7E7AF3AB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：改进方法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3EAC92-3E01-436D-86F7-BFA32862B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考虑每一次</a:t>
            </a:r>
            <a:r>
              <a:rPr lang="en-US" altLang="zh-CN" dirty="0"/>
              <a:t>PARTITION</a:t>
            </a:r>
            <a:r>
              <a:rPr lang="zh-CN" altLang="en-US" dirty="0"/>
              <a:t>后的 </a:t>
            </a:r>
            <a:r>
              <a:rPr lang="en-US" altLang="zh-CN" dirty="0"/>
              <a:t>TAIL….</a:t>
            </a:r>
            <a:r>
              <a:rPr lang="zh-CN" altLang="en-US" dirty="0"/>
              <a:t>函数的执行</a:t>
            </a:r>
            <a:endParaRPr lang="en-US" altLang="zh-CN" dirty="0"/>
          </a:p>
          <a:p>
            <a:r>
              <a:rPr lang="en-US" altLang="zh-CN" dirty="0"/>
              <a:t>PARTITION</a:t>
            </a:r>
            <a:r>
              <a:rPr lang="zh-CN" altLang="en-US" dirty="0"/>
              <a:t>将原区间划分为 </a:t>
            </a:r>
            <a:r>
              <a:rPr lang="en-US" altLang="zh-CN" dirty="0"/>
              <a:t>(p,q-1),{q},(q+1,r) </a:t>
            </a:r>
          </a:p>
          <a:p>
            <a:r>
              <a:rPr lang="zh-CN" altLang="en-US" dirty="0"/>
              <a:t>原函数固定选择前一种区间进行递归，</a:t>
            </a:r>
            <a:endParaRPr lang="en-US" altLang="zh-CN" dirty="0"/>
          </a:p>
          <a:p>
            <a:r>
              <a:rPr lang="zh-CN" altLang="en-US" dirty="0"/>
              <a:t>此处我们增加一个比较操作</a:t>
            </a:r>
            <a:endParaRPr lang="en-US" altLang="zh-CN" dirty="0"/>
          </a:p>
          <a:p>
            <a:r>
              <a:rPr lang="zh-CN" altLang="en-US" dirty="0"/>
              <a:t>比较（</a:t>
            </a:r>
            <a:r>
              <a:rPr lang="en-US" altLang="zh-CN" dirty="0"/>
              <a:t>p,q-1</a:t>
            </a:r>
            <a:r>
              <a:rPr lang="zh-CN" altLang="en-US" dirty="0"/>
              <a:t>）</a:t>
            </a:r>
            <a:r>
              <a:rPr lang="en-US" altLang="zh-CN" dirty="0"/>
              <a:t>,(q+1,r)</a:t>
            </a:r>
            <a:r>
              <a:rPr lang="zh-CN" altLang="en-US" dirty="0"/>
              <a:t>的区间大小即</a:t>
            </a:r>
            <a:r>
              <a:rPr lang="en-US" altLang="zh-CN" dirty="0"/>
              <a:t>q-1-p</a:t>
            </a:r>
            <a:r>
              <a:rPr lang="zh-CN" altLang="en-US" dirty="0"/>
              <a:t>和 </a:t>
            </a:r>
            <a:r>
              <a:rPr lang="en-US" altLang="zh-CN" dirty="0"/>
              <a:t>r-q-1</a:t>
            </a:r>
            <a:r>
              <a:rPr lang="zh-CN" altLang="en-US" dirty="0"/>
              <a:t>的大小，</a:t>
            </a:r>
            <a:endParaRPr lang="en-US" altLang="zh-CN" dirty="0"/>
          </a:p>
          <a:p>
            <a:r>
              <a:rPr lang="zh-CN" altLang="en-US" dirty="0"/>
              <a:t>每次选择区间长度更小的那一个进行递归函数</a:t>
            </a:r>
            <a:r>
              <a:rPr lang="en-US" altLang="zh-CN" dirty="0"/>
              <a:t>TAIL…</a:t>
            </a:r>
            <a:r>
              <a:rPr lang="zh-CN" altLang="en-US" dirty="0"/>
              <a:t>的执行。</a:t>
            </a:r>
            <a:endParaRPr lang="en-US" altLang="zh-CN" dirty="0"/>
          </a:p>
          <a:p>
            <a:r>
              <a:rPr lang="zh-CN" altLang="en-US" dirty="0"/>
              <a:t>这样之后我们有对于任意一次</a:t>
            </a:r>
            <a:r>
              <a:rPr lang="en-US" altLang="zh-CN" dirty="0"/>
              <a:t>TAIL</a:t>
            </a:r>
            <a:r>
              <a:rPr lang="zh-CN" altLang="en-US" dirty="0"/>
              <a:t>函数，设其所含区间长度为</a:t>
            </a:r>
            <a:r>
              <a:rPr lang="en-US" altLang="zh-CN" dirty="0"/>
              <a:t>x</a:t>
            </a:r>
          </a:p>
          <a:p>
            <a:r>
              <a:rPr lang="zh-CN" altLang="en-US" dirty="0"/>
              <a:t>则有</a:t>
            </a:r>
            <a:r>
              <a:rPr lang="en-US" altLang="zh-CN" dirty="0" err="1"/>
              <a:t>The_next_TAIL</a:t>
            </a:r>
            <a:r>
              <a:rPr lang="en-US" altLang="zh-CN" dirty="0"/>
              <a:t>…._</a:t>
            </a:r>
            <a:r>
              <a:rPr lang="en-US" altLang="zh-CN" dirty="0" err="1"/>
              <a:t>A_length</a:t>
            </a:r>
            <a:r>
              <a:rPr lang="en-US" altLang="zh-CN" dirty="0"/>
              <a:t> &lt;=x/2.</a:t>
            </a:r>
          </a:p>
          <a:p>
            <a:r>
              <a:rPr lang="zh-CN" altLang="en-US" dirty="0"/>
              <a:t>那么栈中上一层的区间长度一定小于等于下一层的</a:t>
            </a:r>
            <a:r>
              <a:rPr lang="en-US" altLang="zh-CN" dirty="0"/>
              <a:t>1/2.</a:t>
            </a:r>
          </a:p>
          <a:p>
            <a:r>
              <a:rPr lang="zh-CN" altLang="en-US" dirty="0"/>
              <a:t>设最高层数为</a:t>
            </a:r>
            <a:r>
              <a:rPr lang="en-US" altLang="zh-CN" dirty="0"/>
              <a:t>p </a:t>
            </a:r>
            <a:r>
              <a:rPr lang="zh-CN" altLang="en-US" dirty="0"/>
              <a:t>则有长度为</a:t>
            </a:r>
            <a:r>
              <a:rPr lang="en-US" altLang="zh-CN" dirty="0"/>
              <a:t>1. </a:t>
            </a:r>
            <a:r>
              <a:rPr lang="zh-CN" altLang="en-US" dirty="0"/>
              <a:t>那么 </a:t>
            </a:r>
            <a:r>
              <a:rPr lang="en-US" altLang="zh-CN" dirty="0"/>
              <a:t>1&lt;=</a:t>
            </a:r>
            <a:r>
              <a:rPr lang="en-US" altLang="zh-CN" dirty="0" err="1"/>
              <a:t>A_length</a:t>
            </a:r>
            <a:r>
              <a:rPr lang="en-US" altLang="zh-CN" dirty="0"/>
              <a:t>(p-1)/2&lt;(</a:t>
            </a:r>
            <a:r>
              <a:rPr lang="en-US" altLang="zh-CN" dirty="0" err="1"/>
              <a:t>A_length</a:t>
            </a:r>
            <a:r>
              <a:rPr lang="en-US" altLang="zh-CN" dirty="0"/>
              <a:t>(p-2)/2)/2&lt;=…..</a:t>
            </a:r>
            <a:r>
              <a:rPr lang="en-US" altLang="zh-CN" dirty="0" err="1"/>
              <a:t>A_length</a:t>
            </a:r>
            <a:r>
              <a:rPr lang="en-US" altLang="zh-CN" dirty="0"/>
              <a:t>(1)/(2^p)&lt;=n.</a:t>
            </a:r>
          </a:p>
          <a:p>
            <a:r>
              <a:rPr lang="zh-CN" altLang="en-US" dirty="0"/>
              <a:t>则 </a:t>
            </a:r>
            <a:r>
              <a:rPr lang="en-US" altLang="zh-CN" dirty="0"/>
              <a:t>p&lt;log n .</a:t>
            </a:r>
            <a:r>
              <a:rPr lang="zh-CN" altLang="en-US" dirty="0"/>
              <a:t>即递归层数为</a:t>
            </a:r>
            <a:r>
              <a:rPr lang="en-US" altLang="zh-CN" dirty="0"/>
              <a:t>Θ</a:t>
            </a:r>
            <a:r>
              <a:rPr lang="zh-CN" altLang="en-US" dirty="0"/>
              <a:t>（</a:t>
            </a:r>
            <a:r>
              <a:rPr lang="en-US" altLang="zh-CN" dirty="0"/>
              <a:t>log n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098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5F13F-3501-4FE7-979A-0BD6BCC0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A7217-A317-4BA3-856B-0CD437A0F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算法的复杂度，可知每一次我们执行一个比较操作我们执行一次</a:t>
            </a:r>
            <a:r>
              <a:rPr lang="en-US" altLang="zh-CN" dirty="0"/>
              <a:t>Tail</a:t>
            </a:r>
            <a:r>
              <a:rPr lang="zh-CN" altLang="en-US" dirty="0"/>
              <a:t>函数，单次比较的执行为</a:t>
            </a:r>
            <a:r>
              <a:rPr lang="en-US" altLang="zh-CN" dirty="0"/>
              <a:t>Θ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），考虑</a:t>
            </a:r>
            <a:r>
              <a:rPr lang="en-US" altLang="zh-CN" dirty="0"/>
              <a:t>TAIL</a:t>
            </a:r>
            <a:r>
              <a:rPr lang="zh-CN" altLang="en-US" dirty="0"/>
              <a:t>函数总执行次数，可知其 </a:t>
            </a:r>
            <a:r>
              <a:rPr lang="en-US" altLang="zh-CN" dirty="0"/>
              <a:t>&lt;=n,</a:t>
            </a:r>
            <a:r>
              <a:rPr lang="zh-CN" altLang="en-US" dirty="0"/>
              <a:t>则比较操作的最坏复杂度为</a:t>
            </a:r>
            <a:r>
              <a:rPr lang="en-US" altLang="zh-CN" dirty="0"/>
              <a:t>Θ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再考虑除开比较函数的复杂度，此处的复杂度证明于原先的书中快速排序的复杂度证明相同，为</a:t>
            </a:r>
            <a:r>
              <a:rPr lang="en-US" altLang="zh-CN" dirty="0"/>
              <a:t>Θ</a:t>
            </a:r>
            <a:r>
              <a:rPr lang="zh-CN" altLang="en-US" dirty="0"/>
              <a:t>（</a:t>
            </a:r>
            <a:r>
              <a:rPr lang="en-US" altLang="zh-CN" dirty="0" err="1"/>
              <a:t>nlogn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故总复杂度为</a:t>
            </a:r>
            <a:r>
              <a:rPr lang="en-US" altLang="zh-CN" dirty="0"/>
              <a:t>Θ</a:t>
            </a:r>
            <a:r>
              <a:rPr lang="zh-CN" altLang="en-US" dirty="0"/>
              <a:t>（</a:t>
            </a:r>
            <a:r>
              <a:rPr lang="en-US" altLang="zh-CN" dirty="0" err="1"/>
              <a:t>n+nlogn</a:t>
            </a:r>
            <a:r>
              <a:rPr lang="zh-CN" altLang="en-US" dirty="0"/>
              <a:t>）为</a:t>
            </a:r>
            <a:r>
              <a:rPr lang="en-US" altLang="zh-CN" dirty="0"/>
              <a:t>Θ</a:t>
            </a:r>
            <a:r>
              <a:rPr lang="zh-CN" altLang="en-US" dirty="0"/>
              <a:t>（</a:t>
            </a:r>
            <a:r>
              <a:rPr lang="en-US" altLang="zh-CN" dirty="0" err="1"/>
              <a:t>nlogn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07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2D568-DE7E-41D1-9C57-E6EC5815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一点小小的启发（雾）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668A8-68CC-493F-9A6F-739E6092C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：当遇到区间的划分操作，且执行代价与区间长度（大小）息息相关时，每次选择更小（或者更大，依赖代价与区间大小的关系）往往会使得代价的期望值得到质的改变，原因便是一次比较便能使代价依赖于某一个固定常数，在递归中其更恐怖为常数的层数次方（如这里）。所以这种思考方式在许多地方都有极大的用途。</a:t>
            </a:r>
            <a:endParaRPr lang="en-US" altLang="zh-CN" dirty="0"/>
          </a:p>
          <a:p>
            <a:r>
              <a:rPr lang="zh-CN" altLang="en-US" dirty="0"/>
              <a:t>推荐例子：</a:t>
            </a:r>
            <a:endParaRPr lang="en-US" altLang="zh-CN" dirty="0"/>
          </a:p>
          <a:p>
            <a:pPr lvl="1"/>
            <a:r>
              <a:rPr lang="zh-CN" altLang="en-US" dirty="0"/>
              <a:t>启发式合并（尤其于并查集但不限于并查集，数据结构的合并都可以这样）</a:t>
            </a:r>
            <a:endParaRPr lang="en-US" altLang="zh-CN" dirty="0"/>
          </a:p>
          <a:p>
            <a:pPr lvl="1"/>
            <a:r>
              <a:rPr lang="zh-CN" altLang="en-US" dirty="0"/>
              <a:t>在这个例子中你会发现，原本极其暴力的操作加上一个简单的判断，会在时间变得极其优秀，</a:t>
            </a:r>
            <a:endParaRPr lang="en-US" altLang="zh-CN" dirty="0"/>
          </a:p>
          <a:p>
            <a:pPr lvl="1"/>
            <a:r>
              <a:rPr lang="zh-CN" altLang="en-US" dirty="0"/>
              <a:t>甚至不符合其暴力做法的本质</a:t>
            </a:r>
            <a:endParaRPr lang="en-US" altLang="zh-CN" dirty="0"/>
          </a:p>
          <a:p>
            <a:pPr lvl="1"/>
            <a:r>
              <a:rPr lang="en-US" altLang="zh-CN" dirty="0"/>
              <a:t>2333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11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84BBA-B742-4777-94A5-7CEE1616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D9F3CF-E23B-46EE-BFD2-5A1365AC0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8800" dirty="0"/>
              <a:t>thx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4250837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引用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引用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引用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79</TotalTime>
  <Words>950</Words>
  <Application>Microsoft Office PowerPoint</Application>
  <PresentationFormat>宽屏</PresentationFormat>
  <Paragraphs>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宋体</vt:lpstr>
      <vt:lpstr>Century Gothic</vt:lpstr>
      <vt:lpstr>Wingdings 2</vt:lpstr>
      <vt:lpstr>引用</vt:lpstr>
      <vt:lpstr>Open Topic TC:7.4 快速排序的栈深度 </vt:lpstr>
      <vt:lpstr>PowerPoint 演示文稿</vt:lpstr>
      <vt:lpstr>PowerPoint 演示文稿</vt:lpstr>
      <vt:lpstr>A：证明尾递归的正确性</vt:lpstr>
      <vt:lpstr>B： 描述栈深度为Θ（n）的情况：</vt:lpstr>
      <vt:lpstr>C：改进方法</vt:lpstr>
      <vt:lpstr>PowerPoint 演示文稿</vt:lpstr>
      <vt:lpstr>一点小小的启发（雾）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Topic TC:7.4 快速排序的栈深度 </dc:title>
  <dc:creator>hellhand what_</dc:creator>
  <cp:lastModifiedBy>hellhand what_</cp:lastModifiedBy>
  <cp:revision>11</cp:revision>
  <dcterms:created xsi:type="dcterms:W3CDTF">2018-05-06T06:29:41Z</dcterms:created>
  <dcterms:modified xsi:type="dcterms:W3CDTF">2018-05-07T06:45:01Z</dcterms:modified>
</cp:coreProperties>
</file>