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6" r:id="rId2"/>
    <p:sldId id="287" r:id="rId3"/>
    <p:sldId id="302" r:id="rId4"/>
    <p:sldId id="308" r:id="rId5"/>
    <p:sldId id="310" r:id="rId6"/>
    <p:sldId id="309" r:id="rId7"/>
    <p:sldId id="307" r:id="rId8"/>
    <p:sldId id="311" r:id="rId9"/>
    <p:sldId id="306" r:id="rId10"/>
  </p:sldIdLst>
  <p:sldSz cx="12192000" cy="6858000"/>
  <p:notesSz cx="6094413" cy="8794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1E88E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433" autoAdjust="0"/>
  </p:normalViewPr>
  <p:slideViewPr>
    <p:cSldViewPr showGuides="1">
      <p:cViewPr varScale="1">
        <p:scale>
          <a:sx n="109" d="100"/>
          <a:sy n="109" d="100"/>
        </p:scale>
        <p:origin x="744" y="114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452091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r">
              <a:defRPr sz="1100"/>
            </a:lvl1pPr>
          </a:lstStyle>
          <a:p>
            <a:fld id="{E04A9538-4BDC-4F2C-A1FC-C8682CD9D7A6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452091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r">
              <a:defRPr sz="1100"/>
            </a:lvl1pPr>
          </a:lstStyle>
          <a:p>
            <a:fld id="{5C2B9266-E49F-49E9-A1A0-17E9BBD24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4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452091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r">
              <a:defRPr sz="1100"/>
            </a:lvl1pPr>
          </a:lstStyle>
          <a:p>
            <a:fld id="{D809BA6D-F39C-4920-A7F6-15A1A209A2C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100138"/>
            <a:ext cx="5272087" cy="2967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6" tIns="42538" rIns="85076" bIns="42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09442" y="4232473"/>
            <a:ext cx="4875530" cy="3462933"/>
          </a:xfrm>
          <a:prstGeom prst="rect">
            <a:avLst/>
          </a:prstGeom>
        </p:spPr>
        <p:txBody>
          <a:bodyPr vert="horz" lIns="85076" tIns="42538" rIns="85076" bIns="42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452091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r">
              <a:defRPr sz="1100"/>
            </a:lvl1pPr>
          </a:lstStyle>
          <a:p>
            <a:fld id="{8BEA97B8-0543-4FF7-B94F-BF6C23F68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3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9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EF40-5409-41EC-BC53-DF44B4CC40C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3BF0-1320-4817-829C-5FD235607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6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6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EF40-5409-41EC-BC53-DF44B4CC40C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3BF0-1320-4817-829C-5FD235607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9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tm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765388" y="1"/>
            <a:ext cx="6661224" cy="3176774"/>
          </a:xfrm>
          <a:custGeom>
            <a:avLst/>
            <a:gdLst>
              <a:gd name="connsiteX0" fmla="*/ 0 w 6661224"/>
              <a:gd name="connsiteY0" fmla="*/ 0 h 3176773"/>
              <a:gd name="connsiteX1" fmla="*/ 6661224 w 6661224"/>
              <a:gd name="connsiteY1" fmla="*/ 0 h 3176773"/>
              <a:gd name="connsiteX2" fmla="*/ 6660876 w 6661224"/>
              <a:gd name="connsiteY2" fmla="*/ 13768 h 3176773"/>
              <a:gd name="connsiteX3" fmla="*/ 3330612 w 6661224"/>
              <a:gd name="connsiteY3" fmla="*/ 3176773 h 3176773"/>
              <a:gd name="connsiteX4" fmla="*/ 348 w 6661224"/>
              <a:gd name="connsiteY4" fmla="*/ 13768 h 3176773"/>
              <a:gd name="connsiteX5" fmla="*/ 0 w 6661224"/>
              <a:gd name="connsiteY5" fmla="*/ 0 h 31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224" h="3176773">
                <a:moveTo>
                  <a:pt x="0" y="0"/>
                </a:moveTo>
                <a:lnTo>
                  <a:pt x="6661224" y="0"/>
                </a:lnTo>
                <a:lnTo>
                  <a:pt x="6660876" y="13768"/>
                </a:lnTo>
                <a:cubicBezTo>
                  <a:pt x="6571565" y="1775672"/>
                  <a:pt x="5114711" y="3176773"/>
                  <a:pt x="3330612" y="3176773"/>
                </a:cubicBezTo>
                <a:cubicBezTo>
                  <a:pt x="1546514" y="3176773"/>
                  <a:pt x="89659" y="1775672"/>
                  <a:pt x="348" y="13768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2848" y="3816072"/>
            <a:ext cx="6186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+mn-ea"/>
                <a:cs typeface="+mn-ea"/>
                <a:sym typeface="+mn-lt"/>
              </a:rPr>
              <a:t>算法的复杂度的渐近表示方法</a:t>
            </a:r>
          </a:p>
          <a:p>
            <a:pPr algn="ctr"/>
            <a:endParaRPr lang="zh-CN" altLang="en-US" sz="4400" b="1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67175" y="4644345"/>
            <a:ext cx="4057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Big O Notation and More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9911" y="5183868"/>
            <a:ext cx="1532178" cy="489157"/>
          </a:xfrm>
          <a:prstGeom prst="roundRect">
            <a:avLst>
              <a:gd name="adj" fmla="val 137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吕云哲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0"/>
            <a:ext cx="3606800" cy="2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15654"/>
            <a:ext cx="12192000" cy="3725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78170" y="3183857"/>
            <a:ext cx="4254713" cy="721367"/>
            <a:chOff x="1310186" y="3183857"/>
            <a:chExt cx="4254713" cy="721367"/>
          </a:xfrm>
        </p:grpSpPr>
        <p:sp>
          <p:nvSpPr>
            <p:cNvPr id="4" name="圆角矩形 3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23609" y="3183857"/>
              <a:ext cx="3441290" cy="623587"/>
              <a:chOff x="2123609" y="3183857"/>
              <a:chExt cx="3441290" cy="62358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123609" y="318385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基础知识</a:t>
                </a:r>
              </a:p>
            </p:txBody>
          </p:sp>
          <p:sp>
            <p:nvSpPr>
    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函数的阶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——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直观表示</a:t>
                </a:r>
                <a:endParaRPr lang="en-US" altLang="zh-CN" sz="12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4977745" y="99586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cs typeface="+mn-ea"/>
                <a:sym typeface="+mn-lt"/>
              </a:rPr>
              <a:t>主要内容</a:t>
            </a:r>
            <a:endParaRPr lang="zh-CN" altLang="en-US" sz="4000" b="1" dirty="0"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91032" y="844166"/>
            <a:ext cx="1009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320955" y="1564537"/>
            <a:ext cx="555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ea"/>
                <a:sym typeface="+mn-lt"/>
              </a:rPr>
              <a:t>Contents</a:t>
            </a:r>
            <a:endParaRPr lang="zh-CN" altLang="en-US" dirty="0">
              <a:latin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78170" y="4448564"/>
            <a:ext cx="4254713" cy="721367"/>
            <a:chOff x="1310186" y="4448564"/>
            <a:chExt cx="4254713" cy="721367"/>
          </a:xfrm>
        </p:grpSpPr>
        <p:sp>
          <p:nvSpPr>
            <p:cNvPr id="14" name="圆角矩形 13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123609" y="4448564"/>
              <a:ext cx="3441290" cy="623587"/>
              <a:chOff x="2123609" y="3183857"/>
              <a:chExt cx="3441290" cy="623587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2123609" y="318385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图形表示</a:t>
                </a:r>
                <a:endPara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矩形 1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形象化表示</a:t>
                </a:r>
                <a:endParaRPr lang="en-US" altLang="zh-CN" sz="1200" dirty="0" smtClean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965192" y="3183857"/>
            <a:ext cx="4254713" cy="721367"/>
            <a:chOff x="1310186" y="3183857"/>
            <a:chExt cx="4254713" cy="721367"/>
          </a:xfrm>
        </p:grpSpPr>
        <p:sp>
          <p:nvSpPr>
            <p:cNvPr id="21" name="圆角矩形 20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3609" y="3183857"/>
              <a:ext cx="3441290" cy="623587"/>
              <a:chOff x="2123609" y="3183857"/>
              <a:chExt cx="3441290" cy="623587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2123609" y="318385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详细定义</a:t>
                </a:r>
                <a:endParaRPr lang="en-US" altLang="zh-CN" sz="2000" b="1" dirty="0" smtClean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矩形 2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数学定义及两两区别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6965192" y="4448564"/>
            <a:ext cx="4254713" cy="721367"/>
            <a:chOff x="1310186" y="4448564"/>
            <a:chExt cx="4254713" cy="721367"/>
          </a:xfrm>
        </p:grpSpPr>
        <p:sp>
          <p:nvSpPr>
            <p:cNvPr id="26" name="圆角矩形 25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123609" y="4448564"/>
              <a:ext cx="3441290" cy="623587"/>
              <a:chOff x="2123609" y="3183857"/>
              <a:chExt cx="3441290" cy="623587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123609" y="318385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实际使用</a:t>
                </a:r>
                <a:endPara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矩形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为什么常使用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Big 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O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59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基础知识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360" y="14834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函数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的阶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8" b="2328"/>
          <a:stretch/>
        </p:blipFill>
        <p:spPr>
          <a:xfrm>
            <a:off x="782156" y="2183583"/>
            <a:ext cx="1821087" cy="2428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标注 6"/>
          <p:cNvSpPr/>
          <p:nvPr/>
        </p:nvSpPr>
        <p:spPr>
          <a:xfrm>
            <a:off x="3437792" y="1498925"/>
            <a:ext cx="8009792" cy="929698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设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𝑎</a:t>
            </a: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&gt;1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𝜇</a:t>
            </a: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&gt;0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则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𝑥→</a:t>
            </a: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∞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, log</a:t>
            </a:r>
            <a:r>
              <a:rPr lang="zh-CN" altLang="en-US" b="1" baseline="-25000" dirty="0" smtClean="0">
                <a:solidFill>
                  <a:schemeClr val="tx1"/>
                </a:solidFill>
                <a:latin typeface="+mj-ea"/>
                <a:ea typeface="+mj-ea"/>
              </a:rPr>
              <a:t>𝑎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𝑥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、𝑥</a:t>
            </a:r>
            <a:r>
              <a:rPr lang="zh-CN" altLang="en-US" b="1" baseline="30000" dirty="0">
                <a:solidFill>
                  <a:schemeClr val="tx1"/>
                </a:solidFill>
                <a:latin typeface="+mj-ea"/>
                <a:ea typeface="+mj-ea"/>
              </a:rPr>
              <a:t>𝜇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、𝑎</a:t>
            </a:r>
            <a:r>
              <a:rPr lang="zh-CN" altLang="en-US" b="1" baseline="30000" dirty="0">
                <a:solidFill>
                  <a:schemeClr val="tx1"/>
                </a:solidFill>
                <a:latin typeface="+mj-ea"/>
                <a:ea typeface="+mj-ea"/>
              </a:rPr>
              <a:t>𝑥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𝑥</a:t>
            </a:r>
            <a:r>
              <a:rPr lang="zh-CN" altLang="en-US" b="1" baseline="30000" dirty="0" smtClean="0">
                <a:solidFill>
                  <a:schemeClr val="tx1"/>
                </a:solidFill>
                <a:latin typeface="+mj-ea"/>
                <a:ea typeface="+mj-ea"/>
              </a:rPr>
              <a:t>𝑥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皆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为正无穷大量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marL="360000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但增长速度大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不同。孰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疾孰缓</a:t>
            </a: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en-US" altLang="zh-CN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156" y="4838932"/>
            <a:ext cx="18210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/>
                </a:solidFill>
              </a:rPr>
              <a:t>南京大学数学教师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pPr algn="ctr"/>
            <a:r>
              <a:rPr lang="zh-CN" altLang="en-US" dirty="0"/>
              <a:t>秦理真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标注 11"/>
              <p:cNvSpPr/>
              <p:nvPr/>
            </p:nvSpPr>
            <p:spPr>
              <a:xfrm>
                <a:off x="3437792" y="2573310"/>
                <a:ext cx="8009792" cy="530375"/>
              </a:xfrm>
              <a:prstGeom prst="wedgeRectCallout">
                <a:avLst>
                  <a:gd name="adj1" fmla="val -52740"/>
                  <a:gd name="adj2" fmla="val 3336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zh-CN" altLang="en-US" b="1" dirty="0" smtClean="0">
                    <a:solidFill>
                      <a:schemeClr val="tx1"/>
                    </a:solidFill>
                  </a:rPr>
                  <a:t>答曰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→+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时，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ar-AE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zh-CN" altLang="ar-A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zh-CN" altLang="ar-A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ar-AE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ar-AE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zh-CN" altLang="ar-AE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sup>
                    </m:sSup>
                    <m:r>
                      <a:rPr lang="ar-AE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ar-AE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zh-CN" altLang="ar-A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ar-AE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zh-CN" altLang="ar-A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ar-AE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!≪</m:t>
                    </m:r>
                    <m:sSup>
                      <m:sSupPr>
                        <m:ctrlPr>
                          <a:rPr lang="ar-AE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zh-CN" altLang="ar-A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ar-AE" altLang="zh-CN" b="1" dirty="0"/>
              </a:p>
            </p:txBody>
          </p:sp>
        </mc:Choice>
        <mc:Fallback xmlns="">
          <p:sp>
            <p:nvSpPr>
              <p:cNvPr id="12" name="矩形标注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92" y="2573310"/>
                <a:ext cx="8009792" cy="530375"/>
              </a:xfrm>
              <a:prstGeom prst="wedgeRectCallout">
                <a:avLst>
                  <a:gd name="adj1" fmla="val -52740"/>
                  <a:gd name="adj2" fmla="val 3336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3863752" y="3356992"/>
            <a:ext cx="6696744" cy="3315984"/>
            <a:chOff x="3071664" y="3313471"/>
            <a:chExt cx="6696744" cy="3315984"/>
          </a:xfrm>
        </p:grpSpPr>
        <p:pic>
          <p:nvPicPr>
            <p:cNvPr id="14" name="内容占位符 3" descr="屏幕剪辑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84"/>
            <a:stretch/>
          </p:blipFill>
          <p:spPr>
            <a:xfrm>
              <a:off x="3071664" y="3313471"/>
              <a:ext cx="5112568" cy="3315984"/>
            </a:xfrm>
            <a:prstGeom prst="rect">
              <a:avLst/>
            </a:prstGeom>
          </p:spPr>
        </p:pic>
        <p:pic>
          <p:nvPicPr>
            <p:cNvPr id="16" name="内容占位符 3" descr="屏幕剪辑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16" t="31506" b="22892"/>
            <a:stretch/>
          </p:blipFill>
          <p:spPr>
            <a:xfrm>
              <a:off x="8184232" y="3313471"/>
              <a:ext cx="1584176" cy="3314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1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75383" y="3481178"/>
            <a:ext cx="1080000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550868" y="3488987"/>
            <a:ext cx="602260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88713" y="3481178"/>
            <a:ext cx="648008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567889" y="1791768"/>
            <a:ext cx="360000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75383" y="1789796"/>
            <a:ext cx="1080000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2899" y="208556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详细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定义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: O 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o</a:t>
            </a:r>
            <a:endParaRPr lang="en-US" altLang="zh-CN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8815" y="1739150"/>
                <a:ext cx="2448272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5" y="1739150"/>
                <a:ext cx="2448272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815" y="3459846"/>
                <a:ext cx="259228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5" y="3459846"/>
                <a:ext cx="2592288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75383" y="1762906"/>
                <a:ext cx="53440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,∃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83" y="1762906"/>
                <a:ext cx="5344027" cy="461665"/>
              </a:xfrm>
              <a:prstGeom prst="rect">
                <a:avLst/>
              </a:prstGeom>
              <a:blipFill>
                <a:blip r:embed="rId5"/>
                <a:stretch>
                  <a:fillRect l="-11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75383" y="3483602"/>
                <a:ext cx="53985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∃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∃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83" y="3483602"/>
                <a:ext cx="5398529" cy="461665"/>
              </a:xfrm>
              <a:prstGeom prst="rect">
                <a:avLst/>
              </a:prstGeom>
              <a:blipFill>
                <a:blip r:embed="rId6"/>
                <a:stretch>
                  <a:fillRect l="-11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50972" y="3277487"/>
                <a:ext cx="2864630" cy="873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sup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4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∞</m:t>
                      </m:r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2" y="3277487"/>
                <a:ext cx="2864630" cy="8738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950972" y="1556792"/>
                <a:ext cx="2064924" cy="873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2" y="1556792"/>
                <a:ext cx="2064924" cy="8738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071216" y="2221796"/>
                <a:ext cx="5881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无论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取何值，在某一点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后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都比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“变化快”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16" y="2221796"/>
                <a:ext cx="5881418" cy="369332"/>
              </a:xfrm>
              <a:prstGeom prst="rect">
                <a:avLst/>
              </a:prstGeom>
              <a:blipFill>
                <a:blip r:embed="rId9"/>
                <a:stretch>
                  <a:fillRect l="-933" t="-9836" r="-104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071216" y="3913178"/>
                <a:ext cx="5696752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的取值</m:t>
                    </m:r>
                  </m:oMath>
                </a14:m>
                <a:r>
                  <a:rPr lang="zh-CN" altLang="en-US" dirty="0" smtClean="0"/>
                  <a:t>，在某一点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后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“变化快”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16" y="3913178"/>
                <a:ext cx="5696752" cy="369397"/>
              </a:xfrm>
              <a:prstGeom prst="rect">
                <a:avLst/>
              </a:prstGeom>
              <a:blipFill>
                <a:blip r:embed="rId10"/>
                <a:stretch>
                  <a:fillRect l="-964" t="-11475" r="-214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8950972" y="2482331"/>
                <a:ext cx="2421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“远</a:t>
                </a:r>
                <a:r>
                  <a:rPr lang="zh-CN" altLang="en-US" dirty="0"/>
                  <a:t>小</a:t>
                </a:r>
                <a:r>
                  <a:rPr lang="zh-CN" altLang="en-US" dirty="0" smtClean="0"/>
                  <a:t>于”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2" y="2482331"/>
                <a:ext cx="2421707" cy="369332"/>
              </a:xfrm>
              <a:prstGeom prst="rect">
                <a:avLst/>
              </a:prstGeom>
              <a:blipFill>
                <a:blip r:embed="rId11"/>
                <a:stretch>
                  <a:fillRect l="-754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967728" y="4259566"/>
                <a:ext cx="3032928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不是</m:t>
                    </m:r>
                  </m:oMath>
                </a14:m>
                <a:r>
                  <a:rPr lang="zh-CN" altLang="en-US" dirty="0" smtClean="0"/>
                  <a:t>“远大于”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28" y="4259566"/>
                <a:ext cx="3032928" cy="369397"/>
              </a:xfrm>
              <a:prstGeom prst="rect">
                <a:avLst/>
              </a:prstGeom>
              <a:blipFill>
                <a:blip r:embed="rId12"/>
                <a:stretch>
                  <a:fillRect l="-602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071216" y="5013176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总结：</a:t>
            </a:r>
            <a:endParaRPr lang="en-US" altLang="zh-CN" sz="2000" dirty="0" smtClean="0"/>
          </a:p>
          <a:p>
            <a:r>
              <a:rPr lang="zh-CN" altLang="en-US" sz="2000" dirty="0"/>
              <a:t>小</a:t>
            </a:r>
            <a:r>
              <a:rPr lang="en-US" altLang="zh-CN" sz="2000" dirty="0"/>
              <a:t>o</a:t>
            </a:r>
            <a:r>
              <a:rPr lang="zh-CN" altLang="en-US" sz="2000" dirty="0"/>
              <a:t>相对紧缩，相当于“小于”</a:t>
            </a:r>
          </a:p>
          <a:p>
            <a:r>
              <a:rPr lang="zh-CN" altLang="en-US" sz="2000" dirty="0" smtClean="0"/>
              <a:t>大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更加宽泛，相当于“不大于”</a:t>
            </a:r>
            <a:endParaRPr lang="en-US" altLang="zh-CN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31443" y="1154411"/>
            <a:ext cx="998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数学定义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					        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极限表示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2899" y="208556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详细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定义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: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Ω  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ω</a:t>
            </a:r>
            <a:endParaRPr lang="en-US" altLang="zh-CN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5383" y="3481178"/>
            <a:ext cx="1080000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80351" y="1791768"/>
            <a:ext cx="356209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75383" y="1789796"/>
            <a:ext cx="1080000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28815" y="1739150"/>
                <a:ext cx="2448272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kern="100" smtClean="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 smtClean="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l-GR" altLang="zh-CN" sz="2400" i="1" kern="10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l-GR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5" y="1739150"/>
                <a:ext cx="2448272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28815" y="3459846"/>
                <a:ext cx="259228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kern="100" smtClean="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 smtClean="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l-GR" altLang="zh-CN" sz="2400" i="1" kern="10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𝛺</m:t>
                      </m:r>
                      <m:d>
                        <m:dPr>
                          <m:ctrlPr>
                            <a:rPr lang="el-GR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5" y="3459846"/>
                <a:ext cx="2592288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075383" y="1762906"/>
                <a:ext cx="55547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&gt;0,∃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83" y="1762906"/>
                <a:ext cx="5554726" cy="461665"/>
              </a:xfrm>
              <a:prstGeom prst="rect">
                <a:avLst/>
              </a:prstGeom>
              <a:blipFill>
                <a:blip r:embed="rId5"/>
                <a:stretch>
                  <a:fillRect l="-110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075383" y="3483602"/>
                <a:ext cx="5152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&gt;0,∃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83" y="3483602"/>
                <a:ext cx="5152308" cy="461665"/>
              </a:xfrm>
              <a:prstGeom prst="rect">
                <a:avLst/>
              </a:prstGeom>
              <a:blipFill>
                <a:blip r:embed="rId6"/>
                <a:stretch>
                  <a:fillRect l="-118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950972" y="3277487"/>
                <a:ext cx="2433615" cy="873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zh-CN" sz="3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2" y="3277487"/>
                <a:ext cx="2433615" cy="8738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950972" y="1556792"/>
                <a:ext cx="2325252" cy="91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zh-CN" altLang="zh-CN" sz="3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2" y="1556792"/>
                <a:ext cx="2325252" cy="9140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071216" y="2221796"/>
                <a:ext cx="6067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无论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取何值，在某一点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后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都比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“变化慢”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16" y="2221796"/>
                <a:ext cx="6067367" cy="369332"/>
              </a:xfrm>
              <a:prstGeom prst="rect">
                <a:avLst/>
              </a:prstGeom>
              <a:blipFill>
                <a:blip r:embed="rId9"/>
                <a:stretch>
                  <a:fillRect l="-905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071216" y="3913178"/>
                <a:ext cx="5882701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的取值</m:t>
                    </m:r>
                  </m:oMath>
                </a14:m>
                <a:r>
                  <a:rPr lang="zh-CN" altLang="en-US" dirty="0" smtClean="0"/>
                  <a:t>，在某一点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后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“变化慢”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16" y="3913178"/>
                <a:ext cx="5882701" cy="369397"/>
              </a:xfrm>
              <a:prstGeom prst="rect">
                <a:avLst/>
              </a:prstGeom>
              <a:blipFill>
                <a:blip r:embed="rId10"/>
                <a:stretch>
                  <a:fillRect l="-933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950972" y="2482331"/>
                <a:ext cx="2421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“远大于”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2" y="2482331"/>
                <a:ext cx="2421707" cy="369332"/>
              </a:xfrm>
              <a:prstGeom prst="rect">
                <a:avLst/>
              </a:prstGeom>
              <a:blipFill>
                <a:blip r:embed="rId11"/>
                <a:stretch>
                  <a:fillRect l="-754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967728" y="4259566"/>
                <a:ext cx="3032928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不是</m:t>
                    </m:r>
                  </m:oMath>
                </a14:m>
                <a:r>
                  <a:rPr lang="zh-CN" altLang="en-US" dirty="0" smtClean="0"/>
                  <a:t>“远小于”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28" y="4259566"/>
                <a:ext cx="3032928" cy="369397"/>
              </a:xfrm>
              <a:prstGeom prst="rect">
                <a:avLst/>
              </a:prstGeom>
              <a:blipFill>
                <a:blip r:embed="rId12"/>
                <a:stretch>
                  <a:fillRect l="-602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3071216" y="5013176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总结：</a:t>
            </a:r>
            <a:endParaRPr lang="en-US" altLang="zh-CN" sz="2000" dirty="0" smtClean="0"/>
          </a:p>
          <a:p>
            <a:r>
              <a:rPr lang="zh-CN" altLang="en-US" sz="2000" dirty="0" smtClean="0"/>
              <a:t>小</a:t>
            </a:r>
            <a:r>
              <a:rPr lang="en-US" altLang="zh-CN" sz="2000" dirty="0"/>
              <a:t>ω</a:t>
            </a:r>
            <a:r>
              <a:rPr lang="zh-CN" altLang="en-US" sz="2000" dirty="0"/>
              <a:t>相对紧缩，相当于</a:t>
            </a:r>
            <a:r>
              <a:rPr lang="zh-CN" altLang="en-US" sz="2000" dirty="0" smtClean="0"/>
              <a:t>“大于”</a:t>
            </a:r>
            <a:endParaRPr lang="en-US" altLang="zh-CN" sz="2000" dirty="0" smtClean="0"/>
          </a:p>
          <a:p>
            <a:r>
              <a:rPr lang="zh-CN" altLang="en-US" sz="2000" dirty="0" smtClean="0"/>
              <a:t>大</a:t>
            </a:r>
            <a:r>
              <a:rPr lang="en-US" altLang="zh-CN" sz="2000" dirty="0" smtClean="0"/>
              <a:t>Ω</a:t>
            </a:r>
            <a:r>
              <a:rPr lang="zh-CN" altLang="en-US" sz="2000" dirty="0" smtClean="0"/>
              <a:t>更加宽泛，相当于“不小于”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9550868" y="3488987"/>
            <a:ext cx="484271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88713" y="3481178"/>
            <a:ext cx="219855" cy="4320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1443" y="1154411"/>
            <a:ext cx="998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数学定义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					        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极限表示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2899" y="208556"/>
            <a:ext cx="3084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详细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定义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: Θ 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θ(~)</a:t>
            </a:r>
            <a:endParaRPr lang="en-US" altLang="zh-CN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8815" y="1739150"/>
                <a:ext cx="2448272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trike="sngStrike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strike="sngStrike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trike="sngStrike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strike="sngStrike" kern="10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trike="sngStrike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zh-CN" altLang="zh-CN" sz="2400" i="1" strike="sngStrike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trike="sngStrike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sz="2400" i="1" strike="sngStrike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trike="sngStrike" kern="100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strike="sngStrike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5" y="1739150"/>
                <a:ext cx="2448272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815" y="3459846"/>
                <a:ext cx="259228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5" y="3459846"/>
                <a:ext cx="2592288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71216" y="1548748"/>
                <a:ext cx="4967257" cy="91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ε</m:t>
                      </m:r>
                      <m: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,∃</m:t>
                      </m:r>
                      <m:sSub>
                        <m:sSubPr>
                          <m:ctrl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,∀</m:t>
                      </m:r>
                      <m:r>
                        <m:rPr>
                          <m:sty m:val="p"/>
                        </m:rP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altLang="zh-CN" sz="24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zh-CN" sz="24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altLang="zh-CN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altLang="zh-CN" sz="24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zh-CN" sz="24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16" y="1548748"/>
                <a:ext cx="4967257" cy="914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71216" y="3205480"/>
                <a:ext cx="436427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pt-BR" altLang="zh-CN" sz="240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altLang="zh-CN" sz="240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pt-BR" altLang="zh-CN" sz="240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pt-BR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,∃</m:t>
                      </m:r>
                      <m:sSub>
                        <m:sSubPr>
                          <m:ctrl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,∃</m:t>
                      </m:r>
                      <m:sSub>
                        <m:sSubPr>
                          <m:ctrl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,∀</m:t>
                      </m:r>
                      <m:r>
                        <m:rPr>
                          <m:sty m:val="p"/>
                        </m:rP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kern="100" dirty="0" smtClean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pt-BR" altLang="zh-CN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16" y="3205480"/>
                <a:ext cx="4364272" cy="830997"/>
              </a:xfrm>
              <a:prstGeom prst="rect">
                <a:avLst/>
              </a:prstGeom>
              <a:blipFill>
                <a:blip r:embed="rId6"/>
                <a:stretch>
                  <a:fillRect l="-419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50972" y="3277487"/>
                <a:ext cx="2580194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r>
                                <a:rPr lang="el-GR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𝛺</m:t>
                              </m:r>
                              <m:r>
                                <a:rPr lang="el-GR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))</m:t>
                              </m:r>
                              <m:r>
                                <m:rPr>
                                  <m:nor/>
                                </m:rPr>
                                <a:rPr lang="zh-CN" altLang="zh-CN" sz="2400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kern="1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2" y="3277487"/>
                <a:ext cx="2580194" cy="10515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950972" y="1556792"/>
                <a:ext cx="2064924" cy="873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400" i="0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pt-BR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altLang="zh-CN" sz="2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2" y="1556792"/>
                <a:ext cx="2064924" cy="8738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2981826" y="23987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这是极限的定义！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071216" y="4144662"/>
                <a:ext cx="5413983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的取值</m:t>
                    </m:r>
                  </m:oMath>
                </a14:m>
                <a:r>
                  <a:rPr lang="zh-CN" altLang="en-US" dirty="0" smtClean="0"/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后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“架着走”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16" y="4144662"/>
                <a:ext cx="5413983" cy="369397"/>
              </a:xfrm>
              <a:prstGeom prst="rect">
                <a:avLst/>
              </a:prstGeom>
              <a:blipFill>
                <a:blip r:embed="rId9"/>
                <a:stretch>
                  <a:fillRect l="-1014" t="-11667" r="-5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942274" y="2484754"/>
            <a:ext cx="24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二者在极限时“相等”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724605" y="4383061"/>
                <a:ext cx="3032928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同时满足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前两个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条件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05" y="4383061"/>
                <a:ext cx="3032928" cy="369397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071216" y="5013176"/>
            <a:ext cx="5740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总结：都要求最高阶数相同</a:t>
            </a:r>
            <a:endParaRPr lang="en-US" altLang="zh-CN" sz="2000" dirty="0" smtClean="0"/>
          </a:p>
          <a:p>
            <a:r>
              <a:rPr lang="zh-CN" altLang="en-US" sz="2000" strike="sngStrike" dirty="0"/>
              <a:t>小</a:t>
            </a:r>
            <a:r>
              <a:rPr lang="en-US" altLang="zh-CN" sz="2000" strike="sngStrike" dirty="0" smtClean="0"/>
              <a:t>θ</a:t>
            </a:r>
            <a:r>
              <a:rPr lang="zh-CN" altLang="en-US" sz="2000" dirty="0" smtClean="0"/>
              <a:t>最高</a:t>
            </a:r>
            <a:r>
              <a:rPr lang="zh-CN" altLang="en-US" sz="2000" dirty="0"/>
              <a:t>阶系数也要一样，相当于“相等”</a:t>
            </a:r>
          </a:p>
          <a:p>
            <a:r>
              <a:rPr lang="zh-CN" altLang="en-US" sz="2000" dirty="0" smtClean="0"/>
              <a:t>大</a:t>
            </a:r>
            <a:r>
              <a:rPr lang="en-US" altLang="zh-CN" sz="2000" dirty="0" smtClean="0"/>
              <a:t>Θ</a:t>
            </a:r>
            <a:r>
              <a:rPr lang="zh-CN" altLang="en-US" sz="2000" dirty="0" smtClean="0"/>
              <a:t>容许最高阶系数的大小不同，相当于“相似”</a:t>
            </a:r>
            <a:endParaRPr lang="en-US" altLang="zh-CN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37035" y="2288912"/>
                <a:ext cx="17145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5" y="2288912"/>
                <a:ext cx="1714549" cy="461665"/>
              </a:xfrm>
              <a:prstGeom prst="rect">
                <a:avLst/>
              </a:prstGeom>
              <a:blipFill>
                <a:blip r:embed="rId11"/>
                <a:stretch>
                  <a:fillRect l="-320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31443" y="1154411"/>
            <a:ext cx="998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数学定义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					        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极限表示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图形表示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27448" y="1268760"/>
            <a:ext cx="2706234" cy="3024336"/>
          </a:xfrm>
          <a:prstGeom prst="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10225" y="3284984"/>
            <a:ext cx="2706236" cy="2952328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10225" y="3284984"/>
            <a:ext cx="2423457" cy="1008112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05138" y="1945383"/>
            <a:ext cx="756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</a:rPr>
              <a:t>O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06725" y="4499218"/>
            <a:ext cx="7601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</a:rPr>
              <a:t>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79986" y="3259501"/>
            <a:ext cx="756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</a:rPr>
              <a:t>Θ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4553761" y="1367106"/>
            <a:ext cx="2232248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471"/>
              <a:gd name="adj6" fmla="val -3206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边界（二者同阶）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都包含在内（实线）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4399238" y="5100040"/>
            <a:ext cx="2232247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2523"/>
              <a:gd name="adj6" fmla="val -41451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二者有交集（同阶的函数）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6940" y="1268760"/>
            <a:ext cx="2706234" cy="2152881"/>
          </a:xfrm>
          <a:prstGeom prst="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436938" y="4149080"/>
            <a:ext cx="2706236" cy="2099638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436938" y="3577723"/>
            <a:ext cx="2684851" cy="415278"/>
          </a:xfrm>
          <a:prstGeom prst="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70095" y="1960175"/>
            <a:ext cx="639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</a:rPr>
              <a:t>o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93953" y="4499218"/>
            <a:ext cx="7922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</a:rPr>
              <a:t>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82811" y="3386728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</a:rPr>
              <a:t>~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21" name="线形标注 2 20"/>
          <p:cNvSpPr/>
          <p:nvPr/>
        </p:nvSpPr>
        <p:spPr>
          <a:xfrm flipH="1">
            <a:off x="5417857" y="2332668"/>
            <a:ext cx="1776838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0419"/>
              <a:gd name="adj5" fmla="val -60246"/>
              <a:gd name="adj6" fmla="val -6971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不包含</a:t>
            </a:r>
            <a:r>
              <a:rPr lang="zh-CN" altLang="en-US" dirty="0" smtClean="0">
                <a:solidFill>
                  <a:schemeClr val="tx1"/>
                </a:solidFill>
              </a:rPr>
              <a:t>边界（虚线）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线形标注 2 21"/>
          <p:cNvSpPr/>
          <p:nvPr/>
        </p:nvSpPr>
        <p:spPr>
          <a:xfrm flipH="1">
            <a:off x="5388280" y="4221088"/>
            <a:ext cx="1776838" cy="720080"/>
          </a:xfrm>
          <a:prstGeom prst="borderCallout2">
            <a:avLst>
              <a:gd name="adj1" fmla="val 45205"/>
              <a:gd name="adj2" fmla="val -7797"/>
              <a:gd name="adj3" fmla="val 43883"/>
              <a:gd name="adj4" fmla="val -22027"/>
              <a:gd name="adj5" fmla="val -61569"/>
              <a:gd name="adj6" fmla="val -7293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没有交集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24551" y="3633997"/>
            <a:ext cx="449085" cy="35900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i="1" dirty="0">
                <a:solidFill>
                  <a:schemeClr val="bg1"/>
                </a:solidFill>
              </a:rPr>
              <a:t>f(n)</a:t>
            </a:r>
            <a:endParaRPr lang="zh-CN" altLang="en-US" sz="1600" b="1" i="1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560496" y="3630330"/>
            <a:ext cx="449085" cy="302726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i="1" dirty="0">
                <a:solidFill>
                  <a:schemeClr val="bg1"/>
                </a:solidFill>
              </a:rPr>
              <a:t>f(n)</a:t>
            </a:r>
            <a:endParaRPr lang="zh-CN" alt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实际使用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1046" y="1108556"/>
                <a:ext cx="11529908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问：</a:t>
                </a:r>
                <a:r>
                  <a:rPr lang="zh-CN" alt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为什么大多数时候选用</a:t>
                </a:r>
                <a:r>
                  <a:rPr lang="zh-CN" alt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大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反映算法的复杂度</a:t>
                </a:r>
                <a:r>
                  <a:rPr lang="zh-CN" alt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？</a:t>
                </a:r>
                <a:endParaRPr lang="en-US" altLang="zh-CN" sz="24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为什么不用</a:t>
                </a:r>
                <a:r>
                  <a:rPr lang="en-US" altLang="zh-CN" sz="2000" b="1" dirty="0" smtClean="0"/>
                  <a:t>Ω</a:t>
                </a:r>
                <a:r>
                  <a:rPr lang="zh-CN" altLang="en-US" sz="2000" b="1" dirty="0" smtClean="0"/>
                  <a:t>和</a:t>
                </a:r>
                <a:r>
                  <a:rPr lang="en-US" altLang="zh-CN" sz="2000" b="1" dirty="0" smtClean="0"/>
                  <a:t>ω</a:t>
                </a:r>
                <a:r>
                  <a:rPr lang="zh-CN" altLang="en-US" sz="2000" b="1" dirty="0" smtClean="0"/>
                  <a:t>？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他们反映了算法消耗的下限，即最好的情况下会怎样，但是并不可能永远都是最好的情况。这样的描述方式会留下潜在的“时间超限”“内存超限”隐患。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为什么不用</a:t>
                </a:r>
                <a:r>
                  <a:rPr lang="en-US" altLang="zh-CN" sz="2000" b="1" dirty="0" smtClean="0"/>
                  <a:t>Θ</a:t>
                </a:r>
                <a:r>
                  <a:rPr lang="zh-CN" altLang="en-US" sz="2000" b="1" dirty="0" smtClean="0"/>
                  <a:t>和</a:t>
                </a:r>
                <a:r>
                  <a:rPr lang="en-US" altLang="zh-CN" sz="2000" b="1" dirty="0" smtClean="0"/>
                  <a:t>~</a:t>
                </a:r>
                <a:r>
                  <a:rPr lang="zh-CN" altLang="en-US" sz="2000" b="1" dirty="0" smtClean="0"/>
                  <a:t>？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其实这样的描述最为精确，主要的问题在于方程的复杂程度。有些算法（例如插入排序）</a:t>
                </a:r>
                <a:r>
                  <a:rPr lang="zh-CN" altLang="en-US" sz="2000" dirty="0"/>
                  <a:t>相同长度的样例下</a:t>
                </a:r>
                <a:r>
                  <a:rPr lang="zh-CN" altLang="en-US" sz="2000" dirty="0" smtClean="0"/>
                  <a:t>，时间复杂度可能天差地别，难以精确精确量化。如果可以，形式也会相当繁琐，不利于比较。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为什么不用</a:t>
                </a:r>
                <a:r>
                  <a:rPr lang="en-US" altLang="zh-CN" sz="2000" b="1" dirty="0" smtClean="0"/>
                  <a:t>o</a:t>
                </a:r>
                <a:r>
                  <a:rPr lang="zh-CN" altLang="en-US" sz="2000" b="1" dirty="0" smtClean="0"/>
                  <a:t>？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o</a:t>
                </a:r>
                <a:r>
                  <a:rPr lang="zh-CN" altLang="en-US" sz="2000" dirty="0" smtClean="0"/>
                  <a:t>不包含同阶，算法复杂度函数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因此</a:t>
                </a:r>
                <a:r>
                  <a:rPr lang="zh-CN" altLang="en-US" sz="2000" dirty="0"/>
                  <a:t>不便于</a:t>
                </a:r>
                <a:r>
                  <a:rPr lang="zh-CN" altLang="en-US" sz="2000" dirty="0" smtClean="0"/>
                  <a:t>表示。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 smtClean="0"/>
                  <a:t>O</a:t>
                </a:r>
                <a:r>
                  <a:rPr lang="zh-CN" altLang="en-US" sz="2000" b="1" dirty="0" smtClean="0"/>
                  <a:t>有什么好处？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描述最坏情况，相当于“保底”，得出的算法复杂度结果更加可靠，同时形式相对简洁。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6" y="1108556"/>
                <a:ext cx="11529908" cy="5724644"/>
              </a:xfrm>
              <a:prstGeom prst="rect">
                <a:avLst/>
              </a:prstGeom>
              <a:blipFill>
                <a:blip r:embed="rId3"/>
                <a:stretch>
                  <a:fillRect l="-793" r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5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765388" y="1"/>
            <a:ext cx="6661224" cy="3176774"/>
          </a:xfrm>
          <a:custGeom>
            <a:avLst/>
            <a:gdLst>
              <a:gd name="connsiteX0" fmla="*/ 0 w 6661224"/>
              <a:gd name="connsiteY0" fmla="*/ 0 h 3176773"/>
              <a:gd name="connsiteX1" fmla="*/ 6661224 w 6661224"/>
              <a:gd name="connsiteY1" fmla="*/ 0 h 3176773"/>
              <a:gd name="connsiteX2" fmla="*/ 6660876 w 6661224"/>
              <a:gd name="connsiteY2" fmla="*/ 13768 h 3176773"/>
              <a:gd name="connsiteX3" fmla="*/ 3330612 w 6661224"/>
              <a:gd name="connsiteY3" fmla="*/ 3176773 h 3176773"/>
              <a:gd name="connsiteX4" fmla="*/ 348 w 6661224"/>
              <a:gd name="connsiteY4" fmla="*/ 13768 h 3176773"/>
              <a:gd name="connsiteX5" fmla="*/ 0 w 6661224"/>
              <a:gd name="connsiteY5" fmla="*/ 0 h 31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224" h="3176773">
                <a:moveTo>
                  <a:pt x="0" y="0"/>
                </a:moveTo>
                <a:lnTo>
                  <a:pt x="6661224" y="0"/>
                </a:lnTo>
                <a:lnTo>
                  <a:pt x="6660876" y="13768"/>
                </a:lnTo>
                <a:cubicBezTo>
                  <a:pt x="6571565" y="1775672"/>
                  <a:pt x="5114711" y="3176773"/>
                  <a:pt x="3330612" y="3176773"/>
                </a:cubicBezTo>
                <a:cubicBezTo>
                  <a:pt x="1546514" y="3176773"/>
                  <a:pt x="89659" y="1775672"/>
                  <a:pt x="348" y="13768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39413" y="381607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latin typeface="+mn-ea"/>
                <a:cs typeface="+mn-ea"/>
                <a:sym typeface="+mn-lt"/>
              </a:rPr>
              <a:t>谢谢</a:t>
            </a: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67175" y="4644345"/>
            <a:ext cx="405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Thank You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9911" y="5183868"/>
            <a:ext cx="1532178" cy="489157"/>
          </a:xfrm>
          <a:prstGeom prst="roundRect">
            <a:avLst>
              <a:gd name="adj" fmla="val 137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吕云哲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0"/>
            <a:ext cx="3606800" cy="2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5F5F5F"/>
      </a:accent2>
      <a:accent3>
        <a:srgbClr val="900000"/>
      </a:accent3>
      <a:accent4>
        <a:srgbClr val="969696"/>
      </a:accent4>
      <a:accent5>
        <a:srgbClr val="B2B2B2"/>
      </a:accent5>
      <a:accent6>
        <a:srgbClr val="C6C6C6"/>
      </a:accent6>
      <a:hlink>
        <a:srgbClr val="4D4D4D"/>
      </a:hlink>
      <a:folHlink>
        <a:srgbClr val="BFBFBF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bg1"/>
          </a:solidFill>
        </a:ln>
      </a:spPr>
      <a:bodyPr rtlCol="0" anchor="ctr"/>
      <a:lstStyle>
        <a:defPPr algn="ctr">
          <a:defRPr sz="1600" b="1" i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535</Words>
  <Application>Microsoft Office PowerPoint</Application>
  <PresentationFormat>宽屏</PresentationFormat>
  <Paragraphs>100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MS Mincho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陈佳伟</dc:creator>
  <cp:lastModifiedBy>吕云哲</cp:lastModifiedBy>
  <cp:revision>79</cp:revision>
  <dcterms:created xsi:type="dcterms:W3CDTF">2017-04-25T11:19:10Z</dcterms:created>
  <dcterms:modified xsi:type="dcterms:W3CDTF">2018-03-19T07:21:16Z</dcterms:modified>
</cp:coreProperties>
</file>