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6" r:id="rId2"/>
    <p:sldId id="256" r:id="rId3"/>
    <p:sldId id="257" r:id="rId4"/>
    <p:sldId id="288" r:id="rId5"/>
    <p:sldId id="258" r:id="rId6"/>
    <p:sldId id="259" r:id="rId7"/>
    <p:sldId id="261" r:id="rId8"/>
    <p:sldId id="263" r:id="rId9"/>
    <p:sldId id="264" r:id="rId10"/>
    <p:sldId id="266" r:id="rId11"/>
    <p:sldId id="268" r:id="rId12"/>
    <p:sldId id="269" r:id="rId13"/>
    <p:sldId id="265" r:id="rId14"/>
    <p:sldId id="272" r:id="rId15"/>
    <p:sldId id="273" r:id="rId16"/>
    <p:sldId id="277" r:id="rId17"/>
    <p:sldId id="279" r:id="rId18"/>
    <p:sldId id="282" r:id="rId19"/>
    <p:sldId id="287" r:id="rId20"/>
    <p:sldId id="28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513" autoAdjust="0"/>
  </p:normalViewPr>
  <p:slideViewPr>
    <p:cSldViewPr snapToGrid="0">
      <p:cViewPr varScale="1">
        <p:scale>
          <a:sx n="81" d="100"/>
          <a:sy n="81" d="100"/>
        </p:scale>
        <p:origin x="2466" y="84"/>
      </p:cViewPr>
      <p:guideLst/>
    </p:cSldViewPr>
  </p:slideViewPr>
  <p:notesTextViewPr>
    <p:cViewPr>
      <p:scale>
        <a:sx n="1" d="1"/>
        <a:sy n="1" d="1"/>
      </p:scale>
      <p:origin x="0" y="0"/>
    </p:cViewPr>
  </p:notesText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EE157-661B-4F63-A068-C24FAB4783A0}" type="datetimeFigureOut">
              <a:rPr lang="zh-CN" altLang="en-US" smtClean="0"/>
              <a:t>2017/6/12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E153A-7646-461B-ACA1-BC6A9AF88FEF}" type="slidenum">
              <a:rPr lang="zh-CN" altLang="en-US" smtClean="0"/>
              <a:t>‹#›</a:t>
            </a:fld>
            <a:endParaRPr lang="zh-CN" altLang="en-US"/>
          </a:p>
        </p:txBody>
      </p:sp>
    </p:spTree>
    <p:extLst>
      <p:ext uri="{BB962C8B-B14F-4D97-AF65-F5344CB8AC3E}">
        <p14:creationId xmlns:p14="http://schemas.microsoft.com/office/powerpoint/2010/main" val="36337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4</a:t>
            </a:fld>
            <a:endParaRPr lang="zh-CN" altLang="en-US"/>
          </a:p>
        </p:txBody>
      </p:sp>
    </p:spTree>
    <p:extLst>
      <p:ext uri="{BB962C8B-B14F-4D97-AF65-F5344CB8AC3E}">
        <p14:creationId xmlns:p14="http://schemas.microsoft.com/office/powerpoint/2010/main" val="188617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13</a:t>
            </a:fld>
            <a:endParaRPr lang="zh-CN" altLang="en-US"/>
          </a:p>
        </p:txBody>
      </p:sp>
    </p:spTree>
    <p:extLst>
      <p:ext uri="{BB962C8B-B14F-4D97-AF65-F5344CB8AC3E}">
        <p14:creationId xmlns:p14="http://schemas.microsoft.com/office/powerpoint/2010/main" val="2075502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14</a:t>
            </a:fld>
            <a:endParaRPr lang="zh-CN" altLang="en-US"/>
          </a:p>
        </p:txBody>
      </p:sp>
    </p:spTree>
    <p:extLst>
      <p:ext uri="{BB962C8B-B14F-4D97-AF65-F5344CB8AC3E}">
        <p14:creationId xmlns:p14="http://schemas.microsoft.com/office/powerpoint/2010/main" val="4182116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15</a:t>
            </a:fld>
            <a:endParaRPr lang="zh-CN" altLang="en-US"/>
          </a:p>
        </p:txBody>
      </p:sp>
    </p:spTree>
    <p:extLst>
      <p:ext uri="{BB962C8B-B14F-4D97-AF65-F5344CB8AC3E}">
        <p14:creationId xmlns:p14="http://schemas.microsoft.com/office/powerpoint/2010/main" val="56067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16</a:t>
            </a:fld>
            <a:endParaRPr lang="zh-CN" altLang="en-US"/>
          </a:p>
        </p:txBody>
      </p:sp>
    </p:spTree>
    <p:extLst>
      <p:ext uri="{BB962C8B-B14F-4D97-AF65-F5344CB8AC3E}">
        <p14:creationId xmlns:p14="http://schemas.microsoft.com/office/powerpoint/2010/main" val="189953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17</a:t>
            </a:fld>
            <a:endParaRPr lang="zh-CN" altLang="en-US"/>
          </a:p>
        </p:txBody>
      </p:sp>
    </p:spTree>
    <p:extLst>
      <p:ext uri="{BB962C8B-B14F-4D97-AF65-F5344CB8AC3E}">
        <p14:creationId xmlns:p14="http://schemas.microsoft.com/office/powerpoint/2010/main" val="132936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18</a:t>
            </a:fld>
            <a:endParaRPr lang="zh-CN" altLang="en-US"/>
          </a:p>
        </p:txBody>
      </p:sp>
    </p:spTree>
    <p:extLst>
      <p:ext uri="{BB962C8B-B14F-4D97-AF65-F5344CB8AC3E}">
        <p14:creationId xmlns:p14="http://schemas.microsoft.com/office/powerpoint/2010/main" val="302728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5</a:t>
            </a:fld>
            <a:endParaRPr lang="zh-CN" altLang="en-US"/>
          </a:p>
        </p:txBody>
      </p:sp>
    </p:spTree>
    <p:extLst>
      <p:ext uri="{BB962C8B-B14F-4D97-AF65-F5344CB8AC3E}">
        <p14:creationId xmlns:p14="http://schemas.microsoft.com/office/powerpoint/2010/main" val="303889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6</a:t>
            </a:fld>
            <a:endParaRPr lang="zh-CN" altLang="en-US"/>
          </a:p>
        </p:txBody>
      </p:sp>
    </p:spTree>
    <p:extLst>
      <p:ext uri="{BB962C8B-B14F-4D97-AF65-F5344CB8AC3E}">
        <p14:creationId xmlns:p14="http://schemas.microsoft.com/office/powerpoint/2010/main" val="148416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our implementation of the framework, as shown in Fig. 2, (Chinese) Wikipedia is taken as the memory since it covers a wide range of knowledge and is freely accessible.</a:t>
            </a:r>
          </a:p>
          <a:p>
            <a:r>
              <a:rPr lang="en-US" altLang="zh-CN" sz="1200" b="0" i="0" u="none" strike="noStrike" kern="1200" baseline="0" dirty="0" smtClean="0">
                <a:solidFill>
                  <a:schemeClr val="tx1"/>
                </a:solidFill>
                <a:latin typeface="+mn-lt"/>
                <a:ea typeface="+mn-ea"/>
                <a:cs typeface="+mn-cs"/>
              </a:rPr>
              <a:t>Relevant knowledge is recollected by retrieving a set of pages from Wikipedia that match the question in two specific ways and thus may provide useful knowledge for answering the question. The subset of pages that are truly useful are regarded as evidence, which is drawn by ranking the retrieved pages according to multiple strategies for evaluating their usefulness, and filtering out bottom-ranked ones. The contents of the remaining pages will entail each option to some extent, based on which its truth is assessed.</a:t>
            </a:r>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7</a:t>
            </a:fld>
            <a:endParaRPr lang="zh-CN" altLang="en-US"/>
          </a:p>
        </p:txBody>
      </p:sp>
    </p:spTree>
    <p:extLst>
      <p:ext uri="{BB962C8B-B14F-4D97-AF65-F5344CB8AC3E}">
        <p14:creationId xmlns:p14="http://schemas.microsoft.com/office/powerpoint/2010/main" val="262539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8</a:t>
            </a:fld>
            <a:endParaRPr lang="zh-CN" altLang="en-US"/>
          </a:p>
        </p:txBody>
      </p:sp>
    </p:spTree>
    <p:extLst>
      <p:ext uri="{BB962C8B-B14F-4D97-AF65-F5344CB8AC3E}">
        <p14:creationId xmlns:p14="http://schemas.microsoft.com/office/powerpoint/2010/main" val="233467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Some concepts mentioned in q can give clues about q; their descriptions may provide useful knowledge for answering q. The description of a concept can be acquired from a Wikipedia page titled this concept, called a concept page.</a:t>
            </a:r>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9</a:t>
            </a:fld>
            <a:endParaRPr lang="zh-CN" altLang="en-US"/>
          </a:p>
        </p:txBody>
      </p:sp>
    </p:spTree>
    <p:extLst>
      <p:ext uri="{BB962C8B-B14F-4D97-AF65-F5344CB8AC3E}">
        <p14:creationId xmlns:p14="http://schemas.microsoft.com/office/powerpoint/2010/main" val="174384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nSpc>
                <a:spcPct val="100000"/>
              </a:lnSpc>
            </a:pPr>
            <a:r>
              <a:rPr lang="en-US" altLang="zh-CN" dirty="0" smtClean="0">
                <a:latin typeface="+mn-lt"/>
              </a:rPr>
              <a:t>A concept name can be ambiguous. A retrieved concept page titled such an ambiguous concept name is usually a disambiguation page. </a:t>
            </a:r>
          </a:p>
          <a:p>
            <a:pPr>
              <a:lnSpc>
                <a:spcPct val="100000"/>
              </a:lnSpc>
            </a:pPr>
            <a:r>
              <a:rPr lang="en-US" altLang="zh-CN" dirty="0" smtClean="0">
                <a:latin typeface="+mn-lt"/>
              </a:rPr>
              <a:t>It contains not the detailed description of any concept but links to other pages that describe concepts having the same name.</a:t>
            </a:r>
          </a:p>
          <a:p>
            <a:pPr>
              <a:lnSpc>
                <a:spcPct val="100000"/>
              </a:lnSpc>
            </a:pPr>
            <a:r>
              <a:rPr lang="en-US" altLang="zh-CN" dirty="0" smtClean="0">
                <a:latin typeface="+mn-lt"/>
              </a:rPr>
              <a:t>Each link is accompanied by a short description of the corresponding concept for disambiguation purposes.</a:t>
            </a:r>
          </a:p>
          <a:p>
            <a:pPr>
              <a:lnSpc>
                <a:spcPct val="100000"/>
              </a:lnSpc>
            </a:pPr>
            <a:endParaRPr lang="en-US" altLang="zh-CN"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mn-lt"/>
              </a:rPr>
              <a:t>A retrieved concept page can be a redirect page. Such a page simply forwards the reader to another page without providing any other information. Therefore, to acquire the description of the desired concept, a retrieved redirect page will be replaced by the page it is redirected to.</a:t>
            </a:r>
            <a:endParaRPr lang="zh-CN" altLang="en-US" sz="1200" dirty="0" smtClean="0">
              <a:latin typeface="+mn-lt"/>
            </a:endParaRPr>
          </a:p>
          <a:p>
            <a:pPr>
              <a:lnSpc>
                <a:spcPct val="100000"/>
              </a:lnSpc>
            </a:pPr>
            <a:endParaRPr lang="zh-CN" altLang="en-US" dirty="0" smtClean="0">
              <a:latin typeface="+mn-lt"/>
            </a:endParaRPr>
          </a:p>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10</a:t>
            </a:fld>
            <a:endParaRPr lang="zh-CN" altLang="en-US"/>
          </a:p>
        </p:txBody>
      </p:sp>
    </p:spTree>
    <p:extLst>
      <p:ext uri="{BB962C8B-B14F-4D97-AF65-F5344CB8AC3E}">
        <p14:creationId xmlns:p14="http://schemas.microsoft.com/office/powerpoint/2010/main" val="3845628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11</a:t>
            </a:fld>
            <a:endParaRPr lang="zh-CN" altLang="en-US"/>
          </a:p>
        </p:txBody>
      </p:sp>
    </p:spTree>
    <p:extLst>
      <p:ext uri="{BB962C8B-B14F-4D97-AF65-F5344CB8AC3E}">
        <p14:creationId xmlns:p14="http://schemas.microsoft.com/office/powerpoint/2010/main" val="174886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E153A-7646-461B-ACA1-BC6A9AF88FEF}" type="slidenum">
              <a:rPr lang="zh-CN" altLang="en-US" smtClean="0"/>
              <a:t>12</a:t>
            </a:fld>
            <a:endParaRPr lang="zh-CN" altLang="en-US"/>
          </a:p>
        </p:txBody>
      </p:sp>
    </p:spTree>
    <p:extLst>
      <p:ext uri="{BB962C8B-B14F-4D97-AF65-F5344CB8AC3E}">
        <p14:creationId xmlns:p14="http://schemas.microsoft.com/office/powerpoint/2010/main" val="287633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3343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378901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400913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409390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422282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111604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153812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92424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272209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50242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D1DE342-EFC1-490C-9279-A2EEB10D24B7}" type="datetimeFigureOut">
              <a:rPr lang="zh-CN" altLang="en-US" smtClean="0"/>
              <a:t>2017/6/12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302576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E342-EFC1-490C-9279-A2EEB10D24B7}" type="datetimeFigureOut">
              <a:rPr lang="zh-CN" altLang="en-US" smtClean="0"/>
              <a:t>2017/6/12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302DB-2352-432B-84ED-2B23EF015353}" type="slidenum">
              <a:rPr lang="zh-CN" altLang="en-US" smtClean="0"/>
              <a:t>‹#›</a:t>
            </a:fld>
            <a:endParaRPr lang="zh-CN" altLang="en-US"/>
          </a:p>
        </p:txBody>
      </p:sp>
    </p:spTree>
    <p:extLst>
      <p:ext uri="{BB962C8B-B14F-4D97-AF65-F5344CB8AC3E}">
        <p14:creationId xmlns:p14="http://schemas.microsoft.com/office/powerpoint/2010/main" val="970229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10" Type="http://schemas.openxmlformats.org/officeDocument/2006/relationships/image" Target="../media/image9.wmf"/><Relationship Id="rId4" Type="http://schemas.openxmlformats.org/officeDocument/2006/relationships/image" Target="../media/image14.png"/><Relationship Id="rId9"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a:t>Presentation</a:t>
            </a:r>
            <a:endParaRPr lang="zh-CN" altLang="en-US" sz="3600" dirty="0"/>
          </a:p>
        </p:txBody>
      </p:sp>
      <p:sp>
        <p:nvSpPr>
          <p:cNvPr id="3" name="副标题 2"/>
          <p:cNvSpPr>
            <a:spLocks noGrp="1"/>
          </p:cNvSpPr>
          <p:nvPr>
            <p:ph type="subTitle" idx="1"/>
          </p:nvPr>
        </p:nvSpPr>
        <p:spPr/>
        <p:txBody>
          <a:bodyPr/>
          <a:lstStyle/>
          <a:p>
            <a:endParaRPr lang="en-US" altLang="zh-CN" dirty="0" smtClean="0"/>
          </a:p>
          <a:p>
            <a:r>
              <a:rPr lang="en-US" altLang="zh-CN" dirty="0" smtClean="0"/>
              <a:t>151220111 </a:t>
            </a:r>
            <a:r>
              <a:rPr lang="zh-CN" altLang="en-US" dirty="0" smtClean="0"/>
              <a:t>王睿</a:t>
            </a:r>
            <a:endParaRPr lang="zh-CN" altLang="en-US" dirty="0"/>
          </a:p>
        </p:txBody>
      </p:sp>
    </p:spTree>
    <p:extLst>
      <p:ext uri="{BB962C8B-B14F-4D97-AF65-F5344CB8AC3E}">
        <p14:creationId xmlns:p14="http://schemas.microsoft.com/office/powerpoint/2010/main" val="4233115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lt"/>
              </a:rPr>
              <a:t>Retrieving Pages</a:t>
            </a:r>
            <a:endParaRPr lang="zh-CN" altLang="en-US" dirty="0">
              <a:latin typeface="+mj-lt"/>
            </a:endParaRPr>
          </a:p>
        </p:txBody>
      </p:sp>
      <p:sp>
        <p:nvSpPr>
          <p:cNvPr id="3" name="内容占位符 2"/>
          <p:cNvSpPr>
            <a:spLocks noGrp="1"/>
          </p:cNvSpPr>
          <p:nvPr>
            <p:ph idx="1"/>
          </p:nvPr>
        </p:nvSpPr>
        <p:spPr>
          <a:xfrm>
            <a:off x="628650" y="1667273"/>
            <a:ext cx="7886700" cy="3263504"/>
          </a:xfrm>
        </p:spPr>
        <p:txBody>
          <a:bodyPr>
            <a:normAutofit/>
          </a:bodyPr>
          <a:lstStyle/>
          <a:p>
            <a:pPr>
              <a:lnSpc>
                <a:spcPct val="100000"/>
              </a:lnSpc>
            </a:pPr>
            <a:r>
              <a:rPr lang="en-US" altLang="zh-CN" sz="3000" dirty="0">
                <a:latin typeface="+mn-lt"/>
              </a:rPr>
              <a:t>A retrieved concept page may belong to two categories of special pages in Wikipedia: </a:t>
            </a:r>
            <a:r>
              <a:rPr lang="en-US" altLang="zh-CN" sz="3000" dirty="0">
                <a:solidFill>
                  <a:srgbClr val="FF0000"/>
                </a:solidFill>
                <a:latin typeface="+mn-lt"/>
              </a:rPr>
              <a:t>disambiguation page </a:t>
            </a:r>
            <a:r>
              <a:rPr lang="en-US" altLang="zh-CN" sz="3000" dirty="0">
                <a:latin typeface="+mn-lt"/>
              </a:rPr>
              <a:t>and </a:t>
            </a:r>
            <a:r>
              <a:rPr lang="en-US" altLang="zh-CN" sz="3000" dirty="0">
                <a:solidFill>
                  <a:srgbClr val="FF0000"/>
                </a:solidFill>
                <a:latin typeface="+mn-lt"/>
              </a:rPr>
              <a:t>redirect page</a:t>
            </a:r>
            <a:r>
              <a:rPr lang="en-US" altLang="zh-CN" sz="3000" dirty="0">
                <a:latin typeface="+mn-lt"/>
              </a:rPr>
              <a:t>. Such a page needs to be replaced by another page as follows, to acquire the description of the desired concept.</a:t>
            </a:r>
          </a:p>
          <a:p>
            <a:pPr>
              <a:lnSpc>
                <a:spcPct val="100000"/>
              </a:lnSpc>
            </a:pPr>
            <a:endParaRPr lang="zh-CN" altLang="en-US" dirty="0">
              <a:latin typeface="+mn-lt"/>
            </a:endParaRPr>
          </a:p>
        </p:txBody>
      </p:sp>
      <p:pic>
        <p:nvPicPr>
          <p:cNvPr id="5" name="图片 4"/>
          <p:cNvPicPr>
            <a:picLocks noChangeAspect="1"/>
          </p:cNvPicPr>
          <p:nvPr/>
        </p:nvPicPr>
        <p:blipFill>
          <a:blip r:embed="rId3"/>
          <a:stretch>
            <a:fillRect/>
          </a:stretch>
        </p:blipFill>
        <p:spPr>
          <a:xfrm>
            <a:off x="1281793" y="4930777"/>
            <a:ext cx="6061074" cy="1302147"/>
          </a:xfrm>
          <a:prstGeom prst="rect">
            <a:avLst/>
          </a:prstGeom>
        </p:spPr>
      </p:pic>
    </p:spTree>
    <p:extLst>
      <p:ext uri="{BB962C8B-B14F-4D97-AF65-F5344CB8AC3E}">
        <p14:creationId xmlns:p14="http://schemas.microsoft.com/office/powerpoint/2010/main" val="3009044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lt"/>
              </a:rPr>
              <a:t>Retrieving Pages</a:t>
            </a:r>
            <a:endParaRPr lang="zh-CN" altLang="en-US" dirty="0">
              <a:latin typeface="+mj-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125266"/>
                <a:ext cx="7886700" cy="3599823"/>
              </a:xfrm>
            </p:spPr>
            <p:txBody>
              <a:bodyPr>
                <a:normAutofit fontScale="77500" lnSpcReduction="20000"/>
              </a:bodyPr>
              <a:lstStyle/>
              <a:p>
                <a:pPr>
                  <a:lnSpc>
                    <a:spcPct val="100000"/>
                  </a:lnSpc>
                </a:pPr>
                <a:r>
                  <a:rPr lang="en-US" altLang="zh-CN" dirty="0" smtClean="0">
                    <a:latin typeface="+mn-lt"/>
                  </a:rPr>
                  <a:t>A retrieved disambiguation page: </a:t>
                </a:r>
                <a14:m>
                  <m:oMath xmlns:m="http://schemas.openxmlformats.org/officeDocument/2006/math">
                    <m:r>
                      <a:rPr lang="zh-CN" altLang="en-US" i="1">
                        <a:latin typeface="Cambria Math" panose="02040503050406030204" pitchFamily="18" charset="0"/>
                      </a:rPr>
                      <m:t>𝑑𝑝</m:t>
                    </m:r>
                    <m:d>
                      <m:dPr>
                        <m:ctrlPr>
                          <a:rPr lang="zh-CN" altLang="en-US" i="1">
                            <a:latin typeface="Cambria Math" panose="02040503050406030204" pitchFamily="18" charset="0"/>
                          </a:rPr>
                        </m:ctrlPr>
                      </m:dPr>
                      <m:e>
                        <m:r>
                          <a:rPr lang="zh-CN" altLang="en-US" i="1">
                            <a:latin typeface="Cambria Math" panose="02040503050406030204" pitchFamily="18" charset="0"/>
                          </a:rPr>
                          <m:t>𝑐𝑛</m:t>
                        </m:r>
                      </m:e>
                    </m:d>
                  </m:oMath>
                </a14:m>
                <a:r>
                  <a:rPr lang="zh-CN" altLang="en-US" dirty="0" smtClean="0">
                    <a:latin typeface="+mn-lt"/>
                  </a:rPr>
                  <a:t> </a:t>
                </a:r>
                <a:endParaRPr lang="en-US" altLang="zh-CN" dirty="0" smtClean="0">
                  <a:latin typeface="+mn-lt"/>
                </a:endParaRPr>
              </a:p>
              <a:p>
                <a:pPr>
                  <a:lnSpc>
                    <a:spcPct val="100000"/>
                  </a:lnSpc>
                </a:pPr>
                <a:r>
                  <a:rPr lang="en-US" altLang="zh-CN" dirty="0" smtClean="0">
                    <a:latin typeface="+mn-lt"/>
                  </a:rPr>
                  <a:t>An ambiguous concept name: </a:t>
                </a:r>
                <a14:m>
                  <m:oMath xmlns:m="http://schemas.openxmlformats.org/officeDocument/2006/math">
                    <m:r>
                      <a:rPr lang="zh-CN" altLang="en-US" i="1">
                        <a:latin typeface="Cambria Math" panose="02040503050406030204" pitchFamily="18" charset="0"/>
                      </a:rPr>
                      <m:t>𝑐𝑛</m:t>
                    </m:r>
                  </m:oMath>
                </a14:m>
                <a:endParaRPr lang="en-US" altLang="zh-CN" dirty="0" smtClean="0"/>
              </a:p>
              <a:p>
                <a:pPr>
                  <a:lnSpc>
                    <a:spcPct val="100000"/>
                  </a:lnSpc>
                </a:pPr>
                <a:r>
                  <a:rPr lang="en-US" altLang="zh-CN" dirty="0" smtClean="0">
                    <a:latin typeface="+mn-lt"/>
                  </a:rPr>
                  <a:t>A set of disambiguated concept pages: </a:t>
                </a:r>
                <a14:m>
                  <m:oMath xmlns:m="http://schemas.openxmlformats.org/officeDocument/2006/math">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𝑐𝑛</m:t>
                        </m:r>
                      </m:e>
                    </m:d>
                  </m:oMath>
                </a14:m>
                <a:endParaRPr lang="zh-CN" altLang="en-US" dirty="0">
                  <a:latin typeface="+mn-lt"/>
                </a:endParaRPr>
              </a:p>
              <a:p>
                <a:pPr>
                  <a:lnSpc>
                    <a:spcPct val="100000"/>
                  </a:lnSpc>
                </a:pPr>
                <a:r>
                  <a:rPr lang="en-US" altLang="zh-CN" dirty="0" smtClean="0">
                    <a:latin typeface="+mn-lt"/>
                  </a:rPr>
                  <a:t>The set of other page titles found in </a:t>
                </a:r>
                <a14:m>
                  <m:oMath xmlns:m="http://schemas.openxmlformats.org/officeDocument/2006/math">
                    <m:r>
                      <a:rPr lang="zh-CN" altLang="en-US" i="1">
                        <a:latin typeface="Cambria Math" panose="02040503050406030204" pitchFamily="18" charset="0"/>
                      </a:rPr>
                      <m:t>𝑞</m:t>
                    </m:r>
                  </m:oMath>
                </a14:m>
                <a:r>
                  <a:rPr lang="zh-CN" altLang="en-US" dirty="0" smtClean="0"/>
                  <a:t> </a:t>
                </a:r>
                <a:r>
                  <a:rPr lang="en-US" altLang="zh-CN" dirty="0" smtClean="0">
                    <a:latin typeface="+mn-lt"/>
                  </a:rPr>
                  <a:t>by Algorithm 1:</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𝑃</m:t>
                    </m:r>
                    <m:r>
                      <a:rPr lang="en-US" altLang="zh-CN" b="0" i="1" smtClean="0">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𝑐𝑛</m:t>
                        </m:r>
                      </m:e>
                    </m:d>
                  </m:oMath>
                </a14:m>
                <a:endParaRPr lang="en-US" altLang="zh-CN" dirty="0" smtClean="0"/>
              </a:p>
              <a:p>
                <a:pPr>
                  <a:lnSpc>
                    <a:spcPct val="100000"/>
                  </a:lnSpc>
                </a:pPr>
                <a:r>
                  <a:rPr lang="en-US" altLang="zh-CN" dirty="0" smtClean="0">
                    <a:latin typeface="+mn-lt"/>
                  </a:rPr>
                  <a:t>The abstract of a candidate concept page </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𝑐𝑛</m:t>
                        </m:r>
                      </m:e>
                    </m:d>
                    <m:r>
                      <a:rPr lang="zh-CN" altLang="en-US" i="1">
                        <a:latin typeface="Cambria Math" panose="02040503050406030204" pitchFamily="18" charset="0"/>
                      </a:rPr>
                      <m:t> </m:t>
                    </m:r>
                  </m:oMath>
                </a14:m>
                <a:r>
                  <a:rPr lang="en-US" altLang="zh-CN" dirty="0" smtClean="0">
                    <a:latin typeface="+mn-lt"/>
                  </a:rPr>
                  <a:t>: </a:t>
                </a:r>
                <a14:m>
                  <m:oMath xmlns:m="http://schemas.openxmlformats.org/officeDocument/2006/math">
                    <m:r>
                      <a:rPr lang="zh-CN" altLang="en-US" i="1">
                        <a:latin typeface="Cambria Math" panose="02040503050406030204" pitchFamily="18" charset="0"/>
                      </a:rPr>
                      <m:t>𝑎𝑏𝑠𝑡𝑟</m:t>
                    </m:r>
                    <m:d>
                      <m:dPr>
                        <m:ctrlPr>
                          <a:rPr lang="zh-CN" altLang="en-US" i="1">
                            <a:latin typeface="Cambria Math" panose="02040503050406030204" pitchFamily="18" charset="0"/>
                          </a:rPr>
                        </m:ctrlPr>
                      </m:dPr>
                      <m:e>
                        <m:r>
                          <a:rPr lang="zh-CN" altLang="en-US" i="1">
                            <a:latin typeface="Cambria Math" panose="02040503050406030204" pitchFamily="18" charset="0"/>
                          </a:rPr>
                          <m:t>𝑝</m:t>
                        </m:r>
                      </m:e>
                    </m:d>
                  </m:oMath>
                </a14:m>
                <a:endParaRPr lang="en-US" altLang="zh-CN" dirty="0" smtClean="0">
                  <a:latin typeface="+mn-lt"/>
                </a:endParaRPr>
              </a:p>
              <a:p>
                <a:pPr>
                  <a:lnSpc>
                    <a:spcPct val="100000"/>
                  </a:lnSpc>
                </a:pPr>
                <a:r>
                  <a:rPr lang="en-US" altLang="zh-CN" dirty="0" smtClean="0">
                    <a:latin typeface="+mn-lt"/>
                  </a:rPr>
                  <a:t>The body of a candidate concept page </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𝑐𝑛</m:t>
                        </m:r>
                      </m:e>
                    </m:d>
                  </m:oMath>
                </a14:m>
                <a:r>
                  <a:rPr lang="en-US" altLang="zh-CN" dirty="0"/>
                  <a:t>:</a:t>
                </a:r>
                <a14:m>
                  <m:oMath xmlns:m="http://schemas.openxmlformats.org/officeDocument/2006/math">
                    <m:r>
                      <a:rPr lang="zh-CN" altLang="en-US" i="1">
                        <a:latin typeface="Cambria Math" panose="02040503050406030204" pitchFamily="18" charset="0"/>
                      </a:rPr>
                      <m:t>𝑏𝑜𝑑𝑦</m:t>
                    </m:r>
                    <m:d>
                      <m:dPr>
                        <m:ctrlPr>
                          <a:rPr lang="zh-CN" altLang="en-US" i="1">
                            <a:latin typeface="Cambria Math" panose="02040503050406030204" pitchFamily="18" charset="0"/>
                          </a:rPr>
                        </m:ctrlPr>
                      </m:dPr>
                      <m:e>
                        <m:r>
                          <a:rPr lang="zh-CN" altLang="en-US" i="1">
                            <a:latin typeface="Cambria Math" panose="02040503050406030204" pitchFamily="18" charset="0"/>
                          </a:rPr>
                          <m:t>𝑝</m:t>
                        </m:r>
                      </m:e>
                    </m:d>
                  </m:oMath>
                </a14:m>
                <a:endParaRPr lang="en-US" altLang="zh-CN" dirty="0" smtClean="0">
                  <a:latin typeface="+mn-lt"/>
                </a:endParaRPr>
              </a:p>
              <a:p>
                <a:pPr>
                  <a:lnSpc>
                    <a:spcPct val="100000"/>
                  </a:lnSpc>
                </a:pPr>
                <a:r>
                  <a:rPr lang="en-US" altLang="zh-CN" dirty="0" smtClean="0">
                    <a:latin typeface="+mn-lt"/>
                  </a:rPr>
                  <a:t>The short description accompanying the link to </a:t>
                </a:r>
                <a14:m>
                  <m:oMath xmlns:m="http://schemas.openxmlformats.org/officeDocument/2006/math">
                    <m:r>
                      <a:rPr lang="zh-CN" altLang="en-US" i="1">
                        <a:latin typeface="Cambria Math" panose="02040503050406030204" pitchFamily="18" charset="0"/>
                      </a:rPr>
                      <m:t>𝑝</m:t>
                    </m:r>
                  </m:oMath>
                </a14:m>
                <a:r>
                  <a:rPr lang="en-US" altLang="zh-CN" dirty="0" smtClean="0">
                    <a:latin typeface="+mn-lt"/>
                  </a:rPr>
                  <a:t> in </a:t>
                </a:r>
                <a14:m>
                  <m:oMath xmlns:m="http://schemas.openxmlformats.org/officeDocument/2006/math">
                    <m:r>
                      <a:rPr lang="zh-CN" altLang="en-US" i="1">
                        <a:latin typeface="Cambria Math" panose="02040503050406030204" pitchFamily="18" charset="0"/>
                      </a:rPr>
                      <m:t>𝑑𝑝</m:t>
                    </m:r>
                    <m:d>
                      <m:dPr>
                        <m:ctrlPr>
                          <a:rPr lang="zh-CN" altLang="en-US" i="1">
                            <a:latin typeface="Cambria Math" panose="02040503050406030204" pitchFamily="18" charset="0"/>
                          </a:rPr>
                        </m:ctrlPr>
                      </m:dPr>
                      <m:e>
                        <m:r>
                          <a:rPr lang="zh-CN" altLang="en-US" i="1">
                            <a:latin typeface="Cambria Math" panose="02040503050406030204" pitchFamily="18" charset="0"/>
                          </a:rPr>
                          <m:t>𝑐𝑛</m:t>
                        </m:r>
                      </m:e>
                    </m:d>
                    <m:r>
                      <a:rPr lang="zh-CN" altLang="en-US" i="1">
                        <a:latin typeface="Cambria Math" panose="02040503050406030204" pitchFamily="18" charset="0"/>
                      </a:rPr>
                      <m:t> </m:t>
                    </m:r>
                  </m:oMath>
                </a14:m>
                <a:r>
                  <a:rPr lang="en-US" altLang="zh-CN" dirty="0" smtClean="0">
                    <a:latin typeface="+mn-lt"/>
                  </a:rPr>
                  <a:t>: </a:t>
                </a:r>
                <a14:m>
                  <m:oMath xmlns:m="http://schemas.openxmlformats.org/officeDocument/2006/math">
                    <m:r>
                      <a:rPr lang="zh-CN" altLang="en-US" i="1">
                        <a:latin typeface="Cambria Math" panose="02040503050406030204" pitchFamily="18" charset="0"/>
                      </a:rPr>
                      <m:t>𝑠𝑑</m:t>
                    </m:r>
                    <m:d>
                      <m:dPr>
                        <m:ctrlPr>
                          <a:rPr lang="zh-CN" altLang="en-US" i="1">
                            <a:latin typeface="Cambria Math" panose="02040503050406030204" pitchFamily="18" charset="0"/>
                          </a:rPr>
                        </m:ctrlPr>
                      </m:dPr>
                      <m:e>
                        <m:r>
                          <a:rPr lang="zh-CN" altLang="en-US" i="1">
                            <a:latin typeface="Cambria Math" panose="02040503050406030204" pitchFamily="18" charset="0"/>
                          </a:rPr>
                          <m:t>𝑝</m:t>
                        </m:r>
                      </m:e>
                    </m:d>
                  </m:oMath>
                </a14:m>
                <a:endParaRPr lang="en-US" altLang="zh-CN" dirty="0" smtClean="0">
                  <a:latin typeface="+mn-lt"/>
                </a:endParaRPr>
              </a:p>
              <a:p>
                <a:pPr>
                  <a:lnSpc>
                    <a:spcPct val="100000"/>
                  </a:lnSpc>
                </a:pPr>
                <a:r>
                  <a:rPr lang="en-US" altLang="zh-CN" dirty="0" smtClean="0">
                    <a:latin typeface="+mn-lt"/>
                  </a:rPr>
                  <a:t>The number of times a page title </a:t>
                </a:r>
                <a14:m>
                  <m:oMath xmlns:m="http://schemas.openxmlformats.org/officeDocument/2006/math">
                    <m:r>
                      <a:rPr lang="zh-CN" altLang="en-US" i="1">
                        <a:latin typeface="Cambria Math" panose="02040503050406030204" pitchFamily="18" charset="0"/>
                      </a:rPr>
                      <m:t>𝑝</m:t>
                    </m:r>
                    <m:r>
                      <a:rPr lang="en-US" altLang="zh-CN" b="0" i="1" smtClean="0">
                        <a:latin typeface="Cambria Math" panose="02040503050406030204" pitchFamily="18" charset="0"/>
                      </a:rPr>
                      <m:t>𝑡</m:t>
                    </m:r>
                  </m:oMath>
                </a14:m>
                <a:r>
                  <a:rPr lang="zh-CN" altLang="en-US" dirty="0" smtClean="0">
                    <a:latin typeface="+mn-lt"/>
                  </a:rPr>
                  <a:t> </a:t>
                </a:r>
                <a:r>
                  <a:rPr lang="en-US" altLang="zh-CN" dirty="0" smtClean="0">
                    <a:latin typeface="+mn-lt"/>
                  </a:rPr>
                  <a:t>appears in text </a:t>
                </a:r>
                <a14:m>
                  <m:oMath xmlns:m="http://schemas.openxmlformats.org/officeDocument/2006/math">
                    <m:r>
                      <a:rPr lang="en-US" altLang="zh-CN" i="1">
                        <a:latin typeface="Cambria Math" panose="02040503050406030204" pitchFamily="18" charset="0"/>
                      </a:rPr>
                      <m:t>𝑡</m:t>
                    </m:r>
                  </m:oMath>
                </a14:m>
                <a:r>
                  <a:rPr lang="en-US" altLang="zh-CN" dirty="0" smtClean="0">
                    <a:latin typeface="+mn-lt"/>
                  </a:rPr>
                  <a:t>: </a:t>
                </a:r>
                <a14:m>
                  <m:oMath xmlns:m="http://schemas.openxmlformats.org/officeDocument/2006/math">
                    <m:r>
                      <a:rPr lang="en-US" altLang="zh-CN" b="0" i="1" smtClean="0">
                        <a:latin typeface="Cambria Math" panose="02040503050406030204" pitchFamily="18" charset="0"/>
                      </a:rPr>
                      <m:t>𝑡𝑓</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𝑝𝑡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m:t>
                        </m:r>
                      </m:e>
                    </m:d>
                  </m:oMath>
                </a14:m>
                <a:endParaRPr lang="zh-CN" altLang="en-US" dirty="0">
                  <a:latin typeface="+mn-lt"/>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125266"/>
                <a:ext cx="7886700" cy="3599823"/>
              </a:xfrm>
              <a:blipFill>
                <a:blip r:embed="rId3"/>
                <a:stretch>
                  <a:fillRect l="-850" t="-28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4123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lt"/>
              </a:rPr>
              <a:t>Retrieving Pages</a:t>
            </a:r>
            <a:endParaRPr lang="zh-CN" altLang="en-US" dirty="0">
              <a:latin typeface="+mj-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83207"/>
                <a:ext cx="7886700" cy="3599823"/>
              </a:xfrm>
            </p:spPr>
            <p:txBody>
              <a:bodyPr>
                <a:normAutofit fontScale="85000" lnSpcReduction="10000"/>
              </a:bodyPr>
              <a:lstStyle/>
              <a:p>
                <a:pPr>
                  <a:lnSpc>
                    <a:spcPct val="100000"/>
                  </a:lnSpc>
                </a:pPr>
                <a:r>
                  <a:rPr lang="en-US" altLang="zh-CN" dirty="0" smtClean="0">
                    <a:latin typeface="+mn-lt"/>
                  </a:rPr>
                  <a:t>The page </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𝑐𝑛</m:t>
                        </m:r>
                      </m:e>
                    </m:d>
                  </m:oMath>
                </a14:m>
                <a:r>
                  <a:rPr lang="en-US" altLang="zh-CN" dirty="0" smtClean="0">
                    <a:latin typeface="+mn-lt"/>
                  </a:rPr>
                  <a:t> to replace </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𝑐𝑛</m:t>
                        </m:r>
                      </m:e>
                    </m:d>
                  </m:oMath>
                </a14:m>
                <a:r>
                  <a:rPr lang="zh-CN" altLang="en-US" dirty="0" smtClean="0">
                    <a:latin typeface="+mn-lt"/>
                  </a:rPr>
                  <a:t> </a:t>
                </a:r>
                <a:r>
                  <a:rPr lang="en-US" altLang="zh-CN" dirty="0" smtClean="0">
                    <a:latin typeface="+mn-lt"/>
                  </a:rPr>
                  <a:t>would have the highest ranking score:</a:t>
                </a:r>
                <a:endParaRPr lang="en-US" altLang="zh-CN" dirty="0">
                  <a:latin typeface="+mn-lt"/>
                </a:endParaRPr>
              </a:p>
              <a:p>
                <a:pPr marL="0" indent="0">
                  <a:lnSpc>
                    <a:spcPct val="100000"/>
                  </a:lnSpc>
                  <a:buNone/>
                </a:pPr>
                <a:endParaRPr lang="en-US" altLang="zh-CN" dirty="0" smtClean="0">
                  <a:latin typeface="+mn-lt"/>
                </a:endParaRP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𝑝𝑡</m:t>
                          </m:r>
                          <m:r>
                            <a:rPr lang="zh-CN" altLang="en-US">
                              <a:latin typeface="Cambria Math" panose="02040503050406030204" pitchFamily="18" charset="0"/>
                            </a:rPr>
                            <m:t>∈</m:t>
                          </m:r>
                          <m:r>
                            <a:rPr lang="zh-CN" altLang="en-US" i="1">
                              <a:latin typeface="Cambria Math" panose="02040503050406030204" pitchFamily="18" charset="0"/>
                            </a:rPr>
                            <m:t>𝑃𝑇</m:t>
                          </m:r>
                          <m:d>
                            <m:dPr>
                              <m:ctrlPr>
                                <a:rPr lang="zh-CN" altLang="en-US" i="1">
                                  <a:latin typeface="Cambria Math" panose="02040503050406030204" pitchFamily="18" charset="0"/>
                                </a:rPr>
                              </m:ctrlPr>
                            </m:dPr>
                            <m:e>
                              <m:r>
                                <a:rPr lang="zh-CN" altLang="en-US" i="1">
                                  <a:latin typeface="Cambria Math" panose="02040503050406030204" pitchFamily="18" charset="0"/>
                                </a:rPr>
                                <m:t>𝑐𝑛</m:t>
                              </m:r>
                            </m:e>
                          </m:d>
                        </m:sub>
                        <m:sup/>
                        <m:e>
                          <m:d>
                            <m:dPr>
                              <m:ctrlPr>
                                <a:rPr lang="zh-CN" altLang="en-US" i="1">
                                  <a:latin typeface="Cambria Math" panose="02040503050406030204" pitchFamily="18" charset="0"/>
                                </a:rPr>
                              </m:ctrlPr>
                            </m:dPr>
                            <m:e>
                              <m:r>
                                <a:rPr lang="zh-CN" altLang="en-US" i="1">
                                  <a:latin typeface="Cambria Math" panose="02040503050406030204" pitchFamily="18" charset="0"/>
                                </a:rPr>
                                <m:t>𝛼</m:t>
                              </m:r>
                              <m:r>
                                <a:rPr lang="zh-CN" altLang="en-US">
                                  <a:latin typeface="Cambria Math" panose="02040503050406030204" pitchFamily="18" charset="0"/>
                                </a:rPr>
                                <m:t>⋅</m:t>
                              </m:r>
                              <m:r>
                                <a:rPr lang="zh-CN" altLang="en-US" i="1">
                                  <a:latin typeface="Cambria Math" panose="02040503050406030204" pitchFamily="18" charset="0"/>
                                </a:rPr>
                                <m:t>𝑡𝑓</m:t>
                              </m:r>
                              <m:d>
                                <m:dPr>
                                  <m:ctrlPr>
                                    <a:rPr lang="zh-CN" altLang="en-US" i="1">
                                      <a:latin typeface="Cambria Math" panose="02040503050406030204" pitchFamily="18" charset="0"/>
                                    </a:rPr>
                                  </m:ctrlPr>
                                </m:dPr>
                                <m:e>
                                  <m:r>
                                    <a:rPr lang="zh-CN" altLang="en-US" i="1">
                                      <a:latin typeface="Cambria Math" panose="02040503050406030204" pitchFamily="18" charset="0"/>
                                    </a:rPr>
                                    <m:t>𝑝𝑡</m:t>
                                  </m:r>
                                  <m:r>
                                    <a:rPr lang="zh-CN" altLang="en-US">
                                      <a:latin typeface="Cambria Math" panose="02040503050406030204" pitchFamily="18" charset="0"/>
                                    </a:rPr>
                                    <m:t>,</m:t>
                                  </m:r>
                                  <m:r>
                                    <a:rPr lang="zh-CN" altLang="en-US" i="1">
                                      <a:latin typeface="Cambria Math" panose="02040503050406030204" pitchFamily="18" charset="0"/>
                                    </a:rPr>
                                    <m:t>𝑎𝑏𝑠𝑡𝑟</m:t>
                                  </m:r>
                                  <m:d>
                                    <m:dPr>
                                      <m:ctrlPr>
                                        <a:rPr lang="zh-CN" altLang="en-US" i="1">
                                          <a:latin typeface="Cambria Math" panose="02040503050406030204" pitchFamily="18" charset="0"/>
                                        </a:rPr>
                                      </m:ctrlPr>
                                    </m:dPr>
                                    <m:e>
                                      <m:r>
                                        <a:rPr lang="zh-CN" altLang="en-US" i="1">
                                          <a:latin typeface="Cambria Math" panose="02040503050406030204" pitchFamily="18" charset="0"/>
                                        </a:rPr>
                                        <m:t>𝑝</m:t>
                                      </m:r>
                                    </m:e>
                                  </m:d>
                                </m:e>
                              </m:d>
                              <m:r>
                                <a:rPr lang="zh-CN" altLang="en-US">
                                  <a:latin typeface="Cambria Math" panose="02040503050406030204" pitchFamily="18" charset="0"/>
                                </a:rPr>
                                <m:t>+</m:t>
                              </m:r>
                              <m:r>
                                <a:rPr lang="zh-CN" altLang="en-US" i="1">
                                  <a:latin typeface="Cambria Math" panose="02040503050406030204" pitchFamily="18" charset="0"/>
                                </a:rPr>
                                <m:t>𝛽</m:t>
                              </m:r>
                              <m:r>
                                <a:rPr lang="zh-CN" altLang="en-US">
                                  <a:latin typeface="Cambria Math" panose="02040503050406030204" pitchFamily="18" charset="0"/>
                                </a:rPr>
                                <m:t>⋅</m:t>
                              </m:r>
                              <m:r>
                                <a:rPr lang="zh-CN" altLang="en-US" i="1">
                                  <a:latin typeface="Cambria Math" panose="02040503050406030204" pitchFamily="18" charset="0"/>
                                </a:rPr>
                                <m:t>𝑡𝑓</m:t>
                              </m:r>
                              <m:d>
                                <m:dPr>
                                  <m:ctrlPr>
                                    <a:rPr lang="zh-CN" altLang="en-US" i="1">
                                      <a:latin typeface="Cambria Math" panose="02040503050406030204" pitchFamily="18" charset="0"/>
                                    </a:rPr>
                                  </m:ctrlPr>
                                </m:dPr>
                                <m:e>
                                  <m:r>
                                    <a:rPr lang="zh-CN" altLang="en-US" i="1">
                                      <a:latin typeface="Cambria Math" panose="02040503050406030204" pitchFamily="18" charset="0"/>
                                    </a:rPr>
                                    <m:t>𝑝𝑡</m:t>
                                  </m:r>
                                  <m:r>
                                    <a:rPr lang="zh-CN" altLang="en-US">
                                      <a:latin typeface="Cambria Math" panose="02040503050406030204" pitchFamily="18" charset="0"/>
                                    </a:rPr>
                                    <m:t>,</m:t>
                                  </m:r>
                                  <m:r>
                                    <a:rPr lang="zh-CN" altLang="en-US" i="1">
                                      <a:latin typeface="Cambria Math" panose="02040503050406030204" pitchFamily="18" charset="0"/>
                                    </a:rPr>
                                    <m:t>𝑏𝑜𝑑𝑦</m:t>
                                  </m:r>
                                  <m:d>
                                    <m:dPr>
                                      <m:ctrlPr>
                                        <a:rPr lang="zh-CN" altLang="en-US" i="1">
                                          <a:latin typeface="Cambria Math" panose="02040503050406030204" pitchFamily="18" charset="0"/>
                                        </a:rPr>
                                      </m:ctrlPr>
                                    </m:dPr>
                                    <m:e>
                                      <m:r>
                                        <a:rPr lang="zh-CN" altLang="en-US" i="1">
                                          <a:latin typeface="Cambria Math" panose="02040503050406030204" pitchFamily="18" charset="0"/>
                                        </a:rPr>
                                        <m:t>𝑝</m:t>
                                      </m:r>
                                    </m:e>
                                  </m:d>
                                </m:e>
                              </m:d>
                              <m:r>
                                <a:rPr lang="zh-CN" altLang="en-US">
                                  <a:latin typeface="Cambria Math" panose="02040503050406030204" pitchFamily="18" charset="0"/>
                                </a:rPr>
                                <m:t>+</m:t>
                              </m:r>
                              <m:r>
                                <a:rPr lang="zh-CN" altLang="en-US" i="1">
                                  <a:latin typeface="Cambria Math" panose="02040503050406030204" pitchFamily="18" charset="0"/>
                                </a:rPr>
                                <m:t>𝛾</m:t>
                              </m:r>
                              <m:r>
                                <a:rPr lang="zh-CN" altLang="en-US">
                                  <a:latin typeface="Cambria Math" panose="02040503050406030204" pitchFamily="18" charset="0"/>
                                </a:rPr>
                                <m:t>⋅</m:t>
                              </m:r>
                              <m:r>
                                <a:rPr lang="zh-CN" altLang="en-US" i="1">
                                  <a:latin typeface="Cambria Math" panose="02040503050406030204" pitchFamily="18" charset="0"/>
                                </a:rPr>
                                <m:t>𝑡𝑓</m:t>
                              </m:r>
                              <m:d>
                                <m:dPr>
                                  <m:ctrlPr>
                                    <a:rPr lang="zh-CN" altLang="en-US" i="1">
                                      <a:latin typeface="Cambria Math" panose="02040503050406030204" pitchFamily="18" charset="0"/>
                                    </a:rPr>
                                  </m:ctrlPr>
                                </m:dPr>
                                <m:e>
                                  <m:r>
                                    <a:rPr lang="zh-CN" altLang="en-US" i="1">
                                      <a:latin typeface="Cambria Math" panose="02040503050406030204" pitchFamily="18" charset="0"/>
                                    </a:rPr>
                                    <m:t>𝑝𝑡</m:t>
                                  </m:r>
                                  <m:r>
                                    <a:rPr lang="zh-CN" altLang="en-US">
                                      <a:latin typeface="Cambria Math" panose="02040503050406030204" pitchFamily="18" charset="0"/>
                                    </a:rPr>
                                    <m:t>,</m:t>
                                  </m:r>
                                  <m:r>
                                    <a:rPr lang="zh-CN" altLang="en-US" i="1">
                                      <a:latin typeface="Cambria Math" panose="02040503050406030204" pitchFamily="18" charset="0"/>
                                    </a:rPr>
                                    <m:t>𝑠𝑑</m:t>
                                  </m:r>
                                  <m:d>
                                    <m:dPr>
                                      <m:ctrlPr>
                                        <a:rPr lang="zh-CN" altLang="en-US" i="1">
                                          <a:latin typeface="Cambria Math" panose="02040503050406030204" pitchFamily="18" charset="0"/>
                                        </a:rPr>
                                      </m:ctrlPr>
                                    </m:dPr>
                                    <m:e>
                                      <m:r>
                                        <a:rPr lang="zh-CN" altLang="en-US" i="1">
                                          <a:latin typeface="Cambria Math" panose="02040503050406030204" pitchFamily="18" charset="0"/>
                                        </a:rPr>
                                        <m:t>𝑝</m:t>
                                      </m:r>
                                    </m:e>
                                  </m:d>
                                </m:e>
                              </m:d>
                            </m:e>
                          </m:d>
                        </m:e>
                      </m:nary>
                    </m:oMath>
                  </m:oMathPara>
                </a14:m>
                <a:endParaRPr lang="en-US" altLang="zh-CN" dirty="0">
                  <a:latin typeface="+mn-lt"/>
                </a:endParaRPr>
              </a:p>
              <a:p>
                <a:pPr>
                  <a:lnSpc>
                    <a:spcPct val="100000"/>
                  </a:lnSpc>
                </a:pPr>
                <a:r>
                  <a:rPr lang="en-US" altLang="zh-CN" dirty="0" smtClean="0">
                    <a:latin typeface="+mn-lt"/>
                  </a:rPr>
                  <a:t>where </a:t>
                </a:r>
                <a14:m>
                  <m:oMath xmlns:m="http://schemas.openxmlformats.org/officeDocument/2006/math">
                    <m:r>
                      <a:rPr lang="zh-CN" altLang="en-US" i="1">
                        <a:latin typeface="Cambria Math" panose="02040503050406030204" pitchFamily="18" charset="0"/>
                      </a:rPr>
                      <m:t>𝛼</m:t>
                    </m:r>
                    <m:r>
                      <a:rPr lang="zh-CN" altLang="en-US">
                        <a:latin typeface="Cambria Math" panose="02040503050406030204" pitchFamily="18" charset="0"/>
                      </a:rPr>
                      <m:t>,</m:t>
                    </m:r>
                    <m:r>
                      <a:rPr lang="zh-CN" altLang="en-US" i="1">
                        <a:latin typeface="Cambria Math" panose="02040503050406030204" pitchFamily="18" charset="0"/>
                      </a:rPr>
                      <m:t>𝛽</m:t>
                    </m:r>
                    <m:r>
                      <a:rPr lang="zh-CN" altLang="en-US">
                        <a:latin typeface="Cambria Math" panose="02040503050406030204" pitchFamily="18" charset="0"/>
                      </a:rPr>
                      <m:t>,</m:t>
                    </m:r>
                    <m:r>
                      <a:rPr lang="zh-CN" altLang="en-US" i="1">
                        <a:latin typeface="Cambria Math" panose="02040503050406030204" pitchFamily="18" charset="0"/>
                      </a:rPr>
                      <m:t>𝛾</m:t>
                    </m:r>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0,1</m:t>
                        </m:r>
                      </m:e>
                    </m:d>
                  </m:oMath>
                </a14:m>
                <a:r>
                  <a:rPr lang="en-US" altLang="zh-CN" dirty="0" smtClean="0">
                    <a:latin typeface="+mn-lt"/>
                  </a:rPr>
                  <a:t> are weights to be tuned, and are empirically set to </a:t>
                </a:r>
                <a14:m>
                  <m:oMath xmlns:m="http://schemas.openxmlformats.org/officeDocument/2006/math">
                    <m:r>
                      <a:rPr lang="zh-CN" altLang="en-US" i="1">
                        <a:latin typeface="Cambria Math" panose="02040503050406030204" pitchFamily="18" charset="0"/>
                      </a:rPr>
                      <m:t>𝛼</m:t>
                    </m:r>
                    <m:r>
                      <a:rPr lang="zh-CN" altLang="en-US">
                        <a:latin typeface="Cambria Math" panose="02040503050406030204" pitchFamily="18" charset="0"/>
                      </a:rPr>
                      <m:t>=0.8,</m:t>
                    </m:r>
                    <m:r>
                      <a:rPr lang="zh-CN" altLang="en-US" i="1">
                        <a:latin typeface="Cambria Math" panose="02040503050406030204" pitchFamily="18" charset="0"/>
                      </a:rPr>
                      <m:t>𝛽</m:t>
                    </m:r>
                    <m:r>
                      <a:rPr lang="zh-CN" altLang="en-US">
                        <a:latin typeface="Cambria Math" panose="02040503050406030204" pitchFamily="18" charset="0"/>
                      </a:rPr>
                      <m:t>=0.5,</m:t>
                    </m:r>
                    <m:r>
                      <a:rPr lang="zh-CN" altLang="en-US" i="1">
                        <a:latin typeface="Cambria Math" panose="02040503050406030204" pitchFamily="18" charset="0"/>
                      </a:rPr>
                      <m:t>𝛾</m:t>
                    </m:r>
                    <m:r>
                      <a:rPr lang="zh-CN" altLang="en-US">
                        <a:latin typeface="Cambria Math" panose="02040503050406030204" pitchFamily="18" charset="0"/>
                      </a:rPr>
                      <m:t>=1.0</m:t>
                    </m:r>
                  </m:oMath>
                </a14:m>
                <a:r>
                  <a:rPr lang="zh-CN" altLang="en-US" dirty="0" smtClean="0"/>
                  <a:t> </a:t>
                </a:r>
                <a:r>
                  <a:rPr lang="en-US" altLang="zh-CN" dirty="0" smtClean="0">
                    <a:latin typeface="+mn-lt"/>
                  </a:rPr>
                  <a:t>in our experiment.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83207"/>
                <a:ext cx="7886700" cy="3599823"/>
              </a:xfrm>
              <a:blipFill>
                <a:blip r:embed="rId3"/>
                <a:stretch>
                  <a:fillRect l="-1005" t="-2369" b="-33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8227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lt"/>
              </a:rPr>
              <a:t>Retrieving Pages</a:t>
            </a:r>
            <a:endParaRPr lang="zh-CN" altLang="en-US" dirty="0">
              <a:latin typeface="+mj-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90689"/>
                <a:ext cx="7886700" cy="4351338"/>
              </a:xfrm>
            </p:spPr>
            <p:txBody>
              <a:bodyPr>
                <a:normAutofit fontScale="85000" lnSpcReduction="10000"/>
              </a:bodyPr>
              <a:lstStyle/>
              <a:p>
                <a:pPr>
                  <a:lnSpc>
                    <a:spcPct val="100000"/>
                  </a:lnSpc>
                </a:pPr>
                <a:r>
                  <a:rPr lang="en-US" altLang="zh-CN" dirty="0" smtClean="0">
                    <a:latin typeface="+mn-lt"/>
                  </a:rPr>
                  <a:t>Retrieving Quote Pages</a:t>
                </a:r>
              </a:p>
              <a:p>
                <a:pPr lvl="1">
                  <a:lnSpc>
                    <a:spcPct val="100000"/>
                  </a:lnSpc>
                </a:pPr>
                <a:r>
                  <a:rPr lang="en-US" altLang="zh-CN" sz="1800" dirty="0"/>
                  <a:t>Quotes in </a:t>
                </a:r>
                <a14:m>
                  <m:oMath xmlns:m="http://schemas.openxmlformats.org/officeDocument/2006/math">
                    <m:r>
                      <a:rPr lang="zh-CN" altLang="en-US" sz="1800" i="1">
                        <a:latin typeface="Cambria Math" panose="02040503050406030204" pitchFamily="18" charset="0"/>
                      </a:rPr>
                      <m:t>𝑞</m:t>
                    </m:r>
                  </m:oMath>
                </a14:m>
                <a:r>
                  <a:rPr lang="en-US" altLang="zh-CN" sz="1800" dirty="0"/>
                  <a:t> can give clues about </a:t>
                </a:r>
                <a14:m>
                  <m:oMath xmlns:m="http://schemas.openxmlformats.org/officeDocument/2006/math">
                    <m:r>
                      <a:rPr lang="zh-CN" altLang="en-US" sz="1800" i="1">
                        <a:latin typeface="Cambria Math" panose="02040503050406030204" pitchFamily="18" charset="0"/>
                      </a:rPr>
                      <m:t>𝑞</m:t>
                    </m:r>
                  </m:oMath>
                </a14:m>
                <a:r>
                  <a:rPr lang="en-US" altLang="zh-CN" sz="1800" dirty="0"/>
                  <a:t>. They widely exist in Chinese, politics, geography, and history tests in Gaokao. However, quotes are often written in Classical Chinese, which is difficult to understand by speakers of modern Chinese and the computer because it uses different lexical items, and appears extremely concise and ambiguous.</a:t>
                </a:r>
              </a:p>
              <a:p>
                <a:pPr lvl="1">
                  <a:lnSpc>
                    <a:spcPct val="100000"/>
                  </a:lnSpc>
                </a:pPr>
                <a:r>
                  <a:rPr lang="en-US" altLang="zh-CN" sz="1800" dirty="0"/>
                  <a:t>Apart from a quote itself, the context out of which the quote has been used may also provide useful knowledge for answering </a:t>
                </a:r>
                <a14:m>
                  <m:oMath xmlns:m="http://schemas.openxmlformats.org/officeDocument/2006/math">
                    <m:r>
                      <a:rPr lang="zh-CN" altLang="en-US" sz="1800" i="1">
                        <a:latin typeface="Cambria Math" panose="02040503050406030204" pitchFamily="18" charset="0"/>
                      </a:rPr>
                      <m:t>𝑞</m:t>
                    </m:r>
                  </m:oMath>
                </a14:m>
                <a:r>
                  <a:rPr lang="en-US" altLang="zh-CN" sz="2100" dirty="0" smtClean="0">
                    <a:latin typeface="+mn-lt"/>
                  </a:rPr>
                  <a:t>.</a:t>
                </a:r>
              </a:p>
              <a:p>
                <a:pPr>
                  <a:lnSpc>
                    <a:spcPct val="100000"/>
                  </a:lnSpc>
                </a:pPr>
                <a:r>
                  <a:rPr lang="en-US" altLang="zh-CN" dirty="0"/>
                  <a:t>Wikipedia pages whose contents contain an exact match of the quote are called a quote page.</a:t>
                </a:r>
              </a:p>
              <a:p>
                <a:pPr>
                  <a:lnSpc>
                    <a:spcPct val="100000"/>
                  </a:lnSpc>
                </a:pPr>
                <a:r>
                  <a:rPr lang="en-US" altLang="zh-CN" dirty="0"/>
                  <a:t>A quote page that matches the largest (non-zero) number of these quotes is retrieved, denoted by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𝑄</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𝑞</m:t>
                            </m:r>
                          </m:sub>
                        </m:sSub>
                      </m:e>
                    </m:d>
                  </m:oMath>
                </a14:m>
                <a:r>
                  <a:rPr lang="en-US" altLang="zh-CN" dirty="0"/>
                  <a:t>.</a:t>
                </a:r>
              </a:p>
              <a:p>
                <a:pPr>
                  <a:lnSpc>
                    <a:spcPct val="100000"/>
                  </a:lnSpc>
                </a:pPr>
                <a:r>
                  <a:rPr lang="en-US" altLang="zh-CN" dirty="0"/>
                  <a:t>Each option </a:t>
                </a:r>
                <a14:m>
                  <m:oMath xmlns:m="http://schemas.openxmlformats.org/officeDocument/2006/math">
                    <m:r>
                      <a:rPr lang="zh-CN" altLang="en-US" i="1">
                        <a:latin typeface="Cambria Math" panose="02040503050406030204" pitchFamily="18" charset="0"/>
                      </a:rPr>
                      <m:t>𝑜</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𝑞</m:t>
                        </m:r>
                      </m:sub>
                    </m:sSub>
                  </m:oMath>
                </a14:m>
                <a:r>
                  <a:rPr lang="zh-CN" altLang="en-US" dirty="0"/>
                  <a:t> </a:t>
                </a:r>
                <a:r>
                  <a:rPr lang="en-US" altLang="zh-CN" dirty="0"/>
                  <a:t>is processed analogously, resulting in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𝑄</m:t>
                        </m:r>
                      </m:sub>
                    </m:sSub>
                    <m:d>
                      <m:dPr>
                        <m:ctrlPr>
                          <a:rPr lang="zh-CN" altLang="en-US" i="1">
                            <a:latin typeface="Cambria Math" panose="02040503050406030204" pitchFamily="18" charset="0"/>
                          </a:rPr>
                        </m:ctrlPr>
                      </m:dPr>
                      <m:e>
                        <m:r>
                          <a:rPr lang="en-US" altLang="zh-CN" i="1">
                            <a:latin typeface="Cambria Math" panose="02040503050406030204" pitchFamily="18" charset="0"/>
                          </a:rPr>
                          <m:t>𝑜</m:t>
                        </m:r>
                      </m:e>
                    </m:d>
                  </m:oMath>
                </a14:m>
                <a:r>
                  <a:rPr lang="en-US" altLang="zh-CN" dirty="0" smtClean="0"/>
                  <a:t>.</a:t>
                </a:r>
                <a:endParaRPr lang="en-US" altLang="zh-CN" sz="2500" dirty="0">
                  <a:latin typeface="+mn-lt"/>
                </a:endParaRPr>
              </a:p>
              <a:p>
                <a:pPr marL="0" indent="0">
                  <a:buNone/>
                </a:pPr>
                <a:endParaRPr lang="zh-CN" altLang="en-US" dirty="0">
                  <a:latin typeface="+mn-lt"/>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351338"/>
              </a:xfrm>
              <a:blipFill>
                <a:blip r:embed="rId3"/>
                <a:stretch>
                  <a:fillRect l="-1005" t="-1961" r="-1623" b="-1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1295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lt"/>
              </a:rPr>
              <a:t>Ranking and Filtering Pages</a:t>
            </a:r>
            <a:endParaRPr lang="zh-CN" altLang="en-US" dirty="0">
              <a:latin typeface="+mj-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90689"/>
                <a:ext cx="7886700" cy="3551697"/>
              </a:xfrm>
            </p:spPr>
            <p:txBody>
              <a:bodyPr>
                <a:normAutofit fontScale="77500" lnSpcReduction="20000"/>
              </a:bodyPr>
              <a:lstStyle/>
              <a:p>
                <a:r>
                  <a:rPr lang="en-US" altLang="zh-CN" dirty="0" smtClean="0">
                    <a:latin typeface="+mn-lt"/>
                  </a:rPr>
                  <a:t>Let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𝑅</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𝑞</m:t>
                            </m:r>
                          </m:sub>
                        </m:sSub>
                      </m:e>
                    </m:d>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𝑅</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𝑜</m:t>
                        </m:r>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𝑅</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𝑞</m:t>
                            </m:r>
                          </m:sub>
                        </m:sSub>
                      </m:e>
                    </m:d>
                  </m:oMath>
                </a14:m>
                <a:r>
                  <a:rPr lang="en-US" altLang="zh-CN" dirty="0" smtClean="0">
                    <a:latin typeface="+mn-lt"/>
                  </a:rPr>
                  <a:t> be the sets of concept and quote pages retrieved based on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𝑞</m:t>
                        </m:r>
                      </m:sub>
                    </m:sSub>
                    <m:r>
                      <a:rPr lang="en-US" altLang="zh-CN" b="0" i="0" smtClean="0">
                        <a:latin typeface="Cambria Math" panose="02040503050406030204" pitchFamily="18" charset="0"/>
                      </a:rPr>
                      <m:t>,  </m:t>
                    </m:r>
                    <m:r>
                      <a:rPr lang="en-US" altLang="zh-CN" b="0" i="1" smtClean="0">
                        <a:latin typeface="Cambria Math" panose="02040503050406030204" pitchFamily="18" charset="0"/>
                      </a:rPr>
                      <m:t>𝑜</m:t>
                    </m:r>
                    <m:sSub>
                      <m:sSubPr>
                        <m:ctrlPr>
                          <a:rPr lang="zh-CN" altLang="en-US" i="1">
                            <a:latin typeface="Cambria Math" panose="02040503050406030204" pitchFamily="18" charset="0"/>
                          </a:rPr>
                        </m:ctrlPr>
                      </m:sSubPr>
                      <m:e>
                        <m:r>
                          <a:rPr lang="zh-CN" altLang="en-US">
                            <a:latin typeface="Cambria Math" panose="02040503050406030204" pitchFamily="18" charset="0"/>
                          </a:rPr>
                          <m:t>∈</m:t>
                        </m:r>
                        <m:r>
                          <a:rPr lang="zh-CN" altLang="en-US" i="1">
                            <a:latin typeface="Cambria Math" panose="02040503050406030204" pitchFamily="18" charset="0"/>
                          </a:rPr>
                          <m:t>𝑂</m:t>
                        </m:r>
                      </m:e>
                      <m:sub>
                        <m:r>
                          <a:rPr lang="zh-CN" altLang="en-US" i="1">
                            <a:latin typeface="Cambria Math" panose="02040503050406030204" pitchFamily="18" charset="0"/>
                          </a:rPr>
                          <m:t>𝑞</m:t>
                        </m:r>
                      </m:sub>
                    </m:sSub>
                  </m:oMath>
                </a14:m>
                <a:r>
                  <a:rPr lang="en-US" altLang="zh-CN" dirty="0" smtClean="0">
                    <a:latin typeface="+mn-lt"/>
                  </a:rPr>
                  <a:t> and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𝑞</m:t>
                        </m:r>
                      </m:sub>
                    </m:sSub>
                  </m:oMath>
                </a14:m>
                <a:r>
                  <a:rPr lang="en-US" altLang="zh-CN" dirty="0" smtClean="0">
                    <a:latin typeface="+mn-lt"/>
                  </a:rPr>
                  <a:t>, respectively:</a:t>
                </a:r>
              </a:p>
              <a:p>
                <a:pPr marL="0" indent="0">
                  <a:buNone/>
                </a:pPr>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𝑅</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𝑞</m:t>
                                    </m:r>
                                  </m:sub>
                                </m:sSub>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𝐶</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𝑞</m:t>
                                    </m:r>
                                  </m:sub>
                                </m:sSub>
                              </m:e>
                            </m:d>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𝑄</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𝑞</m:t>
                                        </m:r>
                                      </m:sub>
                                    </m:sSub>
                                  </m:e>
                                </m:d>
                              </m:e>
                            </m:d>
                            <m:r>
                              <a:rPr lang="zh-CN" altLang="en-US">
                                <a:latin typeface="Cambria Math" panose="02040503050406030204" pitchFamily="18" charset="0"/>
                              </a:rPr>
                              <m:t>,</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𝑅</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𝑜</m:t>
                                </m:r>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𝐶</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𝑜</m:t>
                                </m:r>
                              </m:e>
                            </m:d>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𝑄</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𝑜</m:t>
                                    </m:r>
                                  </m:e>
                                </m:d>
                              </m:e>
                            </m:d>
                            <m:r>
                              <a:rPr lang="zh-CN" altLang="en-US">
                                <a:latin typeface="Cambria Math" panose="02040503050406030204" pitchFamily="18" charset="0"/>
                              </a:rPr>
                              <m:t>,</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𝑅</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𝑞</m:t>
                                    </m:r>
                                  </m:sub>
                                </m:sSub>
                              </m:e>
                            </m:d>
                            <m:r>
                              <a:rPr lang="zh-CN" altLang="en-US">
                                <a:latin typeface="Cambria Math" panose="02040503050406030204" pitchFamily="18" charset="0"/>
                              </a:rPr>
                              <m:t>=</m:t>
                            </m:r>
                            <m:limLow>
                              <m:limLowPr>
                                <m:ctrlPr>
                                  <a:rPr lang="zh-CN" altLang="en-US" i="1">
                                    <a:latin typeface="Cambria Math" panose="02040503050406030204" pitchFamily="18" charset="0"/>
                                  </a:rPr>
                                </m:ctrlPr>
                              </m:limLowPr>
                              <m:e>
                                <m:r>
                                  <a:rPr lang="zh-CN" altLang="en-US">
                                    <a:latin typeface="Cambria Math" panose="02040503050406030204" pitchFamily="18" charset="0"/>
                                  </a:rPr>
                                  <m:t>∪</m:t>
                                </m:r>
                              </m:e>
                              <m:lim>
                                <m:r>
                                  <a:rPr lang="zh-CN" altLang="en-US" i="1">
                                    <a:latin typeface="Cambria Math" panose="02040503050406030204" pitchFamily="18" charset="0"/>
                                  </a:rPr>
                                  <m:t>𝑜</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𝑞</m:t>
                                    </m:r>
                                  </m:sub>
                                </m:sSub>
                              </m:lim>
                            </m:limLow>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𝑅</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𝑜</m:t>
                                </m:r>
                              </m:e>
                            </m:d>
                          </m:e>
                        </m:mr>
                      </m:m>
                    </m:oMath>
                  </m:oMathPara>
                </a14:m>
                <a:endParaRPr lang="en-US" altLang="zh-CN" dirty="0" smtClean="0">
                  <a:latin typeface="+mn-lt"/>
                </a:endParaRPr>
              </a:p>
              <a:p>
                <a:r>
                  <a:rPr lang="en-US" altLang="zh-CN" dirty="0" smtClean="0">
                    <a:latin typeface="+mn-lt"/>
                  </a:rPr>
                  <a:t>Some of these pages are not useful for answering, but contain noise information.</a:t>
                </a:r>
                <a:r>
                  <a:rPr lang="zh-CN" altLang="en-US" dirty="0" smtClean="0">
                    <a:latin typeface="+mn-lt"/>
                  </a:rPr>
                  <a:t> </a:t>
                </a:r>
                <a:r>
                  <a:rPr lang="en-US" altLang="zh-CN" dirty="0" smtClean="0">
                    <a:latin typeface="+mn-lt"/>
                  </a:rPr>
                  <a:t>We develop three ranking strategies to filter them out:</a:t>
                </a:r>
              </a:p>
              <a:p>
                <a:r>
                  <a:rPr lang="en-US" altLang="zh-CN" dirty="0" smtClean="0">
                    <a:latin typeface="+mn-lt"/>
                  </a:rPr>
                  <a:t>Centrality-based, domain-based, and relevance-based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3551697"/>
              </a:xfrm>
              <a:blipFill>
                <a:blip r:embed="rId3"/>
                <a:stretch>
                  <a:fillRect l="-850" t="-2744" b="-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735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084297"/>
          </a:xfrm>
        </p:spPr>
        <p:txBody>
          <a:bodyPr/>
          <a:lstStyle/>
          <a:p>
            <a:r>
              <a:rPr lang="en-US" altLang="zh-CN" dirty="0">
                <a:latin typeface="+mj-lt"/>
              </a:rPr>
              <a:t>Ranking and Filtering Pages</a:t>
            </a:r>
            <a:endParaRPr lang="zh-CN" altLang="en-US" dirty="0">
              <a:latin typeface="+mj-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449423"/>
                <a:ext cx="7886700" cy="4642619"/>
              </a:xfrm>
            </p:spPr>
            <p:txBody>
              <a:bodyPr>
                <a:normAutofit lnSpcReduction="10000"/>
              </a:bodyPr>
              <a:lstStyle/>
              <a:p>
                <a:pPr>
                  <a:lnSpc>
                    <a:spcPct val="110000"/>
                  </a:lnSpc>
                </a:pPr>
                <a:r>
                  <a:rPr lang="en-US" altLang="zh-CN" sz="2400" dirty="0" smtClean="0">
                    <a:latin typeface="+mn-lt"/>
                  </a:rPr>
                  <a:t>Centrality-based Strategy</a:t>
                </a:r>
              </a:p>
              <a:p>
                <a:pPr lvl="1">
                  <a:lnSpc>
                    <a:spcPct val="110000"/>
                  </a:lnSpc>
                </a:pPr>
                <a:r>
                  <a:rPr lang="en-US" altLang="zh-CN" sz="1800" dirty="0" smtClean="0"/>
                  <a:t>Formally, each retrieved page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𝑝</m:t>
                        </m:r>
                      </m:e>
                      <m:sub>
                        <m:r>
                          <a:rPr lang="zh-CN" altLang="en-US" sz="1800" i="1">
                            <a:latin typeface="Cambria Math" panose="02040503050406030204" pitchFamily="18" charset="0"/>
                          </a:rPr>
                          <m:t>𝑖</m:t>
                        </m:r>
                      </m:sub>
                    </m:sSub>
                  </m:oMath>
                </a14:m>
                <a:r>
                  <a:rPr lang="en-US" altLang="zh-CN" sz="1800" dirty="0" smtClean="0"/>
                  <a:t> is represented by a vector </a:t>
                </a:r>
                <a14:m>
                  <m:oMath xmlns:m="http://schemas.openxmlformats.org/officeDocument/2006/math">
                    <m:r>
                      <a:rPr lang="en-US" altLang="zh-CN" sz="1800" i="1">
                        <a:latin typeface="Cambria Math" panose="02040503050406030204" pitchFamily="18" charset="0"/>
                      </a:rPr>
                      <m:t>𝐹</m:t>
                    </m:r>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𝑝</m:t>
                            </m:r>
                          </m:e>
                          <m:sub>
                            <m:r>
                              <a:rPr lang="zh-CN" altLang="en-US" sz="1800" i="1">
                                <a:latin typeface="Cambria Math" panose="02040503050406030204" pitchFamily="18" charset="0"/>
                              </a:rPr>
                              <m:t>𝑖</m:t>
                            </m:r>
                          </m:sub>
                        </m:sSub>
                      </m:e>
                    </m:d>
                  </m:oMath>
                </a14:m>
                <a:r>
                  <a:rPr lang="en-US" altLang="zh-CN" sz="1800" dirty="0" smtClean="0"/>
                  <a:t>, and is ranked by </a:t>
                </a:r>
                <a:endParaRPr lang="en-US" altLang="zh-CN" sz="2400" dirty="0" smtClean="0"/>
              </a:p>
              <a:p>
                <a:pPr>
                  <a:lnSpc>
                    <a:spcPct val="110000"/>
                  </a:lnSpc>
                </a:pPr>
                <a:r>
                  <a:rPr lang="en-US" altLang="zh-CN" sz="2400" dirty="0" smtClean="0"/>
                  <a:t>Domain-based </a:t>
                </a:r>
                <a:r>
                  <a:rPr lang="en-US" altLang="zh-CN" sz="2400" dirty="0"/>
                  <a:t>Strategy</a:t>
                </a:r>
              </a:p>
              <a:p>
                <a:pPr lvl="1">
                  <a:lnSpc>
                    <a:spcPct val="110000"/>
                  </a:lnSpc>
                </a:pPr>
                <a:r>
                  <a:rPr lang="en-US" altLang="zh-CN" sz="1900" dirty="0"/>
                  <a:t>When </a:t>
                </a:r>
                <a14:m>
                  <m:oMath xmlns:m="http://schemas.openxmlformats.org/officeDocument/2006/math">
                    <m:r>
                      <a:rPr lang="zh-CN" altLang="en-US" sz="1900" i="1">
                        <a:latin typeface="Cambria Math" panose="02040503050406030204" pitchFamily="18" charset="0"/>
                      </a:rPr>
                      <m:t>𝑞</m:t>
                    </m:r>
                  </m:oMath>
                </a14:m>
                <a:r>
                  <a:rPr lang="en-US" altLang="zh-CN" sz="1900" dirty="0"/>
                  <a:t> is known to be in a specific domain like history, Wikipedia’s category system can be used to filter out the retrieved pages not belonging to any historical categories. Historical categories consist of all the categories whose names contains the word </a:t>
                </a:r>
                <a14:m>
                  <m:oMath xmlns:m="http://schemas.openxmlformats.org/officeDocument/2006/math">
                    <m:r>
                      <a:rPr lang="en-US" altLang="zh-CN" sz="1900" i="1">
                        <a:latin typeface="Cambria Math" panose="02040503050406030204" pitchFamily="18" charset="0"/>
                      </a:rPr>
                      <m:t>h𝑖𝑠𝑡𝑜𝑟𝑦</m:t>
                    </m:r>
                  </m:oMath>
                </a14:m>
                <a:r>
                  <a:rPr lang="en-US" altLang="zh-CN" sz="1900" dirty="0"/>
                  <a:t>, and their descendant categories</a:t>
                </a:r>
                <a:r>
                  <a:rPr lang="en-US" altLang="zh-CN" sz="1900" dirty="0" smtClean="0"/>
                  <a:t>.</a:t>
                </a:r>
              </a:p>
              <a:p>
                <a:pPr>
                  <a:lnSpc>
                    <a:spcPct val="110000"/>
                  </a:lnSpc>
                </a:pPr>
                <a:r>
                  <a:rPr lang="en-US" altLang="zh-CN" sz="2600" dirty="0"/>
                  <a:t>Relevance-based Strategy</a:t>
                </a:r>
              </a:p>
              <a:p>
                <a:pPr lvl="1">
                  <a:lnSpc>
                    <a:spcPct val="110000"/>
                  </a:lnSpc>
                </a:pPr>
                <a:r>
                  <a:rPr lang="en-US" altLang="zh-CN" sz="1800" dirty="0"/>
                  <a:t>A retrieved page that is useful for answering </a:t>
                </a:r>
                <a14:m>
                  <m:oMath xmlns:m="http://schemas.openxmlformats.org/officeDocument/2006/math">
                    <m:r>
                      <a:rPr lang="zh-CN" altLang="en-US" sz="1800" i="1">
                        <a:latin typeface="Cambria Math" panose="02040503050406030204" pitchFamily="18" charset="0"/>
                      </a:rPr>
                      <m:t>𝑞</m:t>
                    </m:r>
                  </m:oMath>
                </a14:m>
                <a:r>
                  <a:rPr lang="en-US" altLang="zh-CN" sz="1800" dirty="0"/>
                  <a:t> should be relevant to both the stem and the option.</a:t>
                </a:r>
              </a:p>
              <a:p>
                <a:pPr lvl="1">
                  <a:lnSpc>
                    <a:spcPct val="110000"/>
                  </a:lnSpc>
                </a:pPr>
                <a:r>
                  <a:rPr lang="en-US" altLang="zh-CN" sz="1800" dirty="0"/>
                  <a:t>Depending on the part of </a:t>
                </a:r>
                <a14:m>
                  <m:oMath xmlns:m="http://schemas.openxmlformats.org/officeDocument/2006/math">
                    <m:r>
                      <a:rPr lang="zh-CN" altLang="en-US" sz="1800" i="1">
                        <a:latin typeface="Cambria Math" panose="02040503050406030204" pitchFamily="18" charset="0"/>
                      </a:rPr>
                      <m:t>𝑞</m:t>
                    </m:r>
                  </m:oMath>
                </a14:m>
                <a:r>
                  <a:rPr lang="en-US" altLang="zh-CN" sz="1800" dirty="0"/>
                  <a:t> based on which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𝑝</m:t>
                        </m:r>
                      </m:e>
                      <m:sub>
                        <m:r>
                          <a:rPr lang="zh-CN" altLang="en-US" sz="1800" i="1">
                            <a:latin typeface="Cambria Math" panose="02040503050406030204" pitchFamily="18" charset="0"/>
                          </a:rPr>
                          <m:t>𝑖</m:t>
                        </m:r>
                      </m:sub>
                    </m:sSub>
                  </m:oMath>
                </a14:m>
                <a:r>
                  <a:rPr lang="en-US" altLang="zh-CN" sz="1800" dirty="0"/>
                  <a:t> is retrieved,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𝑝</m:t>
                        </m:r>
                      </m:e>
                      <m:sub>
                        <m:r>
                          <a:rPr lang="zh-CN" altLang="en-US" sz="1800" i="1">
                            <a:latin typeface="Cambria Math" panose="02040503050406030204" pitchFamily="18" charset="0"/>
                          </a:rPr>
                          <m:t>𝑖</m:t>
                        </m:r>
                      </m:sub>
                    </m:sSub>
                  </m:oMath>
                </a14:m>
                <a:r>
                  <a:rPr lang="en-US" altLang="zh-CN" sz="1800" dirty="0"/>
                  <a:t> is ranked by</a:t>
                </a:r>
              </a:p>
              <a:p>
                <a:pPr>
                  <a:lnSpc>
                    <a:spcPct val="100000"/>
                  </a:lnSpc>
                </a:pPr>
                <a:endParaRPr lang="en-US" altLang="zh-CN" sz="2300" dirty="0"/>
              </a:p>
              <a:p>
                <a:endParaRPr lang="en-US" altLang="zh-CN" dirty="0">
                  <a:latin typeface="+mn-lt"/>
                </a:endParaRPr>
              </a:p>
              <a:p>
                <a:pPr marL="342900" lvl="1" indent="0">
                  <a:buNone/>
                </a:pPr>
                <a:endParaRPr lang="en-US" altLang="zh-CN" dirty="0" smtClean="0">
                  <a:latin typeface="+mn-lt"/>
                </a:endParaRPr>
              </a:p>
              <a:p>
                <a:pPr marL="342900" lvl="1" indent="0">
                  <a:buNone/>
                </a:pPr>
                <a:endParaRPr lang="en-US" altLang="zh-CN" dirty="0">
                  <a:latin typeface="+mn-lt"/>
                </a:endParaRPr>
              </a:p>
              <a:p>
                <a:pPr marL="0" indent="0">
                  <a:buNone/>
                </a:pPr>
                <a:endParaRPr lang="en-US" altLang="zh-CN" dirty="0" smtClean="0">
                  <a:latin typeface="+mn-lt"/>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449423"/>
                <a:ext cx="7886700" cy="4642619"/>
              </a:xfrm>
              <a:blipFill>
                <a:blip r:embed="rId4"/>
                <a:stretch>
                  <a:fillRect l="-1159" t="-1051" r="-1082" b="-131"/>
                </a:stretch>
              </a:blipFill>
            </p:spPr>
            <p:txBody>
              <a:bodyPr/>
              <a:lstStyle/>
              <a:p>
                <a:r>
                  <a:rPr lang="zh-CN" altLang="en-US">
                    <a:noFill/>
                  </a:rPr>
                  <a:t> </a:t>
                </a:r>
              </a:p>
            </p:txBody>
          </p:sp>
        </mc:Fallback>
      </mc:AlternateContent>
      <p:sp>
        <p:nvSpPr>
          <p:cNvPr id="9" name="Rectangle 2"/>
          <p:cNvSpPr>
            <a:spLocks noChangeArrowheads="1"/>
          </p:cNvSpPr>
          <p:nvPr/>
        </p:nvSpPr>
        <p:spPr bwMode="auto">
          <a:xfrm>
            <a:off x="2493545" y="2563089"/>
            <a:ext cx="9758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10" name="对象 9"/>
          <p:cNvGraphicFramePr>
            <a:graphicFrameLocks noChangeAspect="1"/>
          </p:cNvGraphicFramePr>
          <p:nvPr>
            <p:extLst>
              <p:ext uri="{D42A27DB-BD31-4B8C-83A1-F6EECF244321}">
                <p14:modId xmlns:p14="http://schemas.microsoft.com/office/powerpoint/2010/main" val="1977001725"/>
              </p:ext>
            </p:extLst>
          </p:nvPr>
        </p:nvGraphicFramePr>
        <p:xfrm>
          <a:off x="3761245" y="2188733"/>
          <a:ext cx="2690289" cy="748712"/>
        </p:xfrm>
        <a:graphic>
          <a:graphicData uri="http://schemas.openxmlformats.org/presentationml/2006/ole">
            <mc:AlternateContent xmlns:mc="http://schemas.openxmlformats.org/markup-compatibility/2006">
              <mc:Choice xmlns:v="urn:schemas-microsoft-com:vml" Requires="v">
                <p:oleObj spid="_x0000_s1064" name="Equation" r:id="rId5" imgW="2019300" imgH="558800" progId="Equation.DSMT4">
                  <p:embed/>
                </p:oleObj>
              </mc:Choice>
              <mc:Fallback>
                <p:oleObj name="Equation" r:id="rId5" imgW="2019300" imgH="558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1245" y="2188733"/>
                        <a:ext cx="2690289" cy="748712"/>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687383736"/>
              </p:ext>
            </p:extLst>
          </p:nvPr>
        </p:nvGraphicFramePr>
        <p:xfrm>
          <a:off x="1059028" y="6092042"/>
          <a:ext cx="4329678" cy="345511"/>
        </p:xfrm>
        <a:graphic>
          <a:graphicData uri="http://schemas.openxmlformats.org/presentationml/2006/ole">
            <mc:AlternateContent xmlns:mc="http://schemas.openxmlformats.org/markup-compatibility/2006">
              <mc:Choice xmlns:v="urn:schemas-microsoft-com:vml" Requires="v">
                <p:oleObj spid="_x0000_s1065" name="Equation" r:id="rId7" imgW="3822700" imgH="304800" progId="Equation.DSMT4">
                  <p:embed/>
                </p:oleObj>
              </mc:Choice>
              <mc:Fallback>
                <p:oleObj name="Equation" r:id="rId7" imgW="3822700" imgH="304800" progId="Equation.DSMT4">
                  <p:embed/>
                  <p:pic>
                    <p:nvPicPr>
                      <p:cNvPr id="7"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9028" y="6092042"/>
                        <a:ext cx="4329678" cy="345511"/>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811733339"/>
              </p:ext>
            </p:extLst>
          </p:nvPr>
        </p:nvGraphicFramePr>
        <p:xfrm>
          <a:off x="5819084" y="6092042"/>
          <a:ext cx="2838028" cy="514335"/>
        </p:xfrm>
        <a:graphic>
          <a:graphicData uri="http://schemas.openxmlformats.org/presentationml/2006/ole">
            <mc:AlternateContent xmlns:mc="http://schemas.openxmlformats.org/markup-compatibility/2006">
              <mc:Choice xmlns:v="urn:schemas-microsoft-com:vml" Requires="v">
                <p:oleObj spid="_x0000_s1066" name="Equation" r:id="rId9" imgW="2946400" imgH="533400" progId="Equation.DSMT4">
                  <p:embed/>
                </p:oleObj>
              </mc:Choice>
              <mc:Fallback>
                <p:oleObj name="Equation" r:id="rId9" imgW="2946400" imgH="533400" progId="Equation.DSMT4">
                  <p:embed/>
                  <p:pic>
                    <p:nvPicPr>
                      <p:cNvPr id="14"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9084" y="6092042"/>
                        <a:ext cx="2838028" cy="514335"/>
                      </a:xfrm>
                      <a:prstGeom prst="rect">
                        <a:avLst/>
                      </a:prstGeom>
                      <a:noFill/>
                    </p:spPr>
                  </p:pic>
                </p:oleObj>
              </mc:Fallback>
            </mc:AlternateContent>
          </a:graphicData>
        </a:graphic>
      </p:graphicFrame>
    </p:spTree>
    <p:extLst>
      <p:ext uri="{BB962C8B-B14F-4D97-AF65-F5344CB8AC3E}">
        <p14:creationId xmlns:p14="http://schemas.microsoft.com/office/powerpoint/2010/main" val="1632132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218596"/>
          </a:xfrm>
        </p:spPr>
        <p:txBody>
          <a:bodyPr/>
          <a:lstStyle/>
          <a:p>
            <a:r>
              <a:rPr lang="en-US" altLang="zh-CN" dirty="0" smtClean="0">
                <a:latin typeface="+mj-lt"/>
              </a:rPr>
              <a:t>Assessing Options</a:t>
            </a:r>
            <a:endParaRPr lang="zh-CN" altLang="en-US" dirty="0">
              <a:latin typeface="+mj-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583722"/>
                <a:ext cx="7886700" cy="3263504"/>
              </a:xfrm>
            </p:spPr>
            <p:txBody>
              <a:bodyPr>
                <a:normAutofit/>
              </a:bodyPr>
              <a:lstStyle/>
              <a:p>
                <a:r>
                  <a:rPr lang="en-US" altLang="zh-CN" sz="2400" dirty="0" smtClean="0"/>
                  <a:t>Let </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𝐹</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𝑞</m:t>
                            </m:r>
                          </m:sub>
                        </m:sSub>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𝑅</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𝑞</m:t>
                            </m:r>
                          </m:sub>
                        </m:sSub>
                      </m:e>
                    </m:d>
                  </m:oMath>
                </a14:m>
                <a:r>
                  <a:rPr lang="en-US" altLang="zh-CN" sz="2400" dirty="0" smtClean="0"/>
                  <a:t> and </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𝐹</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𝑜</m:t>
                        </m:r>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𝑅</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𝑜</m:t>
                        </m:r>
                      </m:e>
                    </m:d>
                  </m:oMath>
                </a14:m>
                <a:r>
                  <a:rPr lang="en-US" altLang="zh-CN" sz="2400" dirty="0" smtClean="0"/>
                  <a:t> be the subsets of pages that remain after filtering by using a combination of the aforementioned strategies.</a:t>
                </a:r>
              </a:p>
              <a:p>
                <a:r>
                  <a:rPr lang="en-US" altLang="zh-CN" sz="2400" dirty="0" smtClean="0"/>
                  <a:t>We decompose the entailment into two parts:</a:t>
                </a:r>
              </a:p>
              <a:p>
                <a:pPr lvl="1"/>
                <a:r>
                  <a:rPr lang="en-US" altLang="zh-CN" sz="1800" dirty="0" smtClean="0"/>
                  <a:t>The extent to which a combination of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𝑆</m:t>
                        </m:r>
                      </m:e>
                      <m:sub>
                        <m:r>
                          <a:rPr lang="zh-CN" altLang="en-US" sz="1800" i="1">
                            <a:latin typeface="Cambria Math" panose="02040503050406030204" pitchFamily="18" charset="0"/>
                          </a:rPr>
                          <m:t>𝑞</m:t>
                        </m:r>
                      </m:sub>
                    </m:sSub>
                  </m:oMath>
                </a14:m>
                <a:r>
                  <a:rPr lang="en-US" altLang="zh-CN" sz="1800" dirty="0" smtClean="0"/>
                  <a:t> and </a:t>
                </a:r>
                <a14:m>
                  <m:oMath xmlns:m="http://schemas.openxmlformats.org/officeDocument/2006/math">
                    <m:r>
                      <a:rPr lang="zh-CN" altLang="en-US" sz="1800" i="1">
                        <a:latin typeface="Cambria Math" panose="02040503050406030204" pitchFamily="18" charset="0"/>
                      </a:rPr>
                      <m:t>𝑜</m:t>
                    </m:r>
                  </m:oMath>
                </a14:m>
                <a:r>
                  <a:rPr lang="en-US" altLang="zh-CN" sz="1800" dirty="0" smtClean="0"/>
                  <a:t> can be entailed from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𝑆</m:t>
                        </m:r>
                      </m:e>
                      <m:sub>
                        <m:r>
                          <a:rPr lang="zh-CN" altLang="en-US" sz="1800" i="1">
                            <a:latin typeface="Cambria Math" panose="02040503050406030204" pitchFamily="18" charset="0"/>
                          </a:rPr>
                          <m:t>𝑞</m:t>
                        </m:r>
                      </m:sub>
                    </m:sSub>
                  </m:oMath>
                </a14:m>
                <a:r>
                  <a:rPr lang="en-US" altLang="zh-CN" sz="1800" dirty="0" smtClean="0"/>
                  <a:t> and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𝑃</m:t>
                        </m:r>
                      </m:e>
                      <m:sub>
                        <m:r>
                          <a:rPr lang="zh-CN" altLang="en-US" sz="1800" i="1">
                            <a:latin typeface="Cambria Math" panose="02040503050406030204" pitchFamily="18" charset="0"/>
                          </a:rPr>
                          <m:t>𝐹</m:t>
                        </m:r>
                      </m:sub>
                    </m:sSub>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𝑆</m:t>
                            </m:r>
                          </m:e>
                          <m:sub>
                            <m:r>
                              <a:rPr lang="zh-CN" altLang="en-US" sz="1800" i="1">
                                <a:latin typeface="Cambria Math" panose="02040503050406030204" pitchFamily="18" charset="0"/>
                              </a:rPr>
                              <m:t>𝑞</m:t>
                            </m:r>
                          </m:sub>
                        </m:sSub>
                      </m:e>
                    </m:d>
                  </m:oMath>
                </a14:m>
                <a:r>
                  <a:rPr lang="en-US" altLang="zh-CN" sz="1800" dirty="0" smtClean="0"/>
                  <a:t>, and</a:t>
                </a:r>
              </a:p>
              <a:p>
                <a:pPr lvl="1"/>
                <a:r>
                  <a:rPr lang="en-US" altLang="zh-CN" sz="1800" dirty="0" smtClean="0"/>
                  <a:t>The extent to which a combination of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𝑆</m:t>
                        </m:r>
                      </m:e>
                      <m:sub>
                        <m:r>
                          <a:rPr lang="zh-CN" altLang="en-US" sz="1800" i="1">
                            <a:latin typeface="Cambria Math" panose="02040503050406030204" pitchFamily="18" charset="0"/>
                          </a:rPr>
                          <m:t>𝑞</m:t>
                        </m:r>
                      </m:sub>
                    </m:sSub>
                  </m:oMath>
                </a14:m>
                <a:r>
                  <a:rPr lang="en-US" altLang="zh-CN" sz="1800" dirty="0" smtClean="0"/>
                  <a:t> and </a:t>
                </a:r>
                <a14:m>
                  <m:oMath xmlns:m="http://schemas.openxmlformats.org/officeDocument/2006/math">
                    <m:r>
                      <a:rPr lang="zh-CN" altLang="en-US" sz="1800" i="1">
                        <a:latin typeface="Cambria Math" panose="02040503050406030204" pitchFamily="18" charset="0"/>
                      </a:rPr>
                      <m:t>𝑜</m:t>
                    </m:r>
                  </m:oMath>
                </a14:m>
                <a:r>
                  <a:rPr lang="en-US" altLang="zh-CN" sz="1800" dirty="0" smtClean="0"/>
                  <a:t> can be entailed from </a:t>
                </a:r>
                <a14:m>
                  <m:oMath xmlns:m="http://schemas.openxmlformats.org/officeDocument/2006/math">
                    <m:r>
                      <a:rPr lang="zh-CN" altLang="en-US" sz="1800" i="1">
                        <a:latin typeface="Cambria Math" panose="02040503050406030204" pitchFamily="18" charset="0"/>
                      </a:rPr>
                      <m:t>𝑜</m:t>
                    </m:r>
                  </m:oMath>
                </a14:m>
                <a:r>
                  <a:rPr lang="en-US" altLang="zh-CN" sz="1800" dirty="0" smtClean="0"/>
                  <a:t> and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𝑃</m:t>
                        </m:r>
                      </m:e>
                      <m:sub>
                        <m:r>
                          <a:rPr lang="zh-CN" altLang="en-US" sz="1800" i="1">
                            <a:latin typeface="Cambria Math" panose="02040503050406030204" pitchFamily="18" charset="0"/>
                          </a:rPr>
                          <m:t>𝐹</m:t>
                        </m:r>
                      </m:sub>
                    </m:sSub>
                    <m:d>
                      <m:dPr>
                        <m:ctrlPr>
                          <a:rPr lang="zh-CN" altLang="en-US" sz="1800" i="1">
                            <a:latin typeface="Cambria Math" panose="02040503050406030204" pitchFamily="18" charset="0"/>
                          </a:rPr>
                        </m:ctrlPr>
                      </m:dPr>
                      <m:e>
                        <m:r>
                          <a:rPr lang="zh-CN" altLang="en-US" sz="1800" i="1">
                            <a:latin typeface="Cambria Math" panose="02040503050406030204" pitchFamily="18" charset="0"/>
                          </a:rPr>
                          <m:t>𝑜</m:t>
                        </m:r>
                      </m:e>
                    </m:d>
                  </m:oMath>
                </a14:m>
                <a:r>
                  <a:rPr lang="en-US" altLang="zh-CN" sz="1800" dirty="0" smtClean="0"/>
                  <a:t>.</a:t>
                </a: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583722"/>
                <a:ext cx="7886700" cy="3263504"/>
              </a:xfrm>
              <a:blipFill>
                <a:blip r:embed="rId4"/>
                <a:stretch>
                  <a:fillRect l="-1005" t="-1495" r="-1082"/>
                </a:stretch>
              </a:blipFill>
            </p:spPr>
            <p:txBody>
              <a:bodyPr/>
              <a:lstStyle/>
              <a:p>
                <a:r>
                  <a:rPr lang="zh-CN" altLang="en-US">
                    <a:noFill/>
                  </a:rPr>
                  <a:t> </a:t>
                </a:r>
              </a:p>
            </p:txBody>
          </p:sp>
        </mc:Fallback>
      </mc:AlternateContent>
      <p:sp>
        <p:nvSpPr>
          <p:cNvPr id="9" name="Rectangle 2"/>
          <p:cNvSpPr>
            <a:spLocks noChangeArrowheads="1"/>
          </p:cNvSpPr>
          <p:nvPr/>
        </p:nvSpPr>
        <p:spPr bwMode="auto">
          <a:xfrm>
            <a:off x="2493545" y="2563089"/>
            <a:ext cx="9758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6" name="Rectangle 4"/>
          <p:cNvSpPr>
            <a:spLocks noChangeArrowheads="1"/>
          </p:cNvSpPr>
          <p:nvPr/>
        </p:nvSpPr>
        <p:spPr bwMode="auto">
          <a:xfrm>
            <a:off x="1431758" y="3353003"/>
            <a:ext cx="103693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1" name="Rectangle 8"/>
          <p:cNvSpPr>
            <a:spLocks noChangeArrowheads="1"/>
          </p:cNvSpPr>
          <p:nvPr/>
        </p:nvSpPr>
        <p:spPr bwMode="auto">
          <a:xfrm>
            <a:off x="1431758" y="4406126"/>
            <a:ext cx="1547446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3" name="Rectangle 11"/>
          <p:cNvSpPr>
            <a:spLocks noChangeArrowheads="1"/>
          </p:cNvSpPr>
          <p:nvPr/>
        </p:nvSpPr>
        <p:spPr bwMode="auto">
          <a:xfrm>
            <a:off x="1816769" y="4389271"/>
            <a:ext cx="191383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8" name="对象 7"/>
          <p:cNvGraphicFramePr>
            <a:graphicFrameLocks noChangeAspect="1"/>
          </p:cNvGraphicFramePr>
          <p:nvPr>
            <p:extLst>
              <p:ext uri="{D42A27DB-BD31-4B8C-83A1-F6EECF244321}">
                <p14:modId xmlns:p14="http://schemas.microsoft.com/office/powerpoint/2010/main" val="3535700182"/>
              </p:ext>
            </p:extLst>
          </p:nvPr>
        </p:nvGraphicFramePr>
        <p:xfrm>
          <a:off x="1431758" y="4389271"/>
          <a:ext cx="4111430" cy="1570812"/>
        </p:xfrm>
        <a:graphic>
          <a:graphicData uri="http://schemas.openxmlformats.org/presentationml/2006/ole">
            <mc:AlternateContent xmlns:mc="http://schemas.openxmlformats.org/markup-compatibility/2006">
              <mc:Choice xmlns:v="urn:schemas-microsoft-com:vml" Requires="v">
                <p:oleObj spid="_x0000_s9221" name="Equation" r:id="rId5" imgW="2870200" imgH="1092200" progId="Equation.DSMT4">
                  <p:embed/>
                </p:oleObj>
              </mc:Choice>
              <mc:Fallback>
                <p:oleObj name="Equation" r:id="rId5" imgW="2870200" imgH="1092200" progId="Equation.DSMT4">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1758" y="4389271"/>
                        <a:ext cx="4111430" cy="1570812"/>
                      </a:xfrm>
                      <a:prstGeom prst="rect">
                        <a:avLst/>
                      </a:prstGeom>
                      <a:noFill/>
                    </p:spPr>
                  </p:pic>
                </p:oleObj>
              </mc:Fallback>
            </mc:AlternateContent>
          </a:graphicData>
        </a:graphic>
      </p:graphicFrame>
    </p:spTree>
    <p:extLst>
      <p:ext uri="{BB962C8B-B14F-4D97-AF65-F5344CB8AC3E}">
        <p14:creationId xmlns:p14="http://schemas.microsoft.com/office/powerpoint/2010/main" val="123344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183059"/>
          </a:xfrm>
        </p:spPr>
        <p:txBody>
          <a:bodyPr/>
          <a:lstStyle/>
          <a:p>
            <a:r>
              <a:rPr lang="en-US" altLang="zh-CN" dirty="0" smtClean="0">
                <a:latin typeface="+mj-lt"/>
              </a:rPr>
              <a:t>Experiments</a:t>
            </a:r>
            <a:endParaRPr lang="zh-CN" altLang="en-US" dirty="0">
              <a:latin typeface="+mj-lt"/>
            </a:endParaRPr>
          </a:p>
        </p:txBody>
      </p:sp>
      <p:sp>
        <p:nvSpPr>
          <p:cNvPr id="3" name="内容占位符 2"/>
          <p:cNvSpPr>
            <a:spLocks noGrp="1"/>
          </p:cNvSpPr>
          <p:nvPr>
            <p:ph idx="1"/>
          </p:nvPr>
        </p:nvSpPr>
        <p:spPr>
          <a:xfrm>
            <a:off x="628650" y="1548185"/>
            <a:ext cx="7886700" cy="4591358"/>
          </a:xfrm>
        </p:spPr>
        <p:txBody>
          <a:bodyPr>
            <a:normAutofit fontScale="92500" lnSpcReduction="20000"/>
          </a:bodyPr>
          <a:lstStyle/>
          <a:p>
            <a:r>
              <a:rPr lang="en-US" altLang="zh-CN" sz="2600" dirty="0">
                <a:latin typeface="+mn-lt"/>
              </a:rPr>
              <a:t>Dataset</a:t>
            </a:r>
          </a:p>
          <a:p>
            <a:pPr lvl="1">
              <a:lnSpc>
                <a:spcPct val="100000"/>
              </a:lnSpc>
            </a:pPr>
            <a:r>
              <a:rPr lang="en-US" altLang="zh-CN" sz="1900" dirty="0">
                <a:latin typeface="+mn-lt"/>
              </a:rPr>
              <a:t>We evaluated our approach based on real-life questions appearing in recent history tests in Beijing. Specifically, 577 multiple-choice questions were collected.</a:t>
            </a:r>
          </a:p>
          <a:p>
            <a:pPr lvl="1">
              <a:lnSpc>
                <a:spcPct val="100000"/>
              </a:lnSpc>
            </a:pPr>
            <a:r>
              <a:rPr lang="en-US" altLang="zh-CN" sz="1900" dirty="0">
                <a:latin typeface="+mn-lt"/>
              </a:rPr>
              <a:t>Three human experts were invited to collectively answer those questions only based on the contents of Chinese Wikipedia pages.</a:t>
            </a:r>
          </a:p>
          <a:p>
            <a:pPr>
              <a:lnSpc>
                <a:spcPct val="100000"/>
              </a:lnSpc>
            </a:pPr>
            <a:r>
              <a:rPr lang="en-US" altLang="zh-CN" sz="2600" dirty="0"/>
              <a:t>As a result,</a:t>
            </a:r>
          </a:p>
          <a:p>
            <a:pPr lvl="1">
              <a:lnSpc>
                <a:spcPct val="100000"/>
              </a:lnSpc>
            </a:pPr>
            <a:r>
              <a:rPr lang="en-US" altLang="zh-CN" sz="1900" dirty="0"/>
              <a:t>123 questions (21.32%), denoted by QS-A, could be successfully answered;</a:t>
            </a:r>
          </a:p>
          <a:p>
            <a:pPr lvl="1">
              <a:lnSpc>
                <a:spcPct val="100000"/>
              </a:lnSpc>
            </a:pPr>
            <a:r>
              <a:rPr lang="en-US" altLang="zh-CN" sz="1900" dirty="0"/>
              <a:t>454 questions (78.68%), denoted by QS-B, went beyond the scope of Wikipedia, can could not be correctly answered without referring to the contents of history textbooks or other resources</a:t>
            </a:r>
            <a:r>
              <a:rPr lang="en-US" altLang="zh-CN" sz="1900" dirty="0" smtClean="0"/>
              <a:t>.</a:t>
            </a:r>
          </a:p>
          <a:p>
            <a:pPr>
              <a:lnSpc>
                <a:spcPct val="100000"/>
              </a:lnSpc>
            </a:pPr>
            <a:r>
              <a:rPr lang="en-US" altLang="zh-CN" sz="2600" dirty="0"/>
              <a:t>Metrics</a:t>
            </a:r>
          </a:p>
          <a:p>
            <a:pPr lvl="1">
              <a:lnSpc>
                <a:spcPct val="100000"/>
              </a:lnSpc>
            </a:pPr>
            <a:r>
              <a:rPr lang="en-US" altLang="zh-CN" sz="1900" dirty="0"/>
              <a:t>Let G be the set of gold-standard pages used by the experts</a:t>
            </a:r>
          </a:p>
          <a:p>
            <a:pPr lvl="1">
              <a:lnSpc>
                <a:spcPct val="100000"/>
              </a:lnSpc>
            </a:pPr>
            <a:r>
              <a:rPr lang="en-US" altLang="zh-CN" sz="1900" dirty="0"/>
              <a:t>Let A be the set of pages found by an automatic approach.</a:t>
            </a:r>
          </a:p>
          <a:p>
            <a:pPr lvl="1">
              <a:lnSpc>
                <a:spcPct val="100000"/>
              </a:lnSpc>
            </a:pPr>
            <a:r>
              <a:rPr lang="en-US" altLang="zh-CN" sz="1900" dirty="0"/>
              <a:t>We measure the precision (P), recall (R), and F-score (F) of A:</a:t>
            </a:r>
          </a:p>
          <a:p>
            <a:pPr>
              <a:lnSpc>
                <a:spcPct val="100000"/>
              </a:lnSpc>
            </a:pPr>
            <a:endParaRPr lang="en-US" altLang="zh-CN" sz="2300" dirty="0"/>
          </a:p>
          <a:p>
            <a:pPr marL="0" indent="0">
              <a:buNone/>
            </a:pPr>
            <a:endParaRPr lang="zh-CN" altLang="en-US" dirty="0">
              <a:latin typeface="+mn-lt"/>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93261751"/>
              </p:ext>
            </p:extLst>
          </p:nvPr>
        </p:nvGraphicFramePr>
        <p:xfrm>
          <a:off x="1725829" y="5800896"/>
          <a:ext cx="4674972" cy="677293"/>
        </p:xfrm>
        <a:graphic>
          <a:graphicData uri="http://schemas.openxmlformats.org/presentationml/2006/ole">
            <mc:AlternateContent xmlns:mc="http://schemas.openxmlformats.org/markup-compatibility/2006">
              <mc:Choice xmlns:v="urn:schemas-microsoft-com:vml" Requires="v">
                <p:oleObj spid="_x0000_s10245" name="Equation" r:id="rId4" imgW="2692400" imgH="393700" progId="Equation.DSMT4">
                  <p:embed/>
                </p:oleObj>
              </mc:Choice>
              <mc:Fallback>
                <p:oleObj name="Equation" r:id="rId4" imgW="2692400" imgH="393700" progId="Equation.DSMT4">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829" y="5800896"/>
                        <a:ext cx="4674972" cy="677293"/>
                      </a:xfrm>
                      <a:prstGeom prst="rect">
                        <a:avLst/>
                      </a:prstGeom>
                      <a:noFill/>
                    </p:spPr>
                  </p:pic>
                </p:oleObj>
              </mc:Fallback>
            </mc:AlternateContent>
          </a:graphicData>
        </a:graphic>
      </p:graphicFrame>
    </p:spTree>
    <p:extLst>
      <p:ext uri="{BB962C8B-B14F-4D97-AF65-F5344CB8AC3E}">
        <p14:creationId xmlns:p14="http://schemas.microsoft.com/office/powerpoint/2010/main" val="1492603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15189" y="3864106"/>
            <a:ext cx="126250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pic>
        <p:nvPicPr>
          <p:cNvPr id="11" name="图片 10"/>
          <p:cNvPicPr>
            <a:picLocks noChangeAspect="1"/>
          </p:cNvPicPr>
          <p:nvPr/>
        </p:nvPicPr>
        <p:blipFill>
          <a:blip r:embed="rId3"/>
          <a:stretch>
            <a:fillRect/>
          </a:stretch>
        </p:blipFill>
        <p:spPr>
          <a:xfrm>
            <a:off x="550409" y="1941058"/>
            <a:ext cx="4124325" cy="2714625"/>
          </a:xfrm>
          <a:prstGeom prst="rect">
            <a:avLst/>
          </a:prstGeom>
        </p:spPr>
      </p:pic>
      <p:pic>
        <p:nvPicPr>
          <p:cNvPr id="12" name="图片 11"/>
          <p:cNvPicPr>
            <a:picLocks noChangeAspect="1"/>
          </p:cNvPicPr>
          <p:nvPr/>
        </p:nvPicPr>
        <p:blipFill>
          <a:blip r:embed="rId4"/>
          <a:stretch>
            <a:fillRect/>
          </a:stretch>
        </p:blipFill>
        <p:spPr>
          <a:xfrm>
            <a:off x="4861214" y="698045"/>
            <a:ext cx="4076700" cy="5200650"/>
          </a:xfrm>
          <a:prstGeom prst="rect">
            <a:avLst/>
          </a:prstGeom>
        </p:spPr>
      </p:pic>
    </p:spTree>
    <p:extLst>
      <p:ext uri="{BB962C8B-B14F-4D97-AF65-F5344CB8AC3E}">
        <p14:creationId xmlns:p14="http://schemas.microsoft.com/office/powerpoint/2010/main" val="1851840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3121" y="1702033"/>
            <a:ext cx="7886700" cy="3263504"/>
          </a:xfrm>
        </p:spPr>
        <p:txBody>
          <a:bodyPr/>
          <a:lstStyle/>
          <a:p>
            <a:pPr marL="0" indent="0" algn="ctr">
              <a:buNone/>
            </a:pPr>
            <a:endParaRPr lang="en-US" altLang="zh-CN" dirty="0" smtClean="0"/>
          </a:p>
          <a:p>
            <a:pPr marL="0" indent="0" algn="ctr">
              <a:buNone/>
            </a:pPr>
            <a:endParaRPr lang="en-US" altLang="zh-CN" sz="3300" dirty="0"/>
          </a:p>
          <a:p>
            <a:pPr marL="0" indent="0" algn="ctr">
              <a:buNone/>
            </a:pPr>
            <a:r>
              <a:rPr lang="en-US" altLang="zh-CN" sz="3300" dirty="0"/>
              <a:t>Thanks</a:t>
            </a:r>
          </a:p>
          <a:p>
            <a:pPr marL="0" indent="0" algn="ctr">
              <a:buNone/>
            </a:pPr>
            <a:endParaRPr lang="en-US" altLang="zh-CN" sz="3300" dirty="0"/>
          </a:p>
          <a:p>
            <a:pPr marL="0" indent="0" algn="ctr">
              <a:buNone/>
            </a:pPr>
            <a:r>
              <a:rPr lang="en-US" altLang="zh-CN" sz="3300" dirty="0"/>
              <a:t>Q &amp; A</a:t>
            </a:r>
          </a:p>
        </p:txBody>
      </p:sp>
    </p:spTree>
    <p:extLst>
      <p:ext uri="{BB962C8B-B14F-4D97-AF65-F5344CB8AC3E}">
        <p14:creationId xmlns:p14="http://schemas.microsoft.com/office/powerpoint/2010/main" val="1319926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6295" y="1699022"/>
            <a:ext cx="8179723" cy="1790700"/>
          </a:xfrm>
        </p:spPr>
        <p:txBody>
          <a:bodyPr>
            <a:normAutofit/>
          </a:bodyPr>
          <a:lstStyle/>
          <a:p>
            <a:r>
              <a:rPr lang="en-US" altLang="zh-CN" sz="3300" dirty="0"/>
              <a:t>Taking up the Gaokao Challenge :</a:t>
            </a:r>
            <a:br>
              <a:rPr lang="en-US" altLang="zh-CN" sz="3300" dirty="0"/>
            </a:br>
            <a:r>
              <a:rPr lang="en-US" altLang="zh-CN" sz="3300" dirty="0"/>
              <a:t>An Information Retrieval Approach</a:t>
            </a:r>
            <a:endParaRPr lang="zh-CN" altLang="en-US" sz="3300" dirty="0"/>
          </a:p>
        </p:txBody>
      </p:sp>
      <p:sp>
        <p:nvSpPr>
          <p:cNvPr id="3" name="副标题 2"/>
          <p:cNvSpPr>
            <a:spLocks noGrp="1"/>
          </p:cNvSpPr>
          <p:nvPr>
            <p:ph type="subTitle" idx="1"/>
          </p:nvPr>
        </p:nvSpPr>
        <p:spPr>
          <a:xfrm>
            <a:off x="1143000" y="3932851"/>
            <a:ext cx="6858000" cy="1241822"/>
          </a:xfrm>
        </p:spPr>
        <p:txBody>
          <a:bodyPr/>
          <a:lstStyle/>
          <a:p>
            <a:r>
              <a:rPr lang="en-US" altLang="zh-CN" dirty="0" smtClean="0"/>
              <a:t>Gong Cheng, </a:t>
            </a:r>
            <a:r>
              <a:rPr lang="en-US" altLang="zh-CN" dirty="0" err="1" smtClean="0"/>
              <a:t>Weixi</a:t>
            </a:r>
            <a:r>
              <a:rPr lang="en-US" altLang="zh-CN" dirty="0" smtClean="0"/>
              <a:t> Zhu, </a:t>
            </a:r>
            <a:r>
              <a:rPr lang="en-US" altLang="zh-CN" dirty="0" err="1" smtClean="0"/>
              <a:t>Ziwei</a:t>
            </a:r>
            <a:r>
              <a:rPr lang="en-US" altLang="zh-CN" dirty="0" smtClean="0"/>
              <a:t> Wang, </a:t>
            </a:r>
            <a:r>
              <a:rPr lang="en-US" altLang="zh-CN" dirty="0" err="1" smtClean="0"/>
              <a:t>Jianghui</a:t>
            </a:r>
            <a:r>
              <a:rPr lang="en-US" altLang="zh-CN" dirty="0" smtClean="0"/>
              <a:t> Cheng, </a:t>
            </a:r>
            <a:r>
              <a:rPr lang="en-US" altLang="zh-CN" dirty="0" err="1" smtClean="0"/>
              <a:t>Yuzhong</a:t>
            </a:r>
            <a:r>
              <a:rPr lang="en-US" altLang="zh-CN" dirty="0" smtClean="0"/>
              <a:t> Qu</a:t>
            </a:r>
            <a:endParaRPr lang="zh-CN" altLang="en-US" dirty="0"/>
          </a:p>
        </p:txBody>
      </p:sp>
    </p:spTree>
    <p:extLst>
      <p:ext uri="{BB962C8B-B14F-4D97-AF65-F5344CB8AC3E}">
        <p14:creationId xmlns:p14="http://schemas.microsoft.com/office/powerpoint/2010/main" val="2655791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对象 3">
            <a:hlinkClick r:id="rId3" action="ppaction://hlinksldjump"/>
          </p:cNvPr>
          <p:cNvGraphicFramePr>
            <a:graphicFrameLocks noChangeAspect="1"/>
          </p:cNvGraphicFramePr>
          <p:nvPr>
            <p:extLst>
              <p:ext uri="{D42A27DB-BD31-4B8C-83A1-F6EECF244321}">
                <p14:modId xmlns:p14="http://schemas.microsoft.com/office/powerpoint/2010/main" val="1035666385"/>
              </p:ext>
            </p:extLst>
          </p:nvPr>
        </p:nvGraphicFramePr>
        <p:xfrm>
          <a:off x="0" y="0"/>
          <a:ext cx="9144000" cy="6857498"/>
        </p:xfrm>
        <a:graphic>
          <a:graphicData uri="http://schemas.openxmlformats.org/presentationml/2006/ole">
            <mc:AlternateContent xmlns:mc="http://schemas.openxmlformats.org/markup-compatibility/2006">
              <mc:Choice xmlns:v="urn:schemas-microsoft-com:vml" Requires="v">
                <p:oleObj spid="_x0000_s8212" name="Acrobat Document" r:id="rId4" imgW="21602700" imgH="16202025" progId="AcroExch.Document.DC">
                  <p:embed/>
                </p:oleObj>
              </mc:Choice>
              <mc:Fallback>
                <p:oleObj name="Acrobat Document" r:id="rId4" imgW="21602700" imgH="16202025" progId="AcroExch.Document.DC">
                  <p:embed/>
                  <p:pic>
                    <p:nvPicPr>
                      <p:cNvPr id="4" name="对象 3"/>
                      <p:cNvPicPr/>
                      <p:nvPr/>
                    </p:nvPicPr>
                    <p:blipFill>
                      <a:blip r:embed="rId5"/>
                      <a:stretch>
                        <a:fillRect/>
                      </a:stretch>
                    </p:blipFill>
                    <p:spPr>
                      <a:xfrm>
                        <a:off x="0" y="0"/>
                        <a:ext cx="9144000" cy="6857498"/>
                      </a:xfrm>
                      <a:prstGeom prst="rect">
                        <a:avLst/>
                      </a:prstGeom>
                    </p:spPr>
                  </p:pic>
                </p:oleObj>
              </mc:Fallback>
            </mc:AlternateContent>
          </a:graphicData>
        </a:graphic>
      </p:graphicFrame>
    </p:spTree>
    <p:extLst>
      <p:ext uri="{BB962C8B-B14F-4D97-AF65-F5344CB8AC3E}">
        <p14:creationId xmlns:p14="http://schemas.microsoft.com/office/powerpoint/2010/main" val="2353271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8808" y="1778432"/>
            <a:ext cx="7886700" cy="3289871"/>
          </a:xfrm>
        </p:spPr>
        <p:txBody>
          <a:bodyPr>
            <a:noAutofit/>
          </a:bodyPr>
          <a:lstStyle/>
          <a:p>
            <a:r>
              <a:rPr lang="en-US" altLang="zh-CN" sz="3000" dirty="0">
                <a:latin typeface="Times New Roman" panose="02020603050405020304" pitchFamily="18" charset="0"/>
              </a:rPr>
              <a:t>Introduction</a:t>
            </a:r>
          </a:p>
          <a:p>
            <a:r>
              <a:rPr lang="en-US" altLang="zh-CN" sz="3000" dirty="0">
                <a:latin typeface="Times New Roman" panose="02020603050405020304" pitchFamily="18" charset="0"/>
              </a:rPr>
              <a:t>Approach</a:t>
            </a:r>
          </a:p>
          <a:p>
            <a:pPr marL="0" indent="0">
              <a:buNone/>
            </a:pPr>
            <a:r>
              <a:rPr lang="en-US" altLang="zh-CN" sz="3000" dirty="0">
                <a:latin typeface="Times New Roman" panose="02020603050405020304" pitchFamily="18" charset="0"/>
              </a:rPr>
              <a:t>	</a:t>
            </a:r>
            <a:r>
              <a:rPr lang="en-US" altLang="zh-CN" sz="2400" dirty="0">
                <a:latin typeface="Times New Roman" panose="02020603050405020304" pitchFamily="18" charset="0"/>
              </a:rPr>
              <a:t>Retrieving pages</a:t>
            </a:r>
          </a:p>
          <a:p>
            <a:pPr marL="0" indent="0">
              <a:buNone/>
            </a:pPr>
            <a:r>
              <a:rPr lang="en-US" altLang="zh-CN" sz="2400" dirty="0">
                <a:latin typeface="Times New Roman" panose="02020603050405020304" pitchFamily="18" charset="0"/>
              </a:rPr>
              <a:t>	Ranking and filtering pages</a:t>
            </a:r>
          </a:p>
          <a:p>
            <a:pPr marL="0" indent="0">
              <a:buNone/>
            </a:pPr>
            <a:r>
              <a:rPr lang="en-US" altLang="zh-CN" sz="2400" dirty="0">
                <a:latin typeface="Times New Roman" panose="02020603050405020304" pitchFamily="18" charset="0"/>
              </a:rPr>
              <a:t>	Assessing options</a:t>
            </a:r>
            <a:endParaRPr lang="en-US" altLang="zh-CN" sz="3000" dirty="0">
              <a:latin typeface="Times New Roman" panose="02020603050405020304" pitchFamily="18" charset="0"/>
            </a:endParaRPr>
          </a:p>
          <a:p>
            <a:r>
              <a:rPr lang="en-US" altLang="zh-CN" sz="3000" dirty="0">
                <a:latin typeface="Times New Roman" panose="02020603050405020304" pitchFamily="18" charset="0"/>
              </a:rPr>
              <a:t>Experiment</a:t>
            </a:r>
          </a:p>
        </p:txBody>
      </p:sp>
    </p:spTree>
    <p:extLst>
      <p:ext uri="{BB962C8B-B14F-4D97-AF65-F5344CB8AC3E}">
        <p14:creationId xmlns:p14="http://schemas.microsoft.com/office/powerpoint/2010/main" val="1985179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8650" y="831453"/>
            <a:ext cx="7886700" cy="994172"/>
          </a:xfrm>
        </p:spPr>
        <p:txBody>
          <a:bodyPr/>
          <a:lstStyle/>
          <a:p>
            <a:r>
              <a:rPr lang="en-US" altLang="zh-CN" dirty="0" smtClean="0">
                <a:latin typeface="+mj-lt"/>
              </a:rPr>
              <a:t>Introduction</a:t>
            </a:r>
            <a:endParaRPr lang="zh-CN" altLang="en-US" dirty="0">
              <a:latin typeface="+mj-lt"/>
            </a:endParaRPr>
          </a:p>
        </p:txBody>
      </p:sp>
      <p:sp>
        <p:nvSpPr>
          <p:cNvPr id="3" name="内容占位符 2"/>
          <p:cNvSpPr>
            <a:spLocks noGrp="1"/>
          </p:cNvSpPr>
          <p:nvPr>
            <p:ph idx="1"/>
          </p:nvPr>
        </p:nvSpPr>
        <p:spPr/>
        <p:txBody>
          <a:bodyPr>
            <a:normAutofit/>
          </a:bodyPr>
          <a:lstStyle/>
          <a:p>
            <a:pPr>
              <a:lnSpc>
                <a:spcPct val="100000"/>
              </a:lnSpc>
            </a:pPr>
            <a:r>
              <a:rPr lang="en-US" altLang="zh-CN" sz="2400" dirty="0">
                <a:latin typeface="+mn-lt"/>
              </a:rPr>
              <a:t>A recently very hot AI challenge is to have the computer pass entrance examinations at different levels of education.</a:t>
            </a:r>
          </a:p>
          <a:p>
            <a:pPr>
              <a:lnSpc>
                <a:spcPct val="100000"/>
              </a:lnSpc>
            </a:pPr>
            <a:r>
              <a:rPr lang="en-US" altLang="zh-CN" sz="2400" dirty="0">
                <a:latin typeface="+mn-lt"/>
              </a:rPr>
              <a:t>Answering questions in a university’s entrance examination like Gaokao in China challenges AI technology.</a:t>
            </a:r>
          </a:p>
          <a:p>
            <a:pPr>
              <a:lnSpc>
                <a:spcPct val="100000"/>
              </a:lnSpc>
            </a:pPr>
            <a:r>
              <a:rPr lang="en-US" altLang="zh-CN" sz="2400" dirty="0">
                <a:latin typeface="+mn-lt"/>
              </a:rPr>
              <a:t>As a preliminary attempt to take up the Gaokao challenge, we aim to develop an approach to automatically answering multiple-choice </a:t>
            </a:r>
            <a:r>
              <a:rPr lang="en-US" altLang="zh-CN" sz="2400" dirty="0" smtClean="0">
                <a:latin typeface="+mn-lt"/>
              </a:rPr>
              <a:t>questions </a:t>
            </a:r>
            <a:r>
              <a:rPr lang="en-US" altLang="zh-CN" sz="2400" dirty="0">
                <a:latin typeface="+mn-lt"/>
              </a:rPr>
              <a:t>in Gaokao</a:t>
            </a:r>
            <a:r>
              <a:rPr lang="en-US" altLang="zh-CN" sz="2400" dirty="0" smtClean="0">
                <a:latin typeface="+mn-lt"/>
              </a:rPr>
              <a:t>.</a:t>
            </a:r>
          </a:p>
          <a:p>
            <a:pPr>
              <a:lnSpc>
                <a:spcPct val="100000"/>
              </a:lnSpc>
            </a:pPr>
            <a:r>
              <a:rPr lang="en-US" altLang="zh-CN" sz="2400" dirty="0" smtClean="0">
                <a:hlinkClick r:id="rId3" action="ppaction://hlinksldjump"/>
              </a:rPr>
              <a:t>A related work of Project 863</a:t>
            </a:r>
            <a:endParaRPr lang="zh-CN" altLang="en-US" sz="2400" dirty="0">
              <a:latin typeface="+mn-lt"/>
            </a:endParaRPr>
          </a:p>
        </p:txBody>
      </p:sp>
    </p:spTree>
    <p:extLst>
      <p:ext uri="{BB962C8B-B14F-4D97-AF65-F5344CB8AC3E}">
        <p14:creationId xmlns:p14="http://schemas.microsoft.com/office/powerpoint/2010/main" val="1656606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799703"/>
            <a:ext cx="7886700" cy="1325563"/>
          </a:xfrm>
        </p:spPr>
        <p:txBody>
          <a:bodyPr/>
          <a:lstStyle/>
          <a:p>
            <a:r>
              <a:rPr lang="en-US" altLang="zh-CN" dirty="0" smtClean="0">
                <a:latin typeface="+mj-lt"/>
              </a:rPr>
              <a:t>Introduction</a:t>
            </a:r>
            <a:endParaRPr lang="zh-CN" altLang="en-US" dirty="0">
              <a:latin typeface="+mj-lt"/>
            </a:endParaRPr>
          </a:p>
        </p:txBody>
      </p:sp>
      <p:sp>
        <p:nvSpPr>
          <p:cNvPr id="3" name="内容占位符 2"/>
          <p:cNvSpPr>
            <a:spLocks noGrp="1"/>
          </p:cNvSpPr>
          <p:nvPr>
            <p:ph idx="1"/>
          </p:nvPr>
        </p:nvSpPr>
        <p:spPr>
          <a:xfrm>
            <a:off x="628650" y="2125266"/>
            <a:ext cx="8202200" cy="3263504"/>
          </a:xfrm>
        </p:spPr>
        <p:txBody>
          <a:bodyPr>
            <a:normAutofit/>
          </a:bodyPr>
          <a:lstStyle/>
          <a:p>
            <a:pPr>
              <a:lnSpc>
                <a:spcPct val="100000"/>
              </a:lnSpc>
            </a:pPr>
            <a:r>
              <a:rPr lang="en-US" altLang="zh-CN" sz="2700" dirty="0">
                <a:latin typeface="+mn-lt"/>
              </a:rPr>
              <a:t>Taking Wikipedia as the source of knowledge</a:t>
            </a:r>
          </a:p>
          <a:p>
            <a:pPr>
              <a:lnSpc>
                <a:spcPct val="100000"/>
              </a:lnSpc>
            </a:pPr>
            <a:r>
              <a:rPr lang="en-US" altLang="zh-CN" sz="2700" dirty="0">
                <a:latin typeface="+mn-lt"/>
              </a:rPr>
              <a:t>Proposing a three-stage approach</a:t>
            </a:r>
          </a:p>
          <a:p>
            <a:pPr>
              <a:lnSpc>
                <a:spcPct val="100000"/>
              </a:lnSpc>
            </a:pPr>
            <a:r>
              <a:rPr lang="en-US" altLang="zh-CN" sz="2700" dirty="0">
                <a:latin typeface="+mn-lt"/>
              </a:rPr>
              <a:t>Testing the approach on a set of real-life questions collected from recent history tests.</a:t>
            </a:r>
          </a:p>
          <a:p>
            <a:pPr>
              <a:lnSpc>
                <a:spcPct val="100000"/>
              </a:lnSpc>
            </a:pPr>
            <a:r>
              <a:rPr lang="en-US" altLang="zh-CN" sz="2700" dirty="0">
                <a:latin typeface="+mn-lt"/>
              </a:rPr>
              <a:t>Using strategies to assess options</a:t>
            </a:r>
          </a:p>
          <a:p>
            <a:pPr>
              <a:lnSpc>
                <a:spcPct val="100000"/>
              </a:lnSpc>
            </a:pPr>
            <a:endParaRPr lang="zh-CN" altLang="en-US" sz="2700" dirty="0">
              <a:latin typeface="+mn-lt"/>
            </a:endParaRPr>
          </a:p>
        </p:txBody>
      </p:sp>
    </p:spTree>
    <p:extLst>
      <p:ext uri="{BB962C8B-B14F-4D97-AF65-F5344CB8AC3E}">
        <p14:creationId xmlns:p14="http://schemas.microsoft.com/office/powerpoint/2010/main" val="4030255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lt"/>
              </a:rPr>
              <a:t>Introduction</a:t>
            </a:r>
            <a:endParaRPr lang="zh-CN" altLang="en-US" dirty="0">
              <a:latin typeface="+mj-lt"/>
            </a:endParaRPr>
          </a:p>
        </p:txBody>
      </p:sp>
      <p:sp>
        <p:nvSpPr>
          <p:cNvPr id="3" name="内容占位符 2"/>
          <p:cNvSpPr>
            <a:spLocks noGrp="1"/>
          </p:cNvSpPr>
          <p:nvPr>
            <p:ph idx="1"/>
          </p:nvPr>
        </p:nvSpPr>
        <p:spPr>
          <a:xfrm>
            <a:off x="628650" y="2125267"/>
            <a:ext cx="7886700" cy="756761"/>
          </a:xfrm>
        </p:spPr>
        <p:txBody>
          <a:bodyPr>
            <a:normAutofit fontScale="92500" lnSpcReduction="10000"/>
          </a:bodyPr>
          <a:lstStyle/>
          <a:p>
            <a:r>
              <a:rPr lang="en-US" altLang="zh-CN" dirty="0" smtClean="0">
                <a:latin typeface="+mn-lt"/>
              </a:rPr>
              <a:t>To develop an approach to automatically answering multiple-choice questions in Gaokao.</a:t>
            </a:r>
          </a:p>
          <a:p>
            <a:endParaRPr lang="zh-CN" altLang="en-US" dirty="0">
              <a:latin typeface="+mn-lt"/>
            </a:endParaRPr>
          </a:p>
        </p:txBody>
      </p:sp>
      <p:pic>
        <p:nvPicPr>
          <p:cNvPr id="4" name="图片 3"/>
          <p:cNvPicPr>
            <a:picLocks noChangeAspect="1"/>
          </p:cNvPicPr>
          <p:nvPr/>
        </p:nvPicPr>
        <p:blipFill>
          <a:blip r:embed="rId3"/>
          <a:stretch>
            <a:fillRect/>
          </a:stretch>
        </p:blipFill>
        <p:spPr>
          <a:xfrm>
            <a:off x="628650" y="3059374"/>
            <a:ext cx="5323711" cy="2498278"/>
          </a:xfrm>
          <a:prstGeom prst="rect">
            <a:avLst/>
          </a:prstGeom>
        </p:spPr>
      </p:pic>
      <p:sp>
        <p:nvSpPr>
          <p:cNvPr id="5" name="文本框 4"/>
          <p:cNvSpPr txBox="1"/>
          <p:nvPr/>
        </p:nvSpPr>
        <p:spPr>
          <a:xfrm>
            <a:off x="5743576" y="3249379"/>
            <a:ext cx="2908778" cy="923330"/>
          </a:xfrm>
          <a:prstGeom prst="rect">
            <a:avLst/>
          </a:prstGeom>
          <a:noFill/>
        </p:spPr>
        <p:txBody>
          <a:bodyPr wrap="square" rtlCol="0">
            <a:spAutoFit/>
          </a:bodyPr>
          <a:lstStyle/>
          <a:p>
            <a:r>
              <a:rPr lang="en-US" altLang="zh-CN" dirty="0"/>
              <a:t>Complex stem</a:t>
            </a:r>
          </a:p>
          <a:p>
            <a:r>
              <a:rPr lang="en-US" altLang="zh-CN" dirty="0"/>
              <a:t>background</a:t>
            </a:r>
          </a:p>
          <a:p>
            <a:r>
              <a:rPr lang="en-US" altLang="zh-CN" dirty="0"/>
              <a:t>domain-specific expression</a:t>
            </a:r>
            <a:endParaRPr lang="zh-CN" altLang="en-US" dirty="0"/>
          </a:p>
        </p:txBody>
      </p:sp>
    </p:spTree>
    <p:extLst>
      <p:ext uri="{BB962C8B-B14F-4D97-AF65-F5344CB8AC3E}">
        <p14:creationId xmlns:p14="http://schemas.microsoft.com/office/powerpoint/2010/main" val="2235673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lt"/>
              </a:rPr>
              <a:t>Approach</a:t>
            </a:r>
            <a:endParaRPr lang="zh-CN" altLang="en-US" dirty="0">
              <a:latin typeface="+mj-lt"/>
            </a:endParaRPr>
          </a:p>
        </p:txBody>
      </p:sp>
      <p:sp>
        <p:nvSpPr>
          <p:cNvPr id="3" name="内容占位符 2"/>
          <p:cNvSpPr>
            <a:spLocks noGrp="1"/>
          </p:cNvSpPr>
          <p:nvPr>
            <p:ph idx="1"/>
          </p:nvPr>
        </p:nvSpPr>
        <p:spPr/>
        <p:txBody>
          <a:bodyPr/>
          <a:lstStyle/>
          <a:p>
            <a:r>
              <a:rPr lang="en-US" altLang="zh-CN" dirty="0" smtClean="0">
                <a:latin typeface="+mn-lt"/>
              </a:rPr>
              <a:t>A three-stage framework</a:t>
            </a:r>
          </a:p>
          <a:p>
            <a:pPr lvl="1"/>
            <a:r>
              <a:rPr lang="en-US" altLang="zh-CN" dirty="0" smtClean="0">
                <a:latin typeface="+mn-lt"/>
              </a:rPr>
              <a:t>Recollecting relevant knowledge</a:t>
            </a:r>
          </a:p>
          <a:p>
            <a:pPr lvl="1"/>
            <a:r>
              <a:rPr lang="en-US" altLang="zh-CN" dirty="0" smtClean="0">
                <a:latin typeface="+mn-lt"/>
              </a:rPr>
              <a:t>Filtering out non-essential knowledge</a:t>
            </a:r>
          </a:p>
          <a:p>
            <a:pPr lvl="1"/>
            <a:r>
              <a:rPr lang="en-US" altLang="zh-CN" dirty="0" smtClean="0">
                <a:latin typeface="+mn-lt"/>
              </a:rPr>
              <a:t>Checking each option by some reasoning</a:t>
            </a:r>
            <a:endParaRPr lang="zh-CN" altLang="en-US" dirty="0">
              <a:latin typeface="+mn-lt"/>
            </a:endParaRPr>
          </a:p>
        </p:txBody>
      </p:sp>
      <p:pic>
        <p:nvPicPr>
          <p:cNvPr id="4" name="图片 3"/>
          <p:cNvPicPr>
            <a:picLocks noChangeAspect="1"/>
          </p:cNvPicPr>
          <p:nvPr/>
        </p:nvPicPr>
        <p:blipFill>
          <a:blip r:embed="rId3"/>
          <a:stretch>
            <a:fillRect/>
          </a:stretch>
        </p:blipFill>
        <p:spPr>
          <a:xfrm>
            <a:off x="1705693" y="3690937"/>
            <a:ext cx="4943475" cy="1900238"/>
          </a:xfrm>
          <a:prstGeom prst="rect">
            <a:avLst/>
          </a:prstGeom>
        </p:spPr>
      </p:pic>
    </p:spTree>
    <p:extLst>
      <p:ext uri="{BB962C8B-B14F-4D97-AF65-F5344CB8AC3E}">
        <p14:creationId xmlns:p14="http://schemas.microsoft.com/office/powerpoint/2010/main" val="2304202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Formal Description</a:t>
            </a:r>
            <a:endParaRPr lang="zh-CN" altLang="en-US" dirty="0">
              <a:latin typeface="+mj-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787081"/>
                <a:ext cx="7886700" cy="1525392"/>
              </a:xfrm>
            </p:spPr>
            <p:txBody>
              <a:bodyPr>
                <a:normAutofit/>
              </a:bodyPr>
              <a:lstStyle/>
              <a:p>
                <a:pPr marL="0" indent="0">
                  <a:lnSpc>
                    <a:spcPct val="100000"/>
                  </a:lnSpc>
                  <a:buNone/>
                </a:pPr>
                <a:r>
                  <a:rPr lang="en-US" altLang="zh-CN" sz="2700" dirty="0">
                    <a:latin typeface="+mn-lt"/>
                  </a:rPr>
                  <a:t> A multiple-choice question </a:t>
                </a:r>
                <a14:m>
                  <m:oMath xmlns:m="http://schemas.openxmlformats.org/officeDocument/2006/math">
                    <m:r>
                      <a:rPr lang="zh-CN" altLang="en-US" sz="2700" i="1">
                        <a:latin typeface="Cambria Math" panose="02040503050406030204" pitchFamily="18" charset="0"/>
                      </a:rPr>
                      <m:t>𝑞</m:t>
                    </m:r>
                  </m:oMath>
                </a14:m>
                <a:r>
                  <a:rPr lang="zh-CN" altLang="en-US" sz="2700" dirty="0"/>
                  <a:t> </a:t>
                </a:r>
                <a:r>
                  <a:rPr lang="en-US" altLang="zh-CN" sz="2700" dirty="0">
                    <a:latin typeface="+mn-lt"/>
                  </a:rPr>
                  <a:t>consists of a string </a:t>
                </a:r>
                <a14:m>
                  <m:oMath xmlns:m="http://schemas.openxmlformats.org/officeDocument/2006/math">
                    <m:sSub>
                      <m:sSubPr>
                        <m:ctrlPr>
                          <a:rPr lang="zh-CN" altLang="en-US" sz="2700" i="1">
                            <a:latin typeface="Cambria Math" panose="02040503050406030204" pitchFamily="18" charset="0"/>
                          </a:rPr>
                        </m:ctrlPr>
                      </m:sSubPr>
                      <m:e>
                        <m:r>
                          <a:rPr lang="zh-CN" altLang="en-US" sz="2700" i="1">
                            <a:latin typeface="Cambria Math" panose="02040503050406030204" pitchFamily="18" charset="0"/>
                          </a:rPr>
                          <m:t>𝑠</m:t>
                        </m:r>
                      </m:e>
                      <m:sub>
                        <m:r>
                          <a:rPr lang="zh-CN" altLang="en-US" sz="2700" i="1">
                            <a:latin typeface="Cambria Math" panose="02040503050406030204" pitchFamily="18" charset="0"/>
                          </a:rPr>
                          <m:t>𝑞</m:t>
                        </m:r>
                      </m:sub>
                    </m:sSub>
                  </m:oMath>
                </a14:m>
                <a:r>
                  <a:rPr lang="zh-CN" altLang="en-US" sz="2700" dirty="0"/>
                  <a:t> </a:t>
                </a:r>
                <a:r>
                  <a:rPr lang="en-US" altLang="zh-CN" sz="2700" dirty="0">
                    <a:latin typeface="+mn-lt"/>
                  </a:rPr>
                  <a:t>stem and a set of strings </a:t>
                </a:r>
                <a14:m>
                  <m:oMath xmlns:m="http://schemas.openxmlformats.org/officeDocument/2006/math">
                    <m:sSub>
                      <m:sSubPr>
                        <m:ctrlPr>
                          <a:rPr lang="zh-CN" altLang="en-US" sz="2700" i="1">
                            <a:latin typeface="Cambria Math" panose="02040503050406030204" pitchFamily="18" charset="0"/>
                          </a:rPr>
                        </m:ctrlPr>
                      </m:sSubPr>
                      <m:e>
                        <m:r>
                          <a:rPr lang="zh-CN" altLang="en-US" sz="2700" i="1">
                            <a:latin typeface="Cambria Math" panose="02040503050406030204" pitchFamily="18" charset="0"/>
                          </a:rPr>
                          <m:t>𝑂</m:t>
                        </m:r>
                      </m:e>
                      <m:sub>
                        <m:r>
                          <a:rPr lang="zh-CN" altLang="en-US" sz="2700" i="1">
                            <a:latin typeface="Cambria Math" panose="02040503050406030204" pitchFamily="18" charset="0"/>
                          </a:rPr>
                          <m:t>𝑞</m:t>
                        </m:r>
                      </m:sub>
                    </m:sSub>
                  </m:oMath>
                </a14:m>
                <a:r>
                  <a:rPr lang="zh-CN" altLang="en-US" sz="2700" dirty="0"/>
                  <a:t> </a:t>
                </a:r>
                <a:r>
                  <a:rPr lang="en-US" altLang="zh-CN" sz="2700" dirty="0">
                    <a:latin typeface="+mn-lt"/>
                  </a:rPr>
                  <a:t>called options; only one of </a:t>
                </a:r>
                <a14:m>
                  <m:oMath xmlns:m="http://schemas.openxmlformats.org/officeDocument/2006/math">
                    <m:sSub>
                      <m:sSubPr>
                        <m:ctrlPr>
                          <a:rPr lang="zh-CN" altLang="en-US" sz="2700" i="1">
                            <a:latin typeface="Cambria Math" panose="02040503050406030204" pitchFamily="18" charset="0"/>
                          </a:rPr>
                        </m:ctrlPr>
                      </m:sSubPr>
                      <m:e>
                        <m:r>
                          <a:rPr lang="zh-CN" altLang="en-US" sz="2700" i="1">
                            <a:latin typeface="Cambria Math" panose="02040503050406030204" pitchFamily="18" charset="0"/>
                          </a:rPr>
                          <m:t>𝑂</m:t>
                        </m:r>
                      </m:e>
                      <m:sub>
                        <m:r>
                          <a:rPr lang="zh-CN" altLang="en-US" sz="2700" i="1">
                            <a:latin typeface="Cambria Math" panose="02040503050406030204" pitchFamily="18" charset="0"/>
                          </a:rPr>
                          <m:t>𝑞</m:t>
                        </m:r>
                      </m:sub>
                    </m:sSub>
                  </m:oMath>
                </a14:m>
                <a:r>
                  <a:rPr lang="zh-CN" altLang="en-US" sz="2700" dirty="0"/>
                  <a:t> </a:t>
                </a:r>
                <a:r>
                  <a:rPr lang="en-US" altLang="zh-CN" sz="2700" dirty="0">
                    <a:latin typeface="+mn-lt"/>
                  </a:rPr>
                  <a:t>is the correct answer to</a:t>
                </a:r>
                <a:r>
                  <a:rPr lang="zh-CN" altLang="en-US" sz="2700" dirty="0"/>
                  <a:t> </a:t>
                </a:r>
                <a14:m>
                  <m:oMath xmlns:m="http://schemas.openxmlformats.org/officeDocument/2006/math">
                    <m:sSub>
                      <m:sSubPr>
                        <m:ctrlPr>
                          <a:rPr lang="zh-CN" altLang="en-US" sz="2700" i="1">
                            <a:latin typeface="Cambria Math" panose="02040503050406030204" pitchFamily="18" charset="0"/>
                          </a:rPr>
                        </m:ctrlPr>
                      </m:sSubPr>
                      <m:e>
                        <m:r>
                          <a:rPr lang="zh-CN" altLang="en-US" sz="2700" i="1">
                            <a:latin typeface="Cambria Math" panose="02040503050406030204" pitchFamily="18" charset="0"/>
                          </a:rPr>
                          <m:t>𝑠</m:t>
                        </m:r>
                      </m:e>
                      <m:sub>
                        <m:r>
                          <a:rPr lang="zh-CN" altLang="en-US" sz="2700" i="1">
                            <a:latin typeface="Cambria Math" panose="02040503050406030204" pitchFamily="18" charset="0"/>
                          </a:rPr>
                          <m:t>𝑞</m:t>
                        </m:r>
                      </m:sub>
                    </m:sSub>
                  </m:oMath>
                </a14:m>
                <a:r>
                  <a:rPr lang="en-US" altLang="zh-CN" sz="2700" dirty="0">
                    <a:latin typeface="+mn-lt"/>
                  </a:rPr>
                  <a:t> to be found.</a:t>
                </a:r>
                <a:endParaRPr lang="zh-CN" altLang="en-US" sz="2700" dirty="0"/>
              </a:p>
              <a:p>
                <a:pPr marL="0" indent="0">
                  <a:lnSpc>
                    <a:spcPct val="100000"/>
                  </a:lnSpc>
                  <a:buNone/>
                </a:pPr>
                <a:endParaRPr lang="en-US" altLang="zh-CN" sz="2700" dirty="0">
                  <a:latin typeface="+mn-lt"/>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787081"/>
                <a:ext cx="7886700" cy="1525392"/>
              </a:xfrm>
              <a:blipFill>
                <a:blip r:embed="rId3"/>
                <a:stretch>
                  <a:fillRect l="-1468" t="-3600" r="-850" b="-2400"/>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1543050" y="3312473"/>
            <a:ext cx="5323711" cy="2498278"/>
          </a:xfrm>
          <a:prstGeom prst="rect">
            <a:avLst/>
          </a:prstGeom>
        </p:spPr>
      </p:pic>
    </p:spTree>
    <p:extLst>
      <p:ext uri="{BB962C8B-B14F-4D97-AF65-F5344CB8AC3E}">
        <p14:creationId xmlns:p14="http://schemas.microsoft.com/office/powerpoint/2010/main" val="1197092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lt"/>
              </a:rPr>
              <a:t>Retrieving Pages</a:t>
            </a:r>
            <a:endParaRPr lang="zh-CN" altLang="en-US" dirty="0">
              <a:latin typeface="+mj-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8011"/>
                <a:ext cx="3263488" cy="3661962"/>
              </a:xfrm>
            </p:spPr>
            <p:txBody>
              <a:bodyPr>
                <a:normAutofit lnSpcReduction="10000"/>
              </a:bodyPr>
              <a:lstStyle/>
              <a:p>
                <a:r>
                  <a:rPr lang="en-US" altLang="zh-CN" dirty="0" smtClean="0">
                    <a:latin typeface="+mn-lt"/>
                  </a:rPr>
                  <a:t>Retrieving Concept Pages</a:t>
                </a:r>
              </a:p>
              <a:p>
                <a:pPr marL="0" indent="0">
                  <a:lnSpc>
                    <a:spcPct val="100000"/>
                  </a:lnSpc>
                  <a:buNone/>
                </a:pPr>
                <a:r>
                  <a:rPr lang="en-US" altLang="zh-CN" sz="1800" dirty="0" smtClean="0">
                    <a:latin typeface="+mn-lt"/>
                  </a:rPr>
                  <a:t>The </a:t>
                </a:r>
                <a:r>
                  <a:rPr lang="en-US" altLang="zh-CN" sz="1800" dirty="0">
                    <a:latin typeface="+mn-lt"/>
                  </a:rPr>
                  <a:t>description of a concept can be acquired from a Wikipedia page titled this concept, called a concept page.</a:t>
                </a:r>
              </a:p>
              <a:p>
                <a:r>
                  <a:rPr lang="en-US" altLang="zh-CN" dirty="0" smtClean="0">
                    <a:latin typeface="+mn-lt"/>
                  </a:rPr>
                  <a:t>Matching the titles of Wikipedia pages to</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𝑞</m:t>
                    </m:r>
                  </m:oMath>
                </a14:m>
                <a:endParaRPr lang="en-US" altLang="zh-CN" dirty="0" smtClean="0">
                  <a:latin typeface="+mn-lt"/>
                </a:endParaRPr>
              </a:p>
              <a:p>
                <a:pPr marL="0" indent="0">
                  <a:buNone/>
                </a:pPr>
                <a:r>
                  <a:rPr lang="en-US" altLang="zh-CN" sz="1800" dirty="0">
                    <a:latin typeface="+mn-lt"/>
                  </a:rPr>
                  <a:t> leftmost longest principle</a:t>
                </a:r>
                <a:endParaRPr lang="zh-CN" altLang="en-US" sz="1800" dirty="0">
                  <a:latin typeface="+mn-lt"/>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8011"/>
                <a:ext cx="3263488" cy="3661962"/>
              </a:xfrm>
              <a:blipFill>
                <a:blip r:embed="rId3"/>
                <a:stretch>
                  <a:fillRect l="-3364" t="-3827" r="-2991"/>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3892138" y="1755182"/>
            <a:ext cx="4857750" cy="3807619"/>
          </a:xfrm>
          <a:prstGeom prst="rect">
            <a:avLst/>
          </a:prstGeom>
        </p:spPr>
      </p:pic>
    </p:spTree>
    <p:extLst>
      <p:ext uri="{BB962C8B-B14F-4D97-AF65-F5344CB8AC3E}">
        <p14:creationId xmlns:p14="http://schemas.microsoft.com/office/powerpoint/2010/main" val="3211989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592</TotalTime>
  <Words>1542</Words>
  <Application>Microsoft Office PowerPoint</Application>
  <PresentationFormat>全屏显示(4:3)</PresentationFormat>
  <Paragraphs>122</Paragraphs>
  <Slides>20</Slides>
  <Notes>15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0" baseType="lpstr">
      <vt:lpstr>等线</vt:lpstr>
      <vt:lpstr>等线 Light</vt:lpstr>
      <vt:lpstr>Arial</vt:lpstr>
      <vt:lpstr>Calibri</vt:lpstr>
      <vt:lpstr>Calibri Light</vt:lpstr>
      <vt:lpstr>Cambria Math</vt:lpstr>
      <vt:lpstr>Times New Roman</vt:lpstr>
      <vt:lpstr>Office 主题​​</vt:lpstr>
      <vt:lpstr>Equation</vt:lpstr>
      <vt:lpstr>Acrobat Document</vt:lpstr>
      <vt:lpstr>Presentation</vt:lpstr>
      <vt:lpstr>Taking up the Gaokao Challenge : An Information Retrieval Approach</vt:lpstr>
      <vt:lpstr>PowerPoint 演示文稿</vt:lpstr>
      <vt:lpstr>Introduction</vt:lpstr>
      <vt:lpstr>Introduction</vt:lpstr>
      <vt:lpstr>Introduction</vt:lpstr>
      <vt:lpstr>Approach</vt:lpstr>
      <vt:lpstr>Formal Description</vt:lpstr>
      <vt:lpstr>Retrieving Pages</vt:lpstr>
      <vt:lpstr>Retrieving Pages</vt:lpstr>
      <vt:lpstr>Retrieving Pages</vt:lpstr>
      <vt:lpstr>Retrieving Pages</vt:lpstr>
      <vt:lpstr>Retrieving Pages</vt:lpstr>
      <vt:lpstr>Ranking and Filtering Pages</vt:lpstr>
      <vt:lpstr>Ranking and Filtering Pages</vt:lpstr>
      <vt:lpstr>Assessing Options</vt:lpstr>
      <vt:lpstr>Experiments</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Taking up the Gaokao Challenge : An Information Retrieval Approach</dc:title>
  <dc:creator>王睿</dc:creator>
  <cp:lastModifiedBy>王睿</cp:lastModifiedBy>
  <cp:revision>56</cp:revision>
  <dcterms:created xsi:type="dcterms:W3CDTF">2017-05-31T12:39:08Z</dcterms:created>
  <dcterms:modified xsi:type="dcterms:W3CDTF">2017-06-12T04:05:28Z</dcterms:modified>
</cp:coreProperties>
</file>