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53" r:id="rId3"/>
    <p:sldId id="363" r:id="rId4"/>
    <p:sldId id="354" r:id="rId5"/>
    <p:sldId id="355" r:id="rId6"/>
    <p:sldId id="356" r:id="rId7"/>
    <p:sldId id="357" r:id="rId8"/>
    <p:sldId id="362" r:id="rId9"/>
    <p:sldId id="359" r:id="rId10"/>
    <p:sldId id="361" r:id="rId11"/>
    <p:sldId id="360" r:id="rId12"/>
    <p:sldId id="358" r:id="rId13"/>
    <p:sldId id="364" r:id="rId14"/>
    <p:sldId id="366" r:id="rId15"/>
    <p:sldId id="367" r:id="rId16"/>
    <p:sldId id="365" r:id="rId17"/>
  </p:sldIdLst>
  <p:sldSz cx="12190413"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5"/>
    <a:srgbClr val="F5F5F6"/>
    <a:srgbClr val="FDFDFE"/>
    <a:srgbClr val="579BAE"/>
    <a:srgbClr val="00B0F0"/>
    <a:srgbClr val="49C1AD"/>
    <a:srgbClr val="A8CF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023" autoAdjust="0"/>
  </p:normalViewPr>
  <p:slideViewPr>
    <p:cSldViewPr>
      <p:cViewPr varScale="1">
        <p:scale>
          <a:sx n="70" d="100"/>
          <a:sy n="70" d="100"/>
        </p:scale>
        <p:origin x="500" y="60"/>
      </p:cViewPr>
      <p:guideLst>
        <p:guide orient="horz" pos="2115"/>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41DA4-752B-0F4F-8F49-BB27CAE9B428}" type="datetimeFigureOut">
              <a:rPr kumimoji="1" lang="zh-CN" altLang="en-US" smtClean="0"/>
              <a:t>2018/11/26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7EBC7-F050-4042-AD45-6AFBF55A1ECA}" type="slidenum">
              <a:rPr kumimoji="1" lang="zh-CN" altLang="en-US" smtClean="0"/>
              <a:t>‹#›</a:t>
            </a:fld>
            <a:endParaRPr kumimoji="1" lang="zh-CN" altLang="en-US"/>
          </a:p>
        </p:txBody>
      </p:sp>
    </p:spTree>
    <p:extLst>
      <p:ext uri="{BB962C8B-B14F-4D97-AF65-F5344CB8AC3E}">
        <p14:creationId xmlns:p14="http://schemas.microsoft.com/office/powerpoint/2010/main" val="186371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E7EBC7-F050-4042-AD45-6AFBF55A1ECA}" type="slidenum">
              <a:rPr kumimoji="1" lang="zh-CN" altLang="en-US" smtClean="0"/>
              <a:t>1</a:t>
            </a:fld>
            <a:endParaRPr kumimoji="1" lang="zh-CN" altLang="en-US"/>
          </a:p>
        </p:txBody>
      </p:sp>
    </p:spTree>
    <p:extLst>
      <p:ext uri="{BB962C8B-B14F-4D97-AF65-F5344CB8AC3E}">
        <p14:creationId xmlns:p14="http://schemas.microsoft.com/office/powerpoint/2010/main" val="158941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10</a:t>
            </a:fld>
            <a:endParaRPr kumimoji="1" lang="zh-CN" altLang="en-US"/>
          </a:p>
        </p:txBody>
      </p:sp>
    </p:spTree>
    <p:extLst>
      <p:ext uri="{BB962C8B-B14F-4D97-AF65-F5344CB8AC3E}">
        <p14:creationId xmlns:p14="http://schemas.microsoft.com/office/powerpoint/2010/main" val="5243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11</a:t>
            </a:fld>
            <a:endParaRPr kumimoji="1" lang="zh-CN" altLang="en-US"/>
          </a:p>
        </p:txBody>
      </p:sp>
    </p:spTree>
    <p:extLst>
      <p:ext uri="{BB962C8B-B14F-4D97-AF65-F5344CB8AC3E}">
        <p14:creationId xmlns:p14="http://schemas.microsoft.com/office/powerpoint/2010/main" val="424033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12</a:t>
            </a:fld>
            <a:endParaRPr kumimoji="1" lang="zh-CN" altLang="en-US"/>
          </a:p>
        </p:txBody>
      </p:sp>
    </p:spTree>
    <p:extLst>
      <p:ext uri="{BB962C8B-B14F-4D97-AF65-F5344CB8AC3E}">
        <p14:creationId xmlns:p14="http://schemas.microsoft.com/office/powerpoint/2010/main" val="2913028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证明圈中包含了所有的点</a:t>
            </a:r>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13</a:t>
            </a:fld>
            <a:endParaRPr kumimoji="1" lang="zh-CN" altLang="en-US"/>
          </a:p>
        </p:txBody>
      </p:sp>
    </p:spTree>
    <p:extLst>
      <p:ext uri="{BB962C8B-B14F-4D97-AF65-F5344CB8AC3E}">
        <p14:creationId xmlns:p14="http://schemas.microsoft.com/office/powerpoint/2010/main" val="3919111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矛盾</a:t>
            </a:r>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14</a:t>
            </a:fld>
            <a:endParaRPr kumimoji="1" lang="zh-CN" altLang="en-US"/>
          </a:p>
        </p:txBody>
      </p:sp>
    </p:spTree>
    <p:extLst>
      <p:ext uri="{BB962C8B-B14F-4D97-AF65-F5344CB8AC3E}">
        <p14:creationId xmlns:p14="http://schemas.microsoft.com/office/powerpoint/2010/main" val="194818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15</a:t>
            </a:fld>
            <a:endParaRPr kumimoji="1" lang="zh-CN" altLang="en-US"/>
          </a:p>
        </p:txBody>
      </p:sp>
    </p:spTree>
    <p:extLst>
      <p:ext uri="{BB962C8B-B14F-4D97-AF65-F5344CB8AC3E}">
        <p14:creationId xmlns:p14="http://schemas.microsoft.com/office/powerpoint/2010/main" val="368449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16</a:t>
            </a:fld>
            <a:endParaRPr kumimoji="1" lang="zh-CN" altLang="en-US"/>
          </a:p>
        </p:txBody>
      </p:sp>
    </p:spTree>
    <p:extLst>
      <p:ext uri="{BB962C8B-B14F-4D97-AF65-F5344CB8AC3E}">
        <p14:creationId xmlns:p14="http://schemas.microsoft.com/office/powerpoint/2010/main" val="90661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不考虑有向图的方向</a:t>
            </a:r>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2</a:t>
            </a:fld>
            <a:endParaRPr kumimoji="1" lang="zh-CN" altLang="en-US"/>
          </a:p>
        </p:txBody>
      </p:sp>
    </p:spTree>
    <p:extLst>
      <p:ext uri="{BB962C8B-B14F-4D97-AF65-F5344CB8AC3E}">
        <p14:creationId xmlns:p14="http://schemas.microsoft.com/office/powerpoint/2010/main" val="10664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打循环赛，每两个人之间会打一场，所以每两个点之间会有一条边，方向指向输了的人。</a:t>
            </a:r>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3</a:t>
            </a:fld>
            <a:endParaRPr kumimoji="1" lang="zh-CN" altLang="en-US"/>
          </a:p>
        </p:txBody>
      </p:sp>
    </p:spTree>
    <p:extLst>
      <p:ext uri="{BB962C8B-B14F-4D97-AF65-F5344CB8AC3E}">
        <p14:creationId xmlns:p14="http://schemas.microsoft.com/office/powerpoint/2010/main" val="412432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4</a:t>
            </a:fld>
            <a:endParaRPr kumimoji="1" lang="zh-CN" altLang="en-US"/>
          </a:p>
        </p:txBody>
      </p:sp>
    </p:spTree>
    <p:extLst>
      <p:ext uri="{BB962C8B-B14F-4D97-AF65-F5344CB8AC3E}">
        <p14:creationId xmlns:p14="http://schemas.microsoft.com/office/powerpoint/2010/main" val="121661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肯定能构造出一条哈密尔顿通路。</a:t>
            </a:r>
            <a:endParaRPr kumimoji="1" lang="en-US" altLang="zh-CN" dirty="0"/>
          </a:p>
          <a:p>
            <a:r>
              <a:rPr kumimoji="1" lang="zh-CN" altLang="en-US" dirty="0"/>
              <a:t>证明的主要思想就是通过数学归纳法证明任意阶的竞赛图都可以构造出的哈密尔顿通路</a:t>
            </a:r>
            <a:endParaRPr kumimoji="1" lang="en-US" altLang="zh-CN"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5</a:t>
            </a:fld>
            <a:endParaRPr kumimoji="1" lang="zh-CN" altLang="en-US"/>
          </a:p>
        </p:txBody>
      </p:sp>
    </p:spTree>
    <p:extLst>
      <p:ext uri="{BB962C8B-B14F-4D97-AF65-F5344CB8AC3E}">
        <p14:creationId xmlns:p14="http://schemas.microsoft.com/office/powerpoint/2010/main" val="2734828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6</a:t>
            </a:fld>
            <a:endParaRPr kumimoji="1" lang="zh-CN" altLang="en-US"/>
          </a:p>
        </p:txBody>
      </p:sp>
    </p:spTree>
    <p:extLst>
      <p:ext uri="{BB962C8B-B14F-4D97-AF65-F5344CB8AC3E}">
        <p14:creationId xmlns:p14="http://schemas.microsoft.com/office/powerpoint/2010/main" val="3038656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7</a:t>
            </a:fld>
            <a:endParaRPr kumimoji="1" lang="zh-CN" altLang="en-US"/>
          </a:p>
        </p:txBody>
      </p:sp>
    </p:spTree>
    <p:extLst>
      <p:ext uri="{BB962C8B-B14F-4D97-AF65-F5344CB8AC3E}">
        <p14:creationId xmlns:p14="http://schemas.microsoft.com/office/powerpoint/2010/main" val="142590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8</a:t>
            </a:fld>
            <a:endParaRPr kumimoji="1" lang="zh-CN" altLang="en-US"/>
          </a:p>
        </p:txBody>
      </p:sp>
    </p:spTree>
    <p:extLst>
      <p:ext uri="{BB962C8B-B14F-4D97-AF65-F5344CB8AC3E}">
        <p14:creationId xmlns:p14="http://schemas.microsoft.com/office/powerpoint/2010/main" val="232088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BE7EBC7-F050-4042-AD45-6AFBF55A1ECA}" type="slidenum">
              <a:rPr kumimoji="1" lang="zh-CN" altLang="en-US" smtClean="0"/>
              <a:t>9</a:t>
            </a:fld>
            <a:endParaRPr kumimoji="1" lang="zh-CN" altLang="en-US"/>
          </a:p>
        </p:txBody>
      </p:sp>
    </p:spTree>
    <p:extLst>
      <p:ext uri="{BB962C8B-B14F-4D97-AF65-F5344CB8AC3E}">
        <p14:creationId xmlns:p14="http://schemas.microsoft.com/office/powerpoint/2010/main" val="278902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平行四边形 7"/>
          <p:cNvSpPr/>
          <p:nvPr userDrawn="1"/>
        </p:nvSpPr>
        <p:spPr>
          <a:xfrm>
            <a:off x="8975526" y="548680"/>
            <a:ext cx="1296144" cy="216024"/>
          </a:xfrm>
          <a:prstGeom prst="parallelogram">
            <a:avLst>
              <a:gd name="adj" fmla="val 7262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HelveticaNeueLT Pro 67 MdCn" pitchFamily="34" charset="0"/>
            </a:endParaRPr>
          </a:p>
        </p:txBody>
      </p:sp>
      <p:sp>
        <p:nvSpPr>
          <p:cNvPr id="9" name="平行四边形 8"/>
          <p:cNvSpPr/>
          <p:nvPr userDrawn="1"/>
        </p:nvSpPr>
        <p:spPr>
          <a:xfrm>
            <a:off x="10055646" y="548680"/>
            <a:ext cx="1296144" cy="216024"/>
          </a:xfrm>
          <a:prstGeom prst="parallelogram">
            <a:avLst>
              <a:gd name="adj" fmla="val 72620"/>
            </a:avLst>
          </a:prstGeom>
          <a:solidFill>
            <a:srgbClr val="A8C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HelveticaNeueLT Pro 67 MdCn" pitchFamily="34" charset="0"/>
            </a:endParaRPr>
          </a:p>
        </p:txBody>
      </p:sp>
      <p:grpSp>
        <p:nvGrpSpPr>
          <p:cNvPr id="10" name="组合 9"/>
          <p:cNvGrpSpPr/>
          <p:nvPr userDrawn="1"/>
        </p:nvGrpSpPr>
        <p:grpSpPr>
          <a:xfrm>
            <a:off x="9333263" y="6352959"/>
            <a:ext cx="1876814" cy="706386"/>
            <a:chOff x="9625016" y="6352959"/>
            <a:chExt cx="1876814" cy="706386"/>
          </a:xfrm>
        </p:grpSpPr>
        <p:sp>
          <p:nvSpPr>
            <p:cNvPr id="11" name="矩形 10"/>
            <p:cNvSpPr/>
            <p:nvPr userDrawn="1"/>
          </p:nvSpPr>
          <p:spPr>
            <a:xfrm rot="18900000">
              <a:off x="10502847" y="6352959"/>
              <a:ext cx="413792" cy="4137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HelveticaNeueLT Pro 67 MdCn" pitchFamily="34" charset="0"/>
              </a:endParaRPr>
            </a:p>
          </p:txBody>
        </p:sp>
        <p:sp>
          <p:nvSpPr>
            <p:cNvPr id="12" name="矩形 19"/>
            <p:cNvSpPr/>
            <p:nvPr userDrawn="1"/>
          </p:nvSpPr>
          <p:spPr>
            <a:xfrm rot="18900000">
              <a:off x="10795399" y="6645553"/>
              <a:ext cx="413792" cy="413792"/>
            </a:xfrm>
            <a:custGeom>
              <a:avLst/>
              <a:gdLst/>
              <a:ahLst/>
              <a:cxnLst/>
              <a:rect l="l" t="t" r="r" b="b"/>
              <a:pathLst>
                <a:path w="413792" h="413792">
                  <a:moveTo>
                    <a:pt x="413792" y="0"/>
                  </a:moveTo>
                  <a:lnTo>
                    <a:pt x="413792" y="413792"/>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itchFamily="34" charset="-122"/>
                <a:ea typeface="微软雅黑" pitchFamily="34" charset="-122"/>
              </a:endParaRPr>
            </a:p>
          </p:txBody>
        </p:sp>
        <p:sp>
          <p:nvSpPr>
            <p:cNvPr id="13" name="矩形 12"/>
            <p:cNvSpPr/>
            <p:nvPr userDrawn="1"/>
          </p:nvSpPr>
          <p:spPr>
            <a:xfrm rot="18900000">
              <a:off x="11088038" y="6352959"/>
              <a:ext cx="413792" cy="413793"/>
            </a:xfrm>
            <a:prstGeom prst="rect">
              <a:avLst/>
            </a:prstGeom>
            <a:solidFill>
              <a:srgbClr val="A8C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4"/>
            <p:cNvSpPr/>
            <p:nvPr userDrawn="1"/>
          </p:nvSpPr>
          <p:spPr>
            <a:xfrm rot="18900000">
              <a:off x="10210207" y="6645553"/>
              <a:ext cx="413791" cy="413791"/>
            </a:xfrm>
            <a:custGeom>
              <a:avLst/>
              <a:gdLst/>
              <a:ahLst/>
              <a:cxnLst/>
              <a:rect l="l" t="t" r="r" b="b"/>
              <a:pathLst>
                <a:path w="413791" h="413791">
                  <a:moveTo>
                    <a:pt x="413790" y="0"/>
                  </a:moveTo>
                  <a:lnTo>
                    <a:pt x="413791" y="413791"/>
                  </a:lnTo>
                  <a:lnTo>
                    <a:pt x="0" y="0"/>
                  </a:lnTo>
                  <a:close/>
                </a:path>
              </a:pathLst>
            </a:custGeom>
            <a:solidFill>
              <a:srgbClr val="49C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5"/>
            <p:cNvSpPr/>
            <p:nvPr userDrawn="1"/>
          </p:nvSpPr>
          <p:spPr>
            <a:xfrm rot="18900000">
              <a:off x="9625016" y="6645554"/>
              <a:ext cx="413790" cy="413790"/>
            </a:xfrm>
            <a:custGeom>
              <a:avLst/>
              <a:gdLst/>
              <a:ahLst/>
              <a:cxnLst/>
              <a:rect l="l" t="t" r="r" b="b"/>
              <a:pathLst>
                <a:path w="413790" h="413790">
                  <a:moveTo>
                    <a:pt x="413790" y="0"/>
                  </a:moveTo>
                  <a:lnTo>
                    <a:pt x="413790" y="413790"/>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userDrawn="1"/>
        </p:nvSpPr>
        <p:spPr>
          <a:xfrm>
            <a:off x="9302911" y="509328"/>
            <a:ext cx="2048880" cy="307777"/>
          </a:xfrm>
          <a:prstGeom prst="rect">
            <a:avLst/>
          </a:prstGeom>
          <a:noFill/>
        </p:spPr>
        <p:txBody>
          <a:bodyPr wrap="square" rtlCol="0">
            <a:spAutoFit/>
          </a:bodyPr>
          <a:lstStyle/>
          <a:p>
            <a:r>
              <a:rPr lang="en-US" altLang="zh-CN" sz="1400" i="1" dirty="0">
                <a:solidFill>
                  <a:schemeClr val="bg1"/>
                </a:solidFill>
              </a:rPr>
              <a:t>NANJING  </a:t>
            </a:r>
            <a:r>
              <a:rPr lang="en-US" altLang="zh-CN" sz="1400" i="1" baseline="0" dirty="0">
                <a:solidFill>
                  <a:schemeClr val="bg1"/>
                </a:solidFill>
              </a:rPr>
              <a:t> UNIVERSITY</a:t>
            </a:r>
            <a:endParaRPr lang="zh-CN" altLang="en-US" sz="1400" i="1" dirty="0">
              <a:solidFill>
                <a:schemeClr val="bg1"/>
              </a:solidFill>
            </a:endParaRPr>
          </a:p>
        </p:txBody>
      </p:sp>
    </p:spTree>
    <p:extLst>
      <p:ext uri="{BB962C8B-B14F-4D97-AF65-F5344CB8AC3E}">
        <p14:creationId xmlns:p14="http://schemas.microsoft.com/office/powerpoint/2010/main" val="195557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1" y="6356351"/>
            <a:ext cx="2844430" cy="365125"/>
          </a:xfrm>
          <a:prstGeom prst="rect">
            <a:avLst/>
          </a:prstGeom>
        </p:spPr>
        <p:txBody>
          <a:bodyPr/>
          <a:lstStyle/>
          <a:p>
            <a:fld id="{8E4E4DBB-1429-4F3E-9FF1-7F51942B8A69}" type="datetimeFigureOut">
              <a:rPr lang="zh-CN" altLang="en-US" smtClean="0"/>
              <a:pPr/>
              <a:t>2018/11/26</a:t>
            </a:fld>
            <a:endParaRPr lang="zh-CN" altLang="en-US"/>
          </a:p>
        </p:txBody>
      </p:sp>
      <p:sp>
        <p:nvSpPr>
          <p:cNvPr id="3" name="页脚占位符 2"/>
          <p:cNvSpPr>
            <a:spLocks noGrp="1"/>
          </p:cNvSpPr>
          <p:nvPr>
            <p:ph type="ftr" sz="quarter" idx="11"/>
          </p:nvPr>
        </p:nvSpPr>
        <p:spPr>
          <a:xfrm>
            <a:off x="4165058" y="6356351"/>
            <a:ext cx="3860297"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6351"/>
            <a:ext cx="2844430" cy="365125"/>
          </a:xfrm>
          <a:prstGeom prst="rect">
            <a:avLst/>
          </a:prstGeom>
        </p:spPr>
        <p:txBody>
          <a:bodyPr/>
          <a:lstStyle/>
          <a:p>
            <a:fld id="{41EEDA19-2E23-4955-8178-4E72EE97BF09}" type="slidenum">
              <a:rPr lang="zh-CN" altLang="en-US" smtClean="0"/>
              <a:pPr/>
              <a:t>‹#›</a:t>
            </a:fld>
            <a:endParaRPr lang="zh-CN" altLang="en-US"/>
          </a:p>
        </p:txBody>
      </p:sp>
    </p:spTree>
    <p:extLst>
      <p:ext uri="{BB962C8B-B14F-4D97-AF65-F5344CB8AC3E}">
        <p14:creationId xmlns:p14="http://schemas.microsoft.com/office/powerpoint/2010/main" val="1525540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BAD3195-173D-48EF-A514-2D409DE9DE8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54" y="0"/>
            <a:ext cx="12185905" cy="6858000"/>
          </a:xfrm>
          <a:prstGeom prst="rect">
            <a:avLst/>
          </a:prstGeom>
        </p:spPr>
      </p:pic>
    </p:spTree>
    <p:extLst>
      <p:ext uri="{BB962C8B-B14F-4D97-AF65-F5344CB8AC3E}">
        <p14:creationId xmlns:p14="http://schemas.microsoft.com/office/powerpoint/2010/main" val="1682964198"/>
      </p:ext>
    </p:extLst>
  </p:cSld>
  <p:clrMap bg1="lt1" tx1="dk1" bg2="lt2" tx2="dk2" accent1="accent1" accent2="accent2" accent3="accent3" accent4="accent4" accent5="accent5" accent6="accent6" hlink="hlink" folHlink="folHlink"/>
  <p:sldLayoutIdLst>
    <p:sldLayoutId id="2147483650" r:id="rId1"/>
    <p:sldLayoutId id="214748365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0.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22598" y="2124409"/>
            <a:ext cx="11187678" cy="1107996"/>
          </a:xfrm>
          <a:prstGeom prst="rect">
            <a:avLst/>
          </a:prstGeom>
          <a:noFill/>
        </p:spPr>
        <p:txBody>
          <a:bodyPr wrap="none" rtlCol="0">
            <a:spAutoFit/>
          </a:bodyPr>
          <a:lstStyle/>
          <a:p>
            <a:r>
              <a:rPr lang="zh-CN" altLang="en-US" sz="6600" dirty="0"/>
              <a:t>竞赛图含有有向哈密尔顿通路</a:t>
            </a:r>
            <a:endParaRPr lang="zh-CN" altLang="en-US" sz="6600" dirty="0">
              <a:solidFill>
                <a:schemeClr val="bg1"/>
              </a:solidFill>
              <a:effectLst>
                <a:outerShdw blurRad="101600" dist="76200" dir="8100000" algn="tr" rotWithShape="0">
                  <a:schemeClr val="tx1">
                    <a:alpha val="15000"/>
                  </a:schemeClr>
                </a:outerShdw>
              </a:effectLst>
              <a:latin typeface="微软雅黑" panose="020B0503020204020204" pitchFamily="34" charset="-122"/>
              <a:ea typeface="微软雅黑" panose="020B0503020204020204" pitchFamily="34" charset="-122"/>
            </a:endParaRPr>
          </a:p>
        </p:txBody>
      </p:sp>
      <p:sp>
        <p:nvSpPr>
          <p:cNvPr id="22" name="平行四边形 21"/>
          <p:cNvSpPr/>
          <p:nvPr/>
        </p:nvSpPr>
        <p:spPr>
          <a:xfrm>
            <a:off x="427422" y="5589240"/>
            <a:ext cx="950543" cy="296875"/>
          </a:xfrm>
          <a:prstGeom prst="parallelogram">
            <a:avLst>
              <a:gd name="adj" fmla="val 37346"/>
            </a:avLst>
          </a:prstGeom>
          <a:solidFill>
            <a:srgbClr val="A8C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itchFamily="34" charset="-122"/>
              <a:ea typeface="微软雅黑" pitchFamily="34" charset="-122"/>
            </a:endParaRPr>
          </a:p>
        </p:txBody>
      </p:sp>
      <p:sp>
        <p:nvSpPr>
          <p:cNvPr id="27" name="平行四边形 26"/>
          <p:cNvSpPr/>
          <p:nvPr/>
        </p:nvSpPr>
        <p:spPr>
          <a:xfrm>
            <a:off x="1377965" y="5589240"/>
            <a:ext cx="950543" cy="296875"/>
          </a:xfrm>
          <a:prstGeom prst="parallelogram">
            <a:avLst>
              <a:gd name="adj" fmla="val 37346"/>
            </a:avLst>
          </a:prstGeom>
          <a:solidFill>
            <a:srgbClr val="49C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itchFamily="34" charset="-122"/>
              <a:ea typeface="微软雅黑" pitchFamily="34" charset="-122"/>
            </a:endParaRPr>
          </a:p>
        </p:txBody>
      </p:sp>
      <p:sp>
        <p:nvSpPr>
          <p:cNvPr id="28" name="平行四边形 27"/>
          <p:cNvSpPr/>
          <p:nvPr/>
        </p:nvSpPr>
        <p:spPr>
          <a:xfrm>
            <a:off x="2328508" y="5589240"/>
            <a:ext cx="950543" cy="296875"/>
          </a:xfrm>
          <a:prstGeom prst="parallelogram">
            <a:avLst>
              <a:gd name="adj" fmla="val 3734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itchFamily="34" charset="-122"/>
              <a:ea typeface="微软雅黑" pitchFamily="34" charset="-122"/>
            </a:endParaRPr>
          </a:p>
        </p:txBody>
      </p:sp>
      <p:sp>
        <p:nvSpPr>
          <p:cNvPr id="29" name="平行四边形 28"/>
          <p:cNvSpPr/>
          <p:nvPr/>
        </p:nvSpPr>
        <p:spPr>
          <a:xfrm>
            <a:off x="3272455" y="5589240"/>
            <a:ext cx="950543" cy="296875"/>
          </a:xfrm>
          <a:prstGeom prst="parallelogram">
            <a:avLst>
              <a:gd name="adj" fmla="val 3734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itchFamily="34" charset="-122"/>
              <a:ea typeface="微软雅黑"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574" y="496286"/>
            <a:ext cx="2197741" cy="771247"/>
          </a:xfrm>
          <a:prstGeom prst="rect">
            <a:avLst/>
          </a:prstGeom>
        </p:spPr>
      </p:pic>
      <p:sp>
        <p:nvSpPr>
          <p:cNvPr id="2" name="文本框 1">
            <a:extLst>
              <a:ext uri="{FF2B5EF4-FFF2-40B4-BE49-F238E27FC236}">
                <a16:creationId xmlns:a16="http://schemas.microsoft.com/office/drawing/2014/main" id="{3592D302-3037-42BF-B879-8070378AEC76}"/>
              </a:ext>
            </a:extLst>
          </p:cNvPr>
          <p:cNvSpPr txBox="1"/>
          <p:nvPr/>
        </p:nvSpPr>
        <p:spPr>
          <a:xfrm>
            <a:off x="3646932" y="3702936"/>
            <a:ext cx="4896544" cy="707886"/>
          </a:xfrm>
          <a:prstGeom prst="rect">
            <a:avLst/>
          </a:prstGeom>
          <a:noFill/>
        </p:spPr>
        <p:txBody>
          <a:bodyPr wrap="square" rtlCol="0">
            <a:spAutoFit/>
          </a:bodyPr>
          <a:lstStyle/>
          <a:p>
            <a:r>
              <a:rPr lang="zh-CN" altLang="en-US" sz="4000" dirty="0">
                <a:latin typeface="+mn-ea"/>
              </a:rPr>
              <a:t>何伟   </a:t>
            </a:r>
            <a:r>
              <a:rPr lang="en-US" altLang="zh-CN" sz="4000" dirty="0">
                <a:latin typeface="+mn-ea"/>
              </a:rPr>
              <a:t>171240537</a:t>
            </a:r>
          </a:p>
        </p:txBody>
      </p:sp>
    </p:spTree>
    <p:extLst>
      <p:ext uri="{BB962C8B-B14F-4D97-AF65-F5344CB8AC3E}">
        <p14:creationId xmlns:p14="http://schemas.microsoft.com/office/powerpoint/2010/main" val="268485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 calcmode="lin" valueType="num">
                                      <p:cBhvr>
                                        <p:cTn id="9" dur="300" fill="hold"/>
                                        <p:tgtEl>
                                          <p:spTgt spid="11"/>
                                        </p:tgtEl>
                                        <p:attrNameLst>
                                          <p:attrName>ppt_x</p:attrName>
                                        </p:attrNameLst>
                                      </p:cBhvr>
                                      <p:tavLst>
                                        <p:tav tm="0">
                                          <p:val>
                                            <p:fltVal val="0.5"/>
                                          </p:val>
                                        </p:tav>
                                        <p:tav tm="100000">
                                          <p:val>
                                            <p:strVal val="#ppt_x"/>
                                          </p:val>
                                        </p:tav>
                                      </p:tavLst>
                                    </p:anim>
                                    <p:anim calcmode="lin" valueType="num">
                                      <p:cBhvr>
                                        <p:cTn id="10" dur="300" fill="hold"/>
                                        <p:tgtEl>
                                          <p:spTgt spid="11"/>
                                        </p:tgtEl>
                                        <p:attrNameLst>
                                          <p:attrName>ppt_y</p:attrName>
                                        </p:attrNameLst>
                                      </p:cBhvr>
                                      <p:tavLst>
                                        <p:tav tm="0">
                                          <p:val>
                                            <p:fltVal val="0.5"/>
                                          </p:val>
                                        </p:tav>
                                        <p:tav tm="100000">
                                          <p:val>
                                            <p:strVal val="#ppt_y"/>
                                          </p:val>
                                        </p:tav>
                                      </p:tavLst>
                                    </p:anim>
                                  </p:childTnLst>
                                </p:cTn>
                              </p:par>
                            </p:childTnLst>
                          </p:cTn>
                        </p:par>
                        <p:par>
                          <p:cTn id="11" fill="hold">
                            <p:stCondLst>
                              <p:cond delay="300"/>
                            </p:stCondLst>
                            <p:childTnLst>
                              <p:par>
                                <p:cTn id="12" presetID="2" presetClass="entr" presetSubtype="2" accel="10000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1+#ppt_w/2"/>
                                          </p:val>
                                        </p:tav>
                                        <p:tav tm="100000">
                                          <p:val>
                                            <p:strVal val="#ppt_x"/>
                                          </p:val>
                                        </p:tav>
                                      </p:tavLst>
                                    </p:anim>
                                    <p:anim calcmode="lin" valueType="num">
                                      <p:cBhvr additive="base">
                                        <p:cTn id="15" dur="500" fill="hold"/>
                                        <p:tgtEl>
                                          <p:spTgt spid="22"/>
                                        </p:tgtEl>
                                        <p:attrNameLst>
                                          <p:attrName>ppt_y</p:attrName>
                                        </p:attrNameLst>
                                      </p:cBhvr>
                                      <p:tavLst>
                                        <p:tav tm="0">
                                          <p:val>
                                            <p:strVal val="#ppt_y"/>
                                          </p:val>
                                        </p:tav>
                                        <p:tav tm="100000">
                                          <p:val>
                                            <p:strVal val="#ppt_y"/>
                                          </p:val>
                                        </p:tav>
                                      </p:tavLst>
                                    </p:anim>
                                  </p:childTnLst>
                                </p:cTn>
                              </p:par>
                              <p:par>
                                <p:cTn id="16" presetID="2" presetClass="entr" presetSubtype="2" accel="100000" fill="hold" grpId="0" nodeType="withEffect">
                                  <p:stCondLst>
                                    <p:cond delay="20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40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par>
                                <p:cTn id="24" presetID="2" presetClass="entr" presetSubtype="2" accel="100000" fill="hold" grpId="0" nodeType="withEffect">
                                  <p:stCondLst>
                                    <p:cond delay="60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1+#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animBg="1"/>
      <p:bldP spid="27" grpId="0" animBg="1"/>
      <p:bldP spid="28" grpId="0" animBg="1"/>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033708" y="757084"/>
            <a:ext cx="781402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694606" y="349800"/>
            <a:ext cx="2339102"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二、数学归纳法</a:t>
            </a:r>
          </a:p>
        </p:txBody>
      </p:sp>
      <p:sp>
        <p:nvSpPr>
          <p:cNvPr id="5" name="TextBox 31">
            <a:extLst>
              <a:ext uri="{FF2B5EF4-FFF2-40B4-BE49-F238E27FC236}">
                <a16:creationId xmlns:a16="http://schemas.microsoft.com/office/drawing/2014/main" id="{6F0C331D-3C0C-4B6C-A9E9-60062A674062}"/>
              </a:ext>
            </a:extLst>
          </p:cNvPr>
          <p:cNvSpPr txBox="1"/>
          <p:nvPr/>
        </p:nvSpPr>
        <p:spPr>
          <a:xfrm>
            <a:off x="711451" y="1399807"/>
            <a:ext cx="1882247" cy="584775"/>
          </a:xfrm>
          <a:prstGeom prst="rect">
            <a:avLst/>
          </a:prstGeom>
          <a:noFill/>
        </p:spPr>
        <p:txBody>
          <a:bodyPr wrap="none" rtlCol="0">
            <a:spAutoFit/>
          </a:bodyPr>
          <a:lstStyle/>
          <a:p>
            <a:pPr lvl="0"/>
            <a:r>
              <a:rPr lang="en-US" altLang="zh-CN" sz="3200" dirty="0">
                <a:solidFill>
                  <a:srgbClr val="579BAE"/>
                </a:solidFill>
                <a:latin typeface="微软雅黑" panose="020B0503020204020204" pitchFamily="34" charset="-122"/>
                <a:ea typeface="微软雅黑" panose="020B0503020204020204" pitchFamily="34" charset="-122"/>
              </a:rPr>
              <a:t>Case 3</a:t>
            </a:r>
            <a:r>
              <a:rPr lang="zh-CN" altLang="en-US" sz="3200" dirty="0">
                <a:solidFill>
                  <a:srgbClr val="579BAE"/>
                </a:solidFill>
                <a:latin typeface="微软雅黑" panose="020B0503020204020204" pitchFamily="34" charset="-122"/>
                <a:ea typeface="微软雅黑" panose="020B0503020204020204" pitchFamily="34" charset="-122"/>
              </a:rPr>
              <a:t>：</a:t>
            </a:r>
          </a:p>
        </p:txBody>
      </p:sp>
      <p:grpSp>
        <p:nvGrpSpPr>
          <p:cNvPr id="27" name="组合 26">
            <a:extLst>
              <a:ext uri="{FF2B5EF4-FFF2-40B4-BE49-F238E27FC236}">
                <a16:creationId xmlns:a16="http://schemas.microsoft.com/office/drawing/2014/main" id="{0370D4D7-AF9D-4F69-8CC9-3D6C4F3B3CB6}"/>
              </a:ext>
            </a:extLst>
          </p:cNvPr>
          <p:cNvGrpSpPr/>
          <p:nvPr/>
        </p:nvGrpSpPr>
        <p:grpSpPr>
          <a:xfrm>
            <a:off x="1055058" y="2167249"/>
            <a:ext cx="9930336" cy="4214079"/>
            <a:chOff x="1055058" y="2167249"/>
            <a:chExt cx="9930336" cy="4214079"/>
          </a:xfrm>
        </p:grpSpPr>
        <p:sp>
          <p:nvSpPr>
            <p:cNvPr id="6" name="椭圆 5">
              <a:extLst>
                <a:ext uri="{FF2B5EF4-FFF2-40B4-BE49-F238E27FC236}">
                  <a16:creationId xmlns:a16="http://schemas.microsoft.com/office/drawing/2014/main" id="{13A75FA5-131C-4360-B6E4-E3D8CC3C6DD2}"/>
                </a:ext>
              </a:extLst>
            </p:cNvPr>
            <p:cNvSpPr/>
            <p:nvPr/>
          </p:nvSpPr>
          <p:spPr>
            <a:xfrm>
              <a:off x="1148219" y="3345403"/>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A5E1DA1-36EC-4D43-A24E-0277EA55D52F}"/>
                </a:ext>
              </a:extLst>
            </p:cNvPr>
            <p:cNvSpPr/>
            <p:nvPr/>
          </p:nvSpPr>
          <p:spPr>
            <a:xfrm>
              <a:off x="8639601" y="2167249"/>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894D902-EA75-429A-8AA3-B3CD04829D81}"/>
                </a:ext>
              </a:extLst>
            </p:cNvPr>
            <p:cNvSpPr/>
            <p:nvPr/>
          </p:nvSpPr>
          <p:spPr>
            <a:xfrm>
              <a:off x="3512937" y="287535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36D56FC-C40D-45AB-BBE0-CA60D39FF308}"/>
                </a:ext>
              </a:extLst>
            </p:cNvPr>
            <p:cNvSpPr/>
            <p:nvPr/>
          </p:nvSpPr>
          <p:spPr>
            <a:xfrm>
              <a:off x="4187495" y="2744653"/>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739D4324-D907-49B3-9A9A-EF3BDC8866FD}"/>
                </a:ext>
              </a:extLst>
            </p:cNvPr>
            <p:cNvSpPr/>
            <p:nvPr/>
          </p:nvSpPr>
          <p:spPr>
            <a:xfrm>
              <a:off x="7698062" y="239817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0896C452-6ABF-44F7-996D-080D50BC2DC5}"/>
                </a:ext>
              </a:extLst>
            </p:cNvPr>
            <p:cNvCxnSpPr>
              <a:cxnSpLocks/>
            </p:cNvCxnSpPr>
            <p:nvPr/>
          </p:nvCxnSpPr>
          <p:spPr>
            <a:xfrm flipV="1">
              <a:off x="1732994" y="3333126"/>
              <a:ext cx="545788" cy="1616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0414513-B7E9-49AA-874D-B998F02757F1}"/>
                </a:ext>
              </a:extLst>
            </p:cNvPr>
            <p:cNvCxnSpPr>
              <a:cxnSpLocks/>
            </p:cNvCxnSpPr>
            <p:nvPr/>
          </p:nvCxnSpPr>
          <p:spPr>
            <a:xfrm>
              <a:off x="9244437" y="2468000"/>
              <a:ext cx="1058564" cy="1742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EB956B2-5F17-44BE-8D59-B9ADE43BF21C}"/>
                    </a:ext>
                  </a:extLst>
                </p:cNvPr>
                <p:cNvSpPr txBox="1"/>
                <p:nvPr/>
              </p:nvSpPr>
              <p:spPr>
                <a:xfrm>
                  <a:off x="1055058" y="3370042"/>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5" name="文本框 14">
                  <a:extLst>
                    <a:ext uri="{FF2B5EF4-FFF2-40B4-BE49-F238E27FC236}">
                      <a16:creationId xmlns:a16="http://schemas.microsoft.com/office/drawing/2014/main" id="{7EB956B2-5F17-44BE-8D59-B9ADE43BF21C}"/>
                    </a:ext>
                  </a:extLst>
                </p:cNvPr>
                <p:cNvSpPr txBox="1">
                  <a:spLocks noRot="1" noChangeAspect="1" noMove="1" noResize="1" noEditPoints="1" noAdjustHandles="1" noChangeArrowheads="1" noChangeShapeType="1" noTextEdit="1"/>
                </p:cNvSpPr>
                <p:nvPr/>
              </p:nvSpPr>
              <p:spPr>
                <a:xfrm>
                  <a:off x="1055058" y="3370042"/>
                  <a:ext cx="864096" cy="523220"/>
                </a:xfrm>
                <a:prstGeom prst="rect">
                  <a:avLst/>
                </a:prstGeom>
                <a:blipFill>
                  <a:blip r:embed="rId3"/>
                  <a:stretch>
                    <a:fillRect/>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CE3B3AFE-B823-4047-992E-6B6B8E47F363}"/>
                </a:ext>
              </a:extLst>
            </p:cNvPr>
            <p:cNvGrpSpPr/>
            <p:nvPr/>
          </p:nvGrpSpPr>
          <p:grpSpPr>
            <a:xfrm>
              <a:off x="10121298" y="2382574"/>
              <a:ext cx="864096" cy="584775"/>
              <a:chOff x="9291523" y="2593494"/>
              <a:chExt cx="864096" cy="584775"/>
            </a:xfrm>
          </p:grpSpPr>
          <p:sp>
            <p:nvSpPr>
              <p:cNvPr id="8" name="椭圆 7">
                <a:extLst>
                  <a:ext uri="{FF2B5EF4-FFF2-40B4-BE49-F238E27FC236}">
                    <a16:creationId xmlns:a16="http://schemas.microsoft.com/office/drawing/2014/main" id="{25916704-BFD7-447F-B821-E168AD9FDA35}"/>
                  </a:ext>
                </a:extLst>
              </p:cNvPr>
              <p:cNvSpPr/>
              <p:nvPr/>
            </p:nvSpPr>
            <p:spPr>
              <a:xfrm>
                <a:off x="9431183" y="2593494"/>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BE6942C-ECAC-4E92-B8D0-A4711209B2F0}"/>
                      </a:ext>
                    </a:extLst>
                  </p:cNvPr>
                  <p:cNvSpPr txBox="1"/>
                  <p:nvPr/>
                </p:nvSpPr>
                <p:spPr>
                  <a:xfrm>
                    <a:off x="9291523" y="2641000"/>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𝑛</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id="{4BE6942C-ECAC-4E92-B8D0-A4711209B2F0}"/>
                      </a:ext>
                    </a:extLst>
                  </p:cNvPr>
                  <p:cNvSpPr txBox="1">
                    <a:spLocks noRot="1" noChangeAspect="1" noMove="1" noResize="1" noEditPoints="1" noAdjustHandles="1" noChangeArrowheads="1" noChangeShapeType="1" noTextEdit="1"/>
                  </p:cNvSpPr>
                  <p:nvPr/>
                </p:nvSpPr>
                <p:spPr>
                  <a:xfrm>
                    <a:off x="9291523" y="2641000"/>
                    <a:ext cx="864096" cy="523220"/>
                  </a:xfrm>
                  <a:prstGeom prst="rect">
                    <a:avLst/>
                  </a:prstGeom>
                  <a:blipFill>
                    <a:blip r:embed="rId4"/>
                    <a:stretch>
                      <a:fillRect/>
                    </a:stretch>
                  </a:blipFill>
                </p:spPr>
                <p:txBody>
                  <a:bodyPr/>
                  <a:lstStyle/>
                  <a:p>
                    <a:r>
                      <a:rPr lang="zh-CN" altLang="en-US">
                        <a:noFill/>
                      </a:rPr>
                      <a:t> </a:t>
                    </a:r>
                  </a:p>
                </p:txBody>
              </p:sp>
            </mc:Fallback>
          </mc:AlternateContent>
        </p:grpSp>
        <p:grpSp>
          <p:nvGrpSpPr>
            <p:cNvPr id="29" name="组合 28">
              <a:extLst>
                <a:ext uri="{FF2B5EF4-FFF2-40B4-BE49-F238E27FC236}">
                  <a16:creationId xmlns:a16="http://schemas.microsoft.com/office/drawing/2014/main" id="{2D401B3F-F04A-4308-8098-1565986C8B43}"/>
                </a:ext>
              </a:extLst>
            </p:cNvPr>
            <p:cNvGrpSpPr/>
            <p:nvPr/>
          </p:nvGrpSpPr>
          <p:grpSpPr>
            <a:xfrm>
              <a:off x="2169612" y="2920543"/>
              <a:ext cx="864096" cy="584775"/>
              <a:chOff x="2833956" y="2910031"/>
              <a:chExt cx="864096" cy="584775"/>
            </a:xfrm>
          </p:grpSpPr>
          <p:sp>
            <p:nvSpPr>
              <p:cNvPr id="12" name="椭圆 11">
                <a:extLst>
                  <a:ext uri="{FF2B5EF4-FFF2-40B4-BE49-F238E27FC236}">
                    <a16:creationId xmlns:a16="http://schemas.microsoft.com/office/drawing/2014/main" id="{16DFA5EF-DE59-4B8F-AF65-3A1DE1F6B619}"/>
                  </a:ext>
                </a:extLst>
              </p:cNvPr>
              <p:cNvSpPr/>
              <p:nvPr/>
            </p:nvSpPr>
            <p:spPr>
              <a:xfrm>
                <a:off x="2949295" y="2910031"/>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E7B47FF-CE03-418D-901D-3D2B419D3FFA}"/>
                      </a:ext>
                    </a:extLst>
                  </p:cNvPr>
                  <p:cNvSpPr txBox="1"/>
                  <p:nvPr/>
                </p:nvSpPr>
                <p:spPr>
                  <a:xfrm>
                    <a:off x="2833956" y="2967349"/>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8" name="文本框 17">
                    <a:extLst>
                      <a:ext uri="{FF2B5EF4-FFF2-40B4-BE49-F238E27FC236}">
                        <a16:creationId xmlns:a16="http://schemas.microsoft.com/office/drawing/2014/main" id="{2E7B47FF-CE03-418D-901D-3D2B419D3FFA}"/>
                      </a:ext>
                    </a:extLst>
                  </p:cNvPr>
                  <p:cNvSpPr txBox="1">
                    <a:spLocks noRot="1" noChangeAspect="1" noMove="1" noResize="1" noEditPoints="1" noAdjustHandles="1" noChangeArrowheads="1" noChangeShapeType="1" noTextEdit="1"/>
                  </p:cNvSpPr>
                  <p:nvPr/>
                </p:nvSpPr>
                <p:spPr>
                  <a:xfrm>
                    <a:off x="2833956" y="2967349"/>
                    <a:ext cx="864096" cy="523220"/>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A46E194-4388-44C9-B75D-43F14947FDCE}"/>
                    </a:ext>
                  </a:extLst>
                </p:cNvPr>
                <p:cNvSpPr txBox="1"/>
                <p:nvPr/>
              </p:nvSpPr>
              <p:spPr>
                <a:xfrm>
                  <a:off x="8541983" y="2222330"/>
                  <a:ext cx="8640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m:rPr>
                                <m:sty m:val="p"/>
                              </m:rPr>
                              <a:rPr lang="en-US" altLang="zh-CN" sz="2000" i="1" smtClean="0">
                                <a:latin typeface="Cambria Math" panose="02040503050406030204" pitchFamily="18" charset="0"/>
                              </a:rPr>
                              <m:t>V</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9" name="文本框 18">
                  <a:extLst>
                    <a:ext uri="{FF2B5EF4-FFF2-40B4-BE49-F238E27FC236}">
                      <a16:creationId xmlns:a16="http://schemas.microsoft.com/office/drawing/2014/main" id="{BA46E194-4388-44C9-B75D-43F14947FDCE}"/>
                    </a:ext>
                  </a:extLst>
                </p:cNvPr>
                <p:cNvSpPr txBox="1">
                  <a:spLocks noRot="1" noChangeAspect="1" noMove="1" noResize="1" noEditPoints="1" noAdjustHandles="1" noChangeArrowheads="1" noChangeShapeType="1" noTextEdit="1"/>
                </p:cNvSpPr>
                <p:nvPr/>
              </p:nvSpPr>
              <p:spPr>
                <a:xfrm>
                  <a:off x="8541983" y="2222330"/>
                  <a:ext cx="864096" cy="400110"/>
                </a:xfrm>
                <a:prstGeom prst="rect">
                  <a:avLst/>
                </a:prstGeom>
                <a:blipFill>
                  <a:blip r:embed="rId6"/>
                  <a:stretch>
                    <a:fillRect/>
                  </a:stretch>
                </a:blipFill>
              </p:spPr>
              <p:txBody>
                <a:bodyPr/>
                <a:lstStyle/>
                <a:p>
                  <a:r>
                    <a:rPr lang="zh-CN" altLang="en-US">
                      <a:noFill/>
                    </a:rPr>
                    <a:t> </a:t>
                  </a:r>
                </a:p>
              </p:txBody>
            </p:sp>
          </mc:Fallback>
        </mc:AlternateContent>
        <p:sp>
          <p:nvSpPr>
            <p:cNvPr id="20" name="椭圆 19">
              <a:extLst>
                <a:ext uri="{FF2B5EF4-FFF2-40B4-BE49-F238E27FC236}">
                  <a16:creationId xmlns:a16="http://schemas.microsoft.com/office/drawing/2014/main" id="{22EBE4CE-E644-4756-B96D-225BA68BC926}"/>
                </a:ext>
              </a:extLst>
            </p:cNvPr>
            <p:cNvSpPr/>
            <p:nvPr/>
          </p:nvSpPr>
          <p:spPr>
            <a:xfrm>
              <a:off x="5760724" y="5552425"/>
              <a:ext cx="731886" cy="73447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4FFC8CE-49A1-44CE-9A3A-82B4A2602EC6}"/>
                    </a:ext>
                  </a:extLst>
                </p:cNvPr>
                <p:cNvSpPr txBox="1"/>
                <p:nvPr/>
              </p:nvSpPr>
              <p:spPr>
                <a:xfrm>
                  <a:off x="6396992" y="5919663"/>
                  <a:ext cx="10081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21" name="文本框 20">
                  <a:extLst>
                    <a:ext uri="{FF2B5EF4-FFF2-40B4-BE49-F238E27FC236}">
                      <a16:creationId xmlns:a16="http://schemas.microsoft.com/office/drawing/2014/main" id="{44FFC8CE-49A1-44CE-9A3A-82B4A2602EC6}"/>
                    </a:ext>
                  </a:extLst>
                </p:cNvPr>
                <p:cNvSpPr txBox="1">
                  <a:spLocks noRot="1" noChangeAspect="1" noMove="1" noResize="1" noEditPoints="1" noAdjustHandles="1" noChangeArrowheads="1" noChangeShapeType="1" noTextEdit="1"/>
                </p:cNvSpPr>
                <p:nvPr/>
              </p:nvSpPr>
              <p:spPr>
                <a:xfrm>
                  <a:off x="6396992" y="5919663"/>
                  <a:ext cx="1008112" cy="461665"/>
                </a:xfrm>
                <a:prstGeom prst="rect">
                  <a:avLst/>
                </a:prstGeom>
                <a:blipFill>
                  <a:blip r:embed="rId7"/>
                  <a:stretch>
                    <a:fillRect b="-2632"/>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29F41874-2EE1-48A7-BDAA-F6CDD8F8F61C}"/>
                </a:ext>
              </a:extLst>
            </p:cNvPr>
            <p:cNvCxnSpPr>
              <a:cxnSpLocks/>
            </p:cNvCxnSpPr>
            <p:nvPr/>
          </p:nvCxnSpPr>
          <p:spPr>
            <a:xfrm>
              <a:off x="1732994" y="3893262"/>
              <a:ext cx="4027730" cy="1912002"/>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632F010-42EE-4CB0-A8CF-F38F485E2391}"/>
                </a:ext>
              </a:extLst>
            </p:cNvPr>
            <p:cNvCxnSpPr>
              <a:cxnSpLocks/>
            </p:cNvCxnSpPr>
            <p:nvPr/>
          </p:nvCxnSpPr>
          <p:spPr>
            <a:xfrm flipV="1">
              <a:off x="6483412" y="2953300"/>
              <a:ext cx="3824607" cy="2829034"/>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3FB8FC80-87CD-473E-8236-AD97F0125EB9}"/>
                </a:ext>
              </a:extLst>
            </p:cNvPr>
            <p:cNvSpPr/>
            <p:nvPr/>
          </p:nvSpPr>
          <p:spPr>
            <a:xfrm>
              <a:off x="4904097" y="2349817"/>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744B4251-002C-4C08-8E62-BFADAC7E356E}"/>
                    </a:ext>
                  </a:extLst>
                </p:cNvPr>
                <p:cNvSpPr txBox="1"/>
                <p:nvPr/>
              </p:nvSpPr>
              <p:spPr>
                <a:xfrm>
                  <a:off x="4764437" y="2397323"/>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m:rPr>
                                <m:sty m:val="p"/>
                              </m:rPr>
                              <a:rPr lang="en-US" altLang="zh-CN" sz="2800" i="1">
                                <a:latin typeface="Cambria Math" panose="02040503050406030204" pitchFamily="18" charset="0"/>
                              </a:rPr>
                              <m:t>i</m:t>
                            </m:r>
                          </m:sub>
                        </m:sSub>
                      </m:oMath>
                    </m:oMathPara>
                  </a14:m>
                  <a:endParaRPr lang="zh-CN" altLang="en-US" sz="2800" dirty="0"/>
                </a:p>
              </p:txBody>
            </p:sp>
          </mc:Choice>
          <mc:Fallback xmlns="">
            <p:sp>
              <p:nvSpPr>
                <p:cNvPr id="35" name="文本框 34">
                  <a:extLst>
                    <a:ext uri="{FF2B5EF4-FFF2-40B4-BE49-F238E27FC236}">
                      <a16:creationId xmlns:a16="http://schemas.microsoft.com/office/drawing/2014/main" id="{744B4251-002C-4C08-8E62-BFADAC7E356E}"/>
                    </a:ext>
                  </a:extLst>
                </p:cNvPr>
                <p:cNvSpPr txBox="1">
                  <a:spLocks noRot="1" noChangeAspect="1" noMove="1" noResize="1" noEditPoints="1" noAdjustHandles="1" noChangeArrowheads="1" noChangeShapeType="1" noTextEdit="1"/>
                </p:cNvSpPr>
                <p:nvPr/>
              </p:nvSpPr>
              <p:spPr>
                <a:xfrm>
                  <a:off x="4764437" y="2397323"/>
                  <a:ext cx="864096" cy="523220"/>
                </a:xfrm>
                <a:prstGeom prst="rect">
                  <a:avLst/>
                </a:prstGeom>
                <a:blipFill>
                  <a:blip r:embed="rId8"/>
                  <a:stretch>
                    <a:fillRect/>
                  </a:stretch>
                </a:blipFill>
              </p:spPr>
              <p:txBody>
                <a:bodyPr/>
                <a:lstStyle/>
                <a:p>
                  <a:r>
                    <a:rPr lang="zh-CN" altLang="en-US">
                      <a:noFill/>
                    </a:rPr>
                    <a:t> </a:t>
                  </a:r>
                </a:p>
              </p:txBody>
            </p:sp>
          </mc:Fallback>
        </mc:AlternateContent>
        <p:sp>
          <p:nvSpPr>
            <p:cNvPr id="40" name="椭圆 39">
              <a:extLst>
                <a:ext uri="{FF2B5EF4-FFF2-40B4-BE49-F238E27FC236}">
                  <a16:creationId xmlns:a16="http://schemas.microsoft.com/office/drawing/2014/main" id="{8F5BD577-37E3-4F57-8B97-E794C990022B}"/>
                </a:ext>
              </a:extLst>
            </p:cNvPr>
            <p:cNvSpPr/>
            <p:nvPr/>
          </p:nvSpPr>
          <p:spPr>
            <a:xfrm>
              <a:off x="6248846" y="2237720"/>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E76B247-15AA-4801-89FD-A5A554A60D5E}"/>
                    </a:ext>
                  </a:extLst>
                </p:cNvPr>
                <p:cNvSpPr txBox="1"/>
                <p:nvPr/>
              </p:nvSpPr>
              <p:spPr>
                <a:xfrm>
                  <a:off x="6134061" y="2285225"/>
                  <a:ext cx="86409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i="1" smtClean="0">
                                <a:latin typeface="Cambria Math" panose="02040503050406030204" pitchFamily="18" charset="0"/>
                              </a:rPr>
                              <m:t>V</m:t>
                            </m:r>
                          </m:e>
                          <m:sub>
                            <m:r>
                              <m:rPr>
                                <m:sty m:val="p"/>
                              </m:rPr>
                              <a:rPr lang="en-US" altLang="zh-CN" sz="2400" i="1">
                                <a:latin typeface="Cambria Math" panose="02040503050406030204" pitchFamily="18" charset="0"/>
                              </a:rPr>
                              <m:t>i</m:t>
                            </m:r>
                            <m:r>
                              <a:rPr lang="en-US" altLang="zh-CN" sz="2400" i="1">
                                <a:latin typeface="Cambria Math" panose="02040503050406030204" pitchFamily="18" charset="0"/>
                              </a:rPr>
                              <m:t>+1</m:t>
                            </m:r>
                          </m:sub>
                        </m:sSub>
                      </m:oMath>
                    </m:oMathPara>
                  </a14:m>
                  <a:endParaRPr lang="zh-CN" altLang="en-US" sz="2400" dirty="0"/>
                </a:p>
              </p:txBody>
            </p:sp>
          </mc:Choice>
          <mc:Fallback xmlns="">
            <p:sp>
              <p:nvSpPr>
                <p:cNvPr id="41" name="文本框 40">
                  <a:extLst>
                    <a:ext uri="{FF2B5EF4-FFF2-40B4-BE49-F238E27FC236}">
                      <a16:creationId xmlns:a16="http://schemas.microsoft.com/office/drawing/2014/main" id="{4E76B247-15AA-4801-89FD-A5A554A60D5E}"/>
                    </a:ext>
                  </a:extLst>
                </p:cNvPr>
                <p:cNvSpPr txBox="1">
                  <a:spLocks noRot="1" noChangeAspect="1" noMove="1" noResize="1" noEditPoints="1" noAdjustHandles="1" noChangeArrowheads="1" noChangeShapeType="1" noTextEdit="1"/>
                </p:cNvSpPr>
                <p:nvPr/>
              </p:nvSpPr>
              <p:spPr>
                <a:xfrm>
                  <a:off x="6134061" y="2285225"/>
                  <a:ext cx="864096" cy="461665"/>
                </a:xfrm>
                <a:prstGeom prst="rect">
                  <a:avLst/>
                </a:prstGeom>
                <a:blipFill>
                  <a:blip r:embed="rId9"/>
                  <a:stretch>
                    <a:fillRect b="-1316"/>
                  </a:stretch>
                </a:blipFill>
              </p:spPr>
              <p:txBody>
                <a:bodyPr/>
                <a:lstStyle/>
                <a:p>
                  <a:r>
                    <a:rPr lang="zh-CN" altLang="en-US">
                      <a:noFill/>
                    </a:rPr>
                    <a:t> </a:t>
                  </a:r>
                </a:p>
              </p:txBody>
            </p:sp>
          </mc:Fallback>
        </mc:AlternateContent>
        <p:cxnSp>
          <p:nvCxnSpPr>
            <p:cNvPr id="44" name="直接箭头连接符 43">
              <a:extLst>
                <a:ext uri="{FF2B5EF4-FFF2-40B4-BE49-F238E27FC236}">
                  <a16:creationId xmlns:a16="http://schemas.microsoft.com/office/drawing/2014/main" id="{CDD38551-A73B-4849-9BFD-EE798902BF8D}"/>
                </a:ext>
              </a:extLst>
            </p:cNvPr>
            <p:cNvCxnSpPr>
              <a:endCxn id="20" idx="1"/>
            </p:cNvCxnSpPr>
            <p:nvPr/>
          </p:nvCxnSpPr>
          <p:spPr>
            <a:xfrm>
              <a:off x="2782838" y="3429000"/>
              <a:ext cx="3085068" cy="2230987"/>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88609E7-230B-4B9B-9C5C-8FB9BF1F9818}"/>
                </a:ext>
              </a:extLst>
            </p:cNvPr>
            <p:cNvCxnSpPr>
              <a:cxnSpLocks/>
              <a:stCxn id="34" idx="4"/>
            </p:cNvCxnSpPr>
            <p:nvPr/>
          </p:nvCxnSpPr>
          <p:spPr>
            <a:xfrm>
              <a:off x="5196485" y="2934592"/>
              <a:ext cx="796382" cy="2657866"/>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A2793AB9-2282-4643-8A89-C414DD976C09}"/>
                </a:ext>
              </a:extLst>
            </p:cNvPr>
            <p:cNvCxnSpPr>
              <a:cxnSpLocks/>
              <a:endCxn id="40" idx="4"/>
            </p:cNvCxnSpPr>
            <p:nvPr/>
          </p:nvCxnSpPr>
          <p:spPr>
            <a:xfrm flipV="1">
              <a:off x="6248846" y="2822495"/>
              <a:ext cx="292388" cy="2769963"/>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B9D9D7FC-4BBF-4173-B00D-26A7C2B467E2}"/>
                </a:ext>
              </a:extLst>
            </p:cNvPr>
            <p:cNvCxnSpPr>
              <a:cxnSpLocks/>
            </p:cNvCxnSpPr>
            <p:nvPr/>
          </p:nvCxnSpPr>
          <p:spPr>
            <a:xfrm flipV="1">
              <a:off x="5503558" y="2560311"/>
              <a:ext cx="745288" cy="2995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6FD2DB4-F814-4A47-A2BF-9DD6FCC6BF71}"/>
                </a:ext>
              </a:extLst>
            </p:cNvPr>
            <p:cNvCxnSpPr>
              <a:cxnSpLocks/>
              <a:stCxn id="20" idx="7"/>
              <a:endCxn id="7" idx="4"/>
            </p:cNvCxnSpPr>
            <p:nvPr/>
          </p:nvCxnSpPr>
          <p:spPr>
            <a:xfrm flipV="1">
              <a:off x="6385428" y="2752024"/>
              <a:ext cx="2546561" cy="2907963"/>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DED1C6DA-C2CC-4228-A5F4-4CCDF54B1444}"/>
              </a:ext>
            </a:extLst>
          </p:cNvPr>
          <p:cNvGrpSpPr/>
          <p:nvPr/>
        </p:nvGrpSpPr>
        <p:grpSpPr>
          <a:xfrm>
            <a:off x="5213434" y="2822495"/>
            <a:ext cx="1327800" cy="2837492"/>
            <a:chOff x="5213434" y="2822495"/>
            <a:chExt cx="1327800" cy="2837492"/>
          </a:xfrm>
        </p:grpSpPr>
        <p:cxnSp>
          <p:nvCxnSpPr>
            <p:cNvPr id="33" name="直接箭头连接符 32">
              <a:extLst>
                <a:ext uri="{FF2B5EF4-FFF2-40B4-BE49-F238E27FC236}">
                  <a16:creationId xmlns:a16="http://schemas.microsoft.com/office/drawing/2014/main" id="{CFE70C47-E4BD-4D0F-950D-26B320673709}"/>
                </a:ext>
              </a:extLst>
            </p:cNvPr>
            <p:cNvCxnSpPr>
              <a:cxnSpLocks/>
              <a:endCxn id="40" idx="4"/>
            </p:cNvCxnSpPr>
            <p:nvPr/>
          </p:nvCxnSpPr>
          <p:spPr>
            <a:xfrm flipV="1">
              <a:off x="6221619" y="2822495"/>
              <a:ext cx="319615" cy="283749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D3F96E48-A001-40A4-9BB3-55CEE28A18B0}"/>
                </a:ext>
              </a:extLst>
            </p:cNvPr>
            <p:cNvCxnSpPr>
              <a:cxnSpLocks/>
            </p:cNvCxnSpPr>
            <p:nvPr/>
          </p:nvCxnSpPr>
          <p:spPr>
            <a:xfrm>
              <a:off x="5213434" y="2915421"/>
              <a:ext cx="797748" cy="269108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40639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F5F5F6"/>
        </a:solidFill>
        <a:effectLst/>
      </p:bgPr>
    </p:bg>
    <p:spTree>
      <p:nvGrpSpPr>
        <p:cNvPr id="1" name=""/>
        <p:cNvGrpSpPr/>
        <p:nvPr/>
      </p:nvGrpSpPr>
      <p:grpSpPr>
        <a:xfrm>
          <a:off x="0" y="0"/>
          <a:ext cx="0" cy="0"/>
          <a:chOff x="0" y="0"/>
          <a:chExt cx="0" cy="0"/>
        </a:xfrm>
      </p:grpSpPr>
      <p:cxnSp>
        <p:nvCxnSpPr>
          <p:cNvPr id="17" name="直接连接符 16"/>
          <p:cNvCxnSpPr>
            <a:cxnSpLocks/>
          </p:cNvCxnSpPr>
          <p:nvPr/>
        </p:nvCxnSpPr>
        <p:spPr>
          <a:xfrm flipV="1">
            <a:off x="3033708" y="757084"/>
            <a:ext cx="7814026" cy="5438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31">
            <a:extLst>
              <a:ext uri="{FF2B5EF4-FFF2-40B4-BE49-F238E27FC236}">
                <a16:creationId xmlns:a16="http://schemas.microsoft.com/office/drawing/2014/main" id="{BF334306-97B3-4DBF-9AAE-9486102534B8}"/>
              </a:ext>
            </a:extLst>
          </p:cNvPr>
          <p:cNvSpPr txBox="1"/>
          <p:nvPr/>
        </p:nvSpPr>
        <p:spPr>
          <a:xfrm>
            <a:off x="3934966" y="2924944"/>
            <a:ext cx="3057247" cy="584775"/>
          </a:xfrm>
          <a:prstGeom prst="rect">
            <a:avLst/>
          </a:prstGeom>
          <a:noFill/>
        </p:spPr>
        <p:txBody>
          <a:bodyPr wrap="none" rtlCol="0">
            <a:spAutoFit/>
          </a:bodyPr>
          <a:lstStyle/>
          <a:p>
            <a:pPr lvl="0"/>
            <a:r>
              <a:rPr lang="zh-CN" altLang="en-US" sz="3200" dirty="0">
                <a:solidFill>
                  <a:srgbClr val="579BAE"/>
                </a:solidFill>
                <a:latin typeface="微软雅黑" panose="020B0503020204020204" pitchFamily="34" charset="-122"/>
                <a:ea typeface="微软雅黑" panose="020B0503020204020204" pitchFamily="34" charset="-122"/>
              </a:rPr>
              <a:t>到此，证明结束</a:t>
            </a:r>
          </a:p>
        </p:txBody>
      </p:sp>
    </p:spTree>
    <p:extLst>
      <p:ext uri="{BB962C8B-B14F-4D97-AF65-F5344CB8AC3E}">
        <p14:creationId xmlns:p14="http://schemas.microsoft.com/office/powerpoint/2010/main" val="29733327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325454" y="764704"/>
            <a:ext cx="752228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2199213" y="3044279"/>
            <a:ext cx="8648521" cy="769441"/>
          </a:xfrm>
          <a:prstGeom prst="rect">
            <a:avLst/>
          </a:prstGeom>
          <a:noFill/>
        </p:spPr>
        <p:txBody>
          <a:bodyPr wrap="none" rtlCol="0">
            <a:spAutoFit/>
          </a:bodyPr>
          <a:lstStyle/>
          <a:p>
            <a:pPr lvl="0"/>
            <a:r>
              <a:rPr lang="zh-CN" altLang="en-US" sz="4400" dirty="0">
                <a:solidFill>
                  <a:schemeClr val="accent5">
                    <a:lumMod val="75000"/>
                  </a:schemeClr>
                </a:solidFill>
                <a:latin typeface="微软雅黑" pitchFamily="34" charset="-122"/>
                <a:ea typeface="微软雅黑" pitchFamily="34" charset="-122"/>
              </a:rPr>
              <a:t>强连通的竞赛图含有哈密尔顿回路</a:t>
            </a:r>
          </a:p>
        </p:txBody>
      </p:sp>
      <p:sp>
        <p:nvSpPr>
          <p:cNvPr id="5" name="TextBox 31">
            <a:extLst>
              <a:ext uri="{FF2B5EF4-FFF2-40B4-BE49-F238E27FC236}">
                <a16:creationId xmlns:a16="http://schemas.microsoft.com/office/drawing/2014/main" id="{FFCC0FB8-B4A6-4E52-8C0C-10466B6E4EDF}"/>
              </a:ext>
            </a:extLst>
          </p:cNvPr>
          <p:cNvSpPr txBox="1"/>
          <p:nvPr/>
        </p:nvSpPr>
        <p:spPr>
          <a:xfrm>
            <a:off x="694606" y="222928"/>
            <a:ext cx="2630848" cy="461665"/>
          </a:xfrm>
          <a:prstGeom prst="rect">
            <a:avLst/>
          </a:prstGeom>
          <a:noFill/>
        </p:spPr>
        <p:txBody>
          <a:bodyPr wrap="square" rtlCol="0">
            <a:spAutoFit/>
          </a:bodyPr>
          <a:lstStyle/>
          <a:p>
            <a:pPr lvl="0"/>
            <a:r>
              <a:rPr lang="zh-CN" altLang="en-US" sz="2400" dirty="0">
                <a:solidFill>
                  <a:schemeClr val="accent5">
                    <a:lumMod val="75000"/>
                  </a:schemeClr>
                </a:solidFill>
                <a:latin typeface="微软雅黑" pitchFamily="34" charset="-122"/>
                <a:ea typeface="微软雅黑" pitchFamily="34" charset="-122"/>
              </a:rPr>
              <a:t>三、哈密顿尔回路</a:t>
            </a:r>
          </a:p>
        </p:txBody>
      </p:sp>
    </p:spTree>
    <p:extLst>
      <p:ext uri="{BB962C8B-B14F-4D97-AF65-F5344CB8AC3E}">
        <p14:creationId xmlns:p14="http://schemas.microsoft.com/office/powerpoint/2010/main" val="21096585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142878" y="811948"/>
            <a:ext cx="770485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31">
            <a:extLst>
              <a:ext uri="{FF2B5EF4-FFF2-40B4-BE49-F238E27FC236}">
                <a16:creationId xmlns:a16="http://schemas.microsoft.com/office/drawing/2014/main" id="{E0070A18-54F8-4584-BEDB-E366C24BCC4B}"/>
              </a:ext>
            </a:extLst>
          </p:cNvPr>
          <p:cNvSpPr txBox="1"/>
          <p:nvPr/>
        </p:nvSpPr>
        <p:spPr>
          <a:xfrm>
            <a:off x="1342678" y="2132856"/>
            <a:ext cx="7366119" cy="523220"/>
          </a:xfrm>
          <a:prstGeom prst="rect">
            <a:avLst/>
          </a:prstGeom>
          <a:noFill/>
        </p:spPr>
        <p:txBody>
          <a:bodyPr wrap="none" rtlCol="0">
            <a:spAutoFit/>
          </a:bodyPr>
          <a:lstStyle/>
          <a:p>
            <a:pPr lvl="0"/>
            <a:r>
              <a:rPr lang="zh-CN" altLang="en-US" sz="2800" dirty="0">
                <a:solidFill>
                  <a:schemeClr val="accent5">
                    <a:lumMod val="75000"/>
                  </a:schemeClr>
                </a:solidFill>
                <a:latin typeface="微软雅黑" pitchFamily="34" charset="-122"/>
                <a:ea typeface="微软雅黑" pitchFamily="34" charset="-122"/>
              </a:rPr>
              <a:t>因为是强连通的竞赛图，肯定能找到一条回路</a:t>
            </a:r>
          </a:p>
        </p:txBody>
      </p:sp>
      <p:sp>
        <p:nvSpPr>
          <p:cNvPr id="6" name="TextBox 31">
            <a:extLst>
              <a:ext uri="{FF2B5EF4-FFF2-40B4-BE49-F238E27FC236}">
                <a16:creationId xmlns:a16="http://schemas.microsoft.com/office/drawing/2014/main" id="{F627F5FF-50FD-48F0-B6F9-390521E024AB}"/>
              </a:ext>
            </a:extLst>
          </p:cNvPr>
          <p:cNvSpPr txBox="1"/>
          <p:nvPr/>
        </p:nvSpPr>
        <p:spPr>
          <a:xfrm>
            <a:off x="406574" y="476672"/>
            <a:ext cx="2630848"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三、哈密尔顿回路</a:t>
            </a:r>
          </a:p>
        </p:txBody>
      </p:sp>
      <mc:AlternateContent xmlns:mc="http://schemas.openxmlformats.org/markup-compatibility/2006" xmlns:a14="http://schemas.microsoft.com/office/drawing/2010/main">
        <mc:Choice Requires="a14">
          <p:sp>
            <p:nvSpPr>
              <p:cNvPr id="7" name="TextBox 31">
                <a:extLst>
                  <a:ext uri="{FF2B5EF4-FFF2-40B4-BE49-F238E27FC236}">
                    <a16:creationId xmlns:a16="http://schemas.microsoft.com/office/drawing/2014/main" id="{5E62BDF9-A3D3-4F1E-80BB-57FE3C8C8F39}"/>
                  </a:ext>
                </a:extLst>
              </p:cNvPr>
              <p:cNvSpPr txBox="1"/>
              <p:nvPr/>
            </p:nvSpPr>
            <p:spPr>
              <a:xfrm>
                <a:off x="1342678" y="3429000"/>
                <a:ext cx="6508961" cy="523220"/>
              </a:xfrm>
              <a:prstGeom prst="rect">
                <a:avLst/>
              </a:prstGeom>
              <a:noFill/>
            </p:spPr>
            <p:txBody>
              <a:bodyPr wrap="none" rtlCol="0">
                <a:spAutoFit/>
              </a:bodyPr>
              <a:lstStyle/>
              <a:p>
                <a:pPr lvl="0"/>
                <a:r>
                  <a:rPr lang="zh-CN" altLang="en-US" sz="2800" dirty="0">
                    <a:solidFill>
                      <a:schemeClr val="accent5">
                        <a:lumMod val="75000"/>
                      </a:schemeClr>
                    </a:solidFill>
                    <a:latin typeface="微软雅黑" pitchFamily="34" charset="-122"/>
                    <a:ea typeface="微软雅黑" pitchFamily="34" charset="-122"/>
                  </a:rPr>
                  <a:t>设为  </a:t>
                </a:r>
                <a14:m>
                  <m:oMath xmlns:m="http://schemas.openxmlformats.org/officeDocument/2006/math">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1</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2</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𝑛</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1</m:t>
                        </m:r>
                      </m:sub>
                    </m:sSub>
                    <m:r>
                      <a:rPr lang="zh-CN" altLang="en-US" sz="2800" i="1">
                        <a:solidFill>
                          <a:schemeClr val="accent5">
                            <a:lumMod val="75000"/>
                          </a:schemeClr>
                        </a:solidFill>
                        <a:latin typeface="Cambria Math" panose="02040503050406030204" pitchFamily="18" charset="0"/>
                        <a:ea typeface="微软雅黑" pitchFamily="34" charset="-122"/>
                      </a:rPr>
                      <m:t>是</m:t>
                    </m:r>
                  </m:oMath>
                </a14:m>
                <a:r>
                  <a:rPr lang="zh-CN" altLang="en-US" sz="2800" b="0" dirty="0">
                    <a:solidFill>
                      <a:schemeClr val="accent5">
                        <a:lumMod val="75000"/>
                      </a:schemeClr>
                    </a:solidFill>
                    <a:latin typeface="微软雅黑" pitchFamily="34" charset="-122"/>
                    <a:ea typeface="微软雅黑" pitchFamily="34" charset="-122"/>
                  </a:rPr>
                  <a:t>其中长度最大的圈</a:t>
                </a:r>
                <a:endParaRPr lang="en-US" altLang="zh-CN" sz="2800" b="0" dirty="0">
                  <a:solidFill>
                    <a:schemeClr val="accent5">
                      <a:lumMod val="75000"/>
                    </a:schemeClr>
                  </a:solidFill>
                  <a:latin typeface="微软雅黑" pitchFamily="34" charset="-122"/>
                  <a:ea typeface="微软雅黑" pitchFamily="34" charset="-122"/>
                </a:endParaRPr>
              </a:p>
            </p:txBody>
          </p:sp>
        </mc:Choice>
        <mc:Fallback xmlns="">
          <p:sp>
            <p:nvSpPr>
              <p:cNvPr id="7" name="TextBox 31">
                <a:extLst>
                  <a:ext uri="{FF2B5EF4-FFF2-40B4-BE49-F238E27FC236}">
                    <a16:creationId xmlns:a16="http://schemas.microsoft.com/office/drawing/2014/main" id="{5E62BDF9-A3D3-4F1E-80BB-57FE3C8C8F39}"/>
                  </a:ext>
                </a:extLst>
              </p:cNvPr>
              <p:cNvSpPr txBox="1">
                <a:spLocks noRot="1" noChangeAspect="1" noMove="1" noResize="1" noEditPoints="1" noAdjustHandles="1" noChangeArrowheads="1" noChangeShapeType="1" noTextEdit="1"/>
              </p:cNvSpPr>
              <p:nvPr/>
            </p:nvSpPr>
            <p:spPr>
              <a:xfrm>
                <a:off x="1342678" y="3429000"/>
                <a:ext cx="6508961" cy="523220"/>
              </a:xfrm>
              <a:prstGeom prst="rect">
                <a:avLst/>
              </a:prstGeom>
              <a:blipFill>
                <a:blip r:embed="rId3"/>
                <a:stretch>
                  <a:fillRect l="-1873" t="-12941" r="-749" b="-3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97649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142878" y="811948"/>
            <a:ext cx="770485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31">
                <a:extLst>
                  <a:ext uri="{FF2B5EF4-FFF2-40B4-BE49-F238E27FC236}">
                    <a16:creationId xmlns:a16="http://schemas.microsoft.com/office/drawing/2014/main" id="{E0070A18-54F8-4584-BEDB-E366C24BCC4B}"/>
                  </a:ext>
                </a:extLst>
              </p:cNvPr>
              <p:cNvSpPr txBox="1"/>
              <p:nvPr/>
            </p:nvSpPr>
            <p:spPr>
              <a:xfrm>
                <a:off x="1331677" y="2185700"/>
                <a:ext cx="3622402" cy="523220"/>
              </a:xfrm>
              <a:prstGeom prst="rect">
                <a:avLst/>
              </a:prstGeom>
              <a:noFill/>
            </p:spPr>
            <p:txBody>
              <a:bodyPr wrap="none" rtlCol="0">
                <a:spAutoFit/>
              </a:bodyPr>
              <a:lstStyle/>
              <a:p>
                <a:pPr lvl="0"/>
                <a:r>
                  <a:rPr lang="zh-CN" altLang="en-US" sz="2800" dirty="0">
                    <a:solidFill>
                      <a:schemeClr val="accent5">
                        <a:lumMod val="75000"/>
                      </a:schemeClr>
                    </a:solidFill>
                    <a:latin typeface="微软雅黑" pitchFamily="34" charset="-122"/>
                    <a:ea typeface="微软雅黑" pitchFamily="34" charset="-122"/>
                  </a:rPr>
                  <a:t>对于不在圈中的某点</a:t>
                </a:r>
                <a14:m>
                  <m:oMath xmlns:m="http://schemas.openxmlformats.org/officeDocument/2006/math">
                    <m:r>
                      <a:rPr lang="en-US" altLang="zh-CN" sz="2800" b="0" i="1" smtClean="0">
                        <a:solidFill>
                          <a:schemeClr val="accent5">
                            <a:lumMod val="75000"/>
                          </a:schemeClr>
                        </a:solidFill>
                        <a:latin typeface="Cambria Math" panose="02040503050406030204" pitchFamily="18" charset="0"/>
                        <a:ea typeface="微软雅黑" pitchFamily="34" charset="-122"/>
                      </a:rPr>
                      <m:t>𝑣</m:t>
                    </m:r>
                  </m:oMath>
                </a14:m>
                <a:endParaRPr lang="zh-CN" altLang="en-US" sz="2800" dirty="0">
                  <a:solidFill>
                    <a:schemeClr val="accent5">
                      <a:lumMod val="75000"/>
                    </a:schemeClr>
                  </a:solidFill>
                  <a:latin typeface="微软雅黑" pitchFamily="34" charset="-122"/>
                  <a:ea typeface="微软雅黑" pitchFamily="34" charset="-122"/>
                </a:endParaRPr>
              </a:p>
            </p:txBody>
          </p:sp>
        </mc:Choice>
        <mc:Fallback xmlns="">
          <p:sp>
            <p:nvSpPr>
              <p:cNvPr id="5" name="TextBox 31">
                <a:extLst>
                  <a:ext uri="{FF2B5EF4-FFF2-40B4-BE49-F238E27FC236}">
                    <a16:creationId xmlns:a16="http://schemas.microsoft.com/office/drawing/2014/main" id="{E0070A18-54F8-4584-BEDB-E366C24BCC4B}"/>
                  </a:ext>
                </a:extLst>
              </p:cNvPr>
              <p:cNvSpPr txBox="1">
                <a:spLocks noRot="1" noChangeAspect="1" noMove="1" noResize="1" noEditPoints="1" noAdjustHandles="1" noChangeArrowheads="1" noChangeShapeType="1" noTextEdit="1"/>
              </p:cNvSpPr>
              <p:nvPr/>
            </p:nvSpPr>
            <p:spPr>
              <a:xfrm>
                <a:off x="1331677" y="2185700"/>
                <a:ext cx="3622402" cy="523220"/>
              </a:xfrm>
              <a:prstGeom prst="rect">
                <a:avLst/>
              </a:prstGeom>
              <a:blipFill>
                <a:blip r:embed="rId3"/>
                <a:stretch>
                  <a:fillRect l="-3361" t="-12941" b="-32941"/>
                </a:stretch>
              </a:blipFill>
            </p:spPr>
            <p:txBody>
              <a:bodyPr/>
              <a:lstStyle/>
              <a:p>
                <a:r>
                  <a:rPr lang="zh-CN" altLang="en-US">
                    <a:noFill/>
                  </a:rPr>
                  <a:t> </a:t>
                </a:r>
              </a:p>
            </p:txBody>
          </p:sp>
        </mc:Fallback>
      </mc:AlternateContent>
      <p:sp>
        <p:nvSpPr>
          <p:cNvPr id="6" name="TextBox 31">
            <a:extLst>
              <a:ext uri="{FF2B5EF4-FFF2-40B4-BE49-F238E27FC236}">
                <a16:creationId xmlns:a16="http://schemas.microsoft.com/office/drawing/2014/main" id="{F627F5FF-50FD-48F0-B6F9-390521E024AB}"/>
              </a:ext>
            </a:extLst>
          </p:cNvPr>
          <p:cNvSpPr txBox="1"/>
          <p:nvPr/>
        </p:nvSpPr>
        <p:spPr>
          <a:xfrm>
            <a:off x="406574" y="476672"/>
            <a:ext cx="2630848"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三、哈密尔顿回路</a:t>
            </a:r>
          </a:p>
        </p:txBody>
      </p:sp>
      <mc:AlternateContent xmlns:mc="http://schemas.openxmlformats.org/markup-compatibility/2006" xmlns:a14="http://schemas.microsoft.com/office/drawing/2010/main">
        <mc:Choice Requires="a14">
          <p:sp>
            <p:nvSpPr>
              <p:cNvPr id="7" name="TextBox 31">
                <a:extLst>
                  <a:ext uri="{FF2B5EF4-FFF2-40B4-BE49-F238E27FC236}">
                    <a16:creationId xmlns:a16="http://schemas.microsoft.com/office/drawing/2014/main" id="{5E62BDF9-A3D3-4F1E-80BB-57FE3C8C8F39}"/>
                  </a:ext>
                </a:extLst>
              </p:cNvPr>
              <p:cNvSpPr txBox="1"/>
              <p:nvPr/>
            </p:nvSpPr>
            <p:spPr>
              <a:xfrm>
                <a:off x="1326649" y="3200289"/>
                <a:ext cx="4788747" cy="588751"/>
              </a:xfrm>
              <a:prstGeom prst="rect">
                <a:avLst/>
              </a:prstGeom>
              <a:noFill/>
            </p:spPr>
            <p:txBody>
              <a:bodyPr wrap="none" rtlCol="0">
                <a:spAutoFit/>
              </a:bodyPr>
              <a:lstStyle/>
              <a:p>
                <a:pPr lvl="0"/>
                <a:r>
                  <a:rPr lang="zh-CN" altLang="en-US" sz="2800" b="0" dirty="0">
                    <a:solidFill>
                      <a:schemeClr val="accent5">
                        <a:lumMod val="75000"/>
                      </a:schemeClr>
                    </a:solidFill>
                    <a:latin typeface="微软雅黑" pitchFamily="34" charset="-122"/>
                    <a:ea typeface="微软雅黑" pitchFamily="34" charset="-122"/>
                  </a:rPr>
                  <a:t>如果存在边</a:t>
                </a:r>
                <a14:m>
                  <m:oMath xmlns:m="http://schemas.openxmlformats.org/officeDocument/2006/math">
                    <m:d>
                      <m:dPr>
                        <m:ctrlPr>
                          <a:rPr lang="en-US" altLang="zh-CN" sz="2800" b="0" i="1" smtClean="0">
                            <a:solidFill>
                              <a:schemeClr val="accent5">
                                <a:lumMod val="75000"/>
                              </a:schemeClr>
                            </a:solidFill>
                            <a:latin typeface="Cambria Math" panose="02040503050406030204" pitchFamily="18" charset="0"/>
                            <a:ea typeface="微软雅黑" pitchFamily="34" charset="-122"/>
                          </a:rPr>
                        </m:ctrlPr>
                      </m:dPr>
                      <m:e>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𝑗</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r>
                          <a:rPr lang="en-US" altLang="zh-CN" sz="2800" b="0" i="1" smtClean="0">
                            <a:solidFill>
                              <a:schemeClr val="accent5">
                                <a:lumMod val="75000"/>
                              </a:schemeClr>
                            </a:solidFill>
                            <a:latin typeface="Cambria Math" panose="02040503050406030204" pitchFamily="18" charset="0"/>
                            <a:ea typeface="微软雅黑" pitchFamily="34" charset="-122"/>
                          </a:rPr>
                          <m:t>𝑣</m:t>
                        </m:r>
                      </m:e>
                    </m:d>
                  </m:oMath>
                </a14:m>
                <a:r>
                  <a:rPr lang="zh-CN" altLang="en-US" sz="2800" b="0" dirty="0">
                    <a:solidFill>
                      <a:schemeClr val="accent5">
                        <a:lumMod val="75000"/>
                      </a:schemeClr>
                    </a:solidFill>
                    <a:latin typeface="微软雅黑" pitchFamily="34" charset="-122"/>
                    <a:ea typeface="微软雅黑" pitchFamily="34" charset="-122"/>
                  </a:rPr>
                  <a:t>和</a:t>
                </a:r>
                <a14:m>
                  <m:oMath xmlns:m="http://schemas.openxmlformats.org/officeDocument/2006/math">
                    <m:r>
                      <a:rPr lang="en-US" altLang="zh-CN" sz="2800" b="0" i="1" dirty="0" smtClean="0">
                        <a:solidFill>
                          <a:schemeClr val="accent5">
                            <a:lumMod val="75000"/>
                          </a:schemeClr>
                        </a:solidFill>
                        <a:latin typeface="Cambria Math" panose="02040503050406030204" pitchFamily="18" charset="0"/>
                        <a:ea typeface="微软雅黑" pitchFamily="34" charset="-122"/>
                      </a:rPr>
                      <m:t>(</m:t>
                    </m:r>
                    <m:r>
                      <a:rPr lang="en-US" altLang="zh-CN" sz="2800" b="0" i="1" dirty="0" smtClean="0">
                        <a:solidFill>
                          <a:schemeClr val="accent5">
                            <a:lumMod val="75000"/>
                          </a:schemeClr>
                        </a:solidFill>
                        <a:latin typeface="Cambria Math" panose="02040503050406030204" pitchFamily="18" charset="0"/>
                        <a:ea typeface="微软雅黑" pitchFamily="34" charset="-122"/>
                      </a:rPr>
                      <m:t>𝑣</m:t>
                    </m:r>
                    <m:r>
                      <a:rPr lang="en-US" altLang="zh-CN" sz="2800" b="0" i="1" dirty="0"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dirty="0" smtClean="0">
                            <a:solidFill>
                              <a:schemeClr val="accent5">
                                <a:lumMod val="75000"/>
                              </a:schemeClr>
                            </a:solidFill>
                            <a:latin typeface="Cambria Math" panose="02040503050406030204" pitchFamily="18" charset="0"/>
                            <a:ea typeface="微软雅黑" pitchFamily="34" charset="-122"/>
                          </a:rPr>
                        </m:ctrlPr>
                      </m:sSubPr>
                      <m:e>
                        <m:r>
                          <a:rPr lang="en-US" altLang="zh-CN" sz="2800" b="0" i="1" dirty="0" smtClean="0">
                            <a:solidFill>
                              <a:schemeClr val="accent5">
                                <a:lumMod val="75000"/>
                              </a:schemeClr>
                            </a:solidFill>
                            <a:latin typeface="Cambria Math" panose="02040503050406030204" pitchFamily="18" charset="0"/>
                            <a:ea typeface="微软雅黑" pitchFamily="34" charset="-122"/>
                          </a:rPr>
                          <m:t>𝑐</m:t>
                        </m:r>
                      </m:e>
                      <m:sub>
                        <m:r>
                          <a:rPr lang="en-US" altLang="zh-CN" sz="2800" b="0" i="1" dirty="0" smtClean="0">
                            <a:solidFill>
                              <a:schemeClr val="accent5">
                                <a:lumMod val="75000"/>
                              </a:schemeClr>
                            </a:solidFill>
                            <a:latin typeface="Cambria Math" panose="02040503050406030204" pitchFamily="18" charset="0"/>
                            <a:ea typeface="微软雅黑" pitchFamily="34" charset="-122"/>
                          </a:rPr>
                          <m:t>𝑘</m:t>
                        </m:r>
                      </m:sub>
                    </m:sSub>
                    <m:r>
                      <a:rPr lang="en-US" altLang="zh-CN" sz="2800" b="0" i="1" dirty="0" smtClean="0">
                        <a:solidFill>
                          <a:schemeClr val="accent5">
                            <a:lumMod val="75000"/>
                          </a:schemeClr>
                        </a:solidFill>
                        <a:latin typeface="Cambria Math" panose="02040503050406030204" pitchFamily="18" charset="0"/>
                        <a:ea typeface="微软雅黑" pitchFamily="34" charset="-122"/>
                      </a:rPr>
                      <m:t>)</m:t>
                    </m:r>
                  </m:oMath>
                </a14:m>
                <a:r>
                  <a:rPr lang="zh-CN" altLang="en-US" sz="2800" b="0" dirty="0">
                    <a:solidFill>
                      <a:schemeClr val="accent5">
                        <a:lumMod val="75000"/>
                      </a:schemeClr>
                    </a:solidFill>
                    <a:latin typeface="微软雅黑" pitchFamily="34" charset="-122"/>
                    <a:ea typeface="微软雅黑" pitchFamily="34" charset="-122"/>
                  </a:rPr>
                  <a:t>；</a:t>
                </a:r>
                <a:endParaRPr lang="en-US" altLang="zh-CN" sz="2800" b="0" dirty="0">
                  <a:solidFill>
                    <a:schemeClr val="accent5">
                      <a:lumMod val="75000"/>
                    </a:schemeClr>
                  </a:solidFill>
                  <a:latin typeface="微软雅黑" pitchFamily="34" charset="-122"/>
                  <a:ea typeface="微软雅黑" pitchFamily="34" charset="-122"/>
                </a:endParaRPr>
              </a:p>
            </p:txBody>
          </p:sp>
        </mc:Choice>
        <mc:Fallback xmlns="">
          <p:sp>
            <p:nvSpPr>
              <p:cNvPr id="7" name="TextBox 31">
                <a:extLst>
                  <a:ext uri="{FF2B5EF4-FFF2-40B4-BE49-F238E27FC236}">
                    <a16:creationId xmlns:a16="http://schemas.microsoft.com/office/drawing/2014/main" id="{5E62BDF9-A3D3-4F1E-80BB-57FE3C8C8F39}"/>
                  </a:ext>
                </a:extLst>
              </p:cNvPr>
              <p:cNvSpPr txBox="1">
                <a:spLocks noRot="1" noChangeAspect="1" noMove="1" noResize="1" noEditPoints="1" noAdjustHandles="1" noChangeArrowheads="1" noChangeShapeType="1" noTextEdit="1"/>
              </p:cNvSpPr>
              <p:nvPr/>
            </p:nvSpPr>
            <p:spPr>
              <a:xfrm>
                <a:off x="1326649" y="3200289"/>
                <a:ext cx="4788747" cy="588751"/>
              </a:xfrm>
              <a:prstGeom prst="rect">
                <a:avLst/>
              </a:prstGeom>
              <a:blipFill>
                <a:blip r:embed="rId4"/>
                <a:stretch>
                  <a:fillRect l="-2675" t="-7216" b="-20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31">
                <a:extLst>
                  <a:ext uri="{FF2B5EF4-FFF2-40B4-BE49-F238E27FC236}">
                    <a16:creationId xmlns:a16="http://schemas.microsoft.com/office/drawing/2014/main" id="{C2910385-0CA5-4DC0-9914-6E8965BDF5CC}"/>
                  </a:ext>
                </a:extLst>
              </p:cNvPr>
              <p:cNvSpPr txBox="1"/>
              <p:nvPr/>
            </p:nvSpPr>
            <p:spPr>
              <a:xfrm>
                <a:off x="1326649" y="4201924"/>
                <a:ext cx="4381071" cy="523220"/>
              </a:xfrm>
              <a:prstGeom prst="rect">
                <a:avLst/>
              </a:prstGeom>
              <a:noFill/>
            </p:spPr>
            <p:txBody>
              <a:bodyPr wrap="none" rtlCol="0">
                <a:spAutoFit/>
              </a:bodyPr>
              <a:lstStyle/>
              <a:p>
                <a:pPr lvl="0"/>
                <a:r>
                  <a:rPr lang="zh-CN" altLang="en-US" sz="2800" dirty="0">
                    <a:solidFill>
                      <a:schemeClr val="accent5">
                        <a:lumMod val="75000"/>
                      </a:schemeClr>
                    </a:solidFill>
                    <a:latin typeface="微软雅黑" pitchFamily="34" charset="-122"/>
                    <a:ea typeface="微软雅黑" pitchFamily="34" charset="-122"/>
                  </a:rPr>
                  <a:t> </a:t>
                </a:r>
                <a14:m>
                  <m:oMath xmlns:m="http://schemas.openxmlformats.org/officeDocument/2006/math">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1</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2</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𝑖</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r>
                      <a:rPr lang="en-US" altLang="zh-CN" sz="2800" b="0" i="1" smtClean="0">
                        <a:solidFill>
                          <a:schemeClr val="accent5">
                            <a:lumMod val="75000"/>
                          </a:schemeClr>
                        </a:solidFill>
                        <a:latin typeface="Cambria Math" panose="02040503050406030204" pitchFamily="18" charset="0"/>
                        <a:ea typeface="微软雅黑" pitchFamily="34" charset="-122"/>
                      </a:rPr>
                      <m:t>𝑣</m:t>
                    </m:r>
                    <m:r>
                      <a:rPr lang="en-US" altLang="zh-CN" sz="28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𝑖</m:t>
                        </m:r>
                        <m:r>
                          <a:rPr lang="en-US" altLang="zh-CN" sz="2800" b="0" i="1" smtClean="0">
                            <a:solidFill>
                              <a:schemeClr val="accent5">
                                <a:lumMod val="75000"/>
                              </a:schemeClr>
                            </a:solidFill>
                            <a:latin typeface="Cambria Math" panose="02040503050406030204" pitchFamily="18" charset="0"/>
                            <a:ea typeface="微软雅黑" pitchFamily="34" charset="-122"/>
                          </a:rPr>
                          <m:t>+1</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𝑛</m:t>
                        </m:r>
                      </m:sub>
                    </m:sSub>
                    <m:r>
                      <a:rPr lang="en-US" altLang="zh-CN" sz="28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2800" b="0" i="1" smtClean="0">
                            <a:solidFill>
                              <a:schemeClr val="accent5">
                                <a:lumMod val="75000"/>
                              </a:schemeClr>
                            </a:solidFill>
                            <a:latin typeface="Cambria Math" panose="02040503050406030204" pitchFamily="18" charset="0"/>
                            <a:ea typeface="微软雅黑" pitchFamily="34" charset="-122"/>
                          </a:rPr>
                        </m:ctrlPr>
                      </m:sSubPr>
                      <m:e>
                        <m:r>
                          <a:rPr lang="en-US" altLang="zh-CN" sz="2800" b="0" i="1" smtClean="0">
                            <a:solidFill>
                              <a:schemeClr val="accent5">
                                <a:lumMod val="75000"/>
                              </a:schemeClr>
                            </a:solidFill>
                            <a:latin typeface="Cambria Math" panose="02040503050406030204" pitchFamily="18" charset="0"/>
                            <a:ea typeface="微软雅黑" pitchFamily="34" charset="-122"/>
                          </a:rPr>
                          <m:t>𝑐</m:t>
                        </m:r>
                      </m:e>
                      <m:sub>
                        <m:r>
                          <a:rPr lang="en-US" altLang="zh-CN" sz="2800" b="0" i="1" smtClean="0">
                            <a:solidFill>
                              <a:schemeClr val="accent5">
                                <a:lumMod val="75000"/>
                              </a:schemeClr>
                            </a:solidFill>
                            <a:latin typeface="Cambria Math" panose="02040503050406030204" pitchFamily="18" charset="0"/>
                            <a:ea typeface="微软雅黑" pitchFamily="34" charset="-122"/>
                          </a:rPr>
                          <m:t>1</m:t>
                        </m:r>
                      </m:sub>
                    </m:sSub>
                  </m:oMath>
                </a14:m>
                <a:endParaRPr lang="en-US" altLang="zh-CN" sz="2800" b="0" dirty="0">
                  <a:solidFill>
                    <a:schemeClr val="accent5">
                      <a:lumMod val="75000"/>
                    </a:schemeClr>
                  </a:solidFill>
                  <a:latin typeface="微软雅黑" pitchFamily="34" charset="-122"/>
                  <a:ea typeface="微软雅黑" pitchFamily="34" charset="-122"/>
                </a:endParaRPr>
              </a:p>
            </p:txBody>
          </p:sp>
        </mc:Choice>
        <mc:Fallback xmlns="">
          <p:sp>
            <p:nvSpPr>
              <p:cNvPr id="8" name="TextBox 31">
                <a:extLst>
                  <a:ext uri="{FF2B5EF4-FFF2-40B4-BE49-F238E27FC236}">
                    <a16:creationId xmlns:a16="http://schemas.microsoft.com/office/drawing/2014/main" id="{C2910385-0CA5-4DC0-9914-6E8965BDF5CC}"/>
                  </a:ext>
                </a:extLst>
              </p:cNvPr>
              <p:cNvSpPr txBox="1">
                <a:spLocks noRot="1" noChangeAspect="1" noMove="1" noResize="1" noEditPoints="1" noAdjustHandles="1" noChangeArrowheads="1" noChangeShapeType="1" noTextEdit="1"/>
              </p:cNvSpPr>
              <p:nvPr/>
            </p:nvSpPr>
            <p:spPr>
              <a:xfrm>
                <a:off x="1326649" y="4201924"/>
                <a:ext cx="4381071" cy="52322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1003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142878" y="811948"/>
            <a:ext cx="770485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F627F5FF-50FD-48F0-B6F9-390521E024AB}"/>
              </a:ext>
            </a:extLst>
          </p:cNvPr>
          <p:cNvSpPr txBox="1"/>
          <p:nvPr/>
        </p:nvSpPr>
        <p:spPr>
          <a:xfrm>
            <a:off x="406574" y="476672"/>
            <a:ext cx="2630848"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三、哈密尔顿回路</a:t>
            </a:r>
          </a:p>
        </p:txBody>
      </p:sp>
      <p:grpSp>
        <p:nvGrpSpPr>
          <p:cNvPr id="4" name="组合 3">
            <a:extLst>
              <a:ext uri="{FF2B5EF4-FFF2-40B4-BE49-F238E27FC236}">
                <a16:creationId xmlns:a16="http://schemas.microsoft.com/office/drawing/2014/main" id="{F2513F51-97FE-4834-BAE1-29B0E2F76C8E}"/>
              </a:ext>
            </a:extLst>
          </p:cNvPr>
          <p:cNvGrpSpPr/>
          <p:nvPr/>
        </p:nvGrpSpPr>
        <p:grpSpPr>
          <a:xfrm>
            <a:off x="2709112" y="1235528"/>
            <a:ext cx="3589062" cy="2854541"/>
            <a:chOff x="2709112" y="1235528"/>
            <a:chExt cx="3589062" cy="2854541"/>
          </a:xfrm>
        </p:grpSpPr>
        <p:cxnSp>
          <p:nvCxnSpPr>
            <p:cNvPr id="16" name="直接箭头连接符 15">
              <a:extLst>
                <a:ext uri="{FF2B5EF4-FFF2-40B4-BE49-F238E27FC236}">
                  <a16:creationId xmlns:a16="http://schemas.microsoft.com/office/drawing/2014/main" id="{59E0AACC-1276-4735-94F1-B253AF9AA1BC}"/>
                </a:ext>
              </a:extLst>
            </p:cNvPr>
            <p:cNvCxnSpPr>
              <a:cxnSpLocks/>
            </p:cNvCxnSpPr>
            <p:nvPr/>
          </p:nvCxnSpPr>
          <p:spPr>
            <a:xfrm>
              <a:off x="3284042" y="2221389"/>
              <a:ext cx="509760" cy="113685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1E42B08-DB83-4DE5-83FC-3421A7EEDFE5}"/>
                </a:ext>
              </a:extLst>
            </p:cNvPr>
            <p:cNvCxnSpPr>
              <a:cxnSpLocks/>
              <a:endCxn id="2" idx="3"/>
            </p:cNvCxnSpPr>
            <p:nvPr/>
          </p:nvCxnSpPr>
          <p:spPr>
            <a:xfrm flipV="1">
              <a:off x="4115731" y="3064450"/>
              <a:ext cx="1695110" cy="50597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F6896D72-7C9C-4330-A602-34F2580BF434}"/>
                </a:ext>
              </a:extLst>
            </p:cNvPr>
            <p:cNvGrpSpPr/>
            <p:nvPr/>
          </p:nvGrpSpPr>
          <p:grpSpPr>
            <a:xfrm>
              <a:off x="2709112" y="1235528"/>
              <a:ext cx="3589062" cy="2854541"/>
              <a:chOff x="2709112" y="1235528"/>
              <a:chExt cx="3589062" cy="2854541"/>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2A17526-99D6-447D-94F4-67FA63F607DC}"/>
                      </a:ext>
                    </a:extLst>
                  </p:cNvPr>
                  <p:cNvSpPr txBox="1"/>
                  <p:nvPr/>
                </p:nvSpPr>
                <p:spPr>
                  <a:xfrm>
                    <a:off x="5207296" y="1235528"/>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B2A17526-99D6-447D-94F4-67FA63F607DC}"/>
                      </a:ext>
                    </a:extLst>
                  </p:cNvPr>
                  <p:cNvSpPr txBox="1">
                    <a:spLocks noRot="1" noChangeAspect="1" noMove="1" noResize="1" noEditPoints="1" noAdjustHandles="1" noChangeArrowheads="1" noChangeShapeType="1" noTextEdit="1"/>
                  </p:cNvSpPr>
                  <p:nvPr/>
                </p:nvSpPr>
                <p:spPr>
                  <a:xfrm>
                    <a:off x="5207296" y="1235528"/>
                    <a:ext cx="360040" cy="369332"/>
                  </a:xfrm>
                  <a:prstGeom prst="rect">
                    <a:avLst/>
                  </a:prstGeom>
                  <a:blipFill>
                    <a:blip r:embed="rId3"/>
                    <a:stretch>
                      <a:fillRect/>
                    </a:stretch>
                  </a:blipFill>
                </p:spPr>
                <p:txBody>
                  <a:bodyPr/>
                  <a:lstStyle/>
                  <a:p>
                    <a:r>
                      <a:rPr lang="zh-CN" altLang="en-US">
                        <a:noFill/>
                      </a:rPr>
                      <a:t> </a:t>
                    </a:r>
                  </a:p>
                </p:txBody>
              </p:sp>
            </mc:Fallback>
          </mc:AlternateContent>
          <p:grpSp>
            <p:nvGrpSpPr>
              <p:cNvPr id="54" name="组合 53">
                <a:extLst>
                  <a:ext uri="{FF2B5EF4-FFF2-40B4-BE49-F238E27FC236}">
                    <a16:creationId xmlns:a16="http://schemas.microsoft.com/office/drawing/2014/main" id="{79BC0C48-4C80-42BE-A66F-F376EAA8072D}"/>
                  </a:ext>
                </a:extLst>
              </p:cNvPr>
              <p:cNvGrpSpPr/>
              <p:nvPr/>
            </p:nvGrpSpPr>
            <p:grpSpPr>
              <a:xfrm>
                <a:off x="2709112" y="1270843"/>
                <a:ext cx="3589062" cy="2819226"/>
                <a:chOff x="2686164" y="1220680"/>
                <a:chExt cx="3589062" cy="2819226"/>
              </a:xfrm>
            </p:grpSpPr>
            <p:sp>
              <p:nvSpPr>
                <p:cNvPr id="2" name="椭圆 1">
                  <a:extLst>
                    <a:ext uri="{FF2B5EF4-FFF2-40B4-BE49-F238E27FC236}">
                      <a16:creationId xmlns:a16="http://schemas.microsoft.com/office/drawing/2014/main" id="{17702201-19A7-4C0A-A6F0-0C7853A47BDA}"/>
                    </a:ext>
                  </a:extLst>
                </p:cNvPr>
                <p:cNvSpPr/>
                <p:nvPr/>
              </p:nvSpPr>
              <p:spPr>
                <a:xfrm>
                  <a:off x="5735166" y="270697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E92395A-E709-49A3-B9A7-F026037AC297}"/>
                    </a:ext>
                  </a:extLst>
                </p:cNvPr>
                <p:cNvSpPr/>
                <p:nvPr/>
              </p:nvSpPr>
              <p:spPr>
                <a:xfrm>
                  <a:off x="3718942" y="334023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D287F8B-6008-48BF-B101-57EEB4E4929A}"/>
                    </a:ext>
                  </a:extLst>
                </p:cNvPr>
                <p:cNvSpPr/>
                <p:nvPr/>
              </p:nvSpPr>
              <p:spPr>
                <a:xfrm>
                  <a:off x="3081889" y="1896073"/>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28C8D58B-841D-4166-9A93-6BD26DF96904}"/>
                    </a:ext>
                  </a:extLst>
                </p:cNvPr>
                <p:cNvSpPr/>
                <p:nvPr/>
              </p:nvSpPr>
              <p:spPr>
                <a:xfrm>
                  <a:off x="4871070" y="122068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98D4C92-4856-400D-8CC7-8141D6C9D204}"/>
                        </a:ext>
                      </a:extLst>
                    </p:cNvPr>
                    <p:cNvSpPr txBox="1"/>
                    <p:nvPr/>
                  </p:nvSpPr>
                  <p:spPr>
                    <a:xfrm>
                      <a:off x="2686164" y="1924622"/>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文本框 2">
                      <a:extLst>
                        <a:ext uri="{FF2B5EF4-FFF2-40B4-BE49-F238E27FC236}">
                          <a16:creationId xmlns:a16="http://schemas.microsoft.com/office/drawing/2014/main" id="{498D4C92-4856-400D-8CC7-8141D6C9D204}"/>
                        </a:ext>
                      </a:extLst>
                    </p:cNvPr>
                    <p:cNvSpPr txBox="1">
                      <a:spLocks noRot="1" noChangeAspect="1" noMove="1" noResize="1" noEditPoints="1" noAdjustHandles="1" noChangeArrowheads="1" noChangeShapeType="1" noTextEdit="1"/>
                    </p:cNvSpPr>
                    <p:nvPr/>
                  </p:nvSpPr>
                  <p:spPr>
                    <a:xfrm>
                      <a:off x="2686164" y="1924622"/>
                      <a:ext cx="360040"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8AA5057-A286-4E26-A037-2F62F56C466B}"/>
                        </a:ext>
                      </a:extLst>
                    </p:cNvPr>
                    <p:cNvSpPr txBox="1"/>
                    <p:nvPr/>
                  </p:nvSpPr>
                  <p:spPr>
                    <a:xfrm>
                      <a:off x="3538922" y="3670574"/>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98AA5057-A286-4E26-A037-2F62F56C466B}"/>
                        </a:ext>
                      </a:extLst>
                    </p:cNvPr>
                    <p:cNvSpPr txBox="1">
                      <a:spLocks noRot="1" noChangeAspect="1" noMove="1" noResize="1" noEditPoints="1" noAdjustHandles="1" noChangeArrowheads="1" noChangeShapeType="1" noTextEdit="1"/>
                    </p:cNvSpPr>
                    <p:nvPr/>
                  </p:nvSpPr>
                  <p:spPr>
                    <a:xfrm>
                      <a:off x="3538922" y="3670574"/>
                      <a:ext cx="36004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DA30FA2-D383-4BC2-A18B-E787A18FDBE3}"/>
                        </a:ext>
                      </a:extLst>
                    </p:cNvPr>
                    <p:cNvSpPr txBox="1"/>
                    <p:nvPr/>
                  </p:nvSpPr>
                  <p:spPr>
                    <a:xfrm>
                      <a:off x="5915186" y="2976610"/>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EDA30FA2-D383-4BC2-A18B-E787A18FDBE3}"/>
                        </a:ext>
                      </a:extLst>
                    </p:cNvPr>
                    <p:cNvSpPr txBox="1">
                      <a:spLocks noRot="1" noChangeAspect="1" noMove="1" noResize="1" noEditPoints="1" noAdjustHandles="1" noChangeArrowheads="1" noChangeShapeType="1" noTextEdit="1"/>
                    </p:cNvSpPr>
                    <p:nvPr/>
                  </p:nvSpPr>
                  <p:spPr>
                    <a:xfrm>
                      <a:off x="5915186" y="2976610"/>
                      <a:ext cx="360040" cy="369332"/>
                    </a:xfrm>
                    <a:prstGeom prst="rect">
                      <a:avLst/>
                    </a:prstGeom>
                    <a:blipFill>
                      <a:blip r:embed="rId6"/>
                      <a:stretch>
                        <a:fillRect/>
                      </a:stretch>
                    </a:blipFill>
                  </p:spPr>
                  <p:txBody>
                    <a:bodyPr/>
                    <a:lstStyle/>
                    <a:p>
                      <a:r>
                        <a:rPr lang="zh-CN" altLang="en-US">
                          <a:noFill/>
                        </a:rPr>
                        <a:t> </a:t>
                      </a:r>
                    </a:p>
                  </p:txBody>
                </p:sp>
              </mc:Fallback>
            </mc:AlternateContent>
            <p:cxnSp>
              <p:nvCxnSpPr>
                <p:cNvPr id="21" name="直接箭头连接符 20">
                  <a:extLst>
                    <a:ext uri="{FF2B5EF4-FFF2-40B4-BE49-F238E27FC236}">
                      <a16:creationId xmlns:a16="http://schemas.microsoft.com/office/drawing/2014/main" id="{6EDADEAA-122A-48F0-BEA3-462AA9484765}"/>
                    </a:ext>
                  </a:extLst>
                </p:cNvPr>
                <p:cNvCxnSpPr>
                  <a:cxnSpLocks/>
                  <a:endCxn id="10" idx="7"/>
                </p:cNvCxnSpPr>
                <p:nvPr/>
              </p:nvCxnSpPr>
              <p:spPr>
                <a:xfrm flipH="1">
                  <a:off x="3389202" y="1507667"/>
                  <a:ext cx="1550834" cy="44113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AB80FBE-3151-4092-954F-0A86E84AA73E}"/>
                    </a:ext>
                  </a:extLst>
                </p:cNvPr>
                <p:cNvCxnSpPr>
                  <a:cxnSpLocks/>
                </p:cNvCxnSpPr>
                <p:nvPr/>
              </p:nvCxnSpPr>
              <p:spPr>
                <a:xfrm flipH="1" flipV="1">
                  <a:off x="5207296" y="1580720"/>
                  <a:ext cx="633030" cy="111812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56" name="组合 55">
            <a:extLst>
              <a:ext uri="{FF2B5EF4-FFF2-40B4-BE49-F238E27FC236}">
                <a16:creationId xmlns:a16="http://schemas.microsoft.com/office/drawing/2014/main" id="{6BEAD945-0D83-45B3-B597-9171806776B6}"/>
              </a:ext>
            </a:extLst>
          </p:cNvPr>
          <p:cNvGrpSpPr/>
          <p:nvPr/>
        </p:nvGrpSpPr>
        <p:grpSpPr>
          <a:xfrm>
            <a:off x="2849436" y="4412293"/>
            <a:ext cx="3408899" cy="2077430"/>
            <a:chOff x="2849436" y="4412293"/>
            <a:chExt cx="3408899" cy="2077430"/>
          </a:xfrm>
        </p:grpSpPr>
        <p:sp>
          <p:nvSpPr>
            <p:cNvPr id="26" name="云形 25">
              <a:extLst>
                <a:ext uri="{FF2B5EF4-FFF2-40B4-BE49-F238E27FC236}">
                  <a16:creationId xmlns:a16="http://schemas.microsoft.com/office/drawing/2014/main" id="{C55CE488-DA72-47A6-A788-194317FA3C20}"/>
                </a:ext>
              </a:extLst>
            </p:cNvPr>
            <p:cNvSpPr/>
            <p:nvPr/>
          </p:nvSpPr>
          <p:spPr>
            <a:xfrm>
              <a:off x="2849436" y="4412293"/>
              <a:ext cx="3408899" cy="2077430"/>
            </a:xfrm>
            <a:prstGeom prst="cloud">
              <a:avLst/>
            </a:prstGeom>
            <a:solidFill>
              <a:srgbClr val="F4F4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31">
              <a:extLst>
                <a:ext uri="{FF2B5EF4-FFF2-40B4-BE49-F238E27FC236}">
                  <a16:creationId xmlns:a16="http://schemas.microsoft.com/office/drawing/2014/main" id="{E690A695-4CDC-408A-803B-3DE6965BEFB9}"/>
                </a:ext>
              </a:extLst>
            </p:cNvPr>
            <p:cNvSpPr txBox="1"/>
            <p:nvPr/>
          </p:nvSpPr>
          <p:spPr>
            <a:xfrm>
              <a:off x="4317840" y="5189398"/>
              <a:ext cx="481222" cy="707886"/>
            </a:xfrm>
            <a:prstGeom prst="rect">
              <a:avLst/>
            </a:prstGeom>
            <a:noFill/>
          </p:spPr>
          <p:txBody>
            <a:bodyPr wrap="none" rtlCol="0">
              <a:spAutoFit/>
            </a:bodyPr>
            <a:lstStyle/>
            <a:p>
              <a:pPr lvl="0"/>
              <a:r>
                <a:rPr lang="en-US" altLang="zh-CN" sz="4000" dirty="0">
                  <a:solidFill>
                    <a:schemeClr val="accent5">
                      <a:lumMod val="75000"/>
                    </a:schemeClr>
                  </a:solidFill>
                  <a:latin typeface="微软雅黑" pitchFamily="34" charset="-122"/>
                  <a:ea typeface="微软雅黑" pitchFamily="34" charset="-122"/>
                </a:rPr>
                <a:t>S</a:t>
              </a:r>
              <a:endParaRPr lang="zh-CN" altLang="en-US" sz="4000" dirty="0">
                <a:solidFill>
                  <a:schemeClr val="accent5">
                    <a:lumMod val="75000"/>
                  </a:schemeClr>
                </a:solidFill>
                <a:latin typeface="微软雅黑" pitchFamily="34" charset="-122"/>
                <a:ea typeface="微软雅黑" pitchFamily="34" charset="-122"/>
              </a:endParaRPr>
            </a:p>
          </p:txBody>
        </p:sp>
      </p:grpSp>
      <p:grpSp>
        <p:nvGrpSpPr>
          <p:cNvPr id="57" name="组合 56">
            <a:extLst>
              <a:ext uri="{FF2B5EF4-FFF2-40B4-BE49-F238E27FC236}">
                <a16:creationId xmlns:a16="http://schemas.microsoft.com/office/drawing/2014/main" id="{8D1E7C79-28AE-454F-8288-B2D4FB1B9508}"/>
              </a:ext>
            </a:extLst>
          </p:cNvPr>
          <p:cNvGrpSpPr/>
          <p:nvPr/>
        </p:nvGrpSpPr>
        <p:grpSpPr>
          <a:xfrm>
            <a:off x="7208712" y="1309646"/>
            <a:ext cx="3424573" cy="2200277"/>
            <a:chOff x="7210372" y="1319981"/>
            <a:chExt cx="3424573" cy="2200277"/>
          </a:xfrm>
        </p:grpSpPr>
        <p:sp>
          <p:nvSpPr>
            <p:cNvPr id="27" name="云形 26">
              <a:extLst>
                <a:ext uri="{FF2B5EF4-FFF2-40B4-BE49-F238E27FC236}">
                  <a16:creationId xmlns:a16="http://schemas.microsoft.com/office/drawing/2014/main" id="{C5DE44D8-D9EC-48F7-A5BE-983941B9618C}"/>
                </a:ext>
              </a:extLst>
            </p:cNvPr>
            <p:cNvSpPr/>
            <p:nvPr/>
          </p:nvSpPr>
          <p:spPr>
            <a:xfrm>
              <a:off x="7210372" y="1319981"/>
              <a:ext cx="3424573" cy="2200277"/>
            </a:xfrm>
            <a:prstGeom prst="cloud">
              <a:avLst/>
            </a:prstGeom>
            <a:solidFill>
              <a:srgbClr val="F4F4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31">
              <a:extLst>
                <a:ext uri="{FF2B5EF4-FFF2-40B4-BE49-F238E27FC236}">
                  <a16:creationId xmlns:a16="http://schemas.microsoft.com/office/drawing/2014/main" id="{0AFA8879-E0BE-49DD-84BE-F489DB1D859A}"/>
                </a:ext>
              </a:extLst>
            </p:cNvPr>
            <p:cNvSpPr txBox="1"/>
            <p:nvPr/>
          </p:nvSpPr>
          <p:spPr>
            <a:xfrm>
              <a:off x="8831510" y="2047563"/>
              <a:ext cx="360040" cy="707886"/>
            </a:xfrm>
            <a:prstGeom prst="rect">
              <a:avLst/>
            </a:prstGeom>
            <a:noFill/>
          </p:spPr>
          <p:txBody>
            <a:bodyPr wrap="square" rtlCol="0">
              <a:spAutoFit/>
            </a:bodyPr>
            <a:lstStyle/>
            <a:p>
              <a:pPr lvl="0"/>
              <a:r>
                <a:rPr lang="en-US" altLang="zh-CN" sz="4000" dirty="0">
                  <a:solidFill>
                    <a:schemeClr val="accent5">
                      <a:lumMod val="75000"/>
                    </a:schemeClr>
                  </a:solidFill>
                  <a:latin typeface="微软雅黑" pitchFamily="34" charset="-122"/>
                  <a:ea typeface="微软雅黑" pitchFamily="34" charset="-122"/>
                </a:rPr>
                <a:t>P</a:t>
              </a:r>
              <a:endParaRPr lang="zh-CN" altLang="en-US" sz="4000" dirty="0">
                <a:solidFill>
                  <a:schemeClr val="accent5">
                    <a:lumMod val="75000"/>
                  </a:schemeClr>
                </a:solidFill>
                <a:latin typeface="微软雅黑" pitchFamily="34" charset="-122"/>
                <a:ea typeface="微软雅黑" pitchFamily="34" charset="-122"/>
              </a:endParaRPr>
            </a:p>
          </p:txBody>
        </p:sp>
      </p:grpSp>
      <p:grpSp>
        <p:nvGrpSpPr>
          <p:cNvPr id="40" name="组合 39">
            <a:extLst>
              <a:ext uri="{FF2B5EF4-FFF2-40B4-BE49-F238E27FC236}">
                <a16:creationId xmlns:a16="http://schemas.microsoft.com/office/drawing/2014/main" id="{6D654444-97EE-4A5B-BB9F-5638246BB612}"/>
              </a:ext>
            </a:extLst>
          </p:cNvPr>
          <p:cNvGrpSpPr/>
          <p:nvPr/>
        </p:nvGrpSpPr>
        <p:grpSpPr>
          <a:xfrm>
            <a:off x="3284857" y="1580720"/>
            <a:ext cx="2557522" cy="3528913"/>
            <a:chOff x="3284857" y="1580720"/>
            <a:chExt cx="2557522" cy="3528913"/>
          </a:xfrm>
        </p:grpSpPr>
        <p:cxnSp>
          <p:nvCxnSpPr>
            <p:cNvPr id="32" name="直接箭头连接符 31">
              <a:extLst>
                <a:ext uri="{FF2B5EF4-FFF2-40B4-BE49-F238E27FC236}">
                  <a16:creationId xmlns:a16="http://schemas.microsoft.com/office/drawing/2014/main" id="{4E7C7B19-B03F-464C-BF83-2C2DFDDE94CE}"/>
                </a:ext>
              </a:extLst>
            </p:cNvPr>
            <p:cNvCxnSpPr>
              <a:stCxn id="10" idx="4"/>
            </p:cNvCxnSpPr>
            <p:nvPr/>
          </p:nvCxnSpPr>
          <p:spPr>
            <a:xfrm>
              <a:off x="3284857" y="2306276"/>
              <a:ext cx="277013" cy="2613047"/>
            </a:xfrm>
            <a:prstGeom prst="straightConnector1">
              <a:avLst/>
            </a:prstGeom>
            <a:ln w="349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263A266-A1EE-4F05-BF8C-90E14A0325EE}"/>
                </a:ext>
              </a:extLst>
            </p:cNvPr>
            <p:cNvCxnSpPr>
              <a:cxnSpLocks/>
            </p:cNvCxnSpPr>
            <p:nvPr/>
          </p:nvCxnSpPr>
          <p:spPr>
            <a:xfrm>
              <a:off x="3943584" y="3714821"/>
              <a:ext cx="45387" cy="1394812"/>
            </a:xfrm>
            <a:prstGeom prst="straightConnector1">
              <a:avLst/>
            </a:prstGeom>
            <a:ln w="349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4B73C20-9433-4B22-B930-E3BBC423D01A}"/>
                </a:ext>
              </a:extLst>
            </p:cNvPr>
            <p:cNvCxnSpPr>
              <a:cxnSpLocks/>
            </p:cNvCxnSpPr>
            <p:nvPr/>
          </p:nvCxnSpPr>
          <p:spPr>
            <a:xfrm flipH="1">
              <a:off x="4521537" y="3097459"/>
              <a:ext cx="1320842" cy="1947752"/>
            </a:xfrm>
            <a:prstGeom prst="straightConnector1">
              <a:avLst/>
            </a:prstGeom>
            <a:ln w="349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3D97293-A74B-4C8D-9FF6-4AFA1259AECF}"/>
                </a:ext>
              </a:extLst>
            </p:cNvPr>
            <p:cNvCxnSpPr>
              <a:cxnSpLocks/>
            </p:cNvCxnSpPr>
            <p:nvPr/>
          </p:nvCxnSpPr>
          <p:spPr>
            <a:xfrm flipH="1">
              <a:off x="4251007" y="1580720"/>
              <a:ext cx="777276" cy="3464491"/>
            </a:xfrm>
            <a:prstGeom prst="straightConnector1">
              <a:avLst/>
            </a:prstGeom>
            <a:ln w="349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E859D870-6386-433F-9DB7-2ACB047F4BE7}"/>
              </a:ext>
            </a:extLst>
          </p:cNvPr>
          <p:cNvGrpSpPr/>
          <p:nvPr/>
        </p:nvGrpSpPr>
        <p:grpSpPr>
          <a:xfrm>
            <a:off x="3500562" y="1447196"/>
            <a:ext cx="4679724" cy="2121921"/>
            <a:chOff x="3464062" y="1420194"/>
            <a:chExt cx="4679724" cy="2121921"/>
          </a:xfrm>
        </p:grpSpPr>
        <p:cxnSp>
          <p:nvCxnSpPr>
            <p:cNvPr id="42" name="直接箭头连接符 41">
              <a:extLst>
                <a:ext uri="{FF2B5EF4-FFF2-40B4-BE49-F238E27FC236}">
                  <a16:creationId xmlns:a16="http://schemas.microsoft.com/office/drawing/2014/main" id="{36970962-FA45-4D9B-AE9B-FA72DD765622}"/>
                </a:ext>
              </a:extLst>
            </p:cNvPr>
            <p:cNvCxnSpPr>
              <a:endCxn id="15" idx="1"/>
            </p:cNvCxnSpPr>
            <p:nvPr/>
          </p:nvCxnSpPr>
          <p:spPr>
            <a:xfrm flipH="1" flipV="1">
              <a:off x="5207296" y="1420194"/>
              <a:ext cx="2616102" cy="504428"/>
            </a:xfrm>
            <a:prstGeom prst="straightConnector1">
              <a:avLst/>
            </a:prstGeom>
            <a:ln w="3492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DD4C8CB-422F-4FF5-99DC-DCEEAA5C018F}"/>
                </a:ext>
              </a:extLst>
            </p:cNvPr>
            <p:cNvCxnSpPr>
              <a:cxnSpLocks/>
            </p:cNvCxnSpPr>
            <p:nvPr/>
          </p:nvCxnSpPr>
          <p:spPr>
            <a:xfrm flipH="1" flipV="1">
              <a:off x="3464062" y="2114243"/>
              <a:ext cx="4450206" cy="145584"/>
            </a:xfrm>
            <a:prstGeom prst="straightConnector1">
              <a:avLst/>
            </a:prstGeom>
            <a:ln w="3492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0FDAFDD4-A901-47F3-BD10-843FF294416B}"/>
                </a:ext>
              </a:extLst>
            </p:cNvPr>
            <p:cNvCxnSpPr>
              <a:cxnSpLocks/>
            </p:cNvCxnSpPr>
            <p:nvPr/>
          </p:nvCxnSpPr>
          <p:spPr>
            <a:xfrm flipH="1">
              <a:off x="6082341" y="2532867"/>
              <a:ext cx="1942127" cy="391705"/>
            </a:xfrm>
            <a:prstGeom prst="straightConnector1">
              <a:avLst/>
            </a:prstGeom>
            <a:ln w="3492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534FD61-16AC-4289-BF09-A945C0AF6061}"/>
                </a:ext>
              </a:extLst>
            </p:cNvPr>
            <p:cNvCxnSpPr>
              <a:cxnSpLocks/>
            </p:cNvCxnSpPr>
            <p:nvPr/>
          </p:nvCxnSpPr>
          <p:spPr>
            <a:xfrm flipH="1">
              <a:off x="4085012" y="2886994"/>
              <a:ext cx="4058774" cy="655121"/>
            </a:xfrm>
            <a:prstGeom prst="straightConnector1">
              <a:avLst/>
            </a:prstGeom>
            <a:ln w="3492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接箭头连接符 52">
            <a:extLst>
              <a:ext uri="{FF2B5EF4-FFF2-40B4-BE49-F238E27FC236}">
                <a16:creationId xmlns:a16="http://schemas.microsoft.com/office/drawing/2014/main" id="{32713997-361A-4415-BE48-E29ED095F1DF}"/>
              </a:ext>
            </a:extLst>
          </p:cNvPr>
          <p:cNvCxnSpPr>
            <a:cxnSpLocks/>
          </p:cNvCxnSpPr>
          <p:nvPr/>
        </p:nvCxnSpPr>
        <p:spPr>
          <a:xfrm flipV="1">
            <a:off x="5630347" y="3097459"/>
            <a:ext cx="2699016" cy="20760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E885A613-4A7C-4B95-A9E3-0AD956B14B89}"/>
              </a:ext>
            </a:extLst>
          </p:cNvPr>
          <p:cNvGrpSpPr/>
          <p:nvPr/>
        </p:nvGrpSpPr>
        <p:grpSpPr>
          <a:xfrm>
            <a:off x="5171511" y="5109633"/>
            <a:ext cx="375248" cy="375248"/>
            <a:chOff x="1702718" y="3714821"/>
            <a:chExt cx="375248" cy="375248"/>
          </a:xfrm>
        </p:grpSpPr>
        <p:sp>
          <p:nvSpPr>
            <p:cNvPr id="5" name="椭圆 4">
              <a:extLst>
                <a:ext uri="{FF2B5EF4-FFF2-40B4-BE49-F238E27FC236}">
                  <a16:creationId xmlns:a16="http://schemas.microsoft.com/office/drawing/2014/main" id="{5C68569E-B235-4847-AA56-0BC41A7F79AF}"/>
                </a:ext>
              </a:extLst>
            </p:cNvPr>
            <p:cNvSpPr/>
            <p:nvPr/>
          </p:nvSpPr>
          <p:spPr>
            <a:xfrm>
              <a:off x="1702718" y="3714821"/>
              <a:ext cx="375248" cy="375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7836119-D261-41FB-9666-52F231D71ABF}"/>
                    </a:ext>
                  </a:extLst>
                </p:cNvPr>
                <p:cNvSpPr txBox="1"/>
                <p:nvPr/>
              </p:nvSpPr>
              <p:spPr>
                <a:xfrm>
                  <a:off x="1722908" y="3718874"/>
                  <a:ext cx="241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oMath>
                    </m:oMathPara>
                  </a14:m>
                  <a:endParaRPr lang="en-US" altLang="zh-CN" b="0" dirty="0"/>
                </a:p>
              </p:txBody>
            </p:sp>
          </mc:Choice>
          <mc:Fallback xmlns="">
            <p:sp>
              <p:nvSpPr>
                <p:cNvPr id="7" name="文本框 6">
                  <a:extLst>
                    <a:ext uri="{FF2B5EF4-FFF2-40B4-BE49-F238E27FC236}">
                      <a16:creationId xmlns:a16="http://schemas.microsoft.com/office/drawing/2014/main" id="{97836119-D261-41FB-9666-52F231D71ABF}"/>
                    </a:ext>
                  </a:extLst>
                </p:cNvPr>
                <p:cNvSpPr txBox="1">
                  <a:spLocks noRot="1" noChangeAspect="1" noMove="1" noResize="1" noEditPoints="1" noAdjustHandles="1" noChangeArrowheads="1" noChangeShapeType="1" noTextEdit="1"/>
                </p:cNvSpPr>
                <p:nvPr/>
              </p:nvSpPr>
              <p:spPr>
                <a:xfrm>
                  <a:off x="1722908" y="3718874"/>
                  <a:ext cx="241306" cy="369332"/>
                </a:xfrm>
                <a:prstGeom prst="rect">
                  <a:avLst/>
                </a:prstGeom>
                <a:blipFill>
                  <a:blip r:embed="rId7"/>
                  <a:stretch>
                    <a:fillRect r="-20513"/>
                  </a:stretch>
                </a:blipFill>
              </p:spPr>
              <p:txBody>
                <a:bodyPr/>
                <a:lstStyle/>
                <a:p>
                  <a:r>
                    <a:rPr lang="zh-CN" altLang="en-US">
                      <a:noFill/>
                    </a:rPr>
                    <a:t> </a:t>
                  </a:r>
                </a:p>
              </p:txBody>
            </p:sp>
          </mc:Fallback>
        </mc:AlternateContent>
      </p:grpSp>
      <p:grpSp>
        <p:nvGrpSpPr>
          <p:cNvPr id="39" name="组合 38">
            <a:extLst>
              <a:ext uri="{FF2B5EF4-FFF2-40B4-BE49-F238E27FC236}">
                <a16:creationId xmlns:a16="http://schemas.microsoft.com/office/drawing/2014/main" id="{D44D8865-72C0-4655-8A27-F5C1B14AC83A}"/>
              </a:ext>
            </a:extLst>
          </p:cNvPr>
          <p:cNvGrpSpPr/>
          <p:nvPr/>
        </p:nvGrpSpPr>
        <p:grpSpPr>
          <a:xfrm>
            <a:off x="8312246" y="2708920"/>
            <a:ext cx="375248" cy="375248"/>
            <a:chOff x="1702718" y="3714821"/>
            <a:chExt cx="375248" cy="375248"/>
          </a:xfrm>
        </p:grpSpPr>
        <p:sp>
          <p:nvSpPr>
            <p:cNvPr id="41" name="椭圆 40">
              <a:extLst>
                <a:ext uri="{FF2B5EF4-FFF2-40B4-BE49-F238E27FC236}">
                  <a16:creationId xmlns:a16="http://schemas.microsoft.com/office/drawing/2014/main" id="{F5F5366B-078C-4E66-A4DB-5B88D6F5D955}"/>
                </a:ext>
              </a:extLst>
            </p:cNvPr>
            <p:cNvSpPr/>
            <p:nvPr/>
          </p:nvSpPr>
          <p:spPr>
            <a:xfrm>
              <a:off x="1702718" y="3714821"/>
              <a:ext cx="375248" cy="375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ED5FABB-D2D1-4E21-8D70-B3AE13DD7F2C}"/>
                    </a:ext>
                  </a:extLst>
                </p:cNvPr>
                <p:cNvSpPr txBox="1"/>
                <p:nvPr/>
              </p:nvSpPr>
              <p:spPr>
                <a:xfrm>
                  <a:off x="1722908" y="3718874"/>
                  <a:ext cx="241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oMath>
                    </m:oMathPara>
                  </a14:m>
                  <a:endParaRPr lang="en-US" altLang="zh-CN" b="0" dirty="0"/>
                </a:p>
              </p:txBody>
            </p:sp>
          </mc:Choice>
          <mc:Fallback xmlns="">
            <p:sp>
              <p:nvSpPr>
                <p:cNvPr id="44" name="文本框 43">
                  <a:extLst>
                    <a:ext uri="{FF2B5EF4-FFF2-40B4-BE49-F238E27FC236}">
                      <a16:creationId xmlns:a16="http://schemas.microsoft.com/office/drawing/2014/main" id="{0ED5FABB-D2D1-4E21-8D70-B3AE13DD7F2C}"/>
                    </a:ext>
                  </a:extLst>
                </p:cNvPr>
                <p:cNvSpPr txBox="1">
                  <a:spLocks noRot="1" noChangeAspect="1" noMove="1" noResize="1" noEditPoints="1" noAdjustHandles="1" noChangeArrowheads="1" noChangeShapeType="1" noTextEdit="1"/>
                </p:cNvSpPr>
                <p:nvPr/>
              </p:nvSpPr>
              <p:spPr>
                <a:xfrm>
                  <a:off x="1722908" y="3718874"/>
                  <a:ext cx="241306" cy="369332"/>
                </a:xfrm>
                <a:prstGeom prst="rect">
                  <a:avLst/>
                </a:prstGeom>
                <a:blipFill>
                  <a:blip r:embed="rId8"/>
                  <a:stretch>
                    <a:fillRect r="-1794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0F5319DE-7AEB-40C6-8249-EB735FC0923F}"/>
                  </a:ext>
                </a:extLst>
              </p:cNvPr>
              <p:cNvSpPr/>
              <p:nvPr/>
            </p:nvSpPr>
            <p:spPr>
              <a:xfrm>
                <a:off x="7041719" y="4509698"/>
                <a:ext cx="454752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600" i="1" smtClean="0">
                              <a:solidFill>
                                <a:schemeClr val="accent5">
                                  <a:lumMod val="75000"/>
                                </a:schemeClr>
                              </a:solidFill>
                              <a:latin typeface="Cambria Math" panose="02040503050406030204" pitchFamily="18" charset="0"/>
                              <a:ea typeface="微软雅黑" pitchFamily="34" charset="-122"/>
                            </a:rPr>
                          </m:ctrlPr>
                        </m:sSubPr>
                        <m:e>
                          <m:r>
                            <a:rPr lang="en-US" altLang="zh-CN" sz="3600" i="1">
                              <a:solidFill>
                                <a:schemeClr val="accent5">
                                  <a:lumMod val="75000"/>
                                </a:schemeClr>
                              </a:solidFill>
                              <a:latin typeface="Cambria Math" panose="02040503050406030204" pitchFamily="18" charset="0"/>
                              <a:ea typeface="微软雅黑" pitchFamily="34" charset="-122"/>
                            </a:rPr>
                            <m:t>𝑐</m:t>
                          </m:r>
                        </m:e>
                        <m:sub>
                          <m:r>
                            <a:rPr lang="en-US" altLang="zh-CN" sz="3600" i="1">
                              <a:solidFill>
                                <a:schemeClr val="accent5">
                                  <a:lumMod val="75000"/>
                                </a:schemeClr>
                              </a:solidFill>
                              <a:latin typeface="Cambria Math" panose="02040503050406030204" pitchFamily="18" charset="0"/>
                              <a:ea typeface="微软雅黑" pitchFamily="34" charset="-122"/>
                            </a:rPr>
                            <m:t>1</m:t>
                          </m:r>
                        </m:sub>
                      </m:sSub>
                      <m:r>
                        <a:rPr lang="en-US" altLang="zh-CN" sz="3600" i="1">
                          <a:solidFill>
                            <a:schemeClr val="accent5">
                              <a:lumMod val="75000"/>
                            </a:schemeClr>
                          </a:solidFill>
                          <a:latin typeface="Cambria Math" panose="02040503050406030204" pitchFamily="18" charset="0"/>
                          <a:ea typeface="微软雅黑" pitchFamily="34" charset="-122"/>
                        </a:rPr>
                        <m:t>,</m:t>
                      </m:r>
                      <m:sSub>
                        <m:sSubPr>
                          <m:ctrlPr>
                            <a:rPr lang="en-US" altLang="zh-CN" sz="3600" i="1">
                              <a:solidFill>
                                <a:schemeClr val="accent5">
                                  <a:lumMod val="75000"/>
                                </a:schemeClr>
                              </a:solidFill>
                              <a:latin typeface="Cambria Math" panose="02040503050406030204" pitchFamily="18" charset="0"/>
                              <a:ea typeface="微软雅黑" pitchFamily="34" charset="-122"/>
                            </a:rPr>
                          </m:ctrlPr>
                        </m:sSubPr>
                        <m:e>
                          <m:r>
                            <a:rPr lang="en-US" altLang="zh-CN" sz="3600" i="1">
                              <a:solidFill>
                                <a:schemeClr val="accent5">
                                  <a:lumMod val="75000"/>
                                </a:schemeClr>
                              </a:solidFill>
                              <a:latin typeface="Cambria Math" panose="02040503050406030204" pitchFamily="18" charset="0"/>
                              <a:ea typeface="微软雅黑" pitchFamily="34" charset="-122"/>
                            </a:rPr>
                            <m:t>𝑐</m:t>
                          </m:r>
                        </m:e>
                        <m:sub>
                          <m:r>
                            <a:rPr lang="en-US" altLang="zh-CN" sz="3600" i="1">
                              <a:solidFill>
                                <a:schemeClr val="accent5">
                                  <a:lumMod val="75000"/>
                                </a:schemeClr>
                              </a:solidFill>
                              <a:latin typeface="Cambria Math" panose="02040503050406030204" pitchFamily="18" charset="0"/>
                              <a:ea typeface="微软雅黑" pitchFamily="34" charset="-122"/>
                            </a:rPr>
                            <m:t>2</m:t>
                          </m:r>
                        </m:sub>
                      </m:sSub>
                      <m:r>
                        <a:rPr lang="en-US" altLang="zh-CN" sz="3600" i="1">
                          <a:solidFill>
                            <a:schemeClr val="accent5">
                              <a:lumMod val="75000"/>
                            </a:schemeClr>
                          </a:solidFill>
                          <a:latin typeface="Cambria Math" panose="02040503050406030204" pitchFamily="18" charset="0"/>
                          <a:ea typeface="微软雅黑" pitchFamily="34" charset="-122"/>
                        </a:rPr>
                        <m:t>,</m:t>
                      </m:r>
                      <m:r>
                        <a:rPr lang="en-US" altLang="zh-CN" sz="3600" b="0" i="1" smtClean="0">
                          <a:solidFill>
                            <a:schemeClr val="accent5">
                              <a:lumMod val="75000"/>
                            </a:schemeClr>
                          </a:solidFill>
                          <a:latin typeface="Cambria Math" panose="02040503050406030204" pitchFamily="18" charset="0"/>
                          <a:ea typeface="微软雅黑" pitchFamily="34" charset="-122"/>
                        </a:rPr>
                        <m:t>𝑢</m:t>
                      </m:r>
                      <m:r>
                        <a:rPr lang="en-US" altLang="zh-CN" sz="3600" b="0" i="1" smtClean="0">
                          <a:solidFill>
                            <a:schemeClr val="accent5">
                              <a:lumMod val="75000"/>
                            </a:schemeClr>
                          </a:solidFill>
                          <a:latin typeface="Cambria Math" panose="02040503050406030204" pitchFamily="18" charset="0"/>
                          <a:ea typeface="微软雅黑" pitchFamily="34" charset="-122"/>
                        </a:rPr>
                        <m:t>,</m:t>
                      </m:r>
                      <m:r>
                        <a:rPr lang="en-US" altLang="zh-CN" sz="3600" b="0" i="1" smtClean="0">
                          <a:solidFill>
                            <a:schemeClr val="accent5">
                              <a:lumMod val="75000"/>
                            </a:schemeClr>
                          </a:solidFill>
                          <a:latin typeface="Cambria Math" panose="02040503050406030204" pitchFamily="18" charset="0"/>
                          <a:ea typeface="微软雅黑" pitchFamily="34" charset="-122"/>
                        </a:rPr>
                        <m:t>𝑣</m:t>
                      </m:r>
                      <m:r>
                        <a:rPr lang="en-US" altLang="zh-CN" sz="3600" b="0" i="1" smtClean="0">
                          <a:solidFill>
                            <a:schemeClr val="accent5">
                              <a:lumMod val="75000"/>
                            </a:schemeClr>
                          </a:solidFill>
                          <a:latin typeface="Cambria Math" panose="02040503050406030204" pitchFamily="18" charset="0"/>
                          <a:ea typeface="微软雅黑" pitchFamily="34" charset="-122"/>
                        </a:rPr>
                        <m:t>,</m:t>
                      </m:r>
                      <m:sSub>
                        <m:sSubPr>
                          <m:ctrlPr>
                            <a:rPr lang="en-US" altLang="zh-CN" sz="3600" i="1">
                              <a:solidFill>
                                <a:schemeClr val="accent5">
                                  <a:lumMod val="75000"/>
                                </a:schemeClr>
                              </a:solidFill>
                              <a:latin typeface="Cambria Math" panose="02040503050406030204" pitchFamily="18" charset="0"/>
                              <a:ea typeface="微软雅黑" pitchFamily="34" charset="-122"/>
                            </a:rPr>
                          </m:ctrlPr>
                        </m:sSubPr>
                        <m:e>
                          <m:r>
                            <a:rPr lang="en-US" altLang="zh-CN" sz="3600" i="1">
                              <a:solidFill>
                                <a:schemeClr val="accent5">
                                  <a:lumMod val="75000"/>
                                </a:schemeClr>
                              </a:solidFill>
                              <a:latin typeface="Cambria Math" panose="02040503050406030204" pitchFamily="18" charset="0"/>
                              <a:ea typeface="微软雅黑" pitchFamily="34" charset="-122"/>
                            </a:rPr>
                            <m:t>𝑐</m:t>
                          </m:r>
                        </m:e>
                        <m:sub>
                          <m:r>
                            <a:rPr lang="en-US" altLang="zh-CN" sz="3600" b="0" i="1" smtClean="0">
                              <a:solidFill>
                                <a:schemeClr val="accent5">
                                  <a:lumMod val="75000"/>
                                </a:schemeClr>
                              </a:solidFill>
                              <a:latin typeface="Cambria Math" panose="02040503050406030204" pitchFamily="18" charset="0"/>
                              <a:ea typeface="微软雅黑" pitchFamily="34" charset="-122"/>
                            </a:rPr>
                            <m:t>3</m:t>
                          </m:r>
                        </m:sub>
                      </m:sSub>
                      <m:r>
                        <a:rPr lang="en-US" altLang="zh-CN" sz="3600" i="1" smtClean="0">
                          <a:solidFill>
                            <a:schemeClr val="accent5">
                              <a:lumMod val="75000"/>
                            </a:schemeClr>
                          </a:solidFill>
                          <a:latin typeface="Cambria Math" panose="02040503050406030204" pitchFamily="18" charset="0"/>
                          <a:ea typeface="微软雅黑" pitchFamily="34" charset="-122"/>
                        </a:rPr>
                        <m:t>,</m:t>
                      </m:r>
                      <m:sSub>
                        <m:sSubPr>
                          <m:ctrlPr>
                            <a:rPr lang="en-US" altLang="zh-CN" sz="3600" i="1" smtClean="0">
                              <a:solidFill>
                                <a:schemeClr val="accent5">
                                  <a:lumMod val="75000"/>
                                </a:schemeClr>
                              </a:solidFill>
                              <a:latin typeface="Cambria Math" panose="02040503050406030204" pitchFamily="18" charset="0"/>
                              <a:ea typeface="微软雅黑" pitchFamily="34" charset="-122"/>
                            </a:rPr>
                          </m:ctrlPr>
                        </m:sSubPr>
                        <m:e>
                          <m:r>
                            <a:rPr lang="en-US" altLang="zh-CN" sz="3600" i="1" smtClean="0">
                              <a:solidFill>
                                <a:schemeClr val="accent5">
                                  <a:lumMod val="75000"/>
                                </a:schemeClr>
                              </a:solidFill>
                              <a:latin typeface="Cambria Math" panose="02040503050406030204" pitchFamily="18" charset="0"/>
                              <a:ea typeface="微软雅黑" pitchFamily="34" charset="-122"/>
                            </a:rPr>
                            <m:t>𝑐</m:t>
                          </m:r>
                        </m:e>
                        <m:sub>
                          <m:r>
                            <a:rPr lang="en-US" altLang="zh-CN" sz="3600" b="0" i="1" smtClean="0">
                              <a:solidFill>
                                <a:schemeClr val="accent5">
                                  <a:lumMod val="75000"/>
                                </a:schemeClr>
                              </a:solidFill>
                              <a:latin typeface="Cambria Math" panose="02040503050406030204" pitchFamily="18" charset="0"/>
                              <a:ea typeface="微软雅黑" pitchFamily="34" charset="-122"/>
                            </a:rPr>
                            <m:t>𝑘</m:t>
                          </m:r>
                        </m:sub>
                      </m:sSub>
                      <m:r>
                        <a:rPr lang="en-US" altLang="zh-CN" sz="3600" i="1">
                          <a:solidFill>
                            <a:schemeClr val="accent5">
                              <a:lumMod val="75000"/>
                            </a:schemeClr>
                          </a:solidFill>
                          <a:latin typeface="Cambria Math" panose="02040503050406030204" pitchFamily="18" charset="0"/>
                          <a:ea typeface="微软雅黑" pitchFamily="34" charset="-122"/>
                        </a:rPr>
                        <m:t>,</m:t>
                      </m:r>
                      <m:sSub>
                        <m:sSubPr>
                          <m:ctrlPr>
                            <a:rPr lang="en-US" altLang="zh-CN" sz="3600" i="1">
                              <a:solidFill>
                                <a:schemeClr val="accent5">
                                  <a:lumMod val="75000"/>
                                </a:schemeClr>
                              </a:solidFill>
                              <a:latin typeface="Cambria Math" panose="02040503050406030204" pitchFamily="18" charset="0"/>
                              <a:ea typeface="微软雅黑" pitchFamily="34" charset="-122"/>
                            </a:rPr>
                          </m:ctrlPr>
                        </m:sSubPr>
                        <m:e>
                          <m:r>
                            <a:rPr lang="en-US" altLang="zh-CN" sz="3600" i="1">
                              <a:solidFill>
                                <a:schemeClr val="accent5">
                                  <a:lumMod val="75000"/>
                                </a:schemeClr>
                              </a:solidFill>
                              <a:latin typeface="Cambria Math" panose="02040503050406030204" pitchFamily="18" charset="0"/>
                              <a:ea typeface="微软雅黑" pitchFamily="34" charset="-122"/>
                            </a:rPr>
                            <m:t>𝑐</m:t>
                          </m:r>
                        </m:e>
                        <m:sub>
                          <m:r>
                            <a:rPr lang="en-US" altLang="zh-CN" sz="3600" i="1">
                              <a:solidFill>
                                <a:schemeClr val="accent5">
                                  <a:lumMod val="75000"/>
                                </a:schemeClr>
                              </a:solidFill>
                              <a:latin typeface="Cambria Math" panose="02040503050406030204" pitchFamily="18" charset="0"/>
                              <a:ea typeface="微软雅黑" pitchFamily="34" charset="-122"/>
                            </a:rPr>
                            <m:t>𝑛</m:t>
                          </m:r>
                        </m:sub>
                      </m:sSub>
                      <m:r>
                        <a:rPr lang="en-US" altLang="zh-CN" sz="3600" i="1">
                          <a:solidFill>
                            <a:schemeClr val="accent5">
                              <a:lumMod val="75000"/>
                            </a:schemeClr>
                          </a:solidFill>
                          <a:latin typeface="Cambria Math" panose="02040503050406030204" pitchFamily="18" charset="0"/>
                          <a:ea typeface="微软雅黑" pitchFamily="34" charset="-122"/>
                        </a:rPr>
                        <m:t>,</m:t>
                      </m:r>
                      <m:sSub>
                        <m:sSubPr>
                          <m:ctrlPr>
                            <a:rPr lang="en-US" altLang="zh-CN" sz="3600" i="1">
                              <a:solidFill>
                                <a:schemeClr val="accent5">
                                  <a:lumMod val="75000"/>
                                </a:schemeClr>
                              </a:solidFill>
                              <a:latin typeface="Cambria Math" panose="02040503050406030204" pitchFamily="18" charset="0"/>
                              <a:ea typeface="微软雅黑" pitchFamily="34" charset="-122"/>
                            </a:rPr>
                          </m:ctrlPr>
                        </m:sSubPr>
                        <m:e>
                          <m:r>
                            <a:rPr lang="en-US" altLang="zh-CN" sz="3600" i="1">
                              <a:solidFill>
                                <a:schemeClr val="accent5">
                                  <a:lumMod val="75000"/>
                                </a:schemeClr>
                              </a:solidFill>
                              <a:latin typeface="Cambria Math" panose="02040503050406030204" pitchFamily="18" charset="0"/>
                              <a:ea typeface="微软雅黑" pitchFamily="34" charset="-122"/>
                            </a:rPr>
                            <m:t>𝑐</m:t>
                          </m:r>
                        </m:e>
                        <m:sub>
                          <m:r>
                            <a:rPr lang="en-US" altLang="zh-CN" sz="3600" i="1">
                              <a:solidFill>
                                <a:schemeClr val="accent5">
                                  <a:lumMod val="75000"/>
                                </a:schemeClr>
                              </a:solidFill>
                              <a:latin typeface="Cambria Math" panose="02040503050406030204" pitchFamily="18" charset="0"/>
                              <a:ea typeface="微软雅黑" pitchFamily="34" charset="-122"/>
                            </a:rPr>
                            <m:t>1</m:t>
                          </m:r>
                        </m:sub>
                      </m:sSub>
                    </m:oMath>
                  </m:oMathPara>
                </a14:m>
                <a:endParaRPr lang="zh-CN" altLang="en-US" sz="3600" dirty="0"/>
              </a:p>
            </p:txBody>
          </p:sp>
        </mc:Choice>
        <mc:Fallback xmlns="">
          <p:sp>
            <p:nvSpPr>
              <p:cNvPr id="22" name="矩形 21">
                <a:extLst>
                  <a:ext uri="{FF2B5EF4-FFF2-40B4-BE49-F238E27FC236}">
                    <a16:creationId xmlns:a16="http://schemas.microsoft.com/office/drawing/2014/main" id="{0F5319DE-7AEB-40C6-8249-EB735FC0923F}"/>
                  </a:ext>
                </a:extLst>
              </p:cNvPr>
              <p:cNvSpPr>
                <a:spLocks noRot="1" noChangeAspect="1" noMove="1" noResize="1" noEditPoints="1" noAdjustHandles="1" noChangeArrowheads="1" noChangeShapeType="1" noTextEdit="1"/>
              </p:cNvSpPr>
              <p:nvPr/>
            </p:nvSpPr>
            <p:spPr>
              <a:xfrm>
                <a:off x="7041719" y="4509698"/>
                <a:ext cx="4547527" cy="64633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6529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033708" y="757084"/>
            <a:ext cx="781402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31">
            <a:extLst>
              <a:ext uri="{FF2B5EF4-FFF2-40B4-BE49-F238E27FC236}">
                <a16:creationId xmlns:a16="http://schemas.microsoft.com/office/drawing/2014/main" id="{6F0C331D-3C0C-4B6C-A9E9-60062A674062}"/>
              </a:ext>
            </a:extLst>
          </p:cNvPr>
          <p:cNvSpPr txBox="1"/>
          <p:nvPr/>
        </p:nvSpPr>
        <p:spPr>
          <a:xfrm>
            <a:off x="3646934" y="2828835"/>
            <a:ext cx="5065682" cy="1200329"/>
          </a:xfrm>
          <a:prstGeom prst="rect">
            <a:avLst/>
          </a:prstGeom>
          <a:noFill/>
        </p:spPr>
        <p:txBody>
          <a:bodyPr wrap="none" rtlCol="0">
            <a:spAutoFit/>
          </a:bodyPr>
          <a:lstStyle/>
          <a:p>
            <a:pPr lvl="0"/>
            <a:r>
              <a:rPr lang="en-US" altLang="zh-CN" sz="7200" dirty="0">
                <a:solidFill>
                  <a:srgbClr val="579BAE"/>
                </a:solidFill>
                <a:latin typeface="微软雅黑" panose="020B0503020204020204" pitchFamily="34" charset="-122"/>
                <a:ea typeface="微软雅黑" panose="020B0503020204020204" pitchFamily="34" charset="-122"/>
              </a:rPr>
              <a:t>Thank you!</a:t>
            </a:r>
            <a:endParaRPr lang="zh-CN" altLang="en-US" sz="7200" dirty="0">
              <a:solidFill>
                <a:srgbClr val="579BA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9512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2494806" y="757084"/>
            <a:ext cx="835292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694606" y="404664"/>
            <a:ext cx="1723549"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一、竞</a:t>
            </a:r>
            <a:r>
              <a:rPr lang="zh-CN" altLang="en-US" sz="2400" dirty="0">
                <a:solidFill>
                  <a:srgbClr val="579BAE"/>
                </a:solidFill>
                <a:latin typeface="微软雅黑" pitchFamily="34" charset="-122"/>
                <a:ea typeface="微软雅黑" pitchFamily="34" charset="-122"/>
              </a:rPr>
              <a:t>赛</a:t>
            </a:r>
            <a:r>
              <a:rPr lang="zh-CN" altLang="en-US" sz="2400" dirty="0">
                <a:solidFill>
                  <a:schemeClr val="accent5">
                    <a:lumMod val="75000"/>
                  </a:schemeClr>
                </a:solidFill>
                <a:latin typeface="微软雅黑" pitchFamily="34" charset="-122"/>
                <a:ea typeface="微软雅黑" pitchFamily="34" charset="-122"/>
              </a:rPr>
              <a:t>图</a:t>
            </a:r>
          </a:p>
        </p:txBody>
      </p:sp>
      <p:sp>
        <p:nvSpPr>
          <p:cNvPr id="10" name="TextBox 31">
            <a:extLst>
              <a:ext uri="{FF2B5EF4-FFF2-40B4-BE49-F238E27FC236}">
                <a16:creationId xmlns:a16="http://schemas.microsoft.com/office/drawing/2014/main" id="{5E7F6AF1-C4F3-4A56-8FFE-EB383817B88E}"/>
              </a:ext>
            </a:extLst>
          </p:cNvPr>
          <p:cNvSpPr txBox="1"/>
          <p:nvPr/>
        </p:nvSpPr>
        <p:spPr>
          <a:xfrm>
            <a:off x="1195336" y="1825467"/>
            <a:ext cx="7981672" cy="584775"/>
          </a:xfrm>
          <a:prstGeom prst="rect">
            <a:avLst/>
          </a:prstGeom>
          <a:noFill/>
        </p:spPr>
        <p:txBody>
          <a:bodyPr wrap="none" rtlCol="0">
            <a:spAutoFit/>
          </a:bodyPr>
          <a:lstStyle/>
          <a:p>
            <a:pPr lvl="0"/>
            <a:r>
              <a:rPr lang="zh-CN" altLang="en-US" sz="3200" dirty="0">
                <a:solidFill>
                  <a:srgbClr val="579BAE"/>
                </a:solidFill>
                <a:latin typeface="微软雅黑" panose="020B0503020204020204" pitchFamily="34" charset="-122"/>
                <a:ea typeface="微软雅黑" panose="020B0503020204020204" pitchFamily="34" charset="-122"/>
              </a:rPr>
              <a:t>竞赛图：底图是完全图的有向图称为竞赛图</a:t>
            </a:r>
          </a:p>
        </p:txBody>
      </p:sp>
      <p:sp>
        <p:nvSpPr>
          <p:cNvPr id="11" name="TextBox 31">
            <a:extLst>
              <a:ext uri="{FF2B5EF4-FFF2-40B4-BE49-F238E27FC236}">
                <a16:creationId xmlns:a16="http://schemas.microsoft.com/office/drawing/2014/main" id="{79C3886E-2966-460F-8715-7F633DD52350}"/>
              </a:ext>
            </a:extLst>
          </p:cNvPr>
          <p:cNvSpPr txBox="1"/>
          <p:nvPr/>
        </p:nvSpPr>
        <p:spPr>
          <a:xfrm>
            <a:off x="1198662" y="3356992"/>
            <a:ext cx="8922635" cy="1077218"/>
          </a:xfrm>
          <a:prstGeom prst="rect">
            <a:avLst/>
          </a:prstGeom>
          <a:noFill/>
        </p:spPr>
        <p:txBody>
          <a:bodyPr wrap="none" rtlCol="0">
            <a:spAutoFit/>
          </a:bodyPr>
          <a:lstStyle/>
          <a:p>
            <a:pPr lvl="0"/>
            <a:r>
              <a:rPr lang="zh-CN" altLang="en-US" sz="3200" dirty="0">
                <a:solidFill>
                  <a:srgbClr val="579BAE"/>
                </a:solidFill>
                <a:latin typeface="微软雅黑" panose="020B0503020204020204" pitchFamily="34" charset="-122"/>
                <a:ea typeface="微软雅黑" panose="020B0503020204020204" pitchFamily="34" charset="-122"/>
              </a:rPr>
              <a:t>底图：若将有向图</a:t>
            </a:r>
            <a:r>
              <a:rPr lang="en-US" altLang="zh-CN" sz="3200" dirty="0">
                <a:solidFill>
                  <a:srgbClr val="579BAE"/>
                </a:solidFill>
                <a:latin typeface="微软雅黑" panose="020B0503020204020204" pitchFamily="34" charset="-122"/>
                <a:ea typeface="微软雅黑" panose="020B0503020204020204" pitchFamily="34" charset="-122"/>
              </a:rPr>
              <a:t>D</a:t>
            </a:r>
            <a:r>
              <a:rPr lang="zh-CN" altLang="en-US" sz="3200" dirty="0">
                <a:solidFill>
                  <a:srgbClr val="579BAE"/>
                </a:solidFill>
                <a:latin typeface="微软雅黑" panose="020B0503020204020204" pitchFamily="34" charset="-122"/>
                <a:ea typeface="微软雅黑" panose="020B0503020204020204" pitchFamily="34" charset="-122"/>
              </a:rPr>
              <a:t>各边的方向去掉，所得的无</a:t>
            </a:r>
            <a:endParaRPr lang="en-US" altLang="zh-CN" sz="3200" dirty="0">
              <a:solidFill>
                <a:srgbClr val="579BAE"/>
              </a:solidFill>
              <a:latin typeface="微软雅黑" panose="020B0503020204020204" pitchFamily="34" charset="-122"/>
              <a:ea typeface="微软雅黑" panose="020B0503020204020204" pitchFamily="34" charset="-122"/>
            </a:endParaRPr>
          </a:p>
          <a:p>
            <a:pPr lvl="0"/>
            <a:r>
              <a:rPr lang="en-US" altLang="zh-CN" sz="3200" dirty="0">
                <a:solidFill>
                  <a:srgbClr val="579BAE"/>
                </a:solidFill>
                <a:latin typeface="微软雅黑" panose="020B0503020204020204" pitchFamily="34" charset="-122"/>
                <a:ea typeface="微软雅黑" panose="020B0503020204020204" pitchFamily="34" charset="-122"/>
              </a:rPr>
              <a:t>	</a:t>
            </a:r>
            <a:r>
              <a:rPr lang="zh-CN" altLang="en-US" sz="3200" dirty="0">
                <a:solidFill>
                  <a:srgbClr val="579BAE"/>
                </a:solidFill>
                <a:latin typeface="微软雅黑" panose="020B0503020204020204" pitchFamily="34" charset="-122"/>
                <a:ea typeface="微软雅黑" panose="020B0503020204020204" pitchFamily="34" charset="-122"/>
              </a:rPr>
              <a:t>  向图称为</a:t>
            </a:r>
            <a:r>
              <a:rPr lang="en-US" altLang="zh-CN" sz="3200" dirty="0">
                <a:solidFill>
                  <a:srgbClr val="579BAE"/>
                </a:solidFill>
                <a:latin typeface="微软雅黑" panose="020B0503020204020204" pitchFamily="34" charset="-122"/>
                <a:ea typeface="微软雅黑" panose="020B0503020204020204" pitchFamily="34" charset="-122"/>
              </a:rPr>
              <a:t>D</a:t>
            </a:r>
            <a:r>
              <a:rPr lang="zh-CN" altLang="en-US" sz="3200" dirty="0">
                <a:solidFill>
                  <a:srgbClr val="579BAE"/>
                </a:solidFill>
                <a:latin typeface="微软雅黑" panose="020B0503020204020204" pitchFamily="34" charset="-122"/>
                <a:ea typeface="微软雅黑" panose="020B0503020204020204" pitchFamily="34" charset="-122"/>
              </a:rPr>
              <a:t>的底图</a:t>
            </a:r>
          </a:p>
        </p:txBody>
      </p:sp>
    </p:spTree>
    <p:extLst>
      <p:ext uri="{BB962C8B-B14F-4D97-AF65-F5344CB8AC3E}">
        <p14:creationId xmlns:p14="http://schemas.microsoft.com/office/powerpoint/2010/main" val="39275491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additive="base">
                                        <p:cTn id="1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2414949" y="757084"/>
            <a:ext cx="8432785" cy="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694606" y="404664"/>
            <a:ext cx="1720343"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一、竞赛图</a:t>
            </a:r>
          </a:p>
        </p:txBody>
      </p:sp>
      <mc:AlternateContent xmlns:mc="http://schemas.openxmlformats.org/markup-compatibility/2006" xmlns:a14="http://schemas.microsoft.com/office/drawing/2010/main">
        <mc:Choice Requires="a14">
          <p:sp>
            <p:nvSpPr>
              <p:cNvPr id="16" name="TextBox 31">
                <a:extLst>
                  <a:ext uri="{FF2B5EF4-FFF2-40B4-BE49-F238E27FC236}">
                    <a16:creationId xmlns:a16="http://schemas.microsoft.com/office/drawing/2014/main" id="{1D9CF30F-0099-46F9-BE79-5A0295BDB1E7}"/>
                  </a:ext>
                </a:extLst>
              </p:cNvPr>
              <p:cNvSpPr txBox="1"/>
              <p:nvPr/>
            </p:nvSpPr>
            <p:spPr>
              <a:xfrm>
                <a:off x="982638" y="1772816"/>
                <a:ext cx="9569736" cy="3416320"/>
              </a:xfrm>
              <a:prstGeom prst="rect">
                <a:avLst/>
              </a:prstGeom>
              <a:noFill/>
            </p:spPr>
            <p:txBody>
              <a:bodyPr wrap="none" rtlCol="0">
                <a:spAutoFit/>
              </a:bodyPr>
              <a:lstStyle/>
              <a:p>
                <a:pPr lvl="0"/>
                <a:r>
                  <a:rPr lang="en-US" altLang="zh-CN" sz="2400" dirty="0">
                    <a:solidFill>
                      <a:srgbClr val="579BAE"/>
                    </a:solidFill>
                    <a:latin typeface="微软雅黑" panose="020B0503020204020204" pitchFamily="34" charset="-122"/>
                    <a:ea typeface="微软雅黑" panose="020B0503020204020204" pitchFamily="34" charset="-122"/>
                  </a:rPr>
                  <a:t>The name tournament originates from such a graph’s</a:t>
                </a:r>
              </a:p>
              <a:p>
                <a:pPr lvl="0"/>
                <a:r>
                  <a:rPr lang="en-US" altLang="zh-CN" sz="2400" dirty="0">
                    <a:solidFill>
                      <a:srgbClr val="579BAE"/>
                    </a:solidFill>
                    <a:latin typeface="微软雅黑" panose="020B0503020204020204" pitchFamily="34" charset="-122"/>
                    <a:ea typeface="微软雅黑" panose="020B0503020204020204" pitchFamily="34" charset="-122"/>
                  </a:rPr>
                  <a:t>interpretation as the outcome of a round-robin tournament </a:t>
                </a:r>
              </a:p>
              <a:p>
                <a:pPr lvl="0"/>
                <a:r>
                  <a:rPr lang="en-US" altLang="zh-CN" sz="2400" dirty="0">
                    <a:solidFill>
                      <a:srgbClr val="579BAE"/>
                    </a:solidFill>
                    <a:latin typeface="微软雅黑" panose="020B0503020204020204" pitchFamily="34" charset="-122"/>
                    <a:ea typeface="微软雅黑" panose="020B0503020204020204" pitchFamily="34" charset="-122"/>
                  </a:rPr>
                  <a:t>in which every player encounters every other player exactly </a:t>
                </a:r>
              </a:p>
              <a:p>
                <a:pPr lvl="0"/>
                <a:r>
                  <a:rPr lang="en-US" altLang="zh-CN" sz="2400" dirty="0">
                    <a:solidFill>
                      <a:srgbClr val="579BAE"/>
                    </a:solidFill>
                    <a:latin typeface="微软雅黑" panose="020B0503020204020204" pitchFamily="34" charset="-122"/>
                    <a:ea typeface="微软雅黑" panose="020B0503020204020204" pitchFamily="34" charset="-122"/>
                  </a:rPr>
                  <a:t>once, and in which no draws occur. In the tournament digraph, </a:t>
                </a:r>
              </a:p>
              <a:p>
                <a:pPr lvl="0"/>
                <a:r>
                  <a:rPr lang="en-US" altLang="zh-CN" sz="2400" dirty="0">
                    <a:solidFill>
                      <a:srgbClr val="579BAE"/>
                    </a:solidFill>
                    <a:latin typeface="微软雅黑" panose="020B0503020204020204" pitchFamily="34" charset="-122"/>
                    <a:ea typeface="微软雅黑" panose="020B0503020204020204" pitchFamily="34" charset="-122"/>
                  </a:rPr>
                  <a:t>the vertices correspond to the players. The edge between each </a:t>
                </a:r>
              </a:p>
              <a:p>
                <a:pPr lvl="0"/>
                <a:r>
                  <a:rPr lang="en-US" altLang="zh-CN" sz="2400" dirty="0">
                    <a:solidFill>
                      <a:srgbClr val="579BAE"/>
                    </a:solidFill>
                    <a:latin typeface="微软雅黑" panose="020B0503020204020204" pitchFamily="34" charset="-122"/>
                    <a:ea typeface="微软雅黑" panose="020B0503020204020204" pitchFamily="34" charset="-122"/>
                  </a:rPr>
                  <a:t>pair of players is oriented from the winner to the loser. If player </a:t>
                </a:r>
              </a:p>
              <a:p>
                <a:pPr lvl="0"/>
                <a14:m>
                  <m:oMath xmlns:m="http://schemas.openxmlformats.org/officeDocument/2006/math">
                    <m:r>
                      <m:rPr>
                        <m:sty m:val="p"/>
                      </m:rPr>
                      <a:rPr lang="en-US" altLang="zh-CN" sz="2400" i="1" dirty="0">
                        <a:solidFill>
                          <a:srgbClr val="579BAE"/>
                        </a:solidFill>
                        <a:latin typeface="Cambria Math" panose="02040503050406030204" pitchFamily="18" charset="0"/>
                        <a:ea typeface="微软雅黑" panose="020B0503020204020204" pitchFamily="34" charset="-122"/>
                      </a:rPr>
                      <m:t>a</m:t>
                    </m:r>
                  </m:oMath>
                </a14:m>
                <a:r>
                  <a:rPr lang="en-US" altLang="zh-CN" sz="2400" dirty="0">
                    <a:solidFill>
                      <a:srgbClr val="579BAE"/>
                    </a:solidFill>
                    <a:latin typeface="微软雅黑" panose="020B0503020204020204" pitchFamily="34" charset="-122"/>
                    <a:ea typeface="微软雅黑" panose="020B0503020204020204" pitchFamily="34" charset="-122"/>
                  </a:rPr>
                  <a:t> beats player  </a:t>
                </a:r>
                <a14:m>
                  <m:oMath xmlns:m="http://schemas.openxmlformats.org/officeDocument/2006/math">
                    <m:r>
                      <a:rPr lang="en-US" altLang="zh-CN" sz="2400" b="0" i="1" smtClean="0">
                        <a:solidFill>
                          <a:srgbClr val="579BAE"/>
                        </a:solidFill>
                        <a:latin typeface="Cambria Math" panose="02040503050406030204" pitchFamily="18" charset="0"/>
                        <a:ea typeface="微软雅黑" panose="020B0503020204020204" pitchFamily="34" charset="-122"/>
                      </a:rPr>
                      <m:t>𝑏</m:t>
                    </m:r>
                  </m:oMath>
                </a14:m>
                <a:r>
                  <a:rPr lang="en-US" altLang="zh-CN" sz="2400" dirty="0">
                    <a:solidFill>
                      <a:srgbClr val="579BAE"/>
                    </a:solidFill>
                    <a:latin typeface="微软雅黑" panose="020B0503020204020204" pitchFamily="34" charset="-122"/>
                    <a:ea typeface="微软雅黑" panose="020B0503020204020204" pitchFamily="34" charset="-122"/>
                  </a:rPr>
                  <a:t>, then it is said that </a:t>
                </a:r>
                <a14:m>
                  <m:oMath xmlns:m="http://schemas.openxmlformats.org/officeDocument/2006/math">
                    <m:r>
                      <a:rPr lang="en-US" altLang="zh-CN" sz="2400" b="0" i="1" smtClean="0">
                        <a:solidFill>
                          <a:srgbClr val="579BAE"/>
                        </a:solidFill>
                        <a:latin typeface="Cambria Math" panose="02040503050406030204" pitchFamily="18" charset="0"/>
                        <a:ea typeface="微软雅黑" panose="020B0503020204020204" pitchFamily="34" charset="-122"/>
                      </a:rPr>
                      <m:t>𝑎</m:t>
                    </m:r>
                  </m:oMath>
                </a14:m>
                <a:r>
                  <a:rPr lang="en-US" altLang="zh-CN" sz="2400" dirty="0">
                    <a:solidFill>
                      <a:srgbClr val="579BAE"/>
                    </a:solidFill>
                    <a:latin typeface="微软雅黑" panose="020B0503020204020204" pitchFamily="34" charset="-122"/>
                    <a:ea typeface="微软雅黑" panose="020B0503020204020204" pitchFamily="34" charset="-122"/>
                  </a:rPr>
                  <a:t> dominates </a:t>
                </a:r>
                <a14:m>
                  <m:oMath xmlns:m="http://schemas.openxmlformats.org/officeDocument/2006/math">
                    <m:r>
                      <a:rPr lang="en-US" altLang="zh-CN" sz="2400" b="0" i="1" smtClean="0">
                        <a:solidFill>
                          <a:srgbClr val="579BAE"/>
                        </a:solidFill>
                        <a:latin typeface="Cambria Math" panose="02040503050406030204" pitchFamily="18" charset="0"/>
                        <a:ea typeface="微软雅黑" panose="020B0503020204020204" pitchFamily="34" charset="-122"/>
                      </a:rPr>
                      <m:t>𝑏</m:t>
                    </m:r>
                  </m:oMath>
                </a14:m>
                <a:r>
                  <a:rPr lang="en-US" altLang="zh-CN" sz="2400" dirty="0">
                    <a:solidFill>
                      <a:srgbClr val="579BAE"/>
                    </a:solidFill>
                    <a:latin typeface="微软雅黑" panose="020B0503020204020204" pitchFamily="34" charset="-122"/>
                    <a:ea typeface="微软雅黑" panose="020B0503020204020204" pitchFamily="34" charset="-122"/>
                  </a:rPr>
                  <a:t>. If every </a:t>
                </a:r>
              </a:p>
              <a:p>
                <a:pPr lvl="0"/>
                <a:r>
                  <a:rPr lang="en-US" altLang="zh-CN" sz="2400" dirty="0">
                    <a:solidFill>
                      <a:srgbClr val="579BAE"/>
                    </a:solidFill>
                    <a:latin typeface="微软雅黑" panose="020B0503020204020204" pitchFamily="34" charset="-122"/>
                    <a:ea typeface="微软雅黑" panose="020B0503020204020204" pitchFamily="34" charset="-122"/>
                  </a:rPr>
                  <a:t>player beats the same number of other players </a:t>
                </a:r>
              </a:p>
              <a:p>
                <a:pPr lvl="0"/>
                <a:r>
                  <a:rPr lang="en-US" altLang="zh-CN" sz="2400" dirty="0">
                    <a:solidFill>
                      <a:srgbClr val="579BAE"/>
                    </a:solidFill>
                    <a:latin typeface="微软雅黑" panose="020B0503020204020204" pitchFamily="34" charset="-122"/>
                    <a:ea typeface="微软雅黑" panose="020B0503020204020204" pitchFamily="34" charset="-122"/>
                  </a:rPr>
                  <a:t>(indegree = outdegree), the tournament is called regular.</a:t>
                </a:r>
                <a:endParaRPr lang="zh-CN" altLang="en-US" sz="2400" dirty="0">
                  <a:solidFill>
                    <a:srgbClr val="579BAE"/>
                  </a:solidFill>
                  <a:latin typeface="微软雅黑" panose="020B0503020204020204" pitchFamily="34" charset="-122"/>
                  <a:ea typeface="微软雅黑" panose="020B0503020204020204" pitchFamily="34" charset="-122"/>
                </a:endParaRPr>
              </a:p>
            </p:txBody>
          </p:sp>
        </mc:Choice>
        <mc:Fallback xmlns="">
          <p:sp>
            <p:nvSpPr>
              <p:cNvPr id="16" name="TextBox 31">
                <a:extLst>
                  <a:ext uri="{FF2B5EF4-FFF2-40B4-BE49-F238E27FC236}">
                    <a16:creationId xmlns:a16="http://schemas.microsoft.com/office/drawing/2014/main" id="{1D9CF30F-0099-46F9-BE79-5A0295BDB1E7}"/>
                  </a:ext>
                </a:extLst>
              </p:cNvPr>
              <p:cNvSpPr txBox="1">
                <a:spLocks noRot="1" noChangeAspect="1" noMove="1" noResize="1" noEditPoints="1" noAdjustHandles="1" noChangeArrowheads="1" noChangeShapeType="1" noTextEdit="1"/>
              </p:cNvSpPr>
              <p:nvPr/>
            </p:nvSpPr>
            <p:spPr>
              <a:xfrm>
                <a:off x="982638" y="1772816"/>
                <a:ext cx="9569736" cy="3416320"/>
              </a:xfrm>
              <a:prstGeom prst="rect">
                <a:avLst/>
              </a:prstGeom>
              <a:blipFill>
                <a:blip r:embed="rId3"/>
                <a:stretch>
                  <a:fillRect l="-955" t="-1429" r="-64" b="-32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6114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2414949" y="757084"/>
            <a:ext cx="8432785" cy="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694606" y="404664"/>
            <a:ext cx="1720343"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一、竞赛图</a:t>
            </a:r>
          </a:p>
        </p:txBody>
      </p:sp>
      <p:grpSp>
        <p:nvGrpSpPr>
          <p:cNvPr id="20" name="组合 19">
            <a:extLst>
              <a:ext uri="{FF2B5EF4-FFF2-40B4-BE49-F238E27FC236}">
                <a16:creationId xmlns:a16="http://schemas.microsoft.com/office/drawing/2014/main" id="{B3DA75E0-39CA-46FE-A2E6-F4EBE5E682BA}"/>
              </a:ext>
            </a:extLst>
          </p:cNvPr>
          <p:cNvGrpSpPr/>
          <p:nvPr/>
        </p:nvGrpSpPr>
        <p:grpSpPr>
          <a:xfrm>
            <a:off x="2854846" y="1454132"/>
            <a:ext cx="5178176" cy="3805720"/>
            <a:chOff x="2854846" y="1454132"/>
            <a:chExt cx="5178176" cy="3805720"/>
          </a:xfrm>
        </p:grpSpPr>
        <p:sp>
          <p:nvSpPr>
            <p:cNvPr id="6" name="椭圆 5">
              <a:extLst>
                <a:ext uri="{FF2B5EF4-FFF2-40B4-BE49-F238E27FC236}">
                  <a16:creationId xmlns:a16="http://schemas.microsoft.com/office/drawing/2014/main" id="{792451F4-626B-466C-BA3B-A407EBA05D5A}"/>
                </a:ext>
              </a:extLst>
            </p:cNvPr>
            <p:cNvSpPr/>
            <p:nvPr/>
          </p:nvSpPr>
          <p:spPr>
            <a:xfrm>
              <a:off x="2854846" y="1454132"/>
              <a:ext cx="1017142" cy="1017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96CD261A-034B-48C6-8FE4-01196A1F6D96}"/>
                </a:ext>
              </a:extLst>
            </p:cNvPr>
            <p:cNvSpPr/>
            <p:nvPr/>
          </p:nvSpPr>
          <p:spPr>
            <a:xfrm>
              <a:off x="7015880" y="4242710"/>
              <a:ext cx="1017142" cy="1017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5A61701-02FD-4820-8EF2-673EA5BC6B97}"/>
                </a:ext>
              </a:extLst>
            </p:cNvPr>
            <p:cNvSpPr/>
            <p:nvPr/>
          </p:nvSpPr>
          <p:spPr>
            <a:xfrm>
              <a:off x="2854846" y="4242710"/>
              <a:ext cx="1017142" cy="1017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1153B7C-D1D5-46BD-B88F-038A16A1599F}"/>
                </a:ext>
              </a:extLst>
            </p:cNvPr>
            <p:cNvSpPr/>
            <p:nvPr/>
          </p:nvSpPr>
          <p:spPr>
            <a:xfrm>
              <a:off x="7015880" y="1454132"/>
              <a:ext cx="1017142" cy="1017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3F984284-DB8F-4412-B652-1756F7A49410}"/>
                </a:ext>
              </a:extLst>
            </p:cNvPr>
            <p:cNvCxnSpPr>
              <a:stCxn id="6" idx="6"/>
              <a:endCxn id="9" idx="2"/>
            </p:cNvCxnSpPr>
            <p:nvPr/>
          </p:nvCxnSpPr>
          <p:spPr>
            <a:xfrm>
              <a:off x="3871988" y="1962703"/>
              <a:ext cx="3143892"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D8CBD0-7B94-4F67-BB62-4808CB669198}"/>
                </a:ext>
              </a:extLst>
            </p:cNvPr>
            <p:cNvCxnSpPr>
              <a:cxnSpLocks/>
              <a:stCxn id="6" idx="5"/>
              <a:endCxn id="7" idx="1"/>
            </p:cNvCxnSpPr>
            <p:nvPr/>
          </p:nvCxnSpPr>
          <p:spPr>
            <a:xfrm>
              <a:off x="3723031" y="2322317"/>
              <a:ext cx="3441806" cy="206935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286729B-487E-412F-9095-EB53A0F419BF}"/>
                </a:ext>
              </a:extLst>
            </p:cNvPr>
            <p:cNvCxnSpPr>
              <a:cxnSpLocks/>
            </p:cNvCxnSpPr>
            <p:nvPr/>
          </p:nvCxnSpPr>
          <p:spPr>
            <a:xfrm>
              <a:off x="7584092" y="2452439"/>
              <a:ext cx="0" cy="1771436"/>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4BA58CA-A7DB-432D-880F-4083FDAFC8E4}"/>
                </a:ext>
              </a:extLst>
            </p:cNvPr>
            <p:cNvCxnSpPr>
              <a:cxnSpLocks/>
            </p:cNvCxnSpPr>
            <p:nvPr/>
          </p:nvCxnSpPr>
          <p:spPr>
            <a:xfrm>
              <a:off x="3363417" y="2471274"/>
              <a:ext cx="0" cy="1752601"/>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4CF7413-6A26-4348-9D24-55DA76E46C5F}"/>
                </a:ext>
              </a:extLst>
            </p:cNvPr>
            <p:cNvCxnSpPr>
              <a:cxnSpLocks/>
            </p:cNvCxnSpPr>
            <p:nvPr/>
          </p:nvCxnSpPr>
          <p:spPr>
            <a:xfrm>
              <a:off x="3871988" y="4768404"/>
              <a:ext cx="3143892"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D3E2753-C87A-44A4-B5AC-A283BDD35BBC}"/>
                </a:ext>
              </a:extLst>
            </p:cNvPr>
            <p:cNvCxnSpPr>
              <a:cxnSpLocks/>
              <a:endCxn id="9" idx="3"/>
            </p:cNvCxnSpPr>
            <p:nvPr/>
          </p:nvCxnSpPr>
          <p:spPr>
            <a:xfrm flipV="1">
              <a:off x="3723031" y="2322317"/>
              <a:ext cx="3441806" cy="210276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38677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7" name="直接连接符 16"/>
          <p:cNvCxnSpPr>
            <a:cxnSpLocks/>
          </p:cNvCxnSpPr>
          <p:nvPr/>
        </p:nvCxnSpPr>
        <p:spPr>
          <a:xfrm>
            <a:off x="3633231" y="757084"/>
            <a:ext cx="7214503"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31">
            <a:extLst>
              <a:ext uri="{FF2B5EF4-FFF2-40B4-BE49-F238E27FC236}">
                <a16:creationId xmlns:a16="http://schemas.microsoft.com/office/drawing/2014/main" id="{1F0E58EB-D7BC-45E5-ABE7-0FAAF138F9D1}"/>
              </a:ext>
            </a:extLst>
          </p:cNvPr>
          <p:cNvSpPr txBox="1"/>
          <p:nvPr/>
        </p:nvSpPr>
        <p:spPr>
          <a:xfrm>
            <a:off x="982638" y="2844225"/>
            <a:ext cx="10394127" cy="1077218"/>
          </a:xfrm>
          <a:prstGeom prst="rect">
            <a:avLst/>
          </a:prstGeom>
          <a:noFill/>
        </p:spPr>
        <p:txBody>
          <a:bodyPr wrap="none" rtlCol="0">
            <a:spAutoFit/>
          </a:bodyPr>
          <a:lstStyle/>
          <a:p>
            <a:pPr lvl="0"/>
            <a:r>
              <a:rPr lang="en-US" altLang="zh-CN" sz="3200" dirty="0">
                <a:solidFill>
                  <a:srgbClr val="579BAE"/>
                </a:solidFill>
                <a:latin typeface="微软雅黑" panose="020B0503020204020204" pitchFamily="34" charset="-122"/>
                <a:ea typeface="微软雅黑" panose="020B0503020204020204" pitchFamily="34" charset="-122"/>
              </a:rPr>
              <a:t>A tournament T is an oriented complete graph. </a:t>
            </a:r>
          </a:p>
          <a:p>
            <a:pPr lvl="0"/>
            <a:r>
              <a:rPr lang="en-US" altLang="zh-CN" sz="3200" dirty="0">
                <a:solidFill>
                  <a:srgbClr val="579BAE"/>
                </a:solidFill>
                <a:latin typeface="微软雅黑" panose="020B0503020204020204" pitchFamily="34" charset="-122"/>
                <a:ea typeface="微软雅黑" panose="020B0503020204020204" pitchFamily="34" charset="-122"/>
              </a:rPr>
              <a:t>A Hamiltonian Path is a spanning directed path in it.</a:t>
            </a:r>
            <a:endParaRPr lang="zh-CN" altLang="en-US" sz="3200" dirty="0">
              <a:solidFill>
                <a:srgbClr val="579BA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01996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5447734" y="757084"/>
            <a:ext cx="5400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694606" y="404664"/>
            <a:ext cx="2954655"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二、数学归纳法证明</a:t>
            </a:r>
          </a:p>
        </p:txBody>
      </p:sp>
      <p:sp>
        <p:nvSpPr>
          <p:cNvPr id="5" name="TextBox 31">
            <a:extLst>
              <a:ext uri="{FF2B5EF4-FFF2-40B4-BE49-F238E27FC236}">
                <a16:creationId xmlns:a16="http://schemas.microsoft.com/office/drawing/2014/main" id="{0D4D146B-E488-4FCC-B69F-B1957372D36A}"/>
              </a:ext>
            </a:extLst>
          </p:cNvPr>
          <p:cNvSpPr txBox="1"/>
          <p:nvPr/>
        </p:nvSpPr>
        <p:spPr>
          <a:xfrm>
            <a:off x="982638" y="1484784"/>
            <a:ext cx="8781571" cy="584775"/>
          </a:xfrm>
          <a:prstGeom prst="rect">
            <a:avLst/>
          </a:prstGeom>
          <a:noFill/>
        </p:spPr>
        <p:txBody>
          <a:bodyPr wrap="none" rtlCol="0">
            <a:spAutoFit/>
          </a:bodyPr>
          <a:lstStyle/>
          <a:p>
            <a:pPr lvl="0"/>
            <a:r>
              <a:rPr lang="zh-CN" altLang="en-US" sz="3200" dirty="0">
                <a:solidFill>
                  <a:srgbClr val="579BAE"/>
                </a:solidFill>
                <a:latin typeface="微软雅黑" panose="020B0503020204020204" pitchFamily="34" charset="-122"/>
                <a:ea typeface="微软雅黑" panose="020B0503020204020204" pitchFamily="34" charset="-122"/>
              </a:rPr>
              <a:t>第一步：有两个点的竞赛图含有哈密尔顿通路。</a:t>
            </a:r>
          </a:p>
        </p:txBody>
      </p:sp>
      <p:sp>
        <p:nvSpPr>
          <p:cNvPr id="6" name="TextBox 31">
            <a:extLst>
              <a:ext uri="{FF2B5EF4-FFF2-40B4-BE49-F238E27FC236}">
                <a16:creationId xmlns:a16="http://schemas.microsoft.com/office/drawing/2014/main" id="{D13BAC52-DAEF-408C-A8CC-BB741F82DD1D}"/>
              </a:ext>
            </a:extLst>
          </p:cNvPr>
          <p:cNvSpPr txBox="1"/>
          <p:nvPr/>
        </p:nvSpPr>
        <p:spPr>
          <a:xfrm>
            <a:off x="945653" y="3585210"/>
            <a:ext cx="9855583" cy="584775"/>
          </a:xfrm>
          <a:prstGeom prst="rect">
            <a:avLst/>
          </a:prstGeom>
          <a:noFill/>
        </p:spPr>
        <p:txBody>
          <a:bodyPr wrap="none" rtlCol="0">
            <a:spAutoFit/>
          </a:bodyPr>
          <a:lstStyle/>
          <a:p>
            <a:pPr lvl="0"/>
            <a:r>
              <a:rPr lang="zh-CN" altLang="en-US" sz="3200" dirty="0">
                <a:solidFill>
                  <a:srgbClr val="579BAE"/>
                </a:solidFill>
                <a:latin typeface="微软雅黑" panose="020B0503020204020204" pitchFamily="34" charset="-122"/>
                <a:ea typeface="微软雅黑" panose="020B0503020204020204" pitchFamily="34" charset="-122"/>
              </a:rPr>
              <a:t>第二步：假设有</a:t>
            </a:r>
            <a:r>
              <a:rPr lang="en-US" altLang="zh-CN" sz="3200" dirty="0">
                <a:solidFill>
                  <a:srgbClr val="579BAE"/>
                </a:solidFill>
                <a:latin typeface="微软雅黑" panose="020B0503020204020204" pitchFamily="34" charset="-122"/>
                <a:ea typeface="微软雅黑" panose="020B0503020204020204" pitchFamily="34" charset="-122"/>
              </a:rPr>
              <a:t>n</a:t>
            </a:r>
            <a:r>
              <a:rPr lang="zh-CN" altLang="en-US" sz="3200" dirty="0">
                <a:solidFill>
                  <a:srgbClr val="579BAE"/>
                </a:solidFill>
                <a:latin typeface="微软雅黑" panose="020B0503020204020204" pitchFamily="34" charset="-122"/>
                <a:ea typeface="微软雅黑" panose="020B0503020204020204" pitchFamily="34" charset="-122"/>
              </a:rPr>
              <a:t>个顶点的竞赛图含有哈密尔顿通路。</a:t>
            </a:r>
          </a:p>
        </p:txBody>
      </p:sp>
      <p:sp>
        <p:nvSpPr>
          <p:cNvPr id="7" name="TextBox 31">
            <a:extLst>
              <a:ext uri="{FF2B5EF4-FFF2-40B4-BE49-F238E27FC236}">
                <a16:creationId xmlns:a16="http://schemas.microsoft.com/office/drawing/2014/main" id="{CA878C8C-3A0D-42F3-875B-8ABD71A4947C}"/>
              </a:ext>
            </a:extLst>
          </p:cNvPr>
          <p:cNvSpPr txBox="1"/>
          <p:nvPr/>
        </p:nvSpPr>
        <p:spPr>
          <a:xfrm>
            <a:off x="945653" y="5080828"/>
            <a:ext cx="10400604" cy="584775"/>
          </a:xfrm>
          <a:prstGeom prst="rect">
            <a:avLst/>
          </a:prstGeom>
          <a:noFill/>
        </p:spPr>
        <p:txBody>
          <a:bodyPr wrap="none" rtlCol="0">
            <a:spAutoFit/>
          </a:bodyPr>
          <a:lstStyle/>
          <a:p>
            <a:pPr lvl="0"/>
            <a:r>
              <a:rPr lang="zh-CN" altLang="en-US" sz="3200" dirty="0">
                <a:solidFill>
                  <a:srgbClr val="579BAE"/>
                </a:solidFill>
                <a:latin typeface="微软雅黑" panose="020B0503020204020204" pitchFamily="34" charset="-122"/>
                <a:ea typeface="微软雅黑" panose="020B0503020204020204" pitchFamily="34" charset="-122"/>
              </a:rPr>
              <a:t>第三步：证明有</a:t>
            </a:r>
            <a:r>
              <a:rPr lang="en-US" altLang="zh-CN" sz="3200" dirty="0">
                <a:solidFill>
                  <a:srgbClr val="579BAE"/>
                </a:solidFill>
                <a:latin typeface="微软雅黑" panose="020B0503020204020204" pitchFamily="34" charset="-122"/>
                <a:ea typeface="微软雅黑" panose="020B0503020204020204" pitchFamily="34" charset="-122"/>
              </a:rPr>
              <a:t>n+1</a:t>
            </a:r>
            <a:r>
              <a:rPr lang="zh-CN" altLang="en-US" sz="3200" dirty="0">
                <a:solidFill>
                  <a:srgbClr val="579BAE"/>
                </a:solidFill>
                <a:latin typeface="微软雅黑" panose="020B0503020204020204" pitchFamily="34" charset="-122"/>
                <a:ea typeface="微软雅黑" panose="020B0503020204020204" pitchFamily="34" charset="-122"/>
              </a:rPr>
              <a:t>个顶点的竞赛图含有哈密尔顿通路。</a:t>
            </a:r>
          </a:p>
        </p:txBody>
      </p:sp>
      <p:grpSp>
        <p:nvGrpSpPr>
          <p:cNvPr id="13" name="组合 12">
            <a:extLst>
              <a:ext uri="{FF2B5EF4-FFF2-40B4-BE49-F238E27FC236}">
                <a16:creationId xmlns:a16="http://schemas.microsoft.com/office/drawing/2014/main" id="{52314EA1-4C05-4816-A9AF-908419962963}"/>
              </a:ext>
            </a:extLst>
          </p:cNvPr>
          <p:cNvGrpSpPr/>
          <p:nvPr/>
        </p:nvGrpSpPr>
        <p:grpSpPr>
          <a:xfrm>
            <a:off x="3630486" y="2255966"/>
            <a:ext cx="3096344" cy="864096"/>
            <a:chOff x="3358902" y="4734214"/>
            <a:chExt cx="3096344" cy="864096"/>
          </a:xfrm>
        </p:grpSpPr>
        <p:grpSp>
          <p:nvGrpSpPr>
            <p:cNvPr id="11" name="组合 10">
              <a:extLst>
                <a:ext uri="{FF2B5EF4-FFF2-40B4-BE49-F238E27FC236}">
                  <a16:creationId xmlns:a16="http://schemas.microsoft.com/office/drawing/2014/main" id="{E36F7FE5-82D0-4B41-B281-30F79D909129}"/>
                </a:ext>
              </a:extLst>
            </p:cNvPr>
            <p:cNvGrpSpPr/>
            <p:nvPr/>
          </p:nvGrpSpPr>
          <p:grpSpPr>
            <a:xfrm>
              <a:off x="3358902" y="4734214"/>
              <a:ext cx="3096344" cy="864096"/>
              <a:chOff x="1774726" y="2348880"/>
              <a:chExt cx="3096344" cy="864096"/>
            </a:xfrm>
          </p:grpSpPr>
          <p:sp>
            <p:nvSpPr>
              <p:cNvPr id="2" name="椭圆 1">
                <a:extLst>
                  <a:ext uri="{FF2B5EF4-FFF2-40B4-BE49-F238E27FC236}">
                    <a16:creationId xmlns:a16="http://schemas.microsoft.com/office/drawing/2014/main" id="{AAD102DC-B4D4-4556-928F-C3B8925027C0}"/>
                  </a:ext>
                </a:extLst>
              </p:cNvPr>
              <p:cNvSpPr/>
              <p:nvPr/>
            </p:nvSpPr>
            <p:spPr>
              <a:xfrm>
                <a:off x="1774726" y="2348880"/>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293F0430-CF21-4F6E-ABC0-AA609E0B29AB}"/>
                  </a:ext>
                </a:extLst>
              </p:cNvPr>
              <p:cNvSpPr/>
              <p:nvPr/>
            </p:nvSpPr>
            <p:spPr>
              <a:xfrm>
                <a:off x="4006974" y="2348880"/>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741CA065-6110-4520-9E4D-B4E9FF1BAB80}"/>
                  </a:ext>
                </a:extLst>
              </p:cNvPr>
              <p:cNvCxnSpPr>
                <a:stCxn id="2" idx="6"/>
                <a:endCxn id="8" idx="2"/>
              </p:cNvCxnSpPr>
              <p:nvPr/>
            </p:nvCxnSpPr>
            <p:spPr>
              <a:xfrm>
                <a:off x="2638822" y="2780928"/>
                <a:ext cx="13681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33E3680-A41B-40C5-B2E1-236CE40C41AB}"/>
                    </a:ext>
                  </a:extLst>
                </p:cNvPr>
                <p:cNvSpPr txBox="1"/>
                <p:nvPr/>
              </p:nvSpPr>
              <p:spPr>
                <a:xfrm>
                  <a:off x="3487866" y="4873874"/>
                  <a:ext cx="6503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m:rPr>
                                <m:sty m:val="p"/>
                              </m:rPr>
                              <a:rPr lang="en-US" altLang="zh-CN" sz="3200" i="1" smtClean="0">
                                <a:latin typeface="Cambria Math" panose="02040503050406030204" pitchFamily="18" charset="0"/>
                              </a:rPr>
                              <m:t>V</m:t>
                            </m:r>
                          </m:e>
                          <m:sub>
                            <m:r>
                              <a:rPr lang="en-US" altLang="zh-CN" sz="3200" b="0" i="1" smtClean="0">
                                <a:latin typeface="Cambria Math" panose="02040503050406030204" pitchFamily="18" charset="0"/>
                              </a:rPr>
                              <m:t>1</m:t>
                            </m:r>
                          </m:sub>
                        </m:sSub>
                      </m:oMath>
                    </m:oMathPara>
                  </a14:m>
                  <a:endParaRPr lang="zh-CN" altLang="en-US" sz="3200" dirty="0"/>
                </a:p>
              </p:txBody>
            </p:sp>
          </mc:Choice>
          <mc:Fallback xmlns="">
            <p:sp>
              <p:nvSpPr>
                <p:cNvPr id="12" name="文本框 11">
                  <a:extLst>
                    <a:ext uri="{FF2B5EF4-FFF2-40B4-BE49-F238E27FC236}">
                      <a16:creationId xmlns:a16="http://schemas.microsoft.com/office/drawing/2014/main" id="{133E3680-A41B-40C5-B2E1-236CE40C41AB}"/>
                    </a:ext>
                  </a:extLst>
                </p:cNvPr>
                <p:cNvSpPr txBox="1">
                  <a:spLocks noRot="1" noChangeAspect="1" noMove="1" noResize="1" noEditPoints="1" noAdjustHandles="1" noChangeArrowheads="1" noChangeShapeType="1" noTextEdit="1"/>
                </p:cNvSpPr>
                <p:nvPr/>
              </p:nvSpPr>
              <p:spPr>
                <a:xfrm>
                  <a:off x="3487866" y="4873874"/>
                  <a:ext cx="650399"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482BF58-ABA9-470D-BDDD-8ACAF9ECAFDC}"/>
                    </a:ext>
                  </a:extLst>
                </p:cNvPr>
                <p:cNvSpPr txBox="1"/>
                <p:nvPr/>
              </p:nvSpPr>
              <p:spPr>
                <a:xfrm>
                  <a:off x="5757098" y="4899791"/>
                  <a:ext cx="6503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m:rPr>
                                <m:sty m:val="p"/>
                              </m:rPr>
                              <a:rPr lang="en-US" altLang="zh-CN" sz="3200" i="1" smtClean="0">
                                <a:latin typeface="Cambria Math" panose="02040503050406030204" pitchFamily="18" charset="0"/>
                              </a:rPr>
                              <m:t>V</m:t>
                            </m:r>
                          </m:e>
                          <m:sub>
                            <m:r>
                              <a:rPr lang="en-US" altLang="zh-CN" sz="3200" b="0" i="1" smtClean="0">
                                <a:latin typeface="Cambria Math" panose="02040503050406030204" pitchFamily="18" charset="0"/>
                              </a:rPr>
                              <m:t>2</m:t>
                            </m:r>
                          </m:sub>
                        </m:sSub>
                      </m:oMath>
                    </m:oMathPara>
                  </a14:m>
                  <a:endParaRPr lang="zh-CN" altLang="en-US" sz="3200" dirty="0"/>
                </a:p>
              </p:txBody>
            </p:sp>
          </mc:Choice>
          <mc:Fallback xmlns="">
            <p:sp>
              <p:nvSpPr>
                <p:cNvPr id="16" name="文本框 15">
                  <a:extLst>
                    <a:ext uri="{FF2B5EF4-FFF2-40B4-BE49-F238E27FC236}">
                      <a16:creationId xmlns:a16="http://schemas.microsoft.com/office/drawing/2014/main" id="{4482BF58-ABA9-470D-BDDD-8ACAF9ECAFDC}"/>
                    </a:ext>
                  </a:extLst>
                </p:cNvPr>
                <p:cNvSpPr txBox="1">
                  <a:spLocks noRot="1" noChangeAspect="1" noMove="1" noResize="1" noEditPoints="1" noAdjustHandles="1" noChangeArrowheads="1" noChangeShapeType="1" noTextEdit="1"/>
                </p:cNvSpPr>
                <p:nvPr/>
              </p:nvSpPr>
              <p:spPr>
                <a:xfrm>
                  <a:off x="5757098" y="4899791"/>
                  <a:ext cx="650399" cy="584775"/>
                </a:xfrm>
                <a:prstGeom prst="rect">
                  <a:avLst/>
                </a:prstGeom>
                <a:blipFill>
                  <a:blip r:embed="rId4"/>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406044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033708" y="757084"/>
            <a:ext cx="781402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694606" y="404664"/>
            <a:ext cx="2339102"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二、数学归纳法</a:t>
            </a:r>
          </a:p>
        </p:txBody>
      </p:sp>
      <p:sp>
        <p:nvSpPr>
          <p:cNvPr id="5" name="TextBox 31">
            <a:extLst>
              <a:ext uri="{FF2B5EF4-FFF2-40B4-BE49-F238E27FC236}">
                <a16:creationId xmlns:a16="http://schemas.microsoft.com/office/drawing/2014/main" id="{91B651B5-3239-46E2-ADBB-7993259AFB43}"/>
              </a:ext>
            </a:extLst>
          </p:cNvPr>
          <p:cNvSpPr txBox="1"/>
          <p:nvPr/>
        </p:nvSpPr>
        <p:spPr>
          <a:xfrm>
            <a:off x="622598" y="1268760"/>
            <a:ext cx="9855583" cy="584775"/>
          </a:xfrm>
          <a:prstGeom prst="rect">
            <a:avLst/>
          </a:prstGeom>
          <a:noFill/>
        </p:spPr>
        <p:txBody>
          <a:bodyPr wrap="none" rtlCol="0">
            <a:spAutoFit/>
          </a:bodyPr>
          <a:lstStyle/>
          <a:p>
            <a:pPr lvl="0"/>
            <a:r>
              <a:rPr lang="zh-CN" altLang="en-US" sz="3200" dirty="0">
                <a:solidFill>
                  <a:srgbClr val="579BAE"/>
                </a:solidFill>
                <a:latin typeface="微软雅黑" panose="020B0503020204020204" pitchFamily="34" charset="-122"/>
                <a:ea typeface="微软雅黑" panose="020B0503020204020204" pitchFamily="34" charset="-122"/>
              </a:rPr>
              <a:t>由归纳假设，顶点数为</a:t>
            </a:r>
            <a:r>
              <a:rPr lang="en-US" altLang="zh-CN" sz="3200" dirty="0">
                <a:solidFill>
                  <a:srgbClr val="579BAE"/>
                </a:solidFill>
                <a:latin typeface="微软雅黑" panose="020B0503020204020204" pitchFamily="34" charset="-122"/>
                <a:ea typeface="微软雅黑" panose="020B0503020204020204" pitchFamily="34" charset="-122"/>
              </a:rPr>
              <a:t>n</a:t>
            </a:r>
            <a:r>
              <a:rPr lang="zh-CN" altLang="en-US" sz="3200" dirty="0">
                <a:solidFill>
                  <a:srgbClr val="579BAE"/>
                </a:solidFill>
                <a:latin typeface="微软雅黑" panose="020B0503020204020204" pitchFamily="34" charset="-122"/>
                <a:ea typeface="微软雅黑" panose="020B0503020204020204" pitchFamily="34" charset="-122"/>
              </a:rPr>
              <a:t>的竞赛图含有哈密尔顿通路：</a:t>
            </a:r>
          </a:p>
        </p:txBody>
      </p:sp>
      <p:sp>
        <p:nvSpPr>
          <p:cNvPr id="3" name="椭圆 2">
            <a:extLst>
              <a:ext uri="{FF2B5EF4-FFF2-40B4-BE49-F238E27FC236}">
                <a16:creationId xmlns:a16="http://schemas.microsoft.com/office/drawing/2014/main" id="{65AD42E4-8597-430E-994E-0D52E99FC714}"/>
              </a:ext>
            </a:extLst>
          </p:cNvPr>
          <p:cNvSpPr/>
          <p:nvPr/>
        </p:nvSpPr>
        <p:spPr>
          <a:xfrm>
            <a:off x="546597" y="3429000"/>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1FEEA7F-134E-4BD8-B7D8-7A3C75FEA473}"/>
              </a:ext>
            </a:extLst>
          </p:cNvPr>
          <p:cNvSpPr/>
          <p:nvPr/>
        </p:nvSpPr>
        <p:spPr>
          <a:xfrm>
            <a:off x="6498717" y="2590693"/>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74EC5C1-1F6A-46EF-954E-4C902B587381}"/>
              </a:ext>
            </a:extLst>
          </p:cNvPr>
          <p:cNvSpPr/>
          <p:nvPr/>
        </p:nvSpPr>
        <p:spPr>
          <a:xfrm>
            <a:off x="8829561" y="2677091"/>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D04A96D-02EE-4142-BB75-689969E6D1C2}"/>
              </a:ext>
            </a:extLst>
          </p:cNvPr>
          <p:cNvSpPr/>
          <p:nvPr/>
        </p:nvSpPr>
        <p:spPr>
          <a:xfrm>
            <a:off x="3828971" y="3041487"/>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9FCA69E-6ACE-4C35-A6A9-DC169CEF9A73}"/>
              </a:ext>
            </a:extLst>
          </p:cNvPr>
          <p:cNvSpPr/>
          <p:nvPr/>
        </p:nvSpPr>
        <p:spPr>
          <a:xfrm>
            <a:off x="4920273" y="287696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252964C-CFF2-473E-8665-B6849EF23B13}"/>
              </a:ext>
            </a:extLst>
          </p:cNvPr>
          <p:cNvSpPr/>
          <p:nvPr/>
        </p:nvSpPr>
        <p:spPr>
          <a:xfrm>
            <a:off x="5890988" y="284332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4399599-6782-4819-842E-6F252F5AFF08}"/>
              </a:ext>
            </a:extLst>
          </p:cNvPr>
          <p:cNvSpPr/>
          <p:nvPr/>
        </p:nvSpPr>
        <p:spPr>
          <a:xfrm>
            <a:off x="2347673" y="2993628"/>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F0D19E9D-101D-4A93-A34C-B4575BCA91D1}"/>
              </a:ext>
            </a:extLst>
          </p:cNvPr>
          <p:cNvCxnSpPr>
            <a:cxnSpLocks/>
            <a:endCxn id="14" idx="2"/>
          </p:cNvCxnSpPr>
          <p:nvPr/>
        </p:nvCxnSpPr>
        <p:spPr>
          <a:xfrm flipV="1">
            <a:off x="1131372" y="3286016"/>
            <a:ext cx="1216301" cy="2923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6ADB3D1-F3D4-4D85-86DD-4C60921F5C56}"/>
              </a:ext>
            </a:extLst>
          </p:cNvPr>
          <p:cNvCxnSpPr>
            <a:cxnSpLocks/>
            <a:endCxn id="10" idx="2"/>
          </p:cNvCxnSpPr>
          <p:nvPr/>
        </p:nvCxnSpPr>
        <p:spPr>
          <a:xfrm>
            <a:off x="7091801" y="2897471"/>
            <a:ext cx="1737760" cy="720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52FD177-6C0A-45A8-A746-DD2880607B5F}"/>
                  </a:ext>
                </a:extLst>
              </p:cNvPr>
              <p:cNvSpPr txBox="1"/>
              <p:nvPr/>
            </p:nvSpPr>
            <p:spPr>
              <a:xfrm>
                <a:off x="453436" y="3453639"/>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20" name="文本框 19">
                <a:extLst>
                  <a:ext uri="{FF2B5EF4-FFF2-40B4-BE49-F238E27FC236}">
                    <a16:creationId xmlns:a16="http://schemas.microsoft.com/office/drawing/2014/main" id="{452FD177-6C0A-45A8-A746-DD2880607B5F}"/>
                  </a:ext>
                </a:extLst>
              </p:cNvPr>
              <p:cNvSpPr txBox="1">
                <a:spLocks noRot="1" noChangeAspect="1" noMove="1" noResize="1" noEditPoints="1" noAdjustHandles="1" noChangeArrowheads="1" noChangeShapeType="1" noTextEdit="1"/>
              </p:cNvSpPr>
              <p:nvPr/>
            </p:nvSpPr>
            <p:spPr>
              <a:xfrm>
                <a:off x="453436" y="3453639"/>
                <a:ext cx="86409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070ECBA-7E2E-4B9C-8508-6E17CE3044EC}"/>
                  </a:ext>
                </a:extLst>
              </p:cNvPr>
              <p:cNvSpPr txBox="1"/>
              <p:nvPr/>
            </p:nvSpPr>
            <p:spPr>
              <a:xfrm>
                <a:off x="8661936" y="2728791"/>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𝑛</m:t>
                          </m:r>
                        </m:sub>
                      </m:sSub>
                    </m:oMath>
                  </m:oMathPara>
                </a14:m>
                <a:endParaRPr lang="zh-CN" altLang="en-US" sz="2800" dirty="0"/>
              </a:p>
            </p:txBody>
          </p:sp>
        </mc:Choice>
        <mc:Fallback xmlns="">
          <p:sp>
            <p:nvSpPr>
              <p:cNvPr id="22" name="文本框 21">
                <a:extLst>
                  <a:ext uri="{FF2B5EF4-FFF2-40B4-BE49-F238E27FC236}">
                    <a16:creationId xmlns:a16="http://schemas.microsoft.com/office/drawing/2014/main" id="{C070ECBA-7E2E-4B9C-8508-6E17CE3044EC}"/>
                  </a:ext>
                </a:extLst>
              </p:cNvPr>
              <p:cNvSpPr txBox="1">
                <a:spLocks noRot="1" noChangeAspect="1" noMove="1" noResize="1" noEditPoints="1" noAdjustHandles="1" noChangeArrowheads="1" noChangeShapeType="1" noTextEdit="1"/>
              </p:cNvSpPr>
              <p:nvPr/>
            </p:nvSpPr>
            <p:spPr>
              <a:xfrm>
                <a:off x="8661936" y="2728791"/>
                <a:ext cx="864096"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5EC3344-B9D6-4746-A786-40F5CBA1DCAC}"/>
                  </a:ext>
                </a:extLst>
              </p:cNvPr>
              <p:cNvSpPr txBox="1"/>
              <p:nvPr/>
            </p:nvSpPr>
            <p:spPr>
              <a:xfrm>
                <a:off x="2232334" y="3050946"/>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23" name="文本框 22">
                <a:extLst>
                  <a:ext uri="{FF2B5EF4-FFF2-40B4-BE49-F238E27FC236}">
                    <a16:creationId xmlns:a16="http://schemas.microsoft.com/office/drawing/2014/main" id="{D5EC3344-B9D6-4746-A786-40F5CBA1DCAC}"/>
                  </a:ext>
                </a:extLst>
              </p:cNvPr>
              <p:cNvSpPr txBox="1">
                <a:spLocks noRot="1" noChangeAspect="1" noMove="1" noResize="1" noEditPoints="1" noAdjustHandles="1" noChangeArrowheads="1" noChangeShapeType="1" noTextEdit="1"/>
              </p:cNvSpPr>
              <p:nvPr/>
            </p:nvSpPr>
            <p:spPr>
              <a:xfrm>
                <a:off x="2232334" y="3050946"/>
                <a:ext cx="864096"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F401286-AEA1-476D-84ED-8011812E85A5}"/>
                  </a:ext>
                </a:extLst>
              </p:cNvPr>
              <p:cNvSpPr txBox="1"/>
              <p:nvPr/>
            </p:nvSpPr>
            <p:spPr>
              <a:xfrm>
                <a:off x="6402042" y="2650836"/>
                <a:ext cx="8640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m:rPr>
                              <m:sty m:val="p"/>
                            </m:rPr>
                            <a:rPr lang="en-US" altLang="zh-CN" sz="2000" i="1" smtClean="0">
                              <a:latin typeface="Cambria Math" panose="02040503050406030204" pitchFamily="18" charset="0"/>
                            </a:rPr>
                            <m:t>V</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24" name="文本框 23">
                <a:extLst>
                  <a:ext uri="{FF2B5EF4-FFF2-40B4-BE49-F238E27FC236}">
                    <a16:creationId xmlns:a16="http://schemas.microsoft.com/office/drawing/2014/main" id="{FF401286-AEA1-476D-84ED-8011812E85A5}"/>
                  </a:ext>
                </a:extLst>
              </p:cNvPr>
              <p:cNvSpPr txBox="1">
                <a:spLocks noRot="1" noChangeAspect="1" noMove="1" noResize="1" noEditPoints="1" noAdjustHandles="1" noChangeArrowheads="1" noChangeShapeType="1" noTextEdit="1"/>
              </p:cNvSpPr>
              <p:nvPr/>
            </p:nvSpPr>
            <p:spPr>
              <a:xfrm>
                <a:off x="6402042" y="2650836"/>
                <a:ext cx="864096" cy="40011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0551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096430" y="757084"/>
            <a:ext cx="7751304"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694606" y="404664"/>
            <a:ext cx="2339102"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二、数学归纳法</a:t>
            </a:r>
          </a:p>
        </p:txBody>
      </p:sp>
      <p:grpSp>
        <p:nvGrpSpPr>
          <p:cNvPr id="22" name="组合 21">
            <a:extLst>
              <a:ext uri="{FF2B5EF4-FFF2-40B4-BE49-F238E27FC236}">
                <a16:creationId xmlns:a16="http://schemas.microsoft.com/office/drawing/2014/main" id="{B378FB72-E86A-4272-8424-C93E2AADDF17}"/>
              </a:ext>
            </a:extLst>
          </p:cNvPr>
          <p:cNvGrpSpPr/>
          <p:nvPr/>
        </p:nvGrpSpPr>
        <p:grpSpPr>
          <a:xfrm>
            <a:off x="453436" y="2363080"/>
            <a:ext cx="9072596" cy="3874232"/>
            <a:chOff x="453436" y="2363080"/>
            <a:chExt cx="9072596" cy="3874232"/>
          </a:xfrm>
        </p:grpSpPr>
        <p:sp>
          <p:nvSpPr>
            <p:cNvPr id="5" name="椭圆 4">
              <a:extLst>
                <a:ext uri="{FF2B5EF4-FFF2-40B4-BE49-F238E27FC236}">
                  <a16:creationId xmlns:a16="http://schemas.microsoft.com/office/drawing/2014/main" id="{44FA80BA-3CF5-4FB9-BA7C-53633C1C5E93}"/>
                </a:ext>
              </a:extLst>
            </p:cNvPr>
            <p:cNvSpPr/>
            <p:nvPr/>
          </p:nvSpPr>
          <p:spPr>
            <a:xfrm>
              <a:off x="546597" y="3201387"/>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9AE3D95-AC57-4514-A7A8-B2FBDAF15B2B}"/>
                </a:ext>
              </a:extLst>
            </p:cNvPr>
            <p:cNvSpPr/>
            <p:nvPr/>
          </p:nvSpPr>
          <p:spPr>
            <a:xfrm>
              <a:off x="6498717" y="2363080"/>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9EABFD7F-0D1B-47B4-AAFC-064F73DCC0D5}"/>
                </a:ext>
              </a:extLst>
            </p:cNvPr>
            <p:cNvSpPr/>
            <p:nvPr/>
          </p:nvSpPr>
          <p:spPr>
            <a:xfrm>
              <a:off x="8829561" y="2449478"/>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1EA91AD-C907-4CD9-839E-7330F08AA6C0}"/>
                </a:ext>
              </a:extLst>
            </p:cNvPr>
            <p:cNvSpPr/>
            <p:nvPr/>
          </p:nvSpPr>
          <p:spPr>
            <a:xfrm>
              <a:off x="3828971" y="281387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D7FA5491-2D15-4ACC-B132-85B0551CC9C3}"/>
                </a:ext>
              </a:extLst>
            </p:cNvPr>
            <p:cNvSpPr/>
            <p:nvPr/>
          </p:nvSpPr>
          <p:spPr>
            <a:xfrm>
              <a:off x="4708335" y="26907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D30B301-B2D3-4F87-A873-85CB0838F0E7}"/>
                </a:ext>
              </a:extLst>
            </p:cNvPr>
            <p:cNvSpPr/>
            <p:nvPr/>
          </p:nvSpPr>
          <p:spPr>
            <a:xfrm>
              <a:off x="5690180" y="261877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A503F14-6D07-4F91-A641-8CBEF9CEC88B}"/>
                </a:ext>
              </a:extLst>
            </p:cNvPr>
            <p:cNvSpPr/>
            <p:nvPr/>
          </p:nvSpPr>
          <p:spPr>
            <a:xfrm>
              <a:off x="2347673" y="2766015"/>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5F1E81EB-3EF9-4649-A159-BC36E9B41B02}"/>
                </a:ext>
              </a:extLst>
            </p:cNvPr>
            <p:cNvCxnSpPr>
              <a:cxnSpLocks/>
              <a:endCxn id="11" idx="2"/>
            </p:cNvCxnSpPr>
            <p:nvPr/>
          </p:nvCxnSpPr>
          <p:spPr>
            <a:xfrm flipV="1">
              <a:off x="1131372" y="3058403"/>
              <a:ext cx="1216301" cy="2923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8514FA7-8AA0-4637-8EC5-1C54F25B0641}"/>
                </a:ext>
              </a:extLst>
            </p:cNvPr>
            <p:cNvCxnSpPr>
              <a:cxnSpLocks/>
              <a:endCxn id="7" idx="2"/>
            </p:cNvCxnSpPr>
            <p:nvPr/>
          </p:nvCxnSpPr>
          <p:spPr>
            <a:xfrm>
              <a:off x="7091801" y="2669858"/>
              <a:ext cx="1737760" cy="720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BFE19B7-EFD7-4D61-A7FB-684BAC7FBF5C}"/>
                    </a:ext>
                  </a:extLst>
                </p:cNvPr>
                <p:cNvSpPr txBox="1"/>
                <p:nvPr/>
              </p:nvSpPr>
              <p:spPr>
                <a:xfrm>
                  <a:off x="453436" y="3226026"/>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4" name="文本框 13">
                  <a:extLst>
                    <a:ext uri="{FF2B5EF4-FFF2-40B4-BE49-F238E27FC236}">
                      <a16:creationId xmlns:a16="http://schemas.microsoft.com/office/drawing/2014/main" id="{ABFE19B7-EFD7-4D61-A7FB-684BAC7FBF5C}"/>
                    </a:ext>
                  </a:extLst>
                </p:cNvPr>
                <p:cNvSpPr txBox="1">
                  <a:spLocks noRot="1" noChangeAspect="1" noMove="1" noResize="1" noEditPoints="1" noAdjustHandles="1" noChangeArrowheads="1" noChangeShapeType="1" noTextEdit="1"/>
                </p:cNvSpPr>
                <p:nvPr/>
              </p:nvSpPr>
              <p:spPr>
                <a:xfrm>
                  <a:off x="453436" y="3226026"/>
                  <a:ext cx="86409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9D5B1FD-4F3B-4042-8BBD-0844B0F5C91C}"/>
                    </a:ext>
                  </a:extLst>
                </p:cNvPr>
                <p:cNvSpPr txBox="1"/>
                <p:nvPr/>
              </p:nvSpPr>
              <p:spPr>
                <a:xfrm>
                  <a:off x="8661936" y="2501178"/>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𝑛</m:t>
                            </m:r>
                          </m:sub>
                        </m:sSub>
                      </m:oMath>
                    </m:oMathPara>
                  </a14:m>
                  <a:endParaRPr lang="zh-CN" altLang="en-US" sz="2800" dirty="0"/>
                </a:p>
              </p:txBody>
            </p:sp>
          </mc:Choice>
          <mc:Fallback xmlns="">
            <p:sp>
              <p:nvSpPr>
                <p:cNvPr id="15" name="文本框 14">
                  <a:extLst>
                    <a:ext uri="{FF2B5EF4-FFF2-40B4-BE49-F238E27FC236}">
                      <a16:creationId xmlns:a16="http://schemas.microsoft.com/office/drawing/2014/main" id="{19D5B1FD-4F3B-4042-8BBD-0844B0F5C91C}"/>
                    </a:ext>
                  </a:extLst>
                </p:cNvPr>
                <p:cNvSpPr txBox="1">
                  <a:spLocks noRot="1" noChangeAspect="1" noMove="1" noResize="1" noEditPoints="1" noAdjustHandles="1" noChangeArrowheads="1" noChangeShapeType="1" noTextEdit="1"/>
                </p:cNvSpPr>
                <p:nvPr/>
              </p:nvSpPr>
              <p:spPr>
                <a:xfrm>
                  <a:off x="8661936" y="2501178"/>
                  <a:ext cx="864096"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4262E49-C63A-427F-9B45-AA45D8DBE14B}"/>
                    </a:ext>
                  </a:extLst>
                </p:cNvPr>
                <p:cNvSpPr txBox="1"/>
                <p:nvPr/>
              </p:nvSpPr>
              <p:spPr>
                <a:xfrm>
                  <a:off x="2232334" y="2823333"/>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id="{04262E49-C63A-427F-9B45-AA45D8DBE14B}"/>
                    </a:ext>
                  </a:extLst>
                </p:cNvPr>
                <p:cNvSpPr txBox="1">
                  <a:spLocks noRot="1" noChangeAspect="1" noMove="1" noResize="1" noEditPoints="1" noAdjustHandles="1" noChangeArrowheads="1" noChangeShapeType="1" noTextEdit="1"/>
                </p:cNvSpPr>
                <p:nvPr/>
              </p:nvSpPr>
              <p:spPr>
                <a:xfrm>
                  <a:off x="2232334" y="2823333"/>
                  <a:ext cx="864096"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7EE9B61-3F8D-494C-BF26-BBFEA225DC1F}"/>
                    </a:ext>
                  </a:extLst>
                </p:cNvPr>
                <p:cNvSpPr txBox="1"/>
                <p:nvPr/>
              </p:nvSpPr>
              <p:spPr>
                <a:xfrm>
                  <a:off x="6402042" y="2423223"/>
                  <a:ext cx="8640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m:rPr>
                                <m:sty m:val="p"/>
                              </m:rPr>
                              <a:rPr lang="en-US" altLang="zh-CN" sz="2000" i="1" smtClean="0">
                                <a:latin typeface="Cambria Math" panose="02040503050406030204" pitchFamily="18" charset="0"/>
                              </a:rPr>
                              <m:t>V</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8" name="文本框 17">
                  <a:extLst>
                    <a:ext uri="{FF2B5EF4-FFF2-40B4-BE49-F238E27FC236}">
                      <a16:creationId xmlns:a16="http://schemas.microsoft.com/office/drawing/2014/main" id="{37EE9B61-3F8D-494C-BF26-BBFEA225DC1F}"/>
                    </a:ext>
                  </a:extLst>
                </p:cNvPr>
                <p:cNvSpPr txBox="1">
                  <a:spLocks noRot="1" noChangeAspect="1" noMove="1" noResize="1" noEditPoints="1" noAdjustHandles="1" noChangeArrowheads="1" noChangeShapeType="1" noTextEdit="1"/>
                </p:cNvSpPr>
                <p:nvPr/>
              </p:nvSpPr>
              <p:spPr>
                <a:xfrm>
                  <a:off x="6402042" y="2423223"/>
                  <a:ext cx="864096" cy="400110"/>
                </a:xfrm>
                <a:prstGeom prst="rect">
                  <a:avLst/>
                </a:prstGeom>
                <a:blipFill>
                  <a:blip r:embed="rId6"/>
                  <a:stretch>
                    <a:fillRect/>
                  </a:stretch>
                </a:blipFill>
              </p:spPr>
              <p:txBody>
                <a:bodyPr/>
                <a:lstStyle/>
                <a:p>
                  <a:r>
                    <a:rPr lang="zh-CN" altLang="en-US">
                      <a:noFill/>
                    </a:rPr>
                    <a:t> </a:t>
                  </a:r>
                </a:p>
              </p:txBody>
            </p:sp>
          </mc:Fallback>
        </mc:AlternateContent>
        <p:sp>
          <p:nvSpPr>
            <p:cNvPr id="3" name="椭圆 2">
              <a:extLst>
                <a:ext uri="{FF2B5EF4-FFF2-40B4-BE49-F238E27FC236}">
                  <a16:creationId xmlns:a16="http://schemas.microsoft.com/office/drawing/2014/main" id="{47392738-413F-4B44-9E6F-43BFB59520C6}"/>
                </a:ext>
              </a:extLst>
            </p:cNvPr>
            <p:cNvSpPr/>
            <p:nvPr/>
          </p:nvSpPr>
          <p:spPr>
            <a:xfrm>
              <a:off x="5159102" y="5408409"/>
              <a:ext cx="731886" cy="73447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9BC687E-41E8-4AF4-9CCB-222DB0FA8783}"/>
                    </a:ext>
                  </a:extLst>
                </p:cNvPr>
                <p:cNvSpPr txBox="1"/>
                <p:nvPr/>
              </p:nvSpPr>
              <p:spPr>
                <a:xfrm>
                  <a:off x="5795370" y="5775647"/>
                  <a:ext cx="10081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19" name="文本框 18">
                  <a:extLst>
                    <a:ext uri="{FF2B5EF4-FFF2-40B4-BE49-F238E27FC236}">
                      <a16:creationId xmlns:a16="http://schemas.microsoft.com/office/drawing/2014/main" id="{F9BC687E-41E8-4AF4-9CCB-222DB0FA8783}"/>
                    </a:ext>
                  </a:extLst>
                </p:cNvPr>
                <p:cNvSpPr txBox="1">
                  <a:spLocks noRot="1" noChangeAspect="1" noMove="1" noResize="1" noEditPoints="1" noAdjustHandles="1" noChangeArrowheads="1" noChangeShapeType="1" noTextEdit="1"/>
                </p:cNvSpPr>
                <p:nvPr/>
              </p:nvSpPr>
              <p:spPr>
                <a:xfrm>
                  <a:off x="5795370" y="5775647"/>
                  <a:ext cx="1008112" cy="461665"/>
                </a:xfrm>
                <a:prstGeom prst="rect">
                  <a:avLst/>
                </a:prstGeom>
                <a:blipFill>
                  <a:blip r:embed="rId7"/>
                  <a:stretch>
                    <a:fillRect b="-2632"/>
                  </a:stretch>
                </a:blipFill>
              </p:spPr>
              <p:txBody>
                <a:bodyPr/>
                <a:lstStyle/>
                <a:p>
                  <a:r>
                    <a:rPr lang="zh-CN" altLang="en-US">
                      <a:noFill/>
                    </a:rPr>
                    <a:t> </a:t>
                  </a:r>
                </a:p>
              </p:txBody>
            </p:sp>
          </mc:Fallback>
        </mc:AlternateContent>
        <p:cxnSp>
          <p:nvCxnSpPr>
            <p:cNvPr id="21" name="直接箭头连接符 20">
              <a:extLst>
                <a:ext uri="{FF2B5EF4-FFF2-40B4-BE49-F238E27FC236}">
                  <a16:creationId xmlns:a16="http://schemas.microsoft.com/office/drawing/2014/main" id="{DD322533-10FC-4A1B-B708-272012CE653A}"/>
                </a:ext>
              </a:extLst>
            </p:cNvPr>
            <p:cNvCxnSpPr>
              <a:cxnSpLocks/>
            </p:cNvCxnSpPr>
            <p:nvPr/>
          </p:nvCxnSpPr>
          <p:spPr>
            <a:xfrm flipH="1" flipV="1">
              <a:off x="1054646" y="3749246"/>
              <a:ext cx="4104456" cy="1857321"/>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TextBox 31">
            <a:extLst>
              <a:ext uri="{FF2B5EF4-FFF2-40B4-BE49-F238E27FC236}">
                <a16:creationId xmlns:a16="http://schemas.microsoft.com/office/drawing/2014/main" id="{1816F36D-DC82-49AE-8B78-75105B450C52}"/>
              </a:ext>
            </a:extLst>
          </p:cNvPr>
          <p:cNvSpPr txBox="1"/>
          <p:nvPr/>
        </p:nvSpPr>
        <p:spPr>
          <a:xfrm>
            <a:off x="694606" y="1376003"/>
            <a:ext cx="1882247" cy="584775"/>
          </a:xfrm>
          <a:prstGeom prst="rect">
            <a:avLst/>
          </a:prstGeom>
          <a:noFill/>
        </p:spPr>
        <p:txBody>
          <a:bodyPr wrap="none" rtlCol="0">
            <a:spAutoFit/>
          </a:bodyPr>
          <a:lstStyle/>
          <a:p>
            <a:pPr lvl="0"/>
            <a:r>
              <a:rPr lang="en-US" altLang="zh-CN" sz="3200" dirty="0">
                <a:solidFill>
                  <a:srgbClr val="579BAE"/>
                </a:solidFill>
                <a:latin typeface="微软雅黑" panose="020B0503020204020204" pitchFamily="34" charset="-122"/>
                <a:ea typeface="微软雅黑" panose="020B0503020204020204" pitchFamily="34" charset="-122"/>
              </a:rPr>
              <a:t>Case 1</a:t>
            </a:r>
            <a:r>
              <a:rPr lang="zh-CN" altLang="en-US" sz="3200" dirty="0">
                <a:solidFill>
                  <a:srgbClr val="579BAE"/>
                </a:solidFill>
                <a:latin typeface="微软雅黑" panose="020B0503020204020204" pitchFamily="34" charset="-122"/>
                <a:ea typeface="微软雅黑" panose="020B0503020204020204" pitchFamily="34" charset="-122"/>
              </a:rPr>
              <a:t>：</a:t>
            </a:r>
          </a:p>
        </p:txBody>
      </p:sp>
      <p:cxnSp>
        <p:nvCxnSpPr>
          <p:cNvPr id="20" name="直接箭头连接符 19">
            <a:extLst>
              <a:ext uri="{FF2B5EF4-FFF2-40B4-BE49-F238E27FC236}">
                <a16:creationId xmlns:a16="http://schemas.microsoft.com/office/drawing/2014/main" id="{2CEA74B1-3A46-48A5-98D3-70AFD94954F7}"/>
              </a:ext>
            </a:extLst>
          </p:cNvPr>
          <p:cNvCxnSpPr>
            <a:cxnSpLocks/>
          </p:cNvCxnSpPr>
          <p:nvPr/>
        </p:nvCxnSpPr>
        <p:spPr>
          <a:xfrm flipH="1" flipV="1">
            <a:off x="1015427" y="3739763"/>
            <a:ext cx="4143675" cy="18637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726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033708" y="757084"/>
            <a:ext cx="781402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1"/>
          <p:cNvSpPr txBox="1"/>
          <p:nvPr/>
        </p:nvSpPr>
        <p:spPr>
          <a:xfrm>
            <a:off x="694606" y="404664"/>
            <a:ext cx="2339102" cy="461665"/>
          </a:xfrm>
          <a:prstGeom prst="rect">
            <a:avLst/>
          </a:prstGeom>
          <a:noFill/>
        </p:spPr>
        <p:txBody>
          <a:bodyPr wrap="none" rtlCol="0">
            <a:spAutoFit/>
          </a:bodyPr>
          <a:lstStyle/>
          <a:p>
            <a:pPr lvl="0"/>
            <a:r>
              <a:rPr lang="zh-CN" altLang="en-US" sz="2400" dirty="0">
                <a:solidFill>
                  <a:schemeClr val="accent5">
                    <a:lumMod val="75000"/>
                  </a:schemeClr>
                </a:solidFill>
                <a:latin typeface="微软雅黑" pitchFamily="34" charset="-122"/>
                <a:ea typeface="微软雅黑" pitchFamily="34" charset="-122"/>
              </a:rPr>
              <a:t>一、数学归纳法</a:t>
            </a:r>
          </a:p>
        </p:txBody>
      </p:sp>
      <p:sp>
        <p:nvSpPr>
          <p:cNvPr id="5" name="椭圆 4">
            <a:extLst>
              <a:ext uri="{FF2B5EF4-FFF2-40B4-BE49-F238E27FC236}">
                <a16:creationId xmlns:a16="http://schemas.microsoft.com/office/drawing/2014/main" id="{EE508204-4C64-4317-9549-3A66C79723EB}"/>
              </a:ext>
            </a:extLst>
          </p:cNvPr>
          <p:cNvSpPr/>
          <p:nvPr/>
        </p:nvSpPr>
        <p:spPr>
          <a:xfrm>
            <a:off x="1148219" y="3345403"/>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6A5FD60-FA08-42DC-9B1D-9159882D4AC6}"/>
              </a:ext>
            </a:extLst>
          </p:cNvPr>
          <p:cNvSpPr/>
          <p:nvPr/>
        </p:nvSpPr>
        <p:spPr>
          <a:xfrm>
            <a:off x="7100339" y="2507096"/>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D9CAABA-8060-4C10-9706-EEB0E5768EAB}"/>
              </a:ext>
            </a:extLst>
          </p:cNvPr>
          <p:cNvSpPr/>
          <p:nvPr/>
        </p:nvSpPr>
        <p:spPr>
          <a:xfrm>
            <a:off x="9431183" y="2593494"/>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24C958B-6D7A-4661-B9F1-5802ADAC8523}"/>
              </a:ext>
            </a:extLst>
          </p:cNvPr>
          <p:cNvSpPr/>
          <p:nvPr/>
        </p:nvSpPr>
        <p:spPr>
          <a:xfrm>
            <a:off x="4430593" y="295789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C4FBDAD-539E-40A6-9796-AC006422BA9A}"/>
              </a:ext>
            </a:extLst>
          </p:cNvPr>
          <p:cNvSpPr/>
          <p:nvPr/>
        </p:nvSpPr>
        <p:spPr>
          <a:xfrm>
            <a:off x="5521895" y="279337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C09ABC7A-B65B-4B84-B8C9-30B28D26243D}"/>
              </a:ext>
            </a:extLst>
          </p:cNvPr>
          <p:cNvSpPr/>
          <p:nvPr/>
        </p:nvSpPr>
        <p:spPr>
          <a:xfrm>
            <a:off x="6492610" y="27597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01528EB-F65A-4CDC-95DA-52654C909AA1}"/>
              </a:ext>
            </a:extLst>
          </p:cNvPr>
          <p:cNvSpPr/>
          <p:nvPr/>
        </p:nvSpPr>
        <p:spPr>
          <a:xfrm>
            <a:off x="2949295" y="2910031"/>
            <a:ext cx="584775" cy="58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4A5D2ADD-12A0-4065-98F9-EE8218076780}"/>
              </a:ext>
            </a:extLst>
          </p:cNvPr>
          <p:cNvCxnSpPr>
            <a:cxnSpLocks/>
            <a:endCxn id="11" idx="2"/>
          </p:cNvCxnSpPr>
          <p:nvPr/>
        </p:nvCxnSpPr>
        <p:spPr>
          <a:xfrm flipV="1">
            <a:off x="1732994" y="3202419"/>
            <a:ext cx="1216301" cy="2923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DFE725B-9819-4DD2-A9E6-449A9F81ECC3}"/>
              </a:ext>
            </a:extLst>
          </p:cNvPr>
          <p:cNvCxnSpPr>
            <a:cxnSpLocks/>
            <a:endCxn id="7" idx="2"/>
          </p:cNvCxnSpPr>
          <p:nvPr/>
        </p:nvCxnSpPr>
        <p:spPr>
          <a:xfrm>
            <a:off x="7693423" y="2813874"/>
            <a:ext cx="1737760" cy="720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C2B55EA-FE4A-475E-B7E8-519B47B564CA}"/>
                  </a:ext>
                </a:extLst>
              </p:cNvPr>
              <p:cNvSpPr txBox="1"/>
              <p:nvPr/>
            </p:nvSpPr>
            <p:spPr>
              <a:xfrm>
                <a:off x="1055058" y="3370042"/>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4" name="文本框 13">
                <a:extLst>
                  <a:ext uri="{FF2B5EF4-FFF2-40B4-BE49-F238E27FC236}">
                    <a16:creationId xmlns:a16="http://schemas.microsoft.com/office/drawing/2014/main" id="{1C2B55EA-FE4A-475E-B7E8-519B47B564CA}"/>
                  </a:ext>
                </a:extLst>
              </p:cNvPr>
              <p:cNvSpPr txBox="1">
                <a:spLocks noRot="1" noChangeAspect="1" noMove="1" noResize="1" noEditPoints="1" noAdjustHandles="1" noChangeArrowheads="1" noChangeShapeType="1" noTextEdit="1"/>
              </p:cNvSpPr>
              <p:nvPr/>
            </p:nvSpPr>
            <p:spPr>
              <a:xfrm>
                <a:off x="1055058" y="3370042"/>
                <a:ext cx="86409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B000465-CA5D-4CA2-A777-7A6D40A3C8BB}"/>
                  </a:ext>
                </a:extLst>
              </p:cNvPr>
              <p:cNvSpPr txBox="1"/>
              <p:nvPr/>
            </p:nvSpPr>
            <p:spPr>
              <a:xfrm>
                <a:off x="9263558" y="2645194"/>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𝑛</m:t>
                          </m:r>
                        </m:sub>
                      </m:sSub>
                    </m:oMath>
                  </m:oMathPara>
                </a14:m>
                <a:endParaRPr lang="zh-CN" altLang="en-US" sz="2800" dirty="0"/>
              </a:p>
            </p:txBody>
          </p:sp>
        </mc:Choice>
        <mc:Fallback xmlns="">
          <p:sp>
            <p:nvSpPr>
              <p:cNvPr id="15" name="文本框 14">
                <a:extLst>
                  <a:ext uri="{FF2B5EF4-FFF2-40B4-BE49-F238E27FC236}">
                    <a16:creationId xmlns:a16="http://schemas.microsoft.com/office/drawing/2014/main" id="{1B000465-CA5D-4CA2-A777-7A6D40A3C8BB}"/>
                  </a:ext>
                </a:extLst>
              </p:cNvPr>
              <p:cNvSpPr txBox="1">
                <a:spLocks noRot="1" noChangeAspect="1" noMove="1" noResize="1" noEditPoints="1" noAdjustHandles="1" noChangeArrowheads="1" noChangeShapeType="1" noTextEdit="1"/>
              </p:cNvSpPr>
              <p:nvPr/>
            </p:nvSpPr>
            <p:spPr>
              <a:xfrm>
                <a:off x="9263558" y="2645194"/>
                <a:ext cx="864096"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356D62F-5540-421F-97DA-9BF60B8AF3D7}"/>
                  </a:ext>
                </a:extLst>
              </p:cNvPr>
              <p:cNvSpPr txBox="1"/>
              <p:nvPr/>
            </p:nvSpPr>
            <p:spPr>
              <a:xfrm>
                <a:off x="2833956" y="2967349"/>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i="1" smtClean="0">
                              <a:latin typeface="Cambria Math" panose="02040503050406030204" pitchFamily="18" charset="0"/>
                            </a:rPr>
                            <m:t>V</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6" name="文本框 15">
                <a:extLst>
                  <a:ext uri="{FF2B5EF4-FFF2-40B4-BE49-F238E27FC236}">
                    <a16:creationId xmlns:a16="http://schemas.microsoft.com/office/drawing/2014/main" id="{C356D62F-5540-421F-97DA-9BF60B8AF3D7}"/>
                  </a:ext>
                </a:extLst>
              </p:cNvPr>
              <p:cNvSpPr txBox="1">
                <a:spLocks noRot="1" noChangeAspect="1" noMove="1" noResize="1" noEditPoints="1" noAdjustHandles="1" noChangeArrowheads="1" noChangeShapeType="1" noTextEdit="1"/>
              </p:cNvSpPr>
              <p:nvPr/>
            </p:nvSpPr>
            <p:spPr>
              <a:xfrm>
                <a:off x="2833956" y="2967349"/>
                <a:ext cx="864096"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F4A7060-20DF-46AC-B279-32AC9BD590BA}"/>
                  </a:ext>
                </a:extLst>
              </p:cNvPr>
              <p:cNvSpPr txBox="1"/>
              <p:nvPr/>
            </p:nvSpPr>
            <p:spPr>
              <a:xfrm>
                <a:off x="7003664" y="2567239"/>
                <a:ext cx="8640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m:rPr>
                              <m:sty m:val="p"/>
                            </m:rPr>
                            <a:rPr lang="en-US" altLang="zh-CN" sz="2000" i="1" smtClean="0">
                              <a:latin typeface="Cambria Math" panose="02040503050406030204" pitchFamily="18" charset="0"/>
                            </a:rPr>
                            <m:t>V</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8" name="文本框 17">
                <a:extLst>
                  <a:ext uri="{FF2B5EF4-FFF2-40B4-BE49-F238E27FC236}">
                    <a16:creationId xmlns:a16="http://schemas.microsoft.com/office/drawing/2014/main" id="{8F4A7060-20DF-46AC-B279-32AC9BD590BA}"/>
                  </a:ext>
                </a:extLst>
              </p:cNvPr>
              <p:cNvSpPr txBox="1">
                <a:spLocks noRot="1" noChangeAspect="1" noMove="1" noResize="1" noEditPoints="1" noAdjustHandles="1" noChangeArrowheads="1" noChangeShapeType="1" noTextEdit="1"/>
              </p:cNvSpPr>
              <p:nvPr/>
            </p:nvSpPr>
            <p:spPr>
              <a:xfrm>
                <a:off x="7003664" y="2567239"/>
                <a:ext cx="864096" cy="400110"/>
              </a:xfrm>
              <a:prstGeom prst="rect">
                <a:avLst/>
              </a:prstGeom>
              <a:blipFill>
                <a:blip r:embed="rId6"/>
                <a:stretch>
                  <a:fillRect/>
                </a:stretch>
              </a:blipFill>
            </p:spPr>
            <p:txBody>
              <a:bodyPr/>
              <a:lstStyle/>
              <a:p>
                <a:r>
                  <a:rPr lang="zh-CN" altLang="en-US">
                    <a:noFill/>
                  </a:rPr>
                  <a:t> </a:t>
                </a:r>
              </a:p>
            </p:txBody>
          </p:sp>
        </mc:Fallback>
      </mc:AlternateContent>
      <p:sp>
        <p:nvSpPr>
          <p:cNvPr id="19" name="椭圆 18">
            <a:extLst>
              <a:ext uri="{FF2B5EF4-FFF2-40B4-BE49-F238E27FC236}">
                <a16:creationId xmlns:a16="http://schemas.microsoft.com/office/drawing/2014/main" id="{50BECADA-CB7E-4EAB-A2B4-99870C96BFE2}"/>
              </a:ext>
            </a:extLst>
          </p:cNvPr>
          <p:cNvSpPr/>
          <p:nvPr/>
        </p:nvSpPr>
        <p:spPr>
          <a:xfrm>
            <a:off x="5760724" y="5552425"/>
            <a:ext cx="731886" cy="73447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EB1BCCE-77CC-4BB0-BB27-EB8E71E55A12}"/>
                  </a:ext>
                </a:extLst>
              </p:cNvPr>
              <p:cNvSpPr txBox="1"/>
              <p:nvPr/>
            </p:nvSpPr>
            <p:spPr>
              <a:xfrm>
                <a:off x="6396992" y="5919663"/>
                <a:ext cx="10081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20" name="文本框 19">
                <a:extLst>
                  <a:ext uri="{FF2B5EF4-FFF2-40B4-BE49-F238E27FC236}">
                    <a16:creationId xmlns:a16="http://schemas.microsoft.com/office/drawing/2014/main" id="{CEB1BCCE-77CC-4BB0-BB27-EB8E71E55A12}"/>
                  </a:ext>
                </a:extLst>
              </p:cNvPr>
              <p:cNvSpPr txBox="1">
                <a:spLocks noRot="1" noChangeAspect="1" noMove="1" noResize="1" noEditPoints="1" noAdjustHandles="1" noChangeArrowheads="1" noChangeShapeType="1" noTextEdit="1"/>
              </p:cNvSpPr>
              <p:nvPr/>
            </p:nvSpPr>
            <p:spPr>
              <a:xfrm>
                <a:off x="6396992" y="5919663"/>
                <a:ext cx="1008112" cy="461665"/>
              </a:xfrm>
              <a:prstGeom prst="rect">
                <a:avLst/>
              </a:prstGeom>
              <a:blipFill>
                <a:blip r:embed="rId7"/>
                <a:stretch>
                  <a:fillRect b="-2632"/>
                </a:stretch>
              </a:blipFill>
            </p:spPr>
            <p:txBody>
              <a:bodyPr/>
              <a:lstStyle/>
              <a:p>
                <a:r>
                  <a:rPr lang="zh-CN" altLang="en-US">
                    <a:noFill/>
                  </a:rPr>
                  <a:t> </a:t>
                </a:r>
              </a:p>
            </p:txBody>
          </p:sp>
        </mc:Fallback>
      </mc:AlternateContent>
      <p:cxnSp>
        <p:nvCxnSpPr>
          <p:cNvPr id="21" name="直接箭头连接符 20">
            <a:extLst>
              <a:ext uri="{FF2B5EF4-FFF2-40B4-BE49-F238E27FC236}">
                <a16:creationId xmlns:a16="http://schemas.microsoft.com/office/drawing/2014/main" id="{0B1BB56F-633E-4AB0-A0AA-5F67149597F3}"/>
              </a:ext>
            </a:extLst>
          </p:cNvPr>
          <p:cNvCxnSpPr>
            <a:cxnSpLocks/>
          </p:cNvCxnSpPr>
          <p:nvPr/>
        </p:nvCxnSpPr>
        <p:spPr>
          <a:xfrm flipH="1">
            <a:off x="6469551" y="3214378"/>
            <a:ext cx="3310178" cy="2491573"/>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TextBox 31">
            <a:extLst>
              <a:ext uri="{FF2B5EF4-FFF2-40B4-BE49-F238E27FC236}">
                <a16:creationId xmlns:a16="http://schemas.microsoft.com/office/drawing/2014/main" id="{E8541F68-7A8E-41A7-B35B-EB201B848B07}"/>
              </a:ext>
            </a:extLst>
          </p:cNvPr>
          <p:cNvSpPr txBox="1"/>
          <p:nvPr/>
        </p:nvSpPr>
        <p:spPr>
          <a:xfrm>
            <a:off x="711451" y="1399807"/>
            <a:ext cx="1882247" cy="584775"/>
          </a:xfrm>
          <a:prstGeom prst="rect">
            <a:avLst/>
          </a:prstGeom>
          <a:noFill/>
        </p:spPr>
        <p:txBody>
          <a:bodyPr wrap="none" rtlCol="0">
            <a:spAutoFit/>
          </a:bodyPr>
          <a:lstStyle/>
          <a:p>
            <a:pPr lvl="0"/>
            <a:r>
              <a:rPr lang="en-US" altLang="zh-CN" sz="3200" dirty="0">
                <a:solidFill>
                  <a:srgbClr val="579BAE"/>
                </a:solidFill>
                <a:latin typeface="微软雅黑" panose="020B0503020204020204" pitchFamily="34" charset="-122"/>
                <a:ea typeface="微软雅黑" panose="020B0503020204020204" pitchFamily="34" charset="-122"/>
              </a:rPr>
              <a:t>Case 2</a:t>
            </a:r>
            <a:r>
              <a:rPr lang="zh-CN" altLang="en-US" sz="3200" dirty="0">
                <a:solidFill>
                  <a:srgbClr val="579BAE"/>
                </a:solidFill>
                <a:latin typeface="微软雅黑" panose="020B0503020204020204" pitchFamily="34" charset="-122"/>
                <a:ea typeface="微软雅黑" panose="020B0503020204020204" pitchFamily="34" charset="-122"/>
              </a:rPr>
              <a:t>：</a:t>
            </a:r>
          </a:p>
        </p:txBody>
      </p:sp>
      <p:cxnSp>
        <p:nvCxnSpPr>
          <p:cNvPr id="23" name="直接箭头连接符 22">
            <a:extLst>
              <a:ext uri="{FF2B5EF4-FFF2-40B4-BE49-F238E27FC236}">
                <a16:creationId xmlns:a16="http://schemas.microsoft.com/office/drawing/2014/main" id="{954442B9-9ACB-4094-BAC8-F522B4B0630B}"/>
              </a:ext>
            </a:extLst>
          </p:cNvPr>
          <p:cNvCxnSpPr>
            <a:cxnSpLocks/>
          </p:cNvCxnSpPr>
          <p:nvPr/>
        </p:nvCxnSpPr>
        <p:spPr>
          <a:xfrm flipH="1">
            <a:off x="6492610" y="3214378"/>
            <a:ext cx="3287119" cy="249157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33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c77853fd4ed565fbc1e99f15a48e7953e36b29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480</Words>
  <Application>Microsoft Office PowerPoint</Application>
  <PresentationFormat>自定义</PresentationFormat>
  <Paragraphs>97</Paragraphs>
  <Slides>16</Slides>
  <Notes>16</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HelveticaNeueLT Pro 67 MdCn</vt:lpstr>
      <vt:lpstr>宋体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精美PPT</dc:creator>
  <cp:keywords>www.51pptmoban.com</cp:keywords>
  <cp:lastModifiedBy>何 伟</cp:lastModifiedBy>
  <cp:revision>274</cp:revision>
  <dcterms:created xsi:type="dcterms:W3CDTF">2015-12-08T06:12:33Z</dcterms:created>
  <dcterms:modified xsi:type="dcterms:W3CDTF">2018-11-26T01:25:18Z</dcterms:modified>
</cp:coreProperties>
</file>