
<file path=[Content_Types].xml><?xml version="1.0" encoding="utf-8"?>
<Types xmlns="http://schemas.openxmlformats.org/package/2006/content-types">
  <Default Extension="tmp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8"/>
  </p:notesMasterIdLst>
  <p:sldIdLst>
    <p:sldId id="256" r:id="rId2"/>
    <p:sldId id="274" r:id="rId3"/>
    <p:sldId id="299" r:id="rId4"/>
    <p:sldId id="275" r:id="rId5"/>
    <p:sldId id="276" r:id="rId6"/>
    <p:sldId id="277" r:id="rId7"/>
    <p:sldId id="278" r:id="rId8"/>
    <p:sldId id="279" r:id="rId9"/>
    <p:sldId id="280" r:id="rId10"/>
    <p:sldId id="301" r:id="rId11"/>
    <p:sldId id="281" r:id="rId12"/>
    <p:sldId id="282" r:id="rId13"/>
    <p:sldId id="302" r:id="rId14"/>
    <p:sldId id="303" r:id="rId15"/>
    <p:sldId id="283" r:id="rId16"/>
    <p:sldId id="304" r:id="rId17"/>
    <p:sldId id="284" r:id="rId18"/>
    <p:sldId id="285" r:id="rId19"/>
    <p:sldId id="286" r:id="rId20"/>
    <p:sldId id="287" r:id="rId21"/>
    <p:sldId id="305" r:id="rId22"/>
    <p:sldId id="288" r:id="rId23"/>
    <p:sldId id="289" r:id="rId24"/>
    <p:sldId id="290" r:id="rId25"/>
    <p:sldId id="307" r:id="rId26"/>
    <p:sldId id="306" r:id="rId27"/>
    <p:sldId id="291" r:id="rId28"/>
    <p:sldId id="292" r:id="rId29"/>
    <p:sldId id="293" r:id="rId30"/>
    <p:sldId id="294" r:id="rId31"/>
    <p:sldId id="308" r:id="rId32"/>
    <p:sldId id="295" r:id="rId33"/>
    <p:sldId id="296" r:id="rId34"/>
    <p:sldId id="297" r:id="rId35"/>
    <p:sldId id="310" r:id="rId36"/>
    <p:sldId id="273" r:id="rId3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006" autoAdjust="0"/>
  </p:normalViewPr>
  <p:slideViewPr>
    <p:cSldViewPr>
      <p:cViewPr varScale="1">
        <p:scale>
          <a:sx n="61" d="100"/>
          <a:sy n="61" d="100"/>
        </p:scale>
        <p:origin x="111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7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Click to edit Master text styles</a:t>
            </a:r>
          </a:p>
          <a:p>
            <a:pPr lvl="1"/>
            <a:r>
              <a:rPr lang="zh-CN" altLang="zh-CN" noProof="0" smtClean="0"/>
              <a:t>Second level</a:t>
            </a:r>
          </a:p>
          <a:p>
            <a:pPr lvl="2"/>
            <a:r>
              <a:rPr lang="zh-CN" altLang="zh-CN" noProof="0" smtClean="0"/>
              <a:t>Third level</a:t>
            </a:r>
          </a:p>
          <a:p>
            <a:pPr lvl="3"/>
            <a:r>
              <a:rPr lang="zh-CN" altLang="zh-CN" noProof="0" smtClean="0"/>
              <a:t>Fourth level</a:t>
            </a:r>
          </a:p>
          <a:p>
            <a:pPr lvl="4"/>
            <a:r>
              <a:rPr lang="zh-CN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AF12C7-93AF-4BB2-9B1D-9DD1BC187F9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85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669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为什么命名</a:t>
            </a:r>
            <a:r>
              <a:rPr lang="en-US" altLang="zh-CN" dirty="0" smtClean="0"/>
              <a:t>H</a:t>
            </a:r>
            <a:r>
              <a:rPr lang="zh-CN" altLang="en-US" dirty="0" smtClean="0"/>
              <a:t>是规范奇偶校验矩阵？命名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为生成矩阵？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19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477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如果我们证明了下文的“当且仅当”，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就是我们的编码函数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512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码字均匀分布在</a:t>
            </a:r>
            <a:r>
              <a:rPr lang="en-US" altLang="zh-CN" sz="1200" dirty="0" smtClean="0"/>
              <a:t>Z</a:t>
            </a:r>
            <a:r>
              <a:rPr lang="en-US" altLang="zh-CN" sz="1200" baseline="-25000" dirty="0" smtClean="0"/>
              <a:t>2</a:t>
            </a:r>
            <a:r>
              <a:rPr lang="en-US" altLang="zh-CN" sz="1200" baseline="30000" dirty="0" smtClean="0"/>
              <a:t>n</a:t>
            </a:r>
            <a:r>
              <a:rPr lang="zh-CN" altLang="en-US" dirty="0" smtClean="0"/>
              <a:t>中，使得</a:t>
            </a:r>
            <a:r>
              <a:rPr lang="en-US" altLang="zh-CN" dirty="0" smtClean="0"/>
              <a:t>receive word</a:t>
            </a:r>
            <a:r>
              <a:rPr lang="zh-CN" altLang="en-US" dirty="0" smtClean="0"/>
              <a:t>能够“最大似然”纠错为某个最近的码字；进而解码；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Z</a:t>
            </a:r>
            <a:r>
              <a:rPr lang="en-US" altLang="zh-CN" sz="1200" baseline="-25000" dirty="0" smtClean="0"/>
              <a:t>2</a:t>
            </a:r>
            <a:r>
              <a:rPr lang="en-US" altLang="zh-CN" sz="1200" baseline="30000" dirty="0" smtClean="0"/>
              <a:t>n</a:t>
            </a:r>
            <a:r>
              <a:rPr lang="zh-CN" altLang="en-US" dirty="0" smtClean="0"/>
              <a:t>群的子群：码字群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0717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奇偶校验矩阵的来处：在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的右侧</a:t>
            </a:r>
            <a:r>
              <a:rPr lang="en-US" altLang="zh-CN" dirty="0" smtClean="0"/>
              <a:t>m*m</a:t>
            </a:r>
            <a:r>
              <a:rPr lang="zh-CN" altLang="en-US" dirty="0" smtClean="0"/>
              <a:t>设置单位矩阵，就是要用相应位对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中相应行上的非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位进行奇偶校验</a:t>
            </a:r>
            <a:endParaRPr lang="en-US" altLang="zh-CN" dirty="0" smtClean="0"/>
          </a:p>
          <a:p>
            <a:r>
              <a:rPr lang="zh-CN" altLang="en-US" dirty="0" smtClean="0"/>
              <a:t>生成矩阵的来处：当给定任意的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，可以使用相应的奇偶校验矩阵来通过解线性方程的方式得到群码，但是不如构造</a:t>
            </a:r>
            <a:r>
              <a:rPr lang="en-US" altLang="zh-CN" dirty="0" smtClean="0"/>
              <a:t>G</a:t>
            </a:r>
            <a:r>
              <a:rPr lang="zh-CN" altLang="en-US" dirty="0" smtClean="0"/>
              <a:t>矩阵，对待传输数据直接进行计算得到相应的群码和编码对应。效率更高。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8508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</a:t>
            </a:r>
            <a:r>
              <a:rPr lang="en-US" altLang="zh-CN" dirty="0" smtClean="0"/>
              <a:t>n-m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bits</a:t>
            </a:r>
            <a:r>
              <a:rPr lang="zh-CN" altLang="en-US" dirty="0" smtClean="0"/>
              <a:t>就是我们可以编码的空间</a:t>
            </a:r>
            <a:r>
              <a:rPr lang="zh-CN" altLang="en-US" dirty="0" smtClean="0"/>
              <a:t>！待编码的信息；</a:t>
            </a:r>
            <a:endParaRPr lang="en-US" altLang="zh-CN" dirty="0" smtClean="0"/>
          </a:p>
          <a:p>
            <a:r>
              <a:rPr lang="zh-CN" altLang="en-US" dirty="0" smtClean="0"/>
              <a:t>当我们解</a:t>
            </a:r>
            <a:r>
              <a:rPr lang="en-US" altLang="zh-CN" dirty="0" err="1" smtClean="0"/>
              <a:t>Hy</a:t>
            </a:r>
            <a:r>
              <a:rPr lang="en-US" altLang="zh-CN" dirty="0" smtClean="0"/>
              <a:t>=0</a:t>
            </a:r>
            <a:r>
              <a:rPr lang="zh-CN" altLang="en-US" dirty="0" smtClean="0"/>
              <a:t>方程时，解出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的前</a:t>
            </a:r>
            <a:r>
              <a:rPr lang="en-US" altLang="zh-CN" dirty="0" smtClean="0"/>
              <a:t>n-m</a:t>
            </a:r>
            <a:r>
              <a:rPr lang="zh-CN" altLang="en-US" dirty="0" smtClean="0"/>
              <a:t>一定覆盖所有</a:t>
            </a:r>
            <a:r>
              <a:rPr lang="en-US" altLang="zh-CN" dirty="0" smtClean="0"/>
              <a:t>n-m</a:t>
            </a:r>
            <a:r>
              <a:rPr lang="zh-CN" altLang="en-US" dirty="0" smtClean="0"/>
              <a:t>位串？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     </a:t>
            </a:r>
            <a:r>
              <a:rPr lang="zh-CN" altLang="en-US" dirty="0" smtClean="0"/>
              <a:t>一定能：归纳法。如果</a:t>
            </a:r>
            <a:r>
              <a:rPr lang="en-US" altLang="zh-CN" dirty="0" smtClean="0"/>
              <a:t>n-m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可以覆盖</a:t>
            </a:r>
            <a:r>
              <a:rPr lang="en-US" altLang="zh-CN" baseline="0" dirty="0" smtClean="0"/>
              <a:t>y1</a:t>
            </a:r>
            <a:r>
              <a:rPr lang="zh-CN" altLang="en-US" baseline="0" dirty="0" smtClean="0"/>
              <a:t>；假设</a:t>
            </a:r>
            <a:r>
              <a:rPr lang="en-US" altLang="zh-CN" baseline="0" dirty="0" smtClean="0"/>
              <a:t>n-m</a:t>
            </a:r>
            <a:r>
              <a:rPr lang="zh-CN" altLang="en-US" baseline="0" dirty="0" smtClean="0"/>
              <a:t>为</a:t>
            </a:r>
            <a:r>
              <a:rPr lang="en-US" altLang="zh-CN" baseline="0" dirty="0" smtClean="0"/>
              <a:t>k</a:t>
            </a:r>
            <a:r>
              <a:rPr lang="zh-CN" altLang="en-US" baseline="0" dirty="0" smtClean="0"/>
              <a:t>时成立，当</a:t>
            </a:r>
            <a:r>
              <a:rPr lang="en-US" altLang="zh-CN" baseline="0" dirty="0" smtClean="0"/>
              <a:t>n-m</a:t>
            </a:r>
            <a:r>
              <a:rPr lang="zh-CN" altLang="en-US" baseline="0" dirty="0" smtClean="0"/>
              <a:t>为</a:t>
            </a:r>
            <a:r>
              <a:rPr lang="en-US" altLang="zh-CN" baseline="0" dirty="0" smtClean="0"/>
              <a:t>k+1</a:t>
            </a:r>
            <a:r>
              <a:rPr lang="zh-CN" altLang="en-US" baseline="0" dirty="0" smtClean="0"/>
              <a:t>时，取定某个</a:t>
            </a:r>
            <a:r>
              <a:rPr lang="en-US" altLang="zh-CN" baseline="0" dirty="0" smtClean="0"/>
              <a:t>y</a:t>
            </a:r>
            <a:r>
              <a:rPr lang="zh-CN" altLang="en-US" baseline="0" dirty="0" smtClean="0"/>
              <a:t>后满足归纳假设，而</a:t>
            </a:r>
            <a:r>
              <a:rPr lang="en-US" altLang="zh-CN" baseline="0" dirty="0" smtClean="0"/>
              <a:t>y</a:t>
            </a:r>
            <a:r>
              <a:rPr lang="zh-CN" altLang="en-US" baseline="0" dirty="0" smtClean="0"/>
              <a:t>的取定是可以遍历</a:t>
            </a:r>
            <a:r>
              <a:rPr lang="en-US" altLang="zh-CN" baseline="0" dirty="0" smtClean="0"/>
              <a:t>y</a:t>
            </a:r>
            <a:r>
              <a:rPr lang="zh-CN" altLang="en-US" baseline="0" dirty="0" smtClean="0"/>
              <a:t>取值空间的。</a:t>
            </a: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码字覆盖了所有待编码位串，后</a:t>
            </a:r>
            <a:r>
              <a:rPr lang="en-US" altLang="zh-CN" dirty="0" smtClean="0"/>
              <a:t>m</a:t>
            </a:r>
            <a:r>
              <a:rPr lang="zh-CN" altLang="en-US" dirty="0" smtClean="0"/>
              <a:t>位可以完成对待编码位串中非</a:t>
            </a:r>
            <a:r>
              <a:rPr lang="en-US" altLang="zh-CN" dirty="0" smtClean="0"/>
              <a:t>0</a:t>
            </a:r>
            <a:r>
              <a:rPr lang="zh-CN" altLang="en-US" dirty="0" smtClean="0"/>
              <a:t>位的偶校验！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如何完成偶校验，取决于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矩阵和待编码信息。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0417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8.8</a:t>
            </a:r>
            <a:r>
              <a:rPr lang="zh-CN" altLang="en-US" dirty="0" smtClean="0"/>
              <a:t>介绍了一种利用矩阵</a:t>
            </a:r>
            <a:r>
              <a:rPr lang="en-US" altLang="zh-CN" dirty="0" smtClean="0"/>
              <a:t>G</a:t>
            </a:r>
            <a:r>
              <a:rPr lang="zh-CN" altLang="en-US" dirty="0" smtClean="0"/>
              <a:t>进行编码的方法，确证了所有编码均是群码的结论；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定理</a:t>
            </a:r>
            <a:r>
              <a:rPr lang="en-US" altLang="zh-CN" dirty="0" smtClean="0"/>
              <a:t>8.10</a:t>
            </a:r>
            <a:r>
              <a:rPr lang="zh-CN" altLang="en-US" dirty="0" smtClean="0"/>
              <a:t>介绍了由</a:t>
            </a:r>
            <a:r>
              <a:rPr lang="en-US" altLang="zh-CN" dirty="0" smtClean="0"/>
              <a:t>G</a:t>
            </a:r>
            <a:r>
              <a:rPr lang="zh-CN" altLang="en-US" dirty="0" smtClean="0"/>
              <a:t>生成的码字系统和由</a:t>
            </a:r>
            <a:r>
              <a:rPr lang="en-US" altLang="zh-CN" dirty="0" smtClean="0"/>
              <a:t>H</a:t>
            </a:r>
            <a:r>
              <a:rPr lang="zh-CN" altLang="en-US" dirty="0" smtClean="0"/>
              <a:t>解得的</a:t>
            </a:r>
            <a:r>
              <a:rPr lang="en-US" altLang="zh-CN" dirty="0" smtClean="0"/>
              <a:t>null space</a:t>
            </a:r>
            <a:r>
              <a:rPr lang="zh-CN" altLang="en-US" dirty="0" smtClean="0"/>
              <a:t>是一致的。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26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1908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证明了我们的能力的存在，但还没有解决</a:t>
            </a:r>
            <a:r>
              <a:rPr lang="en-US" altLang="zh-CN" dirty="0" smtClean="0"/>
              <a:t>how</a:t>
            </a:r>
            <a:r>
              <a:rPr lang="zh-CN" altLang="en-US" dirty="0" smtClean="0"/>
              <a:t>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2387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zh-CN" altLang="en-US" dirty="0" smtClean="0"/>
              <a:t>收文</a:t>
            </a:r>
            <a:r>
              <a:rPr lang="en-US" altLang="zh-CN" dirty="0" smtClean="0"/>
              <a:t>y</a:t>
            </a:r>
            <a:r>
              <a:rPr lang="zh-CN" altLang="en-US" dirty="0" smtClean="0"/>
              <a:t>不是</a:t>
            </a:r>
            <a:r>
              <a:rPr lang="zh-CN" altLang="en-US" dirty="0" smtClean="0"/>
              <a:t>某个码字，如何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err="1" smtClean="0"/>
              <a:t>Hy</a:t>
            </a:r>
            <a:r>
              <a:rPr lang="zh-CN" altLang="en-US" dirty="0" smtClean="0"/>
              <a:t>不等于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8771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&lt;=: </a:t>
            </a:r>
            <a:r>
              <a:rPr lang="zh-CN" altLang="en-US" dirty="0" smtClean="0"/>
              <a:t>如果某列为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，将该列取出来为</a:t>
            </a:r>
            <a:r>
              <a:rPr lang="en-US" altLang="zh-CN" dirty="0" smtClean="0"/>
              <a:t>0</a:t>
            </a:r>
            <a:r>
              <a:rPr lang="zh-CN" altLang="en-US" baseline="0" dirty="0" smtClean="0"/>
              <a:t>，意味着某个</a:t>
            </a:r>
            <a:r>
              <a:rPr lang="en-US" altLang="zh-CN" baseline="0" dirty="0" smtClean="0"/>
              <a:t>e</a:t>
            </a:r>
            <a:r>
              <a:rPr lang="zh-CN" altLang="en-US" baseline="0" dirty="0" smtClean="0"/>
              <a:t>是码字，但是该</a:t>
            </a:r>
            <a:r>
              <a:rPr lang="en-US" altLang="zh-CN" baseline="0" dirty="0" smtClean="0"/>
              <a:t>e</a:t>
            </a:r>
            <a:r>
              <a:rPr lang="zh-CN" altLang="en-US" baseline="0" dirty="0" smtClean="0"/>
              <a:t>的权为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=&gt;: </a:t>
            </a:r>
            <a:r>
              <a:rPr lang="zh-CN" altLang="en-US" baseline="0" dirty="0" smtClean="0"/>
              <a:t>证明没有全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时，码字的权大于等于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，也就是没有</a:t>
            </a:r>
            <a:r>
              <a:rPr lang="en-US" altLang="zh-CN" baseline="0" dirty="0" smtClean="0"/>
              <a:t>e</a:t>
            </a:r>
            <a:r>
              <a:rPr lang="zh-CN" altLang="en-US" baseline="0" dirty="0" smtClean="0"/>
              <a:t>是码字。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3308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lang="en-US" altLang="zh-CN" sz="1200" baseline="-25000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dirty="0" smtClean="0"/>
              <a:t>确定不在码字中，</a:t>
            </a:r>
            <a:r>
              <a:rPr lang="en-US" altLang="zh-CN" dirty="0" smtClean="0"/>
              <a:t>d&gt;1;</a:t>
            </a:r>
          </a:p>
          <a:p>
            <a:r>
              <a:rPr lang="en-US" altLang="zh-CN" sz="1200" i="1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en-US" altLang="zh-CN" sz="1200" baseline="-25000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1200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+</a:t>
            </a:r>
            <a:r>
              <a:rPr lang="en-US" altLang="zh-CN" sz="1200" i="1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ej</a:t>
            </a:r>
            <a:r>
              <a:rPr lang="zh-CN" altLang="en-US" dirty="0" smtClean="0"/>
              <a:t>也确定不在码字中，</a:t>
            </a:r>
            <a:r>
              <a:rPr lang="en-US" altLang="zh-CN" dirty="0" smtClean="0"/>
              <a:t>d&gt;2;      =》H</a:t>
            </a:r>
            <a:r>
              <a:rPr lang="zh-CN" altLang="en-US" dirty="0" smtClean="0"/>
              <a:t>中不能有两列相同，否则某两个</a:t>
            </a:r>
            <a:r>
              <a:rPr lang="en-US" altLang="zh-CN" sz="1200" i="1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en-US" altLang="zh-CN" sz="1200" baseline="-25000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dirty="0" smtClean="0"/>
              <a:t>的和就在码字中了</a:t>
            </a:r>
            <a:endParaRPr lang="en-US" altLang="zh-CN" dirty="0" smtClean="0"/>
          </a:p>
          <a:p>
            <a:r>
              <a:rPr lang="zh-CN" altLang="en-US" dirty="0" smtClean="0"/>
              <a:t>因此，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大于等于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；因此能纠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通常情况下，出错是少有的，能够纠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位错误的编码机制，在日常使用中已经够好了。</a:t>
            </a:r>
            <a:endParaRPr lang="en-US" altLang="zh-CN" dirty="0" smtClean="0"/>
          </a:p>
          <a:p>
            <a:r>
              <a:rPr lang="zh-CN" altLang="en-US" dirty="0" smtClean="0"/>
              <a:t>因此，没有全列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，没有两列等，即可确保</a:t>
            </a:r>
            <a:r>
              <a:rPr lang="en-US" altLang="zh-CN" dirty="0" smtClean="0"/>
              <a:t>d》=3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529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假设出错不多，才能采用最大似然解码方法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7887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通常情况下，出错是少有的，能够纠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位错误的编码机制，在日常使用中已经够好了。</a:t>
            </a:r>
            <a:endParaRPr lang="en-US" altLang="zh-CN" dirty="0" smtClean="0"/>
          </a:p>
          <a:p>
            <a:r>
              <a:rPr lang="zh-CN" altLang="en-US" dirty="0" smtClean="0"/>
              <a:t>因此，没有全列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，没有两列等，即可确保</a:t>
            </a:r>
            <a:r>
              <a:rPr lang="en-US" altLang="zh-CN" dirty="0" smtClean="0"/>
              <a:t>d》=3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895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为简单理解起见，假设单位错误发生：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zh-CN" altLang="en-US" dirty="0" smtClean="0"/>
              <a:t>是收文，如果有错误，一定是和码字的某位有区别，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c+e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</a:t>
            </a:r>
            <a:r>
              <a:rPr lang="zh-CN" altLang="en-US" dirty="0" smtClean="0"/>
              <a:t>形如（</a:t>
            </a:r>
            <a:r>
              <a:rPr lang="en-US" altLang="zh-CN" dirty="0" smtClean="0"/>
              <a:t>0,…,1,…,0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.</a:t>
            </a:r>
            <a:r>
              <a:rPr lang="zh-CN" altLang="en-US" dirty="0" smtClean="0"/>
              <a:t>令</a:t>
            </a:r>
            <a:r>
              <a:rPr lang="en-US" altLang="zh-CN" dirty="0" smtClean="0"/>
              <a:t>1</a:t>
            </a:r>
            <a:r>
              <a:rPr lang="zh-CN" altLang="en-US" dirty="0" smtClean="0"/>
              <a:t>出现在第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en-US" altLang="zh-CN" dirty="0" err="1" smtClean="0"/>
              <a:t>Hx</a:t>
            </a:r>
            <a:r>
              <a:rPr lang="en-US" altLang="zh-CN" dirty="0" smtClean="0"/>
              <a:t>=He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He</a:t>
            </a:r>
            <a:r>
              <a:rPr lang="zh-CN" altLang="en-US" dirty="0" smtClean="0"/>
              <a:t>将从</a:t>
            </a:r>
            <a:r>
              <a:rPr lang="en-US" altLang="zh-CN" dirty="0" smtClean="0"/>
              <a:t>H</a:t>
            </a:r>
            <a:r>
              <a:rPr lang="zh-CN" altLang="en-US" dirty="0" smtClean="0"/>
              <a:t>中抽取出第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列，断定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位出错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Hx</a:t>
            </a:r>
            <a:r>
              <a:rPr lang="en-US" altLang="zh-CN" dirty="0" smtClean="0"/>
              <a:t>=H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c+e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Hc+He</a:t>
            </a:r>
            <a:r>
              <a:rPr lang="en-US" altLang="zh-CN" dirty="0" smtClean="0"/>
              <a:t>;</a:t>
            </a:r>
            <a:r>
              <a:rPr lang="en-US" altLang="zh-CN" baseline="0" dirty="0" smtClean="0"/>
              <a:t>  He</a:t>
            </a:r>
            <a:r>
              <a:rPr lang="zh-CN" altLang="en-US" baseline="0" dirty="0" smtClean="0"/>
              <a:t>表征了错误所在：</a:t>
            </a:r>
            <a:r>
              <a:rPr lang="en-US" altLang="zh-CN" baseline="0" dirty="0" smtClean="0"/>
              <a:t>e</a:t>
            </a:r>
            <a:r>
              <a:rPr lang="zh-CN" altLang="en-US" baseline="0" dirty="0" smtClean="0"/>
              <a:t>中的</a:t>
            </a:r>
            <a:r>
              <a:rPr lang="en-US" altLang="zh-CN" baseline="0" dirty="0" err="1" smtClean="0"/>
              <a:t>i</a:t>
            </a:r>
            <a:r>
              <a:rPr lang="zh-CN" altLang="en-US" baseline="0" dirty="0" smtClean="0"/>
              <a:t>位为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，使得</a:t>
            </a:r>
            <a:r>
              <a:rPr lang="en-US" altLang="zh-CN" baseline="0" dirty="0" smtClean="0"/>
              <a:t>He</a:t>
            </a:r>
            <a:r>
              <a:rPr lang="zh-CN" altLang="en-US" baseline="0" dirty="0" smtClean="0"/>
              <a:t>不为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；令</a:t>
            </a:r>
            <a:r>
              <a:rPr lang="en-US" altLang="zh-CN" baseline="0" dirty="0" smtClean="0"/>
              <a:t>H</a:t>
            </a:r>
            <a:r>
              <a:rPr lang="zh-CN" altLang="en-US" baseline="0" dirty="0" smtClean="0"/>
              <a:t>中的</a:t>
            </a:r>
            <a:r>
              <a:rPr lang="en-US" altLang="zh-CN" baseline="0" dirty="0" smtClean="0"/>
              <a:t>He</a:t>
            </a:r>
            <a:r>
              <a:rPr lang="zh-CN" altLang="en-US" baseline="0" dirty="0" smtClean="0"/>
              <a:t>列所在列为</a:t>
            </a:r>
            <a:r>
              <a:rPr lang="en-US" altLang="zh-CN" baseline="0" dirty="0" err="1" smtClean="0"/>
              <a:t>i</a:t>
            </a:r>
            <a:r>
              <a:rPr lang="zh-CN" altLang="en-US" baseline="0" dirty="0" smtClean="0"/>
              <a:t>，</a:t>
            </a:r>
            <a:r>
              <a:rPr lang="en-US" altLang="zh-CN" baseline="0" dirty="0" err="1" smtClean="0"/>
              <a:t>i</a:t>
            </a:r>
            <a:r>
              <a:rPr lang="zh-CN" altLang="en-US" baseline="0" dirty="0" smtClean="0"/>
              <a:t>位发生了错误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33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7530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两个收文在同一个陪集中，说明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en-US" altLang="zh-CN" dirty="0" smtClean="0"/>
              <a:t>x</a:t>
            </a:r>
            <a:r>
              <a:rPr lang="zh-CN" altLang="en-US" dirty="0" smtClean="0"/>
              <a:t>表示码字，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表示收文，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表示编码，</a:t>
            </a:r>
            <a:endParaRPr lang="en-US" altLang="zh-CN" dirty="0" smtClean="0"/>
          </a:p>
          <a:p>
            <a:r>
              <a:rPr lang="en-US" altLang="zh-CN" dirty="0" smtClean="0"/>
              <a:t>y</a:t>
            </a:r>
            <a:r>
              <a:rPr lang="zh-CN" altLang="en-US" dirty="0" smtClean="0"/>
              <a:t>表示任意的二元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位串。</a:t>
            </a:r>
            <a:endParaRPr lang="en-US" altLang="zh-CN" dirty="0" smtClean="0"/>
          </a:p>
          <a:p>
            <a:r>
              <a:rPr lang="en-US" altLang="zh-CN" dirty="0" err="1" smtClean="0"/>
              <a:t>y+x</a:t>
            </a:r>
            <a:r>
              <a:rPr lang="zh-CN" altLang="en-US" dirty="0" smtClean="0"/>
              <a:t>可以被理解为在码字</a:t>
            </a:r>
            <a:r>
              <a:rPr lang="en-US" altLang="zh-CN" dirty="0" smtClean="0"/>
              <a:t>x</a:t>
            </a:r>
            <a:r>
              <a:rPr lang="zh-CN" altLang="en-US" dirty="0" smtClean="0"/>
              <a:t>基础上发生的传输错误的标识，</a:t>
            </a:r>
            <a:r>
              <a:rPr lang="en-US" altLang="zh-CN" dirty="0" smtClean="0"/>
              <a:t>00010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01111</a:t>
            </a:r>
            <a:r>
              <a:rPr lang="zh-CN" altLang="en-US" dirty="0" smtClean="0"/>
              <a:t>出现在同一个陪集中，表明这两种在四个码字上出错的情形导致的收文集合是相同的。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当我们发现一个错误收文，有可能是这两种情况发生在不同码字上导致的，此时我们更倾向于只发生了少量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一位</a:t>
            </a:r>
            <a:r>
              <a:rPr lang="en-US" altLang="zh-CN" dirty="0" smtClean="0"/>
              <a:t>)</a:t>
            </a:r>
            <a:r>
              <a:rPr lang="zh-CN" altLang="en-US" dirty="0" smtClean="0"/>
              <a:t>错误。此时我们选择用</a:t>
            </a:r>
            <a:r>
              <a:rPr lang="en-US" altLang="zh-CN" dirty="0" smtClean="0"/>
              <a:t>00010</a:t>
            </a:r>
            <a:r>
              <a:rPr lang="zh-CN" altLang="en-US" dirty="0" smtClean="0"/>
              <a:t>模加上收文来得到码字，再进行解码。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34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5223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n=3m;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n=m+1</a:t>
            </a:r>
            <a:r>
              <a:rPr lang="zh-CN" altLang="en-US" dirty="0" smtClean="0"/>
              <a:t>；</a:t>
            </a:r>
            <a:endParaRPr lang="zh-CN" alt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17826F-3AA5-46F5-9E93-9CE7722FDD1E}" type="slidenum">
              <a:rPr lang="zh-CN" altLang="zh-CN"/>
              <a:pPr eaLnBrk="1" hangingPunct="1"/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06478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Code word</a:t>
            </a:r>
            <a:r>
              <a:rPr lang="zh-CN" altLang="en-US" dirty="0" smtClean="0"/>
              <a:t>之间，越不相似，</a:t>
            </a:r>
            <a:r>
              <a:rPr lang="en-US" altLang="zh-CN" dirty="0" smtClean="0"/>
              <a:t>receive word</a:t>
            </a:r>
            <a:r>
              <a:rPr lang="zh-CN" altLang="en-US" dirty="0" smtClean="0"/>
              <a:t>越容易被确定为某个</a:t>
            </a:r>
            <a:r>
              <a:rPr lang="en-US" altLang="zh-CN" dirty="0" smtClean="0"/>
              <a:t>code word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9978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Code word</a:t>
            </a:r>
            <a:r>
              <a:rPr lang="zh-CN" altLang="en-US" dirty="0" smtClean="0"/>
              <a:t>之间，越不相似，</a:t>
            </a:r>
            <a:r>
              <a:rPr lang="en-US" altLang="zh-CN" dirty="0" smtClean="0"/>
              <a:t>receive word</a:t>
            </a:r>
            <a:r>
              <a:rPr lang="zh-CN" altLang="en-US" dirty="0" smtClean="0"/>
              <a:t>越容易被确定为某个</a:t>
            </a:r>
            <a:r>
              <a:rPr lang="en-US" altLang="zh-CN" dirty="0" smtClean="0"/>
              <a:t>code word</a:t>
            </a:r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hamming</a:t>
            </a:r>
            <a:r>
              <a:rPr lang="zh-CN" altLang="en-US" dirty="0" smtClean="0"/>
              <a:t>距离来度量码字之间的差异度，用最小距离来度量这个编码系统的差错和纠错能力；</a:t>
            </a:r>
            <a:endParaRPr lang="en-US" altLang="zh-CN" dirty="0" smtClean="0"/>
          </a:p>
          <a:p>
            <a:r>
              <a:rPr lang="zh-CN" altLang="en-US" dirty="0" smtClean="0"/>
              <a:t>按照最大似然解码：</a:t>
            </a:r>
            <a:r>
              <a:rPr lang="en-US" altLang="zh-CN" dirty="0" smtClean="0"/>
              <a:t>1110</a:t>
            </a:r>
            <a:r>
              <a:rPr lang="zh-CN" altLang="en-US" dirty="0" smtClean="0"/>
              <a:t>归为</a:t>
            </a:r>
            <a:r>
              <a:rPr lang="en-US" altLang="zh-CN" dirty="0" smtClean="0"/>
              <a:t>1100</a:t>
            </a:r>
            <a:r>
              <a:rPr lang="zh-CN" altLang="en-US" dirty="0" smtClean="0"/>
              <a:t>（错了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位）而不是</a:t>
            </a:r>
            <a:r>
              <a:rPr lang="en-US" altLang="zh-CN" dirty="0" smtClean="0"/>
              <a:t>1011</a:t>
            </a:r>
            <a:r>
              <a:rPr lang="zh-CN" altLang="en-US" dirty="0" smtClean="0"/>
              <a:t>（错了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0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控制最小码距：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）提高效率，最小码距越大，码字长度越大，空间开销越大；所以，不是最小码距越大越好；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）最小码距越小，查纠错能力越弱；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6423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码字均匀分布在</a:t>
            </a:r>
            <a:r>
              <a:rPr lang="en-US" altLang="zh-CN" sz="1200" dirty="0" smtClean="0"/>
              <a:t>Z</a:t>
            </a:r>
            <a:r>
              <a:rPr lang="en-US" altLang="zh-CN" sz="1200" baseline="-25000" dirty="0" smtClean="0"/>
              <a:t>2</a:t>
            </a:r>
            <a:r>
              <a:rPr lang="en-US" altLang="zh-CN" sz="1200" baseline="30000" dirty="0" smtClean="0"/>
              <a:t>n</a:t>
            </a:r>
            <a:r>
              <a:rPr lang="zh-CN" altLang="en-US" dirty="0" smtClean="0"/>
              <a:t>中，使得</a:t>
            </a:r>
            <a:r>
              <a:rPr lang="en-US" altLang="zh-CN" dirty="0" smtClean="0"/>
              <a:t>d</a:t>
            </a:r>
            <a:r>
              <a:rPr lang="zh-CN" altLang="en-US" dirty="0" smtClean="0"/>
              <a:t>足够大，使得</a:t>
            </a:r>
            <a:r>
              <a:rPr lang="en-US" altLang="zh-CN" dirty="0" smtClean="0"/>
              <a:t>receive word</a:t>
            </a:r>
            <a:r>
              <a:rPr lang="zh-CN" altLang="en-US" dirty="0" smtClean="0"/>
              <a:t>能够“最大似然”纠错为某个最近的码字；进而解码；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Z</a:t>
            </a:r>
            <a:r>
              <a:rPr lang="en-US" altLang="zh-CN" sz="1200" baseline="-25000" dirty="0" smtClean="0"/>
              <a:t>2</a:t>
            </a:r>
            <a:r>
              <a:rPr lang="en-US" altLang="zh-CN" sz="1200" baseline="30000" dirty="0" smtClean="0"/>
              <a:t>n</a:t>
            </a:r>
            <a:r>
              <a:rPr lang="zh-CN" altLang="en-US" dirty="0" smtClean="0"/>
              <a:t>群的子群：码字群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78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线性码的由来：码字的运算（线性运算）仍然是码字。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684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我们要解决的问题是什么？　　对一段二进制数据，我们需要传输出去，使得对方能够确信是否正确传输，如果确信有错，可以自主修复错误。</a:t>
            </a:r>
            <a:endParaRPr lang="en-US" altLang="zh-CN" dirty="0" smtClean="0"/>
          </a:p>
          <a:p>
            <a:r>
              <a:rPr lang="zh-CN" altLang="en-US" dirty="0" smtClean="0"/>
              <a:t>１，这一段二进制数据，可以被分成若干个长度为ｍ的小段传输。</a:t>
            </a:r>
            <a:endParaRPr lang="en-US" altLang="zh-CN" dirty="0" smtClean="0"/>
          </a:p>
          <a:p>
            <a:r>
              <a:rPr lang="zh-CN" altLang="en-US" dirty="0" smtClean="0"/>
              <a:t>２，每一段ｍ长度二进制数据，被编码为长度为ｎ的二进制数据（码字）；</a:t>
            </a:r>
            <a:endParaRPr lang="en-US" altLang="zh-CN" dirty="0" smtClean="0"/>
          </a:p>
          <a:p>
            <a:r>
              <a:rPr lang="zh-CN" altLang="en-US" dirty="0" smtClean="0"/>
              <a:t>３，接收方应该很容易判断收文是否为码字，如果是码字，直接还原；如果不是，找到距离最近的码字，用这个码字还原。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问题：长度为ｎ的码字如何确定？</a:t>
            </a:r>
            <a:endParaRPr lang="en-US" altLang="zh-CN" dirty="0" smtClean="0"/>
          </a:p>
          <a:p>
            <a:r>
              <a:rPr lang="zh-CN" altLang="en-US" dirty="0" smtClean="0"/>
              <a:t>１，建议是群码，便于控制最小码字距离（编码系统的最小距离）；</a:t>
            </a:r>
            <a:endParaRPr lang="en-US" altLang="zh-CN" dirty="0" smtClean="0"/>
          </a:p>
          <a:p>
            <a:r>
              <a:rPr lang="zh-CN" altLang="en-US" dirty="0" smtClean="0"/>
              <a:t>２，找到合适的Ｈ矩阵，使得给定ｎ时，最小码字距离最大。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为什么要找到合适的Ｈ矩阵？</a:t>
            </a:r>
            <a:r>
              <a:rPr lang="en-US" altLang="zh-CN" dirty="0" smtClean="0"/>
              <a:t>m*n</a:t>
            </a:r>
          </a:p>
          <a:p>
            <a:r>
              <a:rPr lang="zh-CN" altLang="en-US" dirty="0" smtClean="0"/>
              <a:t>１，每个Ｈ矩阵，都有一个</a:t>
            </a:r>
            <a:r>
              <a:rPr lang="en-US" altLang="zh-CN" dirty="0" smtClean="0"/>
              <a:t>Null</a:t>
            </a:r>
            <a:r>
              <a:rPr lang="en-US" altLang="zh-CN" baseline="0" dirty="0" smtClean="0"/>
              <a:t> Space,</a:t>
            </a:r>
            <a:r>
              <a:rPr lang="zh-CN" altLang="en-US" baseline="0" dirty="0" smtClean="0"/>
              <a:t>这个</a:t>
            </a:r>
            <a:r>
              <a:rPr lang="en-US" altLang="zh-CN" baseline="0" dirty="0" smtClean="0"/>
              <a:t>null space</a:t>
            </a:r>
            <a:r>
              <a:rPr lang="zh-CN" altLang="en-US" baseline="0" dirty="0" smtClean="0"/>
              <a:t>就是一个码群。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，码群中最小非零码的权，就是编码系统的最小距离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任何最小距离大于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的编码系统均可检测至少单位错误；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任何最小距离大于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的编码系统，均可纠正至少单位错误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F12C7-93AF-4BB2-9B1D-9DD1BC187F95}" type="slidenum">
              <a:rPr lang="zh-CN" altLang="zh-CN" smtClean="0"/>
              <a:pPr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163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未知"/>
          <p:cNvSpPr>
            <a:spLocks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57899-D4EE-4CE0-BE08-E251E01F685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362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5B735-8DC0-44B9-8932-A647CB859FE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056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1206D-254D-4E71-8B2E-D8ECE7AEF81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621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86536-0284-45FE-8BAA-4662A6B6BDC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783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5ACFB-5E6D-4927-A4CA-4A2A68E3A9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02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4C292-5256-4D20-BA7F-41BCCA8B8FA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779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84D87-BE39-445D-8906-0E62A4F990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028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62AD6-F696-4F9C-9799-84F41241527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696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0A7966-7E28-4589-A2EF-5167AC8D6BF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5414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43160-B771-4DB2-AF46-1676DA28EE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488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CF5FB-5615-411D-A190-6C2AC50DED8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932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47583FB5-F707-481F-AACC-000938410E4E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1031" name="未知"/>
          <p:cNvSpPr>
            <a:spLocks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计算机问题求解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论题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4-5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    -  </a:t>
            </a:r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代数编码</a:t>
            </a:r>
            <a:endParaRPr lang="zh-CN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zh-CN" dirty="0" smtClean="0"/>
              <a:t>201</a:t>
            </a:r>
            <a:r>
              <a:rPr lang="en-US" altLang="zh-CN" dirty="0"/>
              <a:t>7</a:t>
            </a:r>
            <a:r>
              <a:rPr lang="zh-CN" altLang="zh-CN" dirty="0" smtClean="0"/>
              <a:t>年</a:t>
            </a:r>
            <a:r>
              <a:rPr lang="en-US" altLang="zh-CN" dirty="0" smtClean="0"/>
              <a:t>04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zh-CN" dirty="0" smtClean="0"/>
              <a:t>日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7408" y="908720"/>
            <a:ext cx="10513168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6</a:t>
            </a:r>
            <a:r>
              <a:rPr lang="en-US" altLang="zh-CN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:</a:t>
            </a:r>
            <a:endParaRPr lang="en-US" altLang="zh-CN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你能从第</a:t>
            </a:r>
            <a:r>
              <a:rPr lang="en-US" altLang="zh-CN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个问题的思考中，理解码字</a:t>
            </a:r>
            <a:r>
              <a:rPr lang="en-US" altLang="zh-CN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hamming</a:t>
            </a:r>
            <a:r>
              <a:rPr lang="zh-CN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距离的本质，以及随后定义出来的编码系统的最小距离的用意吗？</a:t>
            </a:r>
            <a:endParaRPr lang="en-US" altLang="zh-CN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1384" y="4365104"/>
            <a:ext cx="11241327" cy="1296144"/>
            <a:chOff x="551384" y="4365104"/>
            <a:chExt cx="11241327" cy="1296144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84" y="4365104"/>
              <a:ext cx="11241327" cy="129614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51384" y="4365104"/>
              <a:ext cx="6696744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240015" y="5309334"/>
              <a:ext cx="5552695" cy="351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2495600" y="5661248"/>
            <a:ext cx="360444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424073" y="5661248"/>
            <a:ext cx="5184577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如果</a:t>
            </a:r>
            <a:r>
              <a:rPr lang="en-US" altLang="zh-CN" sz="2400" dirty="0" smtClean="0"/>
              <a:t>x=(1100), y=(1011),</a:t>
            </a:r>
            <a:r>
              <a:rPr lang="zh-CN" altLang="en-US" sz="2400" dirty="0" smtClean="0"/>
              <a:t>我们收到了一个码</a:t>
            </a:r>
            <a:r>
              <a:rPr lang="en-US" altLang="zh-CN" sz="2400" dirty="0" smtClean="0"/>
              <a:t>1110,</a:t>
            </a:r>
            <a:r>
              <a:rPr lang="zh-CN" altLang="en-US" sz="2400" dirty="0" smtClean="0"/>
              <a:t>我们可以得到什么结论？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913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07368" y="116632"/>
            <a:ext cx="8229600" cy="1154112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最小码距与纠错能力的关系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4" y="1052736"/>
            <a:ext cx="10973111" cy="5616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6129" y="1844825"/>
            <a:ext cx="7560840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7</a:t>
            </a:r>
            <a:r>
              <a:rPr lang="zh-CN" alt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  <a:ea typeface="宋体" charset="-122"/>
              </a:rPr>
              <a:t>在设计编码时怎么能比较方便地“控制”最小码距呢？</a:t>
            </a:r>
            <a:endParaRPr lang="en-US" altLang="zh-CN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448" y="83671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再看编码函数：</a:t>
            </a:r>
            <a:endParaRPr lang="zh-CN" altLang="en-US" sz="40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30" y="470575"/>
            <a:ext cx="4692935" cy="144016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983432" y="3645024"/>
            <a:ext cx="1368152" cy="22322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447928" y="2708920"/>
            <a:ext cx="2376264" cy="3756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20109" y="2852936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Z</a:t>
            </a:r>
            <a:r>
              <a:rPr lang="en-US" altLang="zh-CN" sz="3600" baseline="-25000" dirty="0" smtClean="0"/>
              <a:t>2</a:t>
            </a:r>
            <a:r>
              <a:rPr lang="en-US" altLang="zh-CN" sz="3600" baseline="30000" dirty="0" smtClean="0"/>
              <a:t>m</a:t>
            </a:r>
            <a:endParaRPr lang="zh-CN" altLang="en-US" sz="3600" baseline="30000" dirty="0"/>
          </a:p>
        </p:txBody>
      </p:sp>
      <p:sp>
        <p:nvSpPr>
          <p:cNvPr id="7" name="椭圆 6"/>
          <p:cNvSpPr/>
          <p:nvPr/>
        </p:nvSpPr>
        <p:spPr>
          <a:xfrm>
            <a:off x="1631504" y="4005064"/>
            <a:ext cx="108013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613499" y="4443209"/>
            <a:ext cx="108013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13500" y="5405874"/>
            <a:ext cx="108013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8" idx="5"/>
          </p:cNvCxnSpPr>
          <p:nvPr/>
        </p:nvCxnSpPr>
        <p:spPr>
          <a:xfrm flipV="1">
            <a:off x="1705694" y="4005064"/>
            <a:ext cx="4894362" cy="56107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88661" y="1890936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Z</a:t>
            </a:r>
            <a:r>
              <a:rPr lang="en-US" altLang="zh-CN" sz="3600" baseline="-25000" dirty="0" smtClean="0"/>
              <a:t>2</a:t>
            </a:r>
            <a:r>
              <a:rPr lang="en-US" altLang="zh-CN" sz="3600" baseline="30000" dirty="0" smtClean="0"/>
              <a:t>n</a:t>
            </a:r>
            <a:endParaRPr lang="zh-CN" altLang="en-US" sz="3600" baseline="30000" dirty="0"/>
          </a:p>
        </p:txBody>
      </p:sp>
      <p:sp>
        <p:nvSpPr>
          <p:cNvPr id="13" name="椭圆 12"/>
          <p:cNvSpPr/>
          <p:nvPr/>
        </p:nvSpPr>
        <p:spPr>
          <a:xfrm>
            <a:off x="6567329" y="3852243"/>
            <a:ext cx="249844" cy="2634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62934" y="2887988"/>
            <a:ext cx="249844" cy="2634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562934" y="5730548"/>
            <a:ext cx="249844" cy="2634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472264" y="2098883"/>
            <a:ext cx="3136768" cy="10772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问题</a:t>
            </a:r>
            <a:r>
              <a:rPr lang="en-US" altLang="zh-CN" sz="3200" b="1" dirty="0" smtClean="0"/>
              <a:t>8.1</a:t>
            </a:r>
            <a:r>
              <a:rPr lang="zh-CN" altLang="en-US" sz="3200" b="1" dirty="0" smtClean="0"/>
              <a:t>：什么是好的码字系统？</a:t>
            </a:r>
            <a:endParaRPr lang="zh-CN" altLang="en-US" sz="32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8472264" y="3904600"/>
            <a:ext cx="3136768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问题</a:t>
            </a:r>
            <a:r>
              <a:rPr lang="en-US" altLang="zh-CN" sz="3200" b="1" dirty="0" smtClean="0"/>
              <a:t>8.2</a:t>
            </a:r>
            <a:r>
              <a:rPr lang="zh-CN" altLang="en-US" sz="3200" b="1" dirty="0" smtClean="0"/>
              <a:t>：我们是否应该为我们的设想选择一个数学工具来思考、保证？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6718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448" y="1124744"/>
            <a:ext cx="10585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如何快速计算一个码字系统的最小距离？</a:t>
            </a:r>
            <a:endParaRPr lang="zh-CN" altLang="en-US" sz="40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409695"/>
            <a:ext cx="10700670" cy="7920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41379" y="4149080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但是，这样算，仍然很慢！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3052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35360" y="5124451"/>
            <a:ext cx="11377264" cy="1417798"/>
            <a:chOff x="467544" y="4869160"/>
            <a:chExt cx="8064896" cy="1152128"/>
          </a:xfrm>
        </p:grpSpPr>
        <p:pic>
          <p:nvPicPr>
            <p:cNvPr id="133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869160"/>
              <a:ext cx="7848872" cy="115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ounded Rectangle 4"/>
            <p:cNvSpPr/>
            <p:nvPr/>
          </p:nvSpPr>
          <p:spPr>
            <a:xfrm>
              <a:off x="467544" y="4869160"/>
              <a:ext cx="7488606" cy="3602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23388" y="5637245"/>
              <a:ext cx="6409052" cy="38404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95270"/>
            <a:ext cx="10197163" cy="4473594"/>
          </a:xfrm>
          <a:prstGeom prst="rect">
            <a:avLst/>
          </a:prstGeom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8472264" y="3876090"/>
            <a:ext cx="2063750" cy="804862"/>
            <a:chOff x="6541202" y="3780228"/>
            <a:chExt cx="2063246" cy="804298"/>
          </a:xfrm>
        </p:grpSpPr>
        <p:sp>
          <p:nvSpPr>
            <p:cNvPr id="3" name="Curved Left Arrow 2"/>
            <p:cNvSpPr/>
            <p:nvPr/>
          </p:nvSpPr>
          <p:spPr>
            <a:xfrm>
              <a:off x="6541202" y="4035636"/>
              <a:ext cx="323771" cy="548890"/>
            </a:xfrm>
            <a:prstGeom prst="curvedLeftArrow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319" name="TextBox 7"/>
            <p:cNvSpPr txBox="1">
              <a:spLocks noChangeArrowheads="1"/>
            </p:cNvSpPr>
            <p:nvPr/>
          </p:nvSpPr>
          <p:spPr bwMode="auto">
            <a:xfrm>
              <a:off x="6864264" y="3780228"/>
              <a:ext cx="17401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 smtClean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这是为什么</a:t>
              </a:r>
              <a:r>
                <a:rPr lang="en-US" altLang="zh-CN" sz="2400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?</a:t>
              </a:r>
              <a:endPara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5520" y="908720"/>
            <a:ext cx="819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如何去构造一个群编码？</a:t>
            </a:r>
            <a:r>
              <a:rPr lang="en-US" altLang="zh-CN" sz="3600" dirty="0"/>
              <a:t>Z</a:t>
            </a:r>
            <a:r>
              <a:rPr lang="en-US" altLang="zh-CN" sz="3600" baseline="-25000" dirty="0"/>
              <a:t>2</a:t>
            </a:r>
            <a:r>
              <a:rPr lang="en-US" altLang="zh-CN" sz="3600" baseline="30000" dirty="0"/>
              <a:t>n</a:t>
            </a:r>
            <a:r>
              <a:rPr lang="zh-CN" altLang="en-US" sz="3600" dirty="0"/>
              <a:t>群的子</a:t>
            </a:r>
            <a:r>
              <a:rPr lang="zh-CN" altLang="en-US" sz="3600" dirty="0" smtClean="0"/>
              <a:t>群？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267368" y="2204864"/>
            <a:ext cx="92127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1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(0,0,…,0)</a:t>
            </a:r>
            <a:r>
              <a:rPr lang="zh-CN" altLang="en-US" sz="3600" dirty="0" smtClean="0"/>
              <a:t>必定在子群中；</a:t>
            </a:r>
            <a:endParaRPr lang="en-US" altLang="zh-CN" sz="3600" dirty="0" smtClean="0"/>
          </a:p>
          <a:p>
            <a:r>
              <a:rPr lang="en-US" altLang="zh-CN" sz="3600" dirty="0" smtClean="0"/>
              <a:t>2</a:t>
            </a:r>
            <a:r>
              <a:rPr lang="zh-CN" altLang="en-US" sz="3600" dirty="0" smtClean="0"/>
              <a:t>，任意一个码字，它是自身的逆；</a:t>
            </a:r>
            <a:endParaRPr lang="en-US" altLang="zh-CN" sz="3600" dirty="0" smtClean="0"/>
          </a:p>
          <a:p>
            <a:r>
              <a:rPr lang="en-US" altLang="zh-CN" sz="3600" dirty="0" smtClean="0"/>
              <a:t>3</a:t>
            </a:r>
            <a:r>
              <a:rPr lang="zh-CN" altLang="en-US" sz="3600" dirty="0" smtClean="0"/>
              <a:t>，确保所有的码字在加法运算下是封闭的！</a:t>
            </a:r>
            <a:endParaRPr lang="zh-CN" altLang="en-US" sz="36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2135560" y="3959190"/>
            <a:ext cx="7836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下箭头 5"/>
          <p:cNvSpPr/>
          <p:nvPr/>
        </p:nvSpPr>
        <p:spPr>
          <a:xfrm>
            <a:off x="5375920" y="3959190"/>
            <a:ext cx="1296144" cy="549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23592" y="4609003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其实很难，而且对最小距离的控制没有“章法”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2423592" y="5782035"/>
            <a:ext cx="736611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我们需要科学的方法来构造群编码：矩阵计算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81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92313" y="404814"/>
            <a:ext cx="8229600" cy="846137"/>
          </a:xfrm>
        </p:spPr>
        <p:txBody>
          <a:bodyPr/>
          <a:lstStyle/>
          <a:p>
            <a:r>
              <a:rPr lang="zh-CN" altLang="en-US" smtClean="0"/>
              <a:t>矩阵计算帮我们找到群码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4" y="1628800"/>
            <a:ext cx="10995338" cy="11964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9376" y="1628800"/>
            <a:ext cx="36004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2" y="3068959"/>
            <a:ext cx="10988199" cy="3678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1424" y="692697"/>
            <a:ext cx="10009112" cy="301621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800" b="1" cap="all" dirty="0" smtClean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cap="all" dirty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charset="0"/>
                <a:ea typeface="宋体" charset="-122"/>
              </a:rPr>
              <a:t>9</a:t>
            </a:r>
            <a:r>
              <a:rPr lang="en-US" altLang="zh-CN" sz="4800" b="1" cap="all" dirty="0" smtClean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charset="0"/>
                <a:ea typeface="宋体" charset="-122"/>
              </a:rPr>
              <a:t>:</a:t>
            </a:r>
            <a:endParaRPr lang="en-US" altLang="zh-CN" sz="48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cap="all" dirty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charset="0"/>
                <a:ea typeface="宋体" charset="-122"/>
              </a:rPr>
              <a:t>相对于我们要解决的问题，我们现在走了多远？书上后面还有“一堆”定理，是用来解决什么问题的？</a:t>
            </a:r>
            <a:endParaRPr lang="en-US" altLang="zh-CN" sz="4400" b="1" cap="all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charset="0"/>
              <a:ea typeface="宋体" charset="-122"/>
            </a:endParaRPr>
          </a:p>
        </p:txBody>
      </p:sp>
      <p:sp>
        <p:nvSpPr>
          <p:cNvPr id="15363" name="TextBox 1"/>
          <p:cNvSpPr txBox="1">
            <a:spLocks noChangeArrowheads="1"/>
          </p:cNvSpPr>
          <p:nvPr/>
        </p:nvSpPr>
        <p:spPr bwMode="auto">
          <a:xfrm>
            <a:off x="623392" y="4653136"/>
            <a:ext cx="10800556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9.1: </a:t>
            </a:r>
            <a:r>
              <a:rPr lang="zh-CN" altLang="en-US" sz="3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是否任意的矩阵</a:t>
            </a:r>
            <a:r>
              <a:rPr lang="en-US" altLang="zh-CN" sz="3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H,</a:t>
            </a:r>
            <a:r>
              <a:rPr lang="zh-CN" altLang="en-US" sz="3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都有</a:t>
            </a:r>
            <a:r>
              <a:rPr lang="en-US" altLang="zh-CN" sz="3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space?</a:t>
            </a:r>
          </a:p>
          <a:p>
            <a:pPr eaLnBrk="1" hangingPunct="1"/>
            <a:r>
              <a:rPr lang="en-US" altLang="zh-CN" sz="3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9.2: </a:t>
            </a:r>
            <a:r>
              <a:rPr lang="zh-CN" altLang="en-US" sz="3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在已知信息分组</a:t>
            </a:r>
            <a:r>
              <a:rPr lang="en-US" altLang="zh-CN" sz="3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(m)</a:t>
            </a:r>
            <a:r>
              <a:rPr lang="zh-CN" altLang="en-US" sz="3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前提下，什么样</a:t>
            </a:r>
            <a:r>
              <a:rPr lang="zh-CN" altLang="en-US" sz="32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的矩阵</a:t>
            </a:r>
            <a:r>
              <a:rPr lang="en-US" altLang="zh-CN" sz="3200" i="1" dirty="0">
                <a:solidFill>
                  <a:srgbClr val="008000"/>
                </a:solidFill>
                <a:latin typeface="Lucida Bright" panose="02040602050505020304" pitchFamily="18" charset="0"/>
                <a:ea typeface="微软雅黑" panose="020B0503020204020204" pitchFamily="34" charset="-122"/>
              </a:rPr>
              <a:t>H</a:t>
            </a:r>
            <a:r>
              <a:rPr lang="en-US" altLang="zh-CN" sz="32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能得到最好的</a:t>
            </a:r>
            <a:r>
              <a:rPr lang="en-US" altLang="zh-CN" sz="3200" i="1" dirty="0" smtClean="0">
                <a:solidFill>
                  <a:srgbClr val="008000"/>
                </a:solidFill>
                <a:latin typeface="Lucida Bright" panose="02040602050505020304" pitchFamily="18" charset="0"/>
                <a:ea typeface="微软雅黑" panose="020B0503020204020204" pitchFamily="34" charset="-122"/>
              </a:rPr>
              <a:t>null space</a:t>
            </a:r>
            <a:r>
              <a:rPr lang="zh-CN" altLang="en-US" sz="3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32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线性码</a:t>
            </a:r>
            <a:r>
              <a:rPr lang="zh-CN" altLang="en-US" sz="3200" dirty="0" smtClea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）？</a:t>
            </a:r>
            <a:endParaRPr lang="zh-CN" altLang="en-US" sz="32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1063625"/>
          </a:xfrm>
        </p:spPr>
        <p:txBody>
          <a:bodyPr/>
          <a:lstStyle/>
          <a:p>
            <a:r>
              <a:rPr lang="zh-CN" altLang="en-US" smtClean="0"/>
              <a:t>两种特殊的矩阵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297110"/>
            <a:ext cx="4342693" cy="2860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1" y="1208882"/>
            <a:ext cx="5517461" cy="272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05" y="4594227"/>
            <a:ext cx="36274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5176958"/>
            <a:ext cx="2017712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003" y="4448944"/>
            <a:ext cx="3529013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4766756"/>
            <a:ext cx="2174875" cy="111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6911" y="5880101"/>
            <a:ext cx="7178178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i="1">
                <a:solidFill>
                  <a:srgbClr val="C00000"/>
                </a:solidFill>
                <a:latin typeface="Lucida Bright" panose="02040602050505020304" pitchFamily="18" charset="0"/>
              </a:rPr>
              <a:t>H</a:t>
            </a:r>
            <a:r>
              <a:rPr lang="zh-CN" altLang="en-US" sz="3600">
                <a:solidFill>
                  <a:srgbClr val="C00000"/>
                </a:solidFill>
              </a:rPr>
              <a:t>是</a:t>
            </a:r>
            <a:r>
              <a:rPr lang="en-US" altLang="zh-CN" sz="3600" i="1">
                <a:solidFill>
                  <a:srgbClr val="C00000"/>
                </a:solidFill>
                <a:latin typeface="Lucida Bright" panose="02040602050505020304" pitchFamily="18" charset="0"/>
              </a:rPr>
              <a:t>m</a:t>
            </a:r>
            <a:r>
              <a:rPr lang="en-US" altLang="zh-CN" sz="3600">
                <a:solidFill>
                  <a:srgbClr val="C00000"/>
                </a:solidFill>
                <a:latin typeface="Lucida Bright" panose="020406020505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600" i="1">
                <a:solidFill>
                  <a:srgbClr val="C00000"/>
                </a:solidFill>
                <a:latin typeface="Lucida Bright" panose="020406020505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600">
                <a:solidFill>
                  <a:srgbClr val="C00000"/>
                </a:solidFill>
                <a:sym typeface="Symbol" panose="05050102010706020507" pitchFamily="18" charset="2"/>
              </a:rPr>
              <a:t>矩阵</a:t>
            </a:r>
            <a:r>
              <a:rPr lang="en-US" altLang="zh-CN" sz="3600">
                <a:solidFill>
                  <a:srgbClr val="C00000"/>
                </a:solidFill>
                <a:sym typeface="Symbol" panose="05050102010706020507" pitchFamily="18" charset="2"/>
              </a:rPr>
              <a:t>;</a:t>
            </a:r>
            <a:r>
              <a:rPr lang="zh-CN" altLang="en-US" sz="360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600" i="1">
                <a:solidFill>
                  <a:srgbClr val="C00000"/>
                </a:solidFill>
                <a:latin typeface="Lucida Bright" panose="020406020505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600">
                <a:solidFill>
                  <a:srgbClr val="C00000"/>
                </a:solidFill>
                <a:sym typeface="Symbol" panose="05050102010706020507" pitchFamily="18" charset="2"/>
              </a:rPr>
              <a:t>是</a:t>
            </a:r>
            <a:r>
              <a:rPr lang="en-US" altLang="zh-CN" sz="3600" i="1">
                <a:solidFill>
                  <a:srgbClr val="C00000"/>
                </a:solidFill>
                <a:latin typeface="Lucida Bright" panose="020406020505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600">
                <a:solidFill>
                  <a:srgbClr val="C00000"/>
                </a:solidFill>
                <a:latin typeface="Lucida Bright" panose="02040602050505020304" pitchFamily="18" charset="0"/>
                <a:sym typeface="Symbol" panose="05050102010706020507" pitchFamily="18" charset="2"/>
              </a:rPr>
              <a:t>(</a:t>
            </a:r>
            <a:r>
              <a:rPr lang="en-US" altLang="zh-CN" sz="3600" i="1">
                <a:solidFill>
                  <a:srgbClr val="C00000"/>
                </a:solidFill>
                <a:latin typeface="Lucida Bright" panose="020406020505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600">
                <a:solidFill>
                  <a:srgbClr val="C00000"/>
                </a:solidFill>
                <a:latin typeface="Lucida Bright" panose="020406020505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3600" i="1">
                <a:solidFill>
                  <a:srgbClr val="C00000"/>
                </a:solidFill>
                <a:latin typeface="Lucida Bright" panose="020406020505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600">
                <a:solidFill>
                  <a:srgbClr val="C00000"/>
                </a:solidFill>
                <a:latin typeface="Lucida Bright" panose="020406020505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600">
                <a:solidFill>
                  <a:srgbClr val="C00000"/>
                </a:solidFill>
                <a:sym typeface="Symbol" panose="05050102010706020507" pitchFamily="18" charset="2"/>
              </a:rPr>
              <a:t>矩阵</a:t>
            </a:r>
            <a:endParaRPr lang="zh-CN" altLang="en-US" sz="36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0071" y="1556793"/>
            <a:ext cx="6840760" cy="329320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1: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为什么易于发现错误，甚至易于纠正错误的编码方案非常重要？</a:t>
            </a:r>
            <a:endParaRPr lang="en-US" altLang="zh-CN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83114" y="5157788"/>
            <a:ext cx="5184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首先当然是因为编码无处不在，不仅如此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2773" y="1052737"/>
            <a:ext cx="6871841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10:</a:t>
            </a:r>
            <a:endParaRPr lang="en-US" altLang="zh-C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构造出这样的矩阵</a:t>
            </a:r>
            <a:r>
              <a:rPr lang="en-US" altLang="zh-CN" sz="4800" b="1" i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G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,</a:t>
            </a: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 是为了什么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1" y="4221088"/>
            <a:ext cx="11648284" cy="1800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448" y="83671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再看编码函数：</a:t>
            </a:r>
            <a:endParaRPr lang="zh-CN" altLang="en-US" sz="40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30" y="470575"/>
            <a:ext cx="4692935" cy="144016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983432" y="3645024"/>
            <a:ext cx="1368152" cy="22322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447928" y="2708920"/>
            <a:ext cx="2376264" cy="3756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20109" y="2852936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Z</a:t>
            </a:r>
            <a:r>
              <a:rPr lang="en-US" altLang="zh-CN" sz="3600" baseline="-25000" dirty="0" smtClean="0"/>
              <a:t>2</a:t>
            </a:r>
            <a:r>
              <a:rPr lang="en-US" altLang="zh-CN" sz="3600" baseline="30000" dirty="0" smtClean="0"/>
              <a:t>n</a:t>
            </a:r>
            <a:r>
              <a:rPr lang="en-US" altLang="zh-CN" sz="3600" baseline="30000" dirty="0"/>
              <a:t>-</a:t>
            </a:r>
            <a:r>
              <a:rPr lang="en-US" altLang="zh-CN" sz="3600" baseline="30000" dirty="0" smtClean="0"/>
              <a:t>m</a:t>
            </a:r>
            <a:endParaRPr lang="zh-CN" altLang="en-US" sz="3600" baseline="30000" dirty="0"/>
          </a:p>
        </p:txBody>
      </p:sp>
      <p:sp>
        <p:nvSpPr>
          <p:cNvPr id="7" name="椭圆 6"/>
          <p:cNvSpPr/>
          <p:nvPr/>
        </p:nvSpPr>
        <p:spPr>
          <a:xfrm>
            <a:off x="1631504" y="4005064"/>
            <a:ext cx="108013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613499" y="4443209"/>
            <a:ext cx="108013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13500" y="5405874"/>
            <a:ext cx="108013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8" idx="5"/>
          </p:cNvCxnSpPr>
          <p:nvPr/>
        </p:nvCxnSpPr>
        <p:spPr>
          <a:xfrm flipV="1">
            <a:off x="1705694" y="4005064"/>
            <a:ext cx="4894362" cy="56107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88661" y="1890936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Z</a:t>
            </a:r>
            <a:r>
              <a:rPr lang="en-US" altLang="zh-CN" sz="3600" baseline="-25000" dirty="0" smtClean="0"/>
              <a:t>2</a:t>
            </a:r>
            <a:r>
              <a:rPr lang="en-US" altLang="zh-CN" sz="3600" baseline="30000" dirty="0" smtClean="0"/>
              <a:t>n</a:t>
            </a:r>
            <a:endParaRPr lang="zh-CN" altLang="en-US" sz="3600" baseline="30000" dirty="0"/>
          </a:p>
        </p:txBody>
      </p:sp>
      <p:sp>
        <p:nvSpPr>
          <p:cNvPr id="13" name="椭圆 12"/>
          <p:cNvSpPr/>
          <p:nvPr/>
        </p:nvSpPr>
        <p:spPr>
          <a:xfrm>
            <a:off x="6567329" y="3852243"/>
            <a:ext cx="249844" cy="2634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62934" y="2887988"/>
            <a:ext cx="249844" cy="2634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562934" y="5730548"/>
            <a:ext cx="249844" cy="2634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968208" y="2348880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E(x)=</a:t>
            </a:r>
            <a:r>
              <a:rPr lang="en-US" altLang="zh-CN" sz="3600" dirty="0" err="1" smtClean="0"/>
              <a:t>Gx</a:t>
            </a:r>
            <a:r>
              <a:rPr lang="en-US" altLang="zh-CN" sz="3600" dirty="0" smtClean="0"/>
              <a:t>,</a:t>
            </a:r>
          </a:p>
          <a:p>
            <a:r>
              <a:rPr lang="en-US" altLang="zh-CN" sz="3600" dirty="0"/>
              <a:t> </a:t>
            </a:r>
            <a:r>
              <a:rPr lang="en-US" altLang="zh-CN" sz="3600" dirty="0" smtClean="0"/>
              <a:t>      </a:t>
            </a:r>
            <a:r>
              <a:rPr lang="zh-CN" altLang="en-US" sz="3600" dirty="0" smtClean="0"/>
              <a:t>其中</a:t>
            </a:r>
            <a:r>
              <a:rPr lang="en-US" altLang="zh-CN" sz="3600" dirty="0" smtClean="0"/>
              <a:t>x</a:t>
            </a:r>
            <a:r>
              <a:rPr lang="zh-CN" altLang="en-US" sz="3600" dirty="0" smtClean="0"/>
              <a:t>长度为</a:t>
            </a:r>
            <a:r>
              <a:rPr lang="en-US" altLang="zh-CN" sz="3600" dirty="0" smtClean="0"/>
              <a:t>n-m</a:t>
            </a:r>
            <a:r>
              <a:rPr lang="zh-CN" altLang="en-US" sz="3600" dirty="0" smtClean="0"/>
              <a:t>；</a:t>
            </a:r>
            <a:r>
              <a:rPr lang="en-US" altLang="zh-CN" sz="3600" dirty="0" smtClean="0"/>
              <a:t>G</a:t>
            </a:r>
            <a:r>
              <a:rPr lang="zh-CN" altLang="en-US" sz="3600" dirty="0" smtClean="0"/>
              <a:t>生成矩阵为</a:t>
            </a:r>
            <a:r>
              <a:rPr lang="en-US" altLang="zh-CN" sz="3600" dirty="0" smtClean="0"/>
              <a:t>n</a:t>
            </a:r>
            <a:r>
              <a:rPr lang="zh-CN" altLang="en-US" sz="3600" dirty="0" smtClean="0"/>
              <a:t>*</a:t>
            </a:r>
            <a:r>
              <a:rPr lang="en-US" altLang="zh-CN" sz="3600" dirty="0" smtClean="0"/>
              <a:t>(n-m)</a:t>
            </a:r>
            <a:endParaRPr lang="zh-CN" altLang="en-US" sz="3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783632" y="3707740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E(x)=</a:t>
            </a:r>
            <a:r>
              <a:rPr lang="en-US" altLang="zh-CN" sz="3600" dirty="0" err="1"/>
              <a:t>Gx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861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4536" y="2113892"/>
            <a:ext cx="6942926" cy="1908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9: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书上例</a:t>
            </a: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12</a:t>
            </a: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想说明什么</a:t>
            </a: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476250"/>
            <a:ext cx="727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1" y="4249738"/>
            <a:ext cx="3586163" cy="162401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89138" y="4276726"/>
            <a:ext cx="423862" cy="3460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1" y="2894013"/>
            <a:ext cx="1306513" cy="276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6" y="2700338"/>
            <a:ext cx="2646363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764338" y="3141663"/>
            <a:ext cx="2284412" cy="717550"/>
            <a:chOff x="5241028" y="3140968"/>
            <a:chExt cx="2283300" cy="717814"/>
          </a:xfrm>
        </p:grpSpPr>
        <p:sp>
          <p:nvSpPr>
            <p:cNvPr id="3" name="Striped Right Arrow 2"/>
            <p:cNvSpPr/>
            <p:nvPr/>
          </p:nvSpPr>
          <p:spPr>
            <a:xfrm rot="1522587">
              <a:off x="5241028" y="3514167"/>
              <a:ext cx="1096428" cy="344615"/>
            </a:xfrm>
            <a:prstGeom prst="stripedRightArrow">
              <a:avLst/>
            </a:prstGeo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948347" y="3140968"/>
              <a:ext cx="575981" cy="287443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951538" y="4868864"/>
            <a:ext cx="2151062" cy="1004887"/>
            <a:chOff x="4427984" y="4869160"/>
            <a:chExt cx="2150328" cy="1004853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4427984" y="4869160"/>
              <a:ext cx="2150328" cy="0"/>
            </a:xfrm>
            <a:prstGeom prst="straightConnector1">
              <a:avLst/>
            </a:prstGeom>
            <a:ln w="25400">
              <a:prstDash val="lgDashDot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66" name="TextBox 8"/>
            <p:cNvSpPr txBox="1">
              <a:spLocks noChangeArrowheads="1"/>
            </p:cNvSpPr>
            <p:nvPr/>
          </p:nvSpPr>
          <p:spPr bwMode="auto">
            <a:xfrm>
              <a:off x="4792037" y="5043016"/>
              <a:ext cx="178627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恰好是</a:t>
              </a:r>
              <a:r>
                <a:rPr lang="en-US" altLang="zh-CN" sz="2400" i="1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H</a:t>
              </a:r>
              <a:r>
                <a:rPr lang="zh-CN" altLang="en-US" sz="240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的</a:t>
              </a:r>
              <a:r>
                <a:rPr lang="en-US" altLang="zh-CN" sz="240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null space!</a:t>
              </a:r>
              <a:endParaRPr lang="zh-CN" altLang="en-US" sz="24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484784"/>
            <a:ext cx="11496079" cy="2232248"/>
          </a:xfrm>
          <a:prstGeom prst="rect">
            <a:avLst/>
          </a:prstGeom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线性码的数学基础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0064290" y="3406514"/>
            <a:ext cx="1306513" cy="2767012"/>
            <a:chOff x="5125846" y="3845695"/>
            <a:chExt cx="1306513" cy="2767012"/>
          </a:xfrm>
        </p:grpSpPr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846" y="3845695"/>
              <a:ext cx="1306513" cy="2767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" name="直接连接符 17"/>
            <p:cNvCxnSpPr>
              <a:endCxn id="23" idx="2"/>
            </p:cNvCxnSpPr>
            <p:nvPr/>
          </p:nvCxnSpPr>
          <p:spPr>
            <a:xfrm>
              <a:off x="5779102" y="4392142"/>
              <a:ext cx="1" cy="22205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062326" y="2362398"/>
            <a:ext cx="5328592" cy="2088232"/>
            <a:chOff x="5015880" y="2636912"/>
            <a:chExt cx="5328592" cy="20882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015880" y="2636912"/>
              <a:ext cx="519492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6859223" y="4263479"/>
              <a:ext cx="3485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这</a:t>
              </a:r>
              <a:r>
                <a:rPr lang="en-US" altLang="zh-CN" sz="2400" dirty="0" smtClean="0"/>
                <a:t>n-m</a:t>
              </a:r>
              <a:r>
                <a:rPr lang="zh-CN" altLang="en-US" sz="2400" dirty="0" smtClean="0"/>
                <a:t>位可以表达什么？</a:t>
              </a:r>
              <a:endParaRPr lang="zh-CN" altLang="en-US" sz="2400" dirty="0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7392144" y="2636912"/>
              <a:ext cx="2923884" cy="171878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86221" y="3902348"/>
            <a:ext cx="1306513" cy="2767012"/>
            <a:chOff x="5125846" y="3845695"/>
            <a:chExt cx="1306513" cy="2767012"/>
          </a:xfrm>
        </p:grpSpPr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5846" y="3845695"/>
              <a:ext cx="1306513" cy="2767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2" name="直接连接符 31"/>
            <p:cNvCxnSpPr>
              <a:endCxn id="31" idx="2"/>
            </p:cNvCxnSpPr>
            <p:nvPr/>
          </p:nvCxnSpPr>
          <p:spPr>
            <a:xfrm>
              <a:off x="5779102" y="4392142"/>
              <a:ext cx="1" cy="22205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468313" y="3212976"/>
            <a:ext cx="8075959" cy="1807877"/>
            <a:chOff x="468313" y="3501008"/>
            <a:chExt cx="8075959" cy="1807877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68313" y="3501008"/>
              <a:ext cx="8075959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1343472" y="3501009"/>
              <a:ext cx="1506637" cy="134621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601495" y="4847220"/>
              <a:ext cx="41344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这</a:t>
              </a:r>
              <a:r>
                <a:rPr lang="en-US" altLang="zh-CN" sz="2400" dirty="0" smtClean="0"/>
                <a:t>m</a:t>
              </a:r>
              <a:r>
                <a:rPr lang="zh-CN" altLang="en-US" sz="2400" dirty="0" smtClean="0"/>
                <a:t>位如何进行奇偶校验的？</a:t>
              </a:r>
              <a:endParaRPr lang="zh-CN" altLang="en-US" sz="2400" dirty="0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360226" y="5063243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取决于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矩阵和待编码信息！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80" y="277814"/>
            <a:ext cx="5658640" cy="31055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6349" y="3717032"/>
            <a:ext cx="10559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你能“看出”</a:t>
            </a:r>
            <a:r>
              <a:rPr lang="en-US" altLang="zh-CN" sz="4000" dirty="0" smtClean="0"/>
              <a:t>101</a:t>
            </a:r>
            <a:r>
              <a:rPr lang="zh-CN" altLang="en-US" sz="4000" dirty="0" smtClean="0"/>
              <a:t>如何编码为长度为</a:t>
            </a:r>
            <a:r>
              <a:rPr lang="en-US" altLang="zh-CN" sz="4000" dirty="0" smtClean="0"/>
              <a:t>6</a:t>
            </a:r>
            <a:r>
              <a:rPr lang="zh-CN" altLang="en-US" sz="4000" dirty="0" smtClean="0"/>
              <a:t>的码字？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4511824" y="4774060"/>
            <a:ext cx="1896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/>
              <a:t>101</a:t>
            </a:r>
            <a:endParaRPr lang="zh-CN" altLang="en-US" sz="8000" dirty="0"/>
          </a:p>
        </p:txBody>
      </p:sp>
      <p:sp>
        <p:nvSpPr>
          <p:cNvPr id="6" name="文本框 5"/>
          <p:cNvSpPr txBox="1"/>
          <p:nvPr/>
        </p:nvSpPr>
        <p:spPr>
          <a:xfrm>
            <a:off x="6408497" y="4755229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/>
              <a:t>1</a:t>
            </a:r>
            <a:endParaRPr lang="zh-CN" altLang="en-US" sz="8000" dirty="0"/>
          </a:p>
        </p:txBody>
      </p:sp>
      <p:sp>
        <p:nvSpPr>
          <p:cNvPr id="7" name="文本框 6"/>
          <p:cNvSpPr txBox="1"/>
          <p:nvPr/>
        </p:nvSpPr>
        <p:spPr>
          <a:xfrm>
            <a:off x="7163832" y="4755229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/>
              <a:t>1</a:t>
            </a:r>
            <a:endParaRPr lang="zh-CN" altLang="en-US" sz="8000" dirty="0"/>
          </a:p>
        </p:txBody>
      </p:sp>
      <p:sp>
        <p:nvSpPr>
          <p:cNvPr id="8" name="文本框 7"/>
          <p:cNvSpPr txBox="1"/>
          <p:nvPr/>
        </p:nvSpPr>
        <p:spPr>
          <a:xfrm>
            <a:off x="7919167" y="4755229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/>
              <a:t>0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95552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bldLvl="5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774700"/>
          </a:xfrm>
        </p:spPr>
        <p:txBody>
          <a:bodyPr/>
          <a:lstStyle/>
          <a:p>
            <a:r>
              <a:rPr lang="zh-CN" altLang="en-US" smtClean="0"/>
              <a:t>线性码的数学基础</a:t>
            </a:r>
          </a:p>
        </p:txBody>
      </p:sp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384850"/>
            <a:ext cx="10382387" cy="140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3284984"/>
            <a:ext cx="10767575" cy="2001838"/>
          </a:xfrm>
          <a:prstGeom prst="rect">
            <a:avLst/>
          </a:prstGeom>
          <a:noFill/>
          <a:ln w="9525" cmpd="tri">
            <a:solidFill>
              <a:srgbClr val="C00000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7059844" y="4509120"/>
            <a:ext cx="423396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5400" y="4941168"/>
            <a:ext cx="12858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0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7608" y="404664"/>
            <a:ext cx="7200800" cy="255454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10: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" charset="0"/>
                <a:ea typeface="宋体" charset="-122"/>
              </a:rPr>
              <a:t>现在我们离“目标”还有多远？</a:t>
            </a:r>
            <a:endParaRPr lang="en-US" altLang="zh-CN" sz="48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151784" y="3102059"/>
            <a:ext cx="5111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和纠错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能力如何标定？</a:t>
            </a:r>
            <a:endParaRPr lang="en-US" altLang="zh-CN" sz="2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查错和纠错能力如何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实现？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217537"/>
            <a:ext cx="11357329" cy="1296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484784"/>
            <a:ext cx="11496079" cy="2232248"/>
          </a:xfrm>
          <a:prstGeom prst="rect">
            <a:avLst/>
          </a:prstGeom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19162"/>
          </a:xfrm>
        </p:spPr>
        <p:txBody>
          <a:bodyPr/>
          <a:lstStyle/>
          <a:p>
            <a:r>
              <a:rPr lang="zh-CN" altLang="en-US" smtClean="0"/>
              <a:t>重新审视一下矩阵</a:t>
            </a:r>
            <a:r>
              <a:rPr lang="en-US" altLang="zh-CN" i="1" smtClean="0"/>
              <a:t>H</a:t>
            </a:r>
            <a:endParaRPr lang="zh-CN" altLang="en-US" smtClean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35360" y="2348879"/>
            <a:ext cx="11377264" cy="1688326"/>
            <a:chOff x="-900509" y="2038403"/>
            <a:chExt cx="11376396" cy="168694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779828" y="2038403"/>
              <a:ext cx="6696059" cy="22445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900509" y="2504985"/>
              <a:ext cx="5747601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140162" y="2504985"/>
              <a:ext cx="1403519" cy="719494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0" name="TextBox 8"/>
            <p:cNvSpPr txBox="1">
              <a:spLocks noChangeArrowheads="1"/>
            </p:cNvSpPr>
            <p:nvPr/>
          </p:nvSpPr>
          <p:spPr bwMode="auto">
            <a:xfrm>
              <a:off x="5543681" y="3141054"/>
              <a:ext cx="3168352" cy="584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这意味着什么？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055440" y="3999995"/>
            <a:ext cx="2736850" cy="461962"/>
            <a:chOff x="1187624" y="3789040"/>
            <a:chExt cx="2736304" cy="461665"/>
          </a:xfrm>
        </p:grpSpPr>
        <p:sp>
          <p:nvSpPr>
            <p:cNvPr id="22535" name="TextBox 10"/>
            <p:cNvSpPr txBox="1">
              <a:spLocks noChangeArrowheads="1"/>
            </p:cNvSpPr>
            <p:nvPr/>
          </p:nvSpPr>
          <p:spPr bwMode="auto">
            <a:xfrm>
              <a:off x="1187624" y="3789040"/>
              <a:ext cx="9361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66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记住：</a:t>
              </a:r>
            </a:p>
          </p:txBody>
        </p:sp>
        <p:pic>
          <p:nvPicPr>
            <p:cNvPr id="2253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3789040"/>
              <a:ext cx="1800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3185588" y="4645276"/>
            <a:ext cx="5820824" cy="141577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11</a:t>
            </a:r>
            <a:r>
              <a:rPr lang="zh-CN" alt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现在你“悟”到了什么吗？</a:t>
            </a:r>
            <a:endParaRPr lang="en-US" altLang="zh-CN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zh-CN" altLang="en-US" dirty="0" smtClean="0"/>
              <a:t>线性码的查错能力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125539"/>
            <a:ext cx="10262435" cy="2016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9416" y="3617914"/>
            <a:ext cx="107291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证明的关键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800" i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lang="en-US" altLang="zh-CN" sz="2800" baseline="-25000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是什么？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H</a:t>
            </a:r>
            <a:r>
              <a:rPr lang="en-US" altLang="zh-CN" sz="2800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lang="en-US" altLang="zh-CN" sz="2800" baseline="-250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是什么？</a:t>
            </a:r>
            <a:r>
              <a:rPr lang="en-US" altLang="zh-CN" sz="2800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800" i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lang="en-US" altLang="zh-CN" sz="2800" baseline="-25000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作为</a:t>
            </a:r>
            <a:r>
              <a:rPr lang="en-US" altLang="zh-CN" sz="28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code word</a:t>
            </a:r>
            <a:r>
              <a:rPr lang="zh-CN" altLang="en-US" sz="28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，会带来什么性质？</a:t>
            </a:r>
            <a:endParaRPr lang="en-US" altLang="zh-CN" sz="2800" dirty="0" smtClean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 marL="342900" indent="-342900">
              <a:spcBef>
                <a:spcPts val="1200"/>
              </a:spcBef>
              <a:buFont typeface="Symbol" pitchFamily="18" charset="2"/>
              <a:buChar char="Þ"/>
              <a:defRPr/>
            </a:pPr>
            <a:r>
              <a:rPr lang="zh-CN" altLang="en-US" sz="2800" dirty="0">
                <a:latin typeface="华文楷体" pitchFamily="2" charset="-122"/>
                <a:ea typeface="华文楷体" pitchFamily="2" charset="-122"/>
                <a:sym typeface="Symbol"/>
              </a:rPr>
              <a:t>假如</a:t>
            </a:r>
            <a:r>
              <a:rPr lang="en-US" altLang="zh-CN" sz="2800" i="1" dirty="0">
                <a:latin typeface="华文楷体" pitchFamily="2" charset="-122"/>
                <a:ea typeface="华文楷体" pitchFamily="2" charset="-122"/>
                <a:sym typeface="Symbol"/>
              </a:rPr>
              <a:t>H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  <a:sym typeface="Symbol"/>
              </a:rPr>
              <a:t>的第</a:t>
            </a:r>
            <a:r>
              <a:rPr lang="en-US" altLang="zh-CN" sz="2800" i="1" dirty="0">
                <a:latin typeface="华文楷体" pitchFamily="2" charset="-122"/>
                <a:ea typeface="华文楷体" pitchFamily="2" charset="-122"/>
                <a:sym typeface="Symbol"/>
              </a:rPr>
              <a:t>k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  <a:sym typeface="Symbol"/>
              </a:rPr>
              <a:t>列全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  <a:sym typeface="Symbol"/>
              </a:rPr>
              <a:t>0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  <a:sym typeface="Symbol"/>
              </a:rPr>
              <a:t>，则</a:t>
            </a:r>
            <a:r>
              <a:rPr lang="en-US" altLang="zh-CN" sz="2800" i="1" dirty="0" err="1">
                <a:latin typeface="华文楷体" pitchFamily="2" charset="-122"/>
                <a:ea typeface="华文楷体" pitchFamily="2" charset="-122"/>
                <a:sym typeface="Symbol"/>
              </a:rPr>
              <a:t>He</a:t>
            </a:r>
            <a:r>
              <a:rPr lang="en-US" altLang="zh-CN" sz="2800" baseline="-25000" dirty="0" err="1">
                <a:latin typeface="华文楷体" pitchFamily="2" charset="-122"/>
                <a:ea typeface="华文楷体" pitchFamily="2" charset="-122"/>
                <a:sym typeface="Symbol"/>
              </a:rPr>
              <a:t>k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  <a:sym typeface="Symbol"/>
              </a:rPr>
              <a:t>=0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  <a:sym typeface="Symbol"/>
              </a:rPr>
              <a:t>，所以</a:t>
            </a:r>
            <a:r>
              <a:rPr lang="en-US" altLang="zh-CN" sz="2800" i="1" dirty="0" err="1">
                <a:latin typeface="华文楷体" pitchFamily="2" charset="-122"/>
                <a:ea typeface="华文楷体" pitchFamily="2" charset="-122"/>
                <a:sym typeface="Symbol"/>
              </a:rPr>
              <a:t>e</a:t>
            </a:r>
            <a:r>
              <a:rPr lang="en-US" altLang="zh-CN" sz="2800" baseline="-25000" dirty="0" err="1">
                <a:latin typeface="华文楷体" pitchFamily="2" charset="-122"/>
                <a:ea typeface="华文楷体" pitchFamily="2" charset="-122"/>
                <a:sym typeface="Symbol"/>
              </a:rPr>
              <a:t>k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  <a:sym typeface="Symbol"/>
              </a:rPr>
              <a:t>是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  <a:sym typeface="Symbol"/>
              </a:rPr>
              <a:t>code word, 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  <a:sym typeface="Symbol"/>
              </a:rPr>
              <a:t>但</a:t>
            </a:r>
            <a:r>
              <a:rPr lang="en-US" altLang="zh-CN" sz="2800" i="1" dirty="0">
                <a:latin typeface="华文楷体" pitchFamily="2" charset="-122"/>
                <a:ea typeface="华文楷体" pitchFamily="2" charset="-122"/>
                <a:sym typeface="Symbol"/>
              </a:rPr>
              <a:t>w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  <a:sym typeface="Symbol"/>
              </a:rPr>
              <a:t>(</a:t>
            </a:r>
            <a:r>
              <a:rPr lang="en-US" altLang="zh-CN" sz="2800" i="1" dirty="0" err="1">
                <a:latin typeface="华文楷体" pitchFamily="2" charset="-122"/>
                <a:ea typeface="华文楷体" pitchFamily="2" charset="-122"/>
                <a:sym typeface="Symbol"/>
              </a:rPr>
              <a:t>e</a:t>
            </a:r>
            <a:r>
              <a:rPr lang="en-US" altLang="zh-CN" sz="2800" baseline="-25000" dirty="0" err="1">
                <a:latin typeface="华文楷体" pitchFamily="2" charset="-122"/>
                <a:ea typeface="华文楷体" pitchFamily="2" charset="-122"/>
                <a:sym typeface="Symbol"/>
              </a:rPr>
              <a:t>k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  <a:sym typeface="Symbol"/>
              </a:rPr>
              <a:t>)=1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  <a:sym typeface="Symbol"/>
              </a:rPr>
              <a:t>。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zh-CN" sz="2800" dirty="0">
                <a:latin typeface="华文楷体" pitchFamily="2" charset="-122"/>
                <a:ea typeface="华文楷体" pitchFamily="2" charset="-122"/>
                <a:sym typeface="Symbol"/>
              </a:rPr>
              <a:t>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  <a:sym typeface="Symbol"/>
              </a:rPr>
              <a:t>假如</a:t>
            </a:r>
            <a:r>
              <a:rPr lang="en-US" altLang="zh-CN" sz="2800" i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/>
              </a:rPr>
              <a:t>e</a:t>
            </a:r>
            <a:r>
              <a:rPr lang="en-US" altLang="zh-CN" sz="2800" baseline="-25000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/>
              </a:rPr>
              <a:t>i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  <a:sym typeface="Symbol"/>
              </a:rPr>
              <a:t>是</a:t>
            </a:r>
            <a:r>
              <a:rPr lang="en-US" altLang="zh-CN" sz="2800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/>
              </a:rPr>
              <a:t>codeword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  <a:sym typeface="Symbol"/>
              </a:rPr>
              <a:t>, 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  <a:sym typeface="Symbol"/>
              </a:rPr>
              <a:t>则</a:t>
            </a:r>
            <a:r>
              <a:rPr lang="en-US" altLang="zh-CN" sz="2800" i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/>
              </a:rPr>
              <a:t>He</a:t>
            </a:r>
            <a:r>
              <a:rPr lang="en-US" altLang="zh-CN" sz="2800" baseline="-25000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/>
              </a:rPr>
              <a:t>i</a:t>
            </a:r>
            <a:r>
              <a:rPr lang="en-US" altLang="zh-CN" sz="28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/>
              </a:rPr>
              <a:t>=0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  <a:sym typeface="Symbol"/>
              </a:rPr>
              <a:t>，则</a:t>
            </a:r>
            <a:r>
              <a:rPr lang="en-US" altLang="zh-CN" sz="2800" i="1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/>
              </a:rPr>
              <a:t>H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  <a:sym typeface="Symbol"/>
              </a:rPr>
              <a:t>的第</a:t>
            </a:r>
            <a:r>
              <a:rPr lang="en-US" altLang="zh-CN" sz="2800" i="1" dirty="0" err="1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/>
              </a:rPr>
              <a:t>i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  <a:sym typeface="Symbol"/>
              </a:rPr>
              <a:t>列必然全是</a:t>
            </a:r>
            <a:r>
              <a:rPr lang="en-US" altLang="zh-CN" sz="2800" dirty="0" smtClean="0">
                <a:latin typeface="Times New Roman" pitchFamily="18" charset="0"/>
                <a:ea typeface="华文楷体" pitchFamily="2" charset="-122"/>
                <a:cs typeface="Times New Roman" pitchFamily="18" charset="0"/>
                <a:sym typeface="Symbol"/>
              </a:rPr>
              <a:t>0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  <a:sym typeface="Symbol"/>
              </a:rPr>
              <a:t>。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  <a:sym typeface="Symbol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15480" y="2417766"/>
            <a:ext cx="4255070" cy="312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88640"/>
            <a:ext cx="6912768" cy="420135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95400" y="4581128"/>
            <a:ext cx="10794309" cy="2046592"/>
            <a:chOff x="695400" y="4581128"/>
            <a:chExt cx="10794309" cy="2046592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00" y="4581128"/>
              <a:ext cx="10794309" cy="204659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95400" y="4581128"/>
              <a:ext cx="216024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096000" y="404664"/>
            <a:ext cx="59046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We will assume that transmission errors are </a:t>
            </a:r>
            <a:r>
              <a:rPr lang="en-US" altLang="zh-CN" sz="3200" dirty="0" smtClean="0"/>
              <a:t>rare,</a:t>
            </a:r>
            <a:r>
              <a:rPr lang="en-US" altLang="zh-CN" sz="3200" dirty="0"/>
              <a:t> and, that when they do occur, they occur independently in each </a:t>
            </a:r>
            <a:r>
              <a:rPr lang="en-US" altLang="zh-CN" sz="3200" dirty="0" smtClean="0"/>
              <a:t>bit.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8127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r>
              <a:rPr lang="zh-CN" altLang="en-US" smtClean="0"/>
              <a:t>线性码的纠错能力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412876"/>
            <a:ext cx="82804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9528176" y="1979613"/>
            <a:ext cx="701675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74876" y="2479675"/>
            <a:ext cx="237966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2" name="TextBox 12"/>
          <p:cNvSpPr txBox="1">
            <a:spLocks noChangeArrowheads="1"/>
          </p:cNvSpPr>
          <p:nvPr/>
        </p:nvSpPr>
        <p:spPr bwMode="auto">
          <a:xfrm>
            <a:off x="839416" y="3292128"/>
            <a:ext cx="10729068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证明的关键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codeword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中恰含两个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当且仅当该码是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+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ej</a:t>
            </a:r>
            <a:r>
              <a:rPr lang="zh-CN" altLang="en-US" sz="2800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当且仅当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H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中有两列是一样的。注意：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codeword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中恰含两个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就是该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codeword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恰好是</a:t>
            </a:r>
            <a:r>
              <a:rPr lang="en-US" altLang="zh-CN" sz="2800" i="1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+</a:t>
            </a:r>
            <a:r>
              <a:rPr lang="en-US" altLang="zh-CN" sz="2800" i="1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j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800" i="1" dirty="0" err="1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)</a:t>
            </a: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注意：                                        的充分必要条件显然是：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的第</a:t>
            </a:r>
            <a:r>
              <a:rPr lang="en-US" altLang="zh-CN" sz="2800" i="1" dirty="0" err="1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列和第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列完全一样。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5023073"/>
            <a:ext cx="3470942" cy="56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2348880"/>
            <a:ext cx="10972800" cy="2088232"/>
          </a:xfrm>
        </p:spPr>
        <p:txBody>
          <a:bodyPr/>
          <a:lstStyle/>
          <a:p>
            <a:r>
              <a:rPr lang="zh-CN" altLang="en-US" dirty="0" smtClean="0"/>
              <a:t>你如何设计奇偶校验矩阵使得能够完成一位纠错编码？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4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981200" y="404814"/>
            <a:ext cx="8229600" cy="1012825"/>
          </a:xfrm>
        </p:spPr>
        <p:txBody>
          <a:bodyPr/>
          <a:lstStyle/>
          <a:p>
            <a:r>
              <a:rPr lang="zh-CN" altLang="en-US" smtClean="0"/>
              <a:t>终于到最后一步了</a:t>
            </a:r>
            <a:r>
              <a:rPr lang="en-US" altLang="zh-CN" smtClean="0"/>
              <a:t>……</a:t>
            </a:r>
            <a:endParaRPr lang="zh-CN" altLang="en-US" smtClean="0"/>
          </a:p>
        </p:txBody>
      </p:sp>
      <p:sp>
        <p:nvSpPr>
          <p:cNvPr id="3" name="Rectangle 2"/>
          <p:cNvSpPr/>
          <p:nvPr/>
        </p:nvSpPr>
        <p:spPr>
          <a:xfrm>
            <a:off x="4223792" y="1906479"/>
            <a:ext cx="3278462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12</a:t>
            </a:r>
            <a:r>
              <a:rPr lang="zh-CN" alt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怎么解码？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71664" y="4270376"/>
            <a:ext cx="73440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如果只有一个错，利用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syndrome: 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Hx</a:t>
            </a:r>
            <a:r>
              <a:rPr lang="zh-CN" altLang="en-US" sz="32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可以判断错在哪里。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2135188" y="404813"/>
            <a:ext cx="77771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28763" indent="-1528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基本原理</a:t>
            </a:r>
            <a:r>
              <a:rPr lang="zh-CN" altLang="en-US" sz="2400" dirty="0"/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syndrome of a received word depends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solely on the error and not on the transmitted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word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543425" y="1187451"/>
            <a:ext cx="4370388" cy="525463"/>
            <a:chOff x="3018773" y="1402915"/>
            <a:chExt cx="4371583" cy="525907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018773" y="1402915"/>
              <a:ext cx="663756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350652" y="1402915"/>
              <a:ext cx="757444" cy="313002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32" name="TextBox 6"/>
            <p:cNvSpPr txBox="1">
              <a:spLocks noChangeArrowheads="1"/>
            </p:cNvSpPr>
            <p:nvPr/>
          </p:nvSpPr>
          <p:spPr bwMode="auto">
            <a:xfrm>
              <a:off x="4211960" y="1559490"/>
              <a:ext cx="31783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C00000"/>
                  </a:solidFill>
                </a:rPr>
                <a:t>顺便问一句：</a:t>
              </a:r>
              <a:r>
                <a:rPr lang="en-US" altLang="zh-CN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</a:t>
              </a:r>
              <a:r>
                <a:rPr lang="zh-CN" altLang="en-US">
                  <a:solidFill>
                    <a:srgbClr val="C00000"/>
                  </a:solidFill>
                </a:rPr>
                <a:t>怎么表示？</a:t>
              </a:r>
            </a:p>
          </p:txBody>
        </p:sp>
      </p:grp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712914"/>
            <a:ext cx="76327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3644901"/>
            <a:ext cx="6840538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847725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群的意义不仅在于编码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16631"/>
            <a:ext cx="4576891" cy="335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3560252"/>
            <a:ext cx="11417651" cy="329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TextBox 2"/>
          <p:cNvSpPr txBox="1">
            <a:spLocks noChangeArrowheads="1"/>
          </p:cNvSpPr>
          <p:nvPr/>
        </p:nvSpPr>
        <p:spPr bwMode="auto">
          <a:xfrm>
            <a:off x="695400" y="1268760"/>
            <a:ext cx="576064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解码时总是用陪集中权最小的元素，即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coset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leader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。这正体现了“最大近似解码”原则。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请查阅资料，介绍曼哈顿距离、欧几里得距离、契比雪夫距离分别是什么意思，他们的典型应用是什么。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你还有哪些创意，来定义二进制位串之间的距离？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6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课外作业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981200" y="1196975"/>
            <a:ext cx="8229600" cy="4933950"/>
          </a:xfrm>
        </p:spPr>
        <p:txBody>
          <a:bodyPr/>
          <a:lstStyle/>
          <a:p>
            <a:r>
              <a:rPr lang="en-US" altLang="zh-CN" smtClean="0"/>
              <a:t>TJ Ex.pp.136-</a:t>
            </a:r>
          </a:p>
          <a:p>
            <a:pPr lvl="1"/>
            <a:r>
              <a:rPr lang="en-US" altLang="zh-CN" smtClean="0"/>
              <a:t>6-9; </a:t>
            </a:r>
          </a:p>
          <a:p>
            <a:pPr lvl="1"/>
            <a:r>
              <a:rPr lang="en-US" altLang="zh-CN" smtClean="0"/>
              <a:t>11, 13;</a:t>
            </a:r>
          </a:p>
          <a:p>
            <a:pPr lvl="1"/>
            <a:r>
              <a:rPr lang="en-US" altLang="zh-CN" smtClean="0"/>
              <a:t>18, 19;</a:t>
            </a:r>
          </a:p>
          <a:p>
            <a:pPr lvl="1"/>
            <a:r>
              <a:rPr lang="en-US" altLang="zh-CN" smtClean="0"/>
              <a:t>21-23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即使传输一个</a:t>
            </a:r>
            <a:r>
              <a:rPr lang="en-US" altLang="zh-CN" smtClean="0"/>
              <a:t>bit</a:t>
            </a:r>
            <a:r>
              <a:rPr lang="zh-CN" altLang="en-US" smtClean="0"/>
              <a:t>出错概率不大</a:t>
            </a:r>
            <a:r>
              <a:rPr lang="en-US" altLang="zh-CN" smtClean="0"/>
              <a:t>…</a:t>
            </a:r>
            <a:endParaRPr lang="zh-CN" alt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609476" y="3933826"/>
            <a:ext cx="10972924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Arial" charset="0"/>
                <a:ea typeface="宋体" charset="-122"/>
              </a:rPr>
              <a:t>假如传输</a:t>
            </a:r>
            <a:r>
              <a:rPr lang="en-US" altLang="zh-CN" sz="2800" dirty="0">
                <a:latin typeface="Arial" charset="0"/>
                <a:ea typeface="宋体" charset="-122"/>
              </a:rPr>
              <a:t>1</a:t>
            </a:r>
            <a:r>
              <a:rPr lang="zh-CN" altLang="en-US" sz="2800" dirty="0">
                <a:latin typeface="Arial" charset="0"/>
                <a:ea typeface="宋体" charset="-122"/>
              </a:rPr>
              <a:t>个</a:t>
            </a:r>
            <a:r>
              <a:rPr lang="en-US" altLang="zh-CN" sz="2800" dirty="0">
                <a:latin typeface="Arial" charset="0"/>
                <a:ea typeface="宋体" charset="-122"/>
              </a:rPr>
              <a:t>bit, </a:t>
            </a:r>
            <a:r>
              <a:rPr lang="zh-CN" altLang="en-US" sz="2800" dirty="0">
                <a:latin typeface="Arial" charset="0"/>
                <a:ea typeface="宋体" charset="-122"/>
              </a:rPr>
              <a:t>出错的概率是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千分之五</a:t>
            </a:r>
            <a:r>
              <a:rPr lang="zh-CN" altLang="en-US" sz="2800" dirty="0">
                <a:latin typeface="Arial" charset="0"/>
                <a:ea typeface="宋体" charset="-122"/>
              </a:rPr>
              <a:t>，假如要传</a:t>
            </a:r>
            <a:r>
              <a:rPr lang="en-US" altLang="zh-CN" sz="2800" dirty="0">
                <a:latin typeface="Arial" charset="0"/>
                <a:ea typeface="宋体" charset="-122"/>
              </a:rPr>
              <a:t>500</a:t>
            </a:r>
            <a:r>
              <a:rPr lang="zh-CN" altLang="en-US" sz="2800" dirty="0">
                <a:latin typeface="Arial" charset="0"/>
                <a:ea typeface="宋体" charset="-122"/>
              </a:rPr>
              <a:t>个</a:t>
            </a:r>
            <a:r>
              <a:rPr lang="en-US" altLang="zh-CN" sz="2800" dirty="0">
                <a:latin typeface="Arial" charset="0"/>
                <a:ea typeface="宋体" charset="-122"/>
              </a:rPr>
              <a:t>bits</a:t>
            </a:r>
            <a:r>
              <a:rPr lang="zh-CN" altLang="en-US" sz="2800" dirty="0">
                <a:latin typeface="Arial" charset="0"/>
                <a:ea typeface="宋体" charset="-122"/>
              </a:rPr>
              <a:t>，那么：</a:t>
            </a:r>
            <a:endParaRPr lang="en-US" altLang="zh-CN" sz="2800" dirty="0">
              <a:latin typeface="Arial" charset="0"/>
              <a:ea typeface="宋体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dirty="0">
                <a:latin typeface="Arial" charset="0"/>
                <a:ea typeface="宋体" charset="-122"/>
              </a:rPr>
              <a:t>不出错的概率是：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宋体" charset="-122"/>
              </a:rPr>
              <a:t>8.2%</a:t>
            </a:r>
            <a:r>
              <a:rPr lang="en-US" altLang="zh-CN" sz="2800" dirty="0">
                <a:latin typeface="Arial" charset="0"/>
                <a:ea typeface="宋体" charset="-122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 sz="2800" dirty="0">
                <a:latin typeface="Arial" charset="0"/>
                <a:ea typeface="宋体" charset="-122"/>
              </a:rPr>
              <a:t>有一位错的概率是：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宋体" charset="-122"/>
              </a:rPr>
              <a:t>20.4</a:t>
            </a:r>
            <a:r>
              <a:rPr lang="en-US" altLang="zh-CN" sz="2800" dirty="0">
                <a:latin typeface="Arial" charset="0"/>
                <a:ea typeface="宋体" charset="-122"/>
              </a:rPr>
              <a:t>%; </a:t>
            </a:r>
            <a:r>
              <a:rPr lang="zh-CN" altLang="en-US" sz="2800" dirty="0">
                <a:latin typeface="Arial" charset="0"/>
                <a:ea typeface="宋体" charset="-122"/>
              </a:rPr>
              <a:t>有两位错的概率是；</a:t>
            </a:r>
            <a:r>
              <a:rPr lang="en-US" altLang="zh-CN" sz="2800" dirty="0" smtClean="0">
                <a:solidFill>
                  <a:srgbClr val="C00000"/>
                </a:solidFill>
                <a:latin typeface="Arial" charset="0"/>
                <a:ea typeface="宋体" charset="-122"/>
              </a:rPr>
              <a:t>25.7</a:t>
            </a:r>
            <a:r>
              <a:rPr lang="en-US" altLang="zh-CN" sz="2800" dirty="0" smtClean="0">
                <a:latin typeface="Arial" charset="0"/>
                <a:ea typeface="宋体" charset="-122"/>
              </a:rPr>
              <a:t>%</a:t>
            </a:r>
            <a:r>
              <a:rPr lang="zh-CN" altLang="en-US" sz="2800" dirty="0">
                <a:latin typeface="Arial" charset="0"/>
                <a:ea typeface="宋体" charset="-122"/>
              </a:rPr>
              <a:t>；</a:t>
            </a:r>
            <a:endParaRPr lang="en-US" altLang="zh-CN" sz="2800" dirty="0">
              <a:latin typeface="Arial" charset="0"/>
              <a:ea typeface="宋体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dirty="0">
                <a:latin typeface="Arial" charset="0"/>
                <a:ea typeface="宋体" charset="-122"/>
              </a:rPr>
              <a:t>而两位以上错误的概率是：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宋体" charset="-122"/>
              </a:rPr>
              <a:t>45.7</a:t>
            </a:r>
            <a:r>
              <a:rPr lang="en-US" altLang="zh-CN" sz="2800" dirty="0">
                <a:latin typeface="Arial" charset="0"/>
                <a:ea typeface="宋体" charset="-122"/>
              </a:rPr>
              <a:t>%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268760"/>
            <a:ext cx="10269446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8262" y="1556792"/>
            <a:ext cx="7992888" cy="19697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2</a:t>
            </a:r>
            <a:r>
              <a:rPr lang="zh-CN" alt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我们必须考虑物理信道会出错，但又假设出错“不多”，这是为什么？</a:t>
            </a:r>
            <a:endParaRPr lang="en-US" altLang="zh-CN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1384" y="4005064"/>
            <a:ext cx="10978612" cy="1427231"/>
            <a:chOff x="695400" y="1412776"/>
            <a:chExt cx="10978612" cy="1427231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00" y="1556792"/>
              <a:ext cx="10978612" cy="128321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95400" y="1412776"/>
              <a:ext cx="561662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813" y="1052736"/>
            <a:ext cx="928387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3</a:t>
            </a:r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要发现收到的报文中的错误，最“</a:t>
            </a:r>
            <a:r>
              <a:rPr lang="en-US" altLang="zh-CN" sz="4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straight forward</a:t>
            </a:r>
            <a:r>
              <a:rPr lang="en-US" altLang="zh-CN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”</a:t>
            </a:r>
            <a:r>
              <a:rPr lang="zh-CN" altLang="en-US" sz="4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的方法是什么？</a:t>
            </a:r>
            <a:endParaRPr lang="en-US" altLang="zh-CN" sz="44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73" y="3717032"/>
            <a:ext cx="8811855" cy="2372056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726558"/>
            <a:ext cx="8811855" cy="2353003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15880" y="4221088"/>
            <a:ext cx="20431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冗余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1624" y="1916833"/>
            <a:ext cx="6768752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4</a:t>
            </a:r>
            <a:r>
              <a:rPr lang="zh-CN" alt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一个“编码方案”究竟是什么？</a:t>
            </a:r>
            <a:endParaRPr lang="en-US" altLang="zh-CN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926626"/>
            <a:ext cx="9429453" cy="4145707"/>
          </a:xfrm>
          <a:prstGeom prst="rect">
            <a:avLst/>
          </a:prstGeom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35360" y="172570"/>
            <a:ext cx="8229600" cy="846137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两个集合，两个函数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87488" y="5068663"/>
            <a:ext cx="7156126" cy="141577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5</a:t>
            </a:r>
            <a:r>
              <a:rPr lang="zh-CN" altLang="en-US" sz="40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0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关于</a:t>
            </a:r>
            <a:r>
              <a:rPr lang="en-US" altLang="zh-CN" sz="3600" b="1" i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m</a:t>
            </a:r>
            <a:r>
              <a:rPr lang="en-US" altLang="zh-CN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, </a:t>
            </a:r>
            <a:r>
              <a:rPr lang="en-US" altLang="zh-CN" sz="3600" b="1" i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n</a:t>
            </a:r>
            <a:r>
              <a:rPr lang="zh-CN" altLang="en-US" sz="36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宋体" charset="-122"/>
              </a:rPr>
              <a:t>的大小，你能说点什么？</a:t>
            </a:r>
            <a:endParaRPr lang="en-US" altLang="zh-CN" sz="36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722403" y="5167114"/>
            <a:ext cx="74373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其实，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之间大小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的差别就是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“冗余”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7408" y="1124744"/>
            <a:ext cx="10513168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5:</a:t>
            </a: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在上面的假设下，采用最大相似度的解码方法，你认为怎样的</a:t>
            </a:r>
            <a:r>
              <a:rPr lang="en-US" altLang="zh-CN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code word</a:t>
            </a: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集合有利于发现并纠正错码？</a:t>
            </a:r>
            <a:endParaRPr lang="en-US" altLang="zh-CN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9456" y="4653136"/>
            <a:ext cx="1008112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小提示：解码过程可以理解为从</a:t>
            </a:r>
            <a:r>
              <a:rPr lang="en-US" altLang="zh-CN" sz="3200" dirty="0" smtClean="0"/>
              <a:t>receive word</a:t>
            </a:r>
            <a:r>
              <a:rPr lang="zh-CN" altLang="en-US" sz="3200" dirty="0" smtClean="0"/>
              <a:t>定位到</a:t>
            </a:r>
            <a:r>
              <a:rPr lang="en-US" altLang="zh-CN" sz="3200" dirty="0" smtClean="0"/>
              <a:t>code word</a:t>
            </a:r>
            <a:r>
              <a:rPr lang="zh-CN" altLang="en-US" sz="3200" dirty="0" smtClean="0"/>
              <a:t>，再从</a:t>
            </a:r>
            <a:r>
              <a:rPr lang="en-US" altLang="zh-CN" sz="3200" dirty="0" smtClean="0"/>
              <a:t>code word</a:t>
            </a:r>
            <a:r>
              <a:rPr lang="zh-CN" altLang="en-US" sz="3200" dirty="0" smtClean="0"/>
              <a:t>解码到明文组，其中最迷惑解码人的是哪一步？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default">
  <a:themeElements>
    <a:clrScheme name="default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default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4417</TotalTime>
  <Pages>0</Pages>
  <Words>2051</Words>
  <Characters>0</Characters>
  <Application>Microsoft Office PowerPoint</Application>
  <DocSecurity>0</DocSecurity>
  <PresentationFormat>宽屏</PresentationFormat>
  <Lines>0</Lines>
  <Paragraphs>197</Paragraphs>
  <Slides>36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华文行楷</vt:lpstr>
      <vt:lpstr>华文楷体</vt:lpstr>
      <vt:lpstr>华文新魏</vt:lpstr>
      <vt:lpstr>楷体</vt:lpstr>
      <vt:lpstr>宋体</vt:lpstr>
      <vt:lpstr>微软雅黑</vt:lpstr>
      <vt:lpstr>Arial</vt:lpstr>
      <vt:lpstr>Garamond</vt:lpstr>
      <vt:lpstr>Lucida Bright</vt:lpstr>
      <vt:lpstr>Symbol</vt:lpstr>
      <vt:lpstr>Times New Roman</vt:lpstr>
      <vt:lpstr>Wingdings</vt:lpstr>
      <vt:lpstr>default</vt:lpstr>
      <vt:lpstr>计算机问题求解 – 论题4-5     -  代数编码</vt:lpstr>
      <vt:lpstr>PowerPoint 演示文稿</vt:lpstr>
      <vt:lpstr>PowerPoint 演示文稿</vt:lpstr>
      <vt:lpstr>即使传输一个bit出错概率不大…</vt:lpstr>
      <vt:lpstr>PowerPoint 演示文稿</vt:lpstr>
      <vt:lpstr>PowerPoint 演示文稿</vt:lpstr>
      <vt:lpstr>PowerPoint 演示文稿</vt:lpstr>
      <vt:lpstr>两个集合，两个函数</vt:lpstr>
      <vt:lpstr>PowerPoint 演示文稿</vt:lpstr>
      <vt:lpstr>PowerPoint 演示文稿</vt:lpstr>
      <vt:lpstr>最小码距与纠错能力的关系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矩阵计算帮我们找到群码</vt:lpstr>
      <vt:lpstr>PowerPoint 演示文稿</vt:lpstr>
      <vt:lpstr>两种特殊的矩阵</vt:lpstr>
      <vt:lpstr>PowerPoint 演示文稿</vt:lpstr>
      <vt:lpstr>PowerPoint 演示文稿</vt:lpstr>
      <vt:lpstr>PowerPoint 演示文稿</vt:lpstr>
      <vt:lpstr>PowerPoint 演示文稿</vt:lpstr>
      <vt:lpstr>线性码的数学基础</vt:lpstr>
      <vt:lpstr>PowerPoint 演示文稿</vt:lpstr>
      <vt:lpstr>线性码的数学基础</vt:lpstr>
      <vt:lpstr>PowerPoint 演示文稿</vt:lpstr>
      <vt:lpstr>重新审视一下矩阵H</vt:lpstr>
      <vt:lpstr>线性码的查错能力</vt:lpstr>
      <vt:lpstr>线性码的纠错能力</vt:lpstr>
      <vt:lpstr>你如何设计奇偶校验矩阵使得能够完成一位纠错编码？</vt:lpstr>
      <vt:lpstr>终于到最后一步了……</vt:lpstr>
      <vt:lpstr>PowerPoint 演示文稿</vt:lpstr>
      <vt:lpstr>群的意义不仅在于编码</vt:lpstr>
      <vt:lpstr>Open Topics</vt:lpstr>
      <vt:lpstr>课外作业</vt:lpstr>
    </vt:vector>
  </TitlesOfParts>
  <Company>Nanjing University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    -  算法在计算机科学中的地位</dc:title>
  <dc:creator>Chen Daoxu</dc:creator>
  <cp:lastModifiedBy>Lenovo</cp:lastModifiedBy>
  <cp:revision>137</cp:revision>
  <cp:lastPrinted>1601-01-01T00:00:00Z</cp:lastPrinted>
  <dcterms:created xsi:type="dcterms:W3CDTF">2010-10-07T02:50:25Z</dcterms:created>
  <dcterms:modified xsi:type="dcterms:W3CDTF">2017-04-10T05:48:17Z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3</vt:r8>
  </property>
  <property fmtid="{D5CDD505-2E9C-101B-9397-08002B2CF9AE}" pid="3" name="KSOProductBuildVer">
    <vt:lpwstr>2052-6.6.0.2461</vt:lpwstr>
  </property>
</Properties>
</file>