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3" r:id="rId2"/>
    <p:sldId id="287" r:id="rId3"/>
    <p:sldId id="314" r:id="rId4"/>
    <p:sldId id="302" r:id="rId5"/>
    <p:sldId id="307" r:id="rId6"/>
    <p:sldId id="315" r:id="rId7"/>
    <p:sldId id="308" r:id="rId8"/>
    <p:sldId id="316" r:id="rId9"/>
    <p:sldId id="310" r:id="rId10"/>
    <p:sldId id="306" r:id="rId11"/>
  </p:sldIdLst>
  <p:sldSz cx="12192000" cy="6858000"/>
  <p:notesSz cx="6094413" cy="8794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E88E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4462" autoAdjust="0"/>
  </p:normalViewPr>
  <p:slideViewPr>
    <p:cSldViewPr showGuides="1">
      <p:cViewPr varScale="1">
        <p:scale>
          <a:sx n="57" d="100"/>
          <a:sy n="57" d="100"/>
        </p:scale>
        <p:origin x="1068" y="36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E04A9538-4BDC-4F2C-A1FC-C8682CD9D7A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5C2B9266-E49F-49E9-A1A0-17E9BBD24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4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D809BA6D-F39C-4920-A7F6-15A1A209A2C4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100138"/>
            <a:ext cx="5272087" cy="2967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6" tIns="42538" rIns="85076" bIns="42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442" y="4232473"/>
            <a:ext cx="4875530" cy="3462933"/>
          </a:xfrm>
          <a:prstGeom prst="rect">
            <a:avLst/>
          </a:prstGeom>
        </p:spPr>
        <p:txBody>
          <a:bodyPr vert="horz" lIns="85076" tIns="42538" rIns="85076" bIns="42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8BEA97B8-0543-4FF7-B94F-BF6C23F68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0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7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上图所示的二分图有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个顶点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与六个边的匹配以蓝色显示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带有六个顶点的顶点盖以红色显示。不能有更小的顶点覆盖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因为任何顶点覆盖必须包含每个匹配边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以及每个其他边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的至少一个端点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因此这是最小的顶点覆盖。同样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不能有更大的匹配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因为任何匹配的边都必须在顶点覆盖中至少包含一个端点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因此这是最大匹配。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Kőnig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定理指出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匹配和盖的大小之间的相等性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在本例中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两个数字都是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更普遍地适用于任何二部图。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4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4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假如我们已经通过匈牙利算法求出了最大匹配（假设它等于</a:t>
            </a:r>
            <a:r>
              <a:rPr lang="en-US" altLang="zh-CN" dirty="0"/>
              <a:t>M</a:t>
            </a:r>
            <a:r>
              <a:rPr lang="zh-CN" altLang="en-US" dirty="0"/>
              <a:t>），下面给出的方法可以告诉我们，选哪</a:t>
            </a:r>
            <a:r>
              <a:rPr lang="en-US" altLang="zh-CN" dirty="0"/>
              <a:t>M</a:t>
            </a:r>
            <a:r>
              <a:rPr lang="zh-CN" altLang="en-US" dirty="0"/>
              <a:t>个点可以覆盖所有的边。</a:t>
            </a:r>
          </a:p>
          <a:p>
            <a:r>
              <a:rPr lang="zh-CN" altLang="en-US" dirty="0"/>
              <a:t>    匈牙利算法需要我们从右边的某个没有匹配的点，走出一条使得“一条没被匹配、一条已经匹配过，再下一条又没匹配这样交替地出现”的路（交错轨，增广路）。但是，现在我们已经找到了最大匹配，已经不存在这样的路了。换句话说，我们能寻找到很多可能的增广路，但最后都以找不到“终点是还没有匹配过的点”而失败。我们给所有这样的点打上记号：从右边的所有没有匹配过的点出发，按照增广路的“交替出现”的要求可以走到的所有点（最后走出的路径是很多条不完整的增广路）。那么这些点组成了最小覆盖点集：右边所有没有打上记号的点，加上左边已经有记号的点。看图，右图中展示了两条这样的路径，标记了一共</a:t>
            </a:r>
            <a:r>
              <a:rPr lang="en-US" altLang="zh-CN" dirty="0"/>
              <a:t>6</a:t>
            </a:r>
            <a:r>
              <a:rPr lang="zh-CN" altLang="en-US" dirty="0"/>
              <a:t>个点（用 “√”表示）。那么，用红色圈起来的三个点就是我们的最小覆盖点集。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5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首先，为什么这样得到的点集点的个数恰好有</a:t>
            </a:r>
            <a:r>
              <a:rPr lang="en-US" altLang="zh-CN" dirty="0"/>
              <a:t>M</a:t>
            </a:r>
            <a:r>
              <a:rPr lang="zh-CN" altLang="en-US" dirty="0"/>
              <a:t>个呢？答案很简单，因为每个点都是某个匹配边的其中一个端点。如果右边的哪个点是没有匹配过的，那么它早就当成起点被标记了；如果左边的哪个点是没有匹配过的，那就走不到它那里去（否则就找到了一条完整的增广路）。而一个匹配边又不可能左端点是标记了的，同时右端点是没标记的（不然的话右边的点就可以经过这条边到达了）。因此，最后我们圈起来的点与匹配边一一对应。</a:t>
            </a:r>
          </a:p>
          <a:p>
            <a:r>
              <a:rPr lang="zh-CN" altLang="en-US" dirty="0"/>
              <a:t>    其次，为什么这样得到的点集可以覆盖所有的边呢？答案同样简单。不可能存在某一条边，它的左端点是没有标记的，而右端点是有标记的。原因如下：如果这条边不属于我们的匹配边，那么左端点就可以通过这条边到达（从而得到标记）；如果这条边属于我们的匹配边，那么右端点不可能是一条路径的起点，于是它的标记只能是从这条边的左端点过来的（想想匹配的定义），左端点就应该有标记。</a:t>
            </a:r>
          </a:p>
          <a:p>
            <a:r>
              <a:rPr lang="zh-CN" altLang="en-US" dirty="0"/>
              <a:t>    最后，为什么这是最小的点覆盖集呢？这当然是最小的，不可能有比</a:t>
            </a:r>
            <a:r>
              <a:rPr lang="en-US" altLang="zh-CN" dirty="0"/>
              <a:t>M</a:t>
            </a:r>
            <a:r>
              <a:rPr lang="zh-CN" altLang="en-US" dirty="0"/>
              <a:t>还小的点覆盖集了，因为要覆盖这</a:t>
            </a:r>
            <a:r>
              <a:rPr lang="en-US" altLang="zh-CN" dirty="0"/>
              <a:t>M</a:t>
            </a:r>
            <a:r>
              <a:rPr lang="zh-CN" altLang="en-US" dirty="0"/>
              <a:t>条匹配边至少就需要</a:t>
            </a:r>
            <a:r>
              <a:rPr lang="en-US" altLang="zh-CN" dirty="0"/>
              <a:t>M</a:t>
            </a:r>
            <a:r>
              <a:rPr lang="zh-CN" altLang="en-US" dirty="0"/>
              <a:t>个点（再次回到匹配的定义）。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8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214BD65-B72A-4F3D-A215-3F5693D68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01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EF40-5409-41EC-BC53-DF44B4CC40C0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6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EF40-5409-41EC-BC53-DF44B4CC40C0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D1627BFD-230A-48D4-A4CB-C955734FF43D}"/>
              </a:ext>
            </a:extLst>
          </p:cNvPr>
          <p:cNvSpPr/>
          <p:nvPr/>
        </p:nvSpPr>
        <p:spPr>
          <a:xfrm>
            <a:off x="5231904" y="4725144"/>
            <a:ext cx="1990226" cy="775571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杨欣然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algn="ctr"/>
            <a:r>
              <a:rPr lang="en-US" altLang="zh-CN" dirty="0">
                <a:latin typeface="+mn-ea"/>
                <a:cs typeface="+mn-ea"/>
                <a:sym typeface="+mn-lt"/>
              </a:rPr>
              <a:t>171250630</a:t>
            </a:r>
          </a:p>
          <a:p>
            <a:pPr algn="ctr"/>
            <a:r>
              <a:rPr lang="en-US" altLang="zh-CN" dirty="0">
                <a:latin typeface="+mn-ea"/>
                <a:cs typeface="+mn-ea"/>
                <a:sym typeface="+mn-lt"/>
              </a:rPr>
              <a:t>  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282C4-5931-4010-A7C7-BD64FD12D3E5}"/>
              </a:ext>
            </a:extLst>
          </p:cNvPr>
          <p:cNvSpPr/>
          <p:nvPr/>
        </p:nvSpPr>
        <p:spPr>
          <a:xfrm>
            <a:off x="3119926" y="3436228"/>
            <a:ext cx="5952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Konig 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定理及其证明</a:t>
            </a:r>
            <a:endParaRPr lang="zh-CN" alt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1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11824" y="3719836"/>
            <a:ext cx="3714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latin typeface="+mn-ea"/>
                <a:cs typeface="+mn-ea"/>
                <a:sym typeface="+mn-lt"/>
              </a:rPr>
              <a:t>Thank you</a:t>
            </a:r>
            <a:r>
              <a:rPr lang="zh-CN" altLang="en-US" sz="4400" b="1" dirty="0">
                <a:latin typeface="+mn-ea"/>
                <a:cs typeface="+mn-ea"/>
                <a:sym typeface="+mn-lt"/>
              </a:rPr>
              <a:t>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D1627BFD-230A-48D4-A4CB-C955734FF43D}"/>
              </a:ext>
            </a:extLst>
          </p:cNvPr>
          <p:cNvSpPr/>
          <p:nvPr/>
        </p:nvSpPr>
        <p:spPr>
          <a:xfrm>
            <a:off x="5100887" y="4644552"/>
            <a:ext cx="1990226" cy="775571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杨欣然</a:t>
            </a:r>
            <a:r>
              <a:rPr lang="en-US" altLang="zh-CN" dirty="0">
                <a:latin typeface="+mn-ea"/>
                <a:cs typeface="+mn-ea"/>
                <a:sym typeface="+mn-lt"/>
              </a:rPr>
              <a:t>171250630</a:t>
            </a:r>
          </a:p>
          <a:p>
            <a:pPr algn="ctr"/>
            <a:r>
              <a:rPr lang="en-US" altLang="zh-CN" dirty="0">
                <a:latin typeface="+mn-ea"/>
                <a:cs typeface="+mn-ea"/>
                <a:sym typeface="+mn-lt"/>
              </a:rPr>
              <a:t>  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68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746295"/>
            <a:ext cx="12192000" cy="3626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09853" y="2599394"/>
            <a:ext cx="2024011" cy="696035"/>
            <a:chOff x="1310186" y="3209189"/>
            <a:chExt cx="2024011" cy="696035"/>
          </a:xfrm>
        </p:grpSpPr>
        <p:sp>
          <p:nvSpPr>
            <p:cNvPr id="4" name="圆角矩形 3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23609" y="3351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概念回顾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5599941" y="620688"/>
            <a:ext cx="100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20954" y="705645"/>
            <a:ext cx="5550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n-ea"/>
                <a:sym typeface="+mn-lt"/>
              </a:rPr>
              <a:t>总览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57817" y="2605924"/>
            <a:ext cx="2280491" cy="696035"/>
            <a:chOff x="1310186" y="3209189"/>
            <a:chExt cx="2280491" cy="696035"/>
          </a:xfrm>
        </p:grpSpPr>
        <p:sp>
          <p:nvSpPr>
            <p:cNvPr id="21" name="圆角矩形 20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3609" y="335715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匈牙利算法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2F5E995-6F6E-476F-A389-3ABABA2A41DA}"/>
              </a:ext>
            </a:extLst>
          </p:cNvPr>
          <p:cNvGrpSpPr/>
          <p:nvPr/>
        </p:nvGrpSpPr>
        <p:grpSpPr>
          <a:xfrm>
            <a:off x="1409853" y="3800094"/>
            <a:ext cx="3292178" cy="850621"/>
            <a:chOff x="1310186" y="3209189"/>
            <a:chExt cx="3292178" cy="850621"/>
          </a:xfrm>
        </p:grpSpPr>
        <p:sp>
          <p:nvSpPr>
            <p:cNvPr id="31" name="圆角矩形 3">
              <a:extLst>
                <a:ext uri="{FF2B5EF4-FFF2-40B4-BE49-F238E27FC236}">
                  <a16:creationId xmlns:a16="http://schemas.microsoft.com/office/drawing/2014/main" id="{633B150C-25C1-4499-8289-235738BF0C44}"/>
                </a:ext>
              </a:extLst>
            </p:cNvPr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30E214-F6FD-4A87-858B-43391CA449E1}"/>
                </a:ext>
              </a:extLst>
            </p:cNvPr>
            <p:cNvSpPr txBox="1"/>
            <p:nvPr/>
          </p:nvSpPr>
          <p:spPr>
            <a:xfrm>
              <a:off x="2123609" y="3351924"/>
              <a:ext cx="24787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Konig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定理及其证明</a:t>
              </a:r>
            </a:p>
            <a:p>
              <a:endParaRPr lang="zh-CN" altLang="en-US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C9DBCF-0AD0-4D7E-9607-899DBA9DA377}"/>
              </a:ext>
            </a:extLst>
          </p:cNvPr>
          <p:cNvGrpSpPr/>
          <p:nvPr/>
        </p:nvGrpSpPr>
        <p:grpSpPr>
          <a:xfrm>
            <a:off x="6757817" y="3805971"/>
            <a:ext cx="2024011" cy="696035"/>
            <a:chOff x="1310186" y="3209189"/>
            <a:chExt cx="2024011" cy="696035"/>
          </a:xfrm>
        </p:grpSpPr>
        <p:sp>
          <p:nvSpPr>
            <p:cNvPr id="18" name="圆角矩形 3">
              <a:extLst>
                <a:ext uri="{FF2B5EF4-FFF2-40B4-BE49-F238E27FC236}">
                  <a16:creationId xmlns:a16="http://schemas.microsoft.com/office/drawing/2014/main" id="{3B211A87-9DC1-47C3-9F6F-8F7178160FEC}"/>
                </a:ext>
              </a:extLst>
            </p:cNvPr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26EF80-169D-4AEC-BAED-0B925F549F13}"/>
                </a:ext>
              </a:extLst>
            </p:cNvPr>
            <p:cNvSpPr txBox="1"/>
            <p:nvPr/>
          </p:nvSpPr>
          <p:spPr>
            <a:xfrm>
              <a:off x="2123609" y="3351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9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概念回顾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6" name="矩形标注 6">
            <a:extLst>
              <a:ext uri="{FF2B5EF4-FFF2-40B4-BE49-F238E27FC236}">
                <a16:creationId xmlns:a16="http://schemas.microsoft.com/office/drawing/2014/main" id="{CC54EF38-16CB-4D39-B19C-F66F37D8672C}"/>
              </a:ext>
            </a:extLst>
          </p:cNvPr>
          <p:cNvSpPr/>
          <p:nvPr/>
        </p:nvSpPr>
        <p:spPr>
          <a:xfrm>
            <a:off x="1091188" y="1512490"/>
            <a:ext cx="9645629" cy="934642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如果一张图的顶点可以划分为两个集合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使得图中的每条边在每个集合中都有一个端点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则该图是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二分图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(bipartite graph)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24427B-3C9E-4ED3-963A-CBAEB5DB4B77}"/>
              </a:ext>
            </a:extLst>
          </p:cNvPr>
          <p:cNvSpPr/>
          <p:nvPr/>
        </p:nvSpPr>
        <p:spPr>
          <a:xfrm flipH="1">
            <a:off x="407368" y="1043546"/>
            <a:ext cx="23042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二分图：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6127ED-B2B4-481C-8CAF-8463D1BCFB60}"/>
              </a:ext>
            </a:extLst>
          </p:cNvPr>
          <p:cNvSpPr/>
          <p:nvPr/>
        </p:nvSpPr>
        <p:spPr>
          <a:xfrm flipH="1">
            <a:off x="542755" y="2714970"/>
            <a:ext cx="23042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最大匹配：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标注 6">
            <a:extLst>
              <a:ext uri="{FF2B5EF4-FFF2-40B4-BE49-F238E27FC236}">
                <a16:creationId xmlns:a16="http://schemas.microsoft.com/office/drawing/2014/main" id="{2AC145A4-8108-4C70-95A6-43F683973747}"/>
              </a:ext>
            </a:extLst>
          </p:cNvPr>
          <p:cNvSpPr/>
          <p:nvPr/>
        </p:nvSpPr>
        <p:spPr>
          <a:xfrm>
            <a:off x="1084891" y="3230437"/>
            <a:ext cx="9645629" cy="1079008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图中的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匹配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指是一组没有两个共享终结点的边集。如果没有其他匹配具有更多的边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则称该匹配是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最大匹配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maximum matching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6644BF-1C99-4E3B-B6E4-8A65DE0EEC3B}"/>
              </a:ext>
            </a:extLst>
          </p:cNvPr>
          <p:cNvSpPr/>
          <p:nvPr/>
        </p:nvSpPr>
        <p:spPr>
          <a:xfrm flipH="1">
            <a:off x="758656" y="4476621"/>
            <a:ext cx="25290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最小顶点覆盖：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标注 6">
            <a:extLst>
              <a:ext uri="{FF2B5EF4-FFF2-40B4-BE49-F238E27FC236}">
                <a16:creationId xmlns:a16="http://schemas.microsoft.com/office/drawing/2014/main" id="{430BBDF7-8730-4689-84CB-2E0BA203BE56}"/>
              </a:ext>
            </a:extLst>
          </p:cNvPr>
          <p:cNvSpPr/>
          <p:nvPr/>
        </p:nvSpPr>
        <p:spPr>
          <a:xfrm>
            <a:off x="983432" y="5069927"/>
            <a:ext cx="9645629" cy="1079008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图中的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顶点覆盖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是一组顶点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图中的每条边都至少有一个端点包含其中。如果没有其他顶点覆盖具有更少的顶点数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则称该覆盖为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最小顶点覆盖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(minimum vertex cover)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321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2899" y="208556"/>
            <a:ext cx="1707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Konig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6" name="矩形标注 6">
            <a:extLst>
              <a:ext uri="{FF2B5EF4-FFF2-40B4-BE49-F238E27FC236}">
                <a16:creationId xmlns:a16="http://schemas.microsoft.com/office/drawing/2014/main" id="{CC54EF38-16CB-4D39-B19C-F66F37D8672C}"/>
              </a:ext>
            </a:extLst>
          </p:cNvPr>
          <p:cNvSpPr/>
          <p:nvPr/>
        </p:nvSpPr>
        <p:spPr>
          <a:xfrm>
            <a:off x="1202899" y="1694762"/>
            <a:ext cx="9645629" cy="1512168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在任何一个</a:t>
            </a: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二分图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中，</a:t>
            </a: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最大匹配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中的边数等于</a:t>
            </a: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最小顶点覆盖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中的顶点数。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In any bipartite graph, the number of edges in a maximum matching equals the number of vertices in a minimum vertex cover.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24427B-3C9E-4ED3-963A-CBAEB5DB4B77}"/>
              </a:ext>
            </a:extLst>
          </p:cNvPr>
          <p:cNvSpPr/>
          <p:nvPr/>
        </p:nvSpPr>
        <p:spPr>
          <a:xfrm flipH="1">
            <a:off x="569773" y="1061243"/>
            <a:ext cx="46805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Statement of the theorem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C5372E-C6B3-4D33-8E7A-01D9374DA617}"/>
              </a:ext>
            </a:extLst>
          </p:cNvPr>
          <p:cNvSpPr/>
          <p:nvPr/>
        </p:nvSpPr>
        <p:spPr>
          <a:xfrm flipH="1">
            <a:off x="839416" y="3544037"/>
            <a:ext cx="19258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Example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B019EB-4FE8-4FA8-B454-9D025ECF8C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3544037"/>
            <a:ext cx="4282141" cy="29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6CE5B8A-5612-43F7-8511-43273CA93C77}"/>
              </a:ext>
            </a:extLst>
          </p:cNvPr>
          <p:cNvSpPr/>
          <p:nvPr/>
        </p:nvSpPr>
        <p:spPr>
          <a:xfrm flipH="1">
            <a:off x="623392" y="1108556"/>
            <a:ext cx="2736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增广路的定义：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973A29-578F-4ACD-9CCF-0538F23B3C15}"/>
              </a:ext>
            </a:extLst>
          </p:cNvPr>
          <p:cNvSpPr txBox="1"/>
          <p:nvPr/>
        </p:nvSpPr>
        <p:spPr>
          <a:xfrm>
            <a:off x="1202899" y="208556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求解最大匹配问题的一个算法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匈牙利算法</a:t>
            </a:r>
          </a:p>
        </p:txBody>
      </p:sp>
      <p:sp>
        <p:nvSpPr>
          <p:cNvPr id="19" name="矩形标注 6">
            <a:extLst>
              <a:ext uri="{FF2B5EF4-FFF2-40B4-BE49-F238E27FC236}">
                <a16:creationId xmlns:a16="http://schemas.microsoft.com/office/drawing/2014/main" id="{FC4837DC-F4A3-4AFE-B32B-B473CE2AC248}"/>
              </a:ext>
            </a:extLst>
          </p:cNvPr>
          <p:cNvSpPr/>
          <p:nvPr/>
        </p:nvSpPr>
        <p:spPr>
          <a:xfrm>
            <a:off x="1085511" y="1700808"/>
            <a:ext cx="9645629" cy="1014158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若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是图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中一条连通两个未匹配顶点的路径，并且属于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的边和不属于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的边（即已匹配和待匹配的边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上交替出现，则称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为相对于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的一条增广路径。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B295EA-2D92-49D7-894D-924C9C6CE328}"/>
              </a:ext>
            </a:extLst>
          </p:cNvPr>
          <p:cNvSpPr/>
          <p:nvPr/>
        </p:nvSpPr>
        <p:spPr>
          <a:xfrm flipH="1">
            <a:off x="227348" y="2967335"/>
            <a:ext cx="27363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Example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9CCDE-6374-4DEB-8D56-8A847A944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764" r="2591"/>
          <a:stretch/>
        </p:blipFill>
        <p:spPr>
          <a:xfrm>
            <a:off x="2856144" y="2850255"/>
            <a:ext cx="2016224" cy="192748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B6855CC-5850-496D-A51B-88B4B275E5B5}"/>
              </a:ext>
            </a:extLst>
          </p:cNvPr>
          <p:cNvSpPr/>
          <p:nvPr/>
        </p:nvSpPr>
        <p:spPr>
          <a:xfrm flipH="1">
            <a:off x="5159896" y="2969710"/>
            <a:ext cx="37444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左图的一条增广路径：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A1E205-24D9-4D73-AE7D-0B9E53638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0" r="2113"/>
          <a:stretch/>
        </p:blipFill>
        <p:spPr>
          <a:xfrm>
            <a:off x="5599890" y="3543753"/>
            <a:ext cx="4411051" cy="73719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7F028B3-91CE-43B8-BA99-6990C27C166E}"/>
              </a:ext>
            </a:extLst>
          </p:cNvPr>
          <p:cNvSpPr/>
          <p:nvPr/>
        </p:nvSpPr>
        <p:spPr>
          <a:xfrm flipH="1">
            <a:off x="679749" y="4777744"/>
            <a:ext cx="14401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推论：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矩形标注 6">
            <a:extLst>
              <a:ext uri="{FF2B5EF4-FFF2-40B4-BE49-F238E27FC236}">
                <a16:creationId xmlns:a16="http://schemas.microsoft.com/office/drawing/2014/main" id="{48681F39-D72A-4C2E-BBB6-6A705F2F1705}"/>
              </a:ext>
            </a:extLst>
          </p:cNvPr>
          <p:cNvSpPr/>
          <p:nvPr/>
        </p:nvSpPr>
        <p:spPr>
          <a:xfrm>
            <a:off x="2113095" y="5030112"/>
            <a:ext cx="8618045" cy="1423223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1. P</a:t>
            </a:r>
            <a:r>
              <a:rPr lang="zh-CN" altLang="en-US" sz="2000" b="1">
                <a:solidFill>
                  <a:schemeClr val="tx1"/>
                </a:solidFill>
                <a:latin typeface="+mj-ea"/>
                <a:ea typeface="+mj-ea"/>
              </a:rPr>
              <a:t>的路径长度必定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为奇数，第一条边和最后一条边都不属于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将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进行异或操作可以得到一个更大的匹配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M’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3. 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为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的最大匹配当且仅当不存在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的增广路径。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93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6CE5B8A-5612-43F7-8511-43273CA93C77}"/>
              </a:ext>
            </a:extLst>
          </p:cNvPr>
          <p:cNvSpPr/>
          <p:nvPr/>
        </p:nvSpPr>
        <p:spPr>
          <a:xfrm flipH="1">
            <a:off x="407368" y="1351692"/>
            <a:ext cx="30963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匈牙利算法框架：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973A29-578F-4ACD-9CCF-0538F23B3C15}"/>
              </a:ext>
            </a:extLst>
          </p:cNvPr>
          <p:cNvSpPr txBox="1"/>
          <p:nvPr/>
        </p:nvSpPr>
        <p:spPr>
          <a:xfrm>
            <a:off x="1202899" y="208556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求解最大匹配问题的一个算法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匈牙利算法</a:t>
            </a:r>
          </a:p>
        </p:txBody>
      </p:sp>
      <p:sp>
        <p:nvSpPr>
          <p:cNvPr id="19" name="矩形标注 6">
            <a:extLst>
              <a:ext uri="{FF2B5EF4-FFF2-40B4-BE49-F238E27FC236}">
                <a16:creationId xmlns:a16="http://schemas.microsoft.com/office/drawing/2014/main" id="{FC4837DC-F4A3-4AFE-B32B-B473CE2AC248}"/>
              </a:ext>
            </a:extLst>
          </p:cNvPr>
          <p:cNvSpPr/>
          <p:nvPr/>
        </p:nvSpPr>
        <p:spPr>
          <a:xfrm>
            <a:off x="839416" y="2399626"/>
            <a:ext cx="2880320" cy="3621661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7200" indent="-457200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置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为空。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17200" indent="-457200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找出一条增广路径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，通过异或操作获得更大的匹配 代替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17200" indent="-457200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重复（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）操作直到找不出增广路径为止。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817200" indent="-457200">
              <a:buAutoNum type="arabicPeriod"/>
            </a:pP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60000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复杂度：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O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VE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9378E-C5BF-49E9-8064-2C2E1ACB09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72" t="40550" r="37347" b="22014"/>
          <a:stretch/>
        </p:blipFill>
        <p:spPr>
          <a:xfrm>
            <a:off x="4339867" y="1325092"/>
            <a:ext cx="6887396" cy="48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6E4344-26CF-4EAF-BF0F-17030EBAA0DF}"/>
              </a:ext>
            </a:extLst>
          </p:cNvPr>
          <p:cNvSpPr txBox="1"/>
          <p:nvPr/>
        </p:nvSpPr>
        <p:spPr>
          <a:xfrm>
            <a:off x="1202899" y="208556"/>
            <a:ext cx="263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Konig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定理之证明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3F4B4-1CAE-4578-ABD2-89AD0E43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48780"/>
            <a:ext cx="6266269" cy="4680520"/>
          </a:xfrm>
          <a:prstGeom prst="rect">
            <a:avLst/>
          </a:prstGeom>
        </p:spPr>
      </p:pic>
      <p:sp>
        <p:nvSpPr>
          <p:cNvPr id="14" name="矩形标注 6">
            <a:extLst>
              <a:ext uri="{FF2B5EF4-FFF2-40B4-BE49-F238E27FC236}">
                <a16:creationId xmlns:a16="http://schemas.microsoft.com/office/drawing/2014/main" id="{21845139-82FC-40B7-B61C-04DBA6AA41E7}"/>
              </a:ext>
            </a:extLst>
          </p:cNvPr>
          <p:cNvSpPr/>
          <p:nvPr/>
        </p:nvSpPr>
        <p:spPr>
          <a:xfrm>
            <a:off x="7320136" y="1202709"/>
            <a:ext cx="4118849" cy="2514323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假设已经通过匈牙利算法找到最大匹配，给所有这样的点打上记号</a:t>
            </a: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√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：从右边的所有没有匹配过的点出发，按照增广路的“交替出现”的要求可以走到的所有点（最后走出的路径是很多条不完整的增广路）。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标注 6">
            <a:extLst>
              <a:ext uri="{FF2B5EF4-FFF2-40B4-BE49-F238E27FC236}">
                <a16:creationId xmlns:a16="http://schemas.microsoft.com/office/drawing/2014/main" id="{6932F56C-61C6-4136-881E-C78EA91AE9FA}"/>
              </a:ext>
            </a:extLst>
          </p:cNvPr>
          <p:cNvSpPr/>
          <p:nvPr/>
        </p:nvSpPr>
        <p:spPr>
          <a:xfrm>
            <a:off x="7363336" y="4030352"/>
            <a:ext cx="4032448" cy="2016224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下面证明这些点组成了最小覆盖点集：右边所有没有打上记号的点，加上左边已经有记号的点。（即左图中圈出的点）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365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6E4344-26CF-4EAF-BF0F-17030EBAA0DF}"/>
              </a:ext>
            </a:extLst>
          </p:cNvPr>
          <p:cNvSpPr txBox="1"/>
          <p:nvPr/>
        </p:nvSpPr>
        <p:spPr>
          <a:xfrm>
            <a:off x="1202899" y="208556"/>
            <a:ext cx="263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Konig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定理之证明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3F4B4-1CAE-4578-ABD2-89AD0E43D5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0" t="-1087" b="1"/>
          <a:stretch/>
        </p:blipFill>
        <p:spPr>
          <a:xfrm>
            <a:off x="263352" y="1484783"/>
            <a:ext cx="3240360" cy="4903161"/>
          </a:xfrm>
          <a:prstGeom prst="rect">
            <a:avLst/>
          </a:prstGeom>
        </p:spPr>
      </p:pic>
      <p:sp>
        <p:nvSpPr>
          <p:cNvPr id="14" name="矩形标注 6">
            <a:extLst>
              <a:ext uri="{FF2B5EF4-FFF2-40B4-BE49-F238E27FC236}">
                <a16:creationId xmlns:a16="http://schemas.microsoft.com/office/drawing/2014/main" id="{21845139-82FC-40B7-B61C-04DBA6AA41E7}"/>
              </a:ext>
            </a:extLst>
          </p:cNvPr>
          <p:cNvSpPr/>
          <p:nvPr/>
        </p:nvSpPr>
        <p:spPr>
          <a:xfrm>
            <a:off x="4019682" y="1672282"/>
            <a:ext cx="7764949" cy="1828726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因为每个点都是某个匹配边的其中一个端点，故此点集恰含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个点。（此点集中，若右边某点未被匹配，其必被标记，矛盾；若左边某点未被匹配，则必无标记，矛盾。故此点集中的点必与匹配边相连。而匹配边的两端必然同时有或没有记号，故必有且仅有一端在此点集中。）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标注 6">
            <a:extLst>
              <a:ext uri="{FF2B5EF4-FFF2-40B4-BE49-F238E27FC236}">
                <a16:creationId xmlns:a16="http://schemas.microsoft.com/office/drawing/2014/main" id="{6932F56C-61C6-4136-881E-C78EA91AE9FA}"/>
              </a:ext>
            </a:extLst>
          </p:cNvPr>
          <p:cNvSpPr/>
          <p:nvPr/>
        </p:nvSpPr>
        <p:spPr>
          <a:xfrm>
            <a:off x="3982344" y="3717032"/>
            <a:ext cx="7802288" cy="1468686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假设有一条边未被该点集覆盖，其必为非匹配边，则其左端必无标记。所以其右端必有标记（否则就被点集覆盖）。但此时到达右端的那条标记条路径就能通过这条边扩展到左端，所以左端也将有标记，矛盾。故假设不成立，即该点集能覆盖所有的边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FF027-0F90-4320-9155-D6A2AFBFB604}"/>
              </a:ext>
            </a:extLst>
          </p:cNvPr>
          <p:cNvSpPr/>
          <p:nvPr/>
        </p:nvSpPr>
        <p:spPr>
          <a:xfrm flipH="1">
            <a:off x="405345" y="983541"/>
            <a:ext cx="110779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证明最小覆盖点集为：右边所有没有打上记号的点，加上左边已经有记号的点。</a:t>
            </a:r>
          </a:p>
          <a:p>
            <a:pPr marL="360000"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标注 6">
            <a:extLst>
              <a:ext uri="{FF2B5EF4-FFF2-40B4-BE49-F238E27FC236}">
                <a16:creationId xmlns:a16="http://schemas.microsoft.com/office/drawing/2014/main" id="{C397EDFD-2BEB-420F-8CD6-C955E47134E8}"/>
              </a:ext>
            </a:extLst>
          </p:cNvPr>
          <p:cNvSpPr/>
          <p:nvPr/>
        </p:nvSpPr>
        <p:spPr>
          <a:xfrm>
            <a:off x="3982343" y="5446450"/>
            <a:ext cx="7802288" cy="926909"/>
          </a:xfrm>
          <a:prstGeom prst="wedgeRectCallout">
            <a:avLst>
              <a:gd name="adj1" fmla="val -52862"/>
              <a:gd name="adj2" fmla="val 3352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因为想要覆盖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条匹配边就至少需要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个点，故此点集为最小覆盖点集。综上，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Konig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定理得证。</a:t>
            </a:r>
            <a:endParaRPr lang="en-US" altLang="zh-CN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966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215759-F884-4412-AEAE-BB1D05B33306}"/>
              </a:ext>
            </a:extLst>
          </p:cNvPr>
          <p:cNvSpPr txBox="1"/>
          <p:nvPr/>
        </p:nvSpPr>
        <p:spPr>
          <a:xfrm>
            <a:off x="1053068" y="23729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参考资料</a:t>
            </a:r>
          </a:p>
          <a:p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E32B46-38F1-4DF1-BF4B-ADC50328A163}"/>
              </a:ext>
            </a:extLst>
          </p:cNvPr>
          <p:cNvSpPr/>
          <p:nvPr/>
        </p:nvSpPr>
        <p:spPr>
          <a:xfrm flipH="1">
            <a:off x="-744760" y="3800851"/>
            <a:ext cx="110779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3. A First Course in Graph Theory                    ——C.Z. 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marL="360000"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AF0700-BE98-4EEA-BAC5-BB07F03C42DE}"/>
              </a:ext>
            </a:extLst>
          </p:cNvPr>
          <p:cNvSpPr/>
          <p:nvPr/>
        </p:nvSpPr>
        <p:spPr>
          <a:xfrm flipH="1">
            <a:off x="-313827" y="1654597"/>
            <a:ext cx="110779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1. </a:t>
            </a:r>
            <a:r>
              <a:rPr lang="en-US" altLang="zh-CN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Kőnig's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theorem (graph theory)                  ——Wikipedia 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marL="360000"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63D977-16DA-46B4-B610-24E10D5DC395}"/>
              </a:ext>
            </a:extLst>
          </p:cNvPr>
          <p:cNvSpPr/>
          <p:nvPr/>
        </p:nvSpPr>
        <p:spPr>
          <a:xfrm flipH="1">
            <a:off x="-1248816" y="4941455"/>
            <a:ext cx="110779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4. http://www.matrix67.com/blog/archives/116 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marL="360000"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B44382-1C89-4D1E-A44E-0E38A884B6F1}"/>
              </a:ext>
            </a:extLst>
          </p:cNvPr>
          <p:cNvSpPr/>
          <p:nvPr/>
        </p:nvSpPr>
        <p:spPr>
          <a:xfrm flipH="1">
            <a:off x="-313827" y="2701533"/>
            <a:ext cx="110779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0" algn="ctr"/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2. Hungarian algorithm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</a:rPr>
              <a:t>                                   ——Wikipedia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                               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  <a:p>
            <a:pPr marL="360000" algn="ctr"/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96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5F5F5F"/>
      </a:accent2>
      <a:accent3>
        <a:srgbClr val="90000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bg1"/>
          </a:solidFill>
        </a:ln>
      </a:spPr>
      <a:bodyPr rtlCol="0" anchor="ctr"/>
      <a:lstStyle>
        <a:defPPr algn="ctr">
          <a:defRPr sz="1600" b="1" i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1522</Words>
  <Application>Microsoft Office PowerPoint</Application>
  <PresentationFormat>宽屏</PresentationFormat>
  <Paragraphs>75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陈佳伟</dc:creator>
  <cp:lastModifiedBy>Administrator</cp:lastModifiedBy>
  <cp:revision>128</cp:revision>
  <dcterms:created xsi:type="dcterms:W3CDTF">2017-04-25T11:19:10Z</dcterms:created>
  <dcterms:modified xsi:type="dcterms:W3CDTF">2018-12-03T00:36:16Z</dcterms:modified>
</cp:coreProperties>
</file>