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49"/>
  </p:notesMasterIdLst>
  <p:sldIdLst>
    <p:sldId id="256" r:id="rId2"/>
    <p:sldId id="274" r:id="rId3"/>
    <p:sldId id="314" r:id="rId4"/>
    <p:sldId id="275" r:id="rId5"/>
    <p:sldId id="308" r:id="rId6"/>
    <p:sldId id="327" r:id="rId7"/>
    <p:sldId id="276" r:id="rId8"/>
    <p:sldId id="307" r:id="rId9"/>
    <p:sldId id="328" r:id="rId10"/>
    <p:sldId id="279" r:id="rId11"/>
    <p:sldId id="281" r:id="rId12"/>
    <p:sldId id="282" r:id="rId13"/>
    <p:sldId id="283" r:id="rId14"/>
    <p:sldId id="284" r:id="rId15"/>
    <p:sldId id="285" r:id="rId16"/>
    <p:sldId id="309" r:id="rId17"/>
    <p:sldId id="326" r:id="rId18"/>
    <p:sldId id="286" r:id="rId19"/>
    <p:sldId id="287" r:id="rId20"/>
    <p:sldId id="331" r:id="rId21"/>
    <p:sldId id="288" r:id="rId22"/>
    <p:sldId id="312" r:id="rId23"/>
    <p:sldId id="330" r:id="rId24"/>
    <p:sldId id="290" r:id="rId25"/>
    <p:sldId id="289" r:id="rId26"/>
    <p:sldId id="291" r:id="rId27"/>
    <p:sldId id="318" r:id="rId28"/>
    <p:sldId id="319" r:id="rId29"/>
    <p:sldId id="320" r:id="rId30"/>
    <p:sldId id="321" r:id="rId31"/>
    <p:sldId id="322" r:id="rId32"/>
    <p:sldId id="292" r:id="rId33"/>
    <p:sldId id="317" r:id="rId34"/>
    <p:sldId id="293" r:id="rId35"/>
    <p:sldId id="329" r:id="rId36"/>
    <p:sldId id="294" r:id="rId37"/>
    <p:sldId id="303" r:id="rId38"/>
    <p:sldId id="323" r:id="rId39"/>
    <p:sldId id="304" r:id="rId40"/>
    <p:sldId id="324" r:id="rId41"/>
    <p:sldId id="306" r:id="rId42"/>
    <p:sldId id="313" r:id="rId43"/>
    <p:sldId id="325" r:id="rId44"/>
    <p:sldId id="311" r:id="rId45"/>
    <p:sldId id="332" r:id="rId46"/>
    <p:sldId id="315" r:id="rId47"/>
    <p:sldId id="310" r:id="rId4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6AC"/>
    <a:srgbClr val="C00000"/>
    <a:srgbClr val="85B2F6"/>
    <a:srgbClr val="000000"/>
    <a:srgbClr val="E2CAAA"/>
    <a:srgbClr val="66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5941" autoAdjust="0"/>
  </p:normalViewPr>
  <p:slideViewPr>
    <p:cSldViewPr>
      <p:cViewPr varScale="1">
        <p:scale>
          <a:sx n="88" d="100"/>
          <a:sy n="88" d="100"/>
        </p:scale>
        <p:origin x="1113" y="63"/>
      </p:cViewPr>
      <p:guideLst>
        <p:guide orient="horz" pos="1979"/>
        <p:guide pos="2880"/>
      </p:guideLst>
    </p:cSldViewPr>
  </p:slideViewPr>
  <p:outlineViewPr>
    <p:cViewPr>
      <p:scale>
        <a:sx n="33" d="100"/>
        <a:sy n="33" d="100"/>
      </p:scale>
      <p:origin x="0" y="-2463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1F5ED9C-328E-41C8-AB69-ACD43F60D80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将字符串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5ED9C-328E-41C8-AB69-ACD43F60D80F}" type="slidenum">
              <a:rPr lang="zh-CN" altLang="zh-CN" smtClean="0"/>
              <a:pPr>
                <a:defRPr/>
              </a:pPr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8606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最终目的</a:t>
            </a: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E9CEE8-D4D8-4B3A-9FFB-DE5F1D401716}" type="slidenum">
              <a:rPr lang="zh-CN" altLang="zh-CN" smtClean="0"/>
              <a:pPr/>
              <a:t>26</a:t>
            </a:fld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5ED9C-328E-41C8-AB69-ACD43F60D80F}" type="slidenum">
              <a:rPr lang="zh-CN" altLang="zh-CN" smtClean="0"/>
              <a:pPr>
                <a:defRPr/>
              </a:pPr>
              <a:t>31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93636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定义西格玛（</a:t>
            </a:r>
            <a:r>
              <a:rPr lang="en-US" altLang="zh-CN" smtClean="0"/>
              <a:t>Pqa</a:t>
            </a:r>
            <a:r>
              <a:rPr lang="zh-CN" altLang="en-US" smtClean="0"/>
              <a:t>）可以通过计算西格玛</a:t>
            </a:r>
            <a:r>
              <a:rPr lang="en-US" altLang="zh-CN" smtClean="0"/>
              <a:t>(xa)</a:t>
            </a:r>
            <a:endParaRPr lang="zh-CN" altLang="en-US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F81A4EB-7535-4D03-B9FE-7F9D5914CB10}" type="slidenum">
              <a:rPr lang="zh-CN" altLang="zh-CN" smtClean="0"/>
              <a:pPr>
                <a:spcBef>
                  <a:spcPct val="0"/>
                </a:spcBef>
              </a:pPr>
              <a:t>32</a:t>
            </a:fld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考察所有可能的状态</a:t>
            </a:r>
            <a:r>
              <a:rPr lang="en-US" altLang="zh-CN" dirty="0" smtClean="0"/>
              <a:t>q</a:t>
            </a:r>
            <a:r>
              <a:rPr lang="zh-CN" altLang="en-US" dirty="0" smtClean="0"/>
              <a:t>，看在任意输入下</a:t>
            </a:r>
            <a:r>
              <a:rPr lang="en-US" altLang="zh-CN" dirty="0" smtClean="0"/>
              <a:t>a</a:t>
            </a:r>
            <a:r>
              <a:rPr lang="zh-CN" altLang="en-US" dirty="0" smtClean="0"/>
              <a:t>下，德尔塔（</a:t>
            </a:r>
            <a:r>
              <a:rPr lang="en-US" altLang="zh-CN" dirty="0" smtClean="0"/>
              <a:t>q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）是什么？转到哪个状态去</a:t>
            </a:r>
            <a:endParaRPr lang="en-US" altLang="zh-CN" dirty="0" smtClean="0"/>
          </a:p>
          <a:p>
            <a:r>
              <a:rPr lang="en-US" altLang="zh-CN" dirty="0" smtClean="0"/>
              <a:t>K</a:t>
            </a:r>
            <a:r>
              <a:rPr lang="zh-CN" altLang="en-US" dirty="0" smtClean="0"/>
              <a:t>是某个状态，如果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是模式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的下一位，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在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的基础上增加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，否则要回退，直到找到模式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的最大前缀。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不计算转移函数意味着：没有返回的边</a:t>
            </a: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9E57218-F76F-4B65-AA70-D54C6E86249C}" type="slidenum">
              <a:rPr lang="zh-CN" altLang="zh-CN" smtClean="0"/>
              <a:pPr>
                <a:spcBef>
                  <a:spcPct val="0"/>
                </a:spcBef>
              </a:pPr>
              <a:t>34</a:t>
            </a:fld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没有返回边，无法进行匹配。是否可以</a:t>
            </a:r>
            <a:r>
              <a:rPr lang="zh-CN" altLang="en-US" b="1" smtClean="0"/>
              <a:t>实时计算</a:t>
            </a:r>
            <a:r>
              <a:rPr lang="zh-CN" altLang="en-US" smtClean="0"/>
              <a:t>该返回到哪里？</a:t>
            </a:r>
            <a:endParaRPr lang="en-US" altLang="zh-CN" smtClean="0"/>
          </a:p>
          <a:p>
            <a:r>
              <a:rPr lang="zh-CN" altLang="en-US" smtClean="0"/>
              <a:t>如果能够实时计算，比如</a:t>
            </a:r>
            <a:r>
              <a:rPr lang="en-US" altLang="zh-CN" smtClean="0"/>
              <a:t>KMP</a:t>
            </a:r>
            <a:r>
              <a:rPr lang="zh-CN" altLang="en-US" smtClean="0"/>
              <a:t>采用</a:t>
            </a:r>
            <a:r>
              <a:rPr lang="en-US" altLang="zh-CN" smtClean="0"/>
              <a:t>π</a:t>
            </a:r>
            <a:r>
              <a:rPr lang="zh-CN" altLang="en-US" smtClean="0"/>
              <a:t>数组存储每个</a:t>
            </a:r>
            <a:r>
              <a:rPr lang="en-US" altLang="zh-CN" smtClean="0"/>
              <a:t>q</a:t>
            </a:r>
            <a:r>
              <a:rPr lang="zh-CN" altLang="en-US" smtClean="0"/>
              <a:t>的有关信息，计算</a:t>
            </a:r>
            <a:r>
              <a:rPr lang="en-US" altLang="zh-CN" smtClean="0"/>
              <a:t>π</a:t>
            </a:r>
            <a:r>
              <a:rPr lang="zh-CN" altLang="en-US" smtClean="0"/>
              <a:t>只需</a:t>
            </a:r>
            <a:r>
              <a:rPr lang="en-US" altLang="zh-CN" smtClean="0"/>
              <a:t>m</a:t>
            </a:r>
            <a:r>
              <a:rPr lang="zh-CN" altLang="en-US" smtClean="0"/>
              <a:t>量级。而计算德尔塔函数却需要</a:t>
            </a:r>
            <a:r>
              <a:rPr lang="en-US" altLang="zh-CN" smtClean="0"/>
              <a:t>m</a:t>
            </a:r>
            <a:r>
              <a:rPr lang="zh-CN" altLang="en-US" smtClean="0"/>
              <a:t>西格玛量级。</a:t>
            </a:r>
            <a:endParaRPr lang="en-US" altLang="zh-CN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304D6A-CFB9-4415-B923-2AD9484AFBAC}" type="slidenum">
              <a:rPr lang="zh-CN" altLang="zh-CN" smtClean="0"/>
              <a:pPr>
                <a:spcBef>
                  <a:spcPct val="0"/>
                </a:spcBef>
              </a:pPr>
              <a:t>36</a:t>
            </a:fld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Max k</a:t>
            </a:r>
            <a:r>
              <a:rPr lang="zh-CN" altLang="en-US" smtClean="0"/>
              <a:t> </a:t>
            </a:r>
            <a:r>
              <a:rPr lang="en-US" altLang="zh-CN" smtClean="0"/>
              <a:t>=&gt; min s’</a:t>
            </a: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4163A2-B416-4356-B4DB-E16865CD4C0B}" type="slidenum">
              <a:rPr lang="zh-CN" altLang="zh-CN" smtClean="0"/>
              <a:pPr/>
              <a:t>37</a:t>
            </a:fld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8</a:t>
            </a:r>
            <a:r>
              <a:rPr lang="zh-CN" altLang="en-US" smtClean="0"/>
              <a:t>行特别有意思：不再寻找新的</a:t>
            </a:r>
            <a:r>
              <a:rPr lang="en-US" altLang="zh-CN" smtClean="0"/>
              <a:t>s’</a:t>
            </a:r>
            <a:r>
              <a:rPr lang="zh-CN" altLang="en-US" smtClean="0"/>
              <a:t>了，直接比较</a:t>
            </a:r>
            <a:r>
              <a:rPr lang="en-US" altLang="zh-CN" smtClean="0"/>
              <a:t>P[q+1]</a:t>
            </a:r>
            <a:r>
              <a:rPr lang="zh-CN" altLang="en-US" smtClean="0"/>
              <a:t>和</a:t>
            </a:r>
            <a:r>
              <a:rPr lang="en-US" altLang="zh-CN" smtClean="0"/>
              <a:t>T[i]</a:t>
            </a:r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004110-4AE7-44D8-9C80-AA8711B88747}" type="slidenum">
              <a:rPr lang="zh-CN" altLang="zh-CN" smtClean="0"/>
              <a:pPr>
                <a:spcBef>
                  <a:spcPct val="0"/>
                </a:spcBef>
              </a:pPr>
              <a:t>41</a:t>
            </a:fld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与</a:t>
            </a:r>
            <a:r>
              <a:rPr lang="en-US" altLang="zh-CN" smtClean="0"/>
              <a:t>KMP</a:t>
            </a:r>
            <a:r>
              <a:rPr lang="zh-CN" altLang="en-US" smtClean="0"/>
              <a:t>算法极为相似！</a:t>
            </a:r>
            <a:endParaRPr lang="en-US" altLang="zh-CN" smtClean="0"/>
          </a:p>
          <a:p>
            <a:r>
              <a:rPr lang="zh-CN" altLang="en-US" smtClean="0"/>
              <a:t>一个是在</a:t>
            </a:r>
            <a:r>
              <a:rPr lang="en-US" altLang="zh-CN" smtClean="0"/>
              <a:t>T</a:t>
            </a:r>
            <a:r>
              <a:rPr lang="zh-CN" altLang="en-US" smtClean="0"/>
              <a:t>中找</a:t>
            </a:r>
            <a:r>
              <a:rPr lang="en-US" altLang="zh-CN" smtClean="0"/>
              <a:t>P</a:t>
            </a:r>
            <a:r>
              <a:rPr lang="zh-CN" altLang="en-US" smtClean="0"/>
              <a:t>，一个是</a:t>
            </a:r>
            <a:r>
              <a:rPr lang="en-US" altLang="zh-CN" smtClean="0"/>
              <a:t>P</a:t>
            </a:r>
            <a:r>
              <a:rPr lang="zh-CN" altLang="en-US" smtClean="0"/>
              <a:t>同自身比较</a:t>
            </a:r>
            <a:endParaRPr lang="en-US" altLang="zh-CN" smtClean="0"/>
          </a:p>
          <a:p>
            <a:r>
              <a:rPr lang="zh-CN" altLang="en-US" smtClean="0"/>
              <a:t>一个利用</a:t>
            </a:r>
            <a:r>
              <a:rPr lang="en-US" altLang="zh-CN" smtClean="0"/>
              <a:t>\pi</a:t>
            </a:r>
            <a:r>
              <a:rPr lang="zh-CN" altLang="en-US" smtClean="0"/>
              <a:t>，一个计算</a:t>
            </a:r>
            <a:r>
              <a:rPr lang="en-US" altLang="zh-CN" smtClean="0"/>
              <a:t>\pi</a:t>
            </a:r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6AA467-1AAB-4A04-A06E-681C10118B9A}" type="slidenum">
              <a:rPr lang="zh-CN" altLang="zh-CN" smtClean="0"/>
              <a:pPr/>
              <a:t>44</a:t>
            </a:fld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KMP</a:t>
            </a:r>
            <a:r>
              <a:rPr lang="zh-CN" altLang="en-US" dirty="0" smtClean="0"/>
              <a:t>算法极为相似！</a:t>
            </a:r>
            <a:endParaRPr lang="en-US" altLang="zh-CN" dirty="0" smtClean="0"/>
          </a:p>
          <a:p>
            <a:r>
              <a:rPr lang="zh-CN" altLang="en-US" dirty="0" smtClean="0"/>
              <a:t>一个是在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中找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，一个是</a:t>
            </a:r>
            <a:r>
              <a:rPr lang="en-US" altLang="zh-CN" dirty="0" smtClean="0"/>
              <a:t>P</a:t>
            </a:r>
            <a:r>
              <a:rPr lang="zh-CN" altLang="en-US" dirty="0" smtClean="0"/>
              <a:t>同自身比较</a:t>
            </a:r>
            <a:endParaRPr lang="en-US" altLang="zh-CN" dirty="0" smtClean="0"/>
          </a:p>
          <a:p>
            <a:r>
              <a:rPr lang="zh-CN" altLang="en-US" dirty="0" smtClean="0"/>
              <a:t>一个利用</a:t>
            </a:r>
            <a:r>
              <a:rPr lang="en-US" altLang="zh-CN" dirty="0" smtClean="0"/>
              <a:t>\pi</a:t>
            </a:r>
            <a:r>
              <a:rPr lang="zh-CN" altLang="en-US" dirty="0" smtClean="0"/>
              <a:t>，一个计算</a:t>
            </a:r>
            <a:r>
              <a:rPr lang="en-US" altLang="zh-CN" dirty="0" smtClean="0"/>
              <a:t>\pi</a:t>
            </a:r>
            <a:endParaRPr lang="zh-CN" altLang="en-US" dirty="0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6AA467-1AAB-4A04-A06E-681C10118B9A}" type="slidenum">
              <a:rPr lang="zh-CN" altLang="zh-CN" smtClean="0"/>
              <a:pPr/>
              <a:t>45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1512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值匹配仅仅是必要条件！</a:t>
            </a:r>
            <a:endParaRPr lang="en-US" altLang="zh-CN" smtClean="0"/>
          </a:p>
          <a:p>
            <a:r>
              <a:rPr lang="zh-CN" altLang="en-US" smtClean="0"/>
              <a:t>如果值不匹配，一定不是</a:t>
            </a:r>
            <a:r>
              <a:rPr lang="en-US" altLang="zh-CN" smtClean="0"/>
              <a:t>match</a:t>
            </a:r>
          </a:p>
          <a:p>
            <a:r>
              <a:rPr lang="zh-CN" altLang="en-US" smtClean="0"/>
              <a:t>但如果值相同，可能不是</a:t>
            </a:r>
            <a:r>
              <a:rPr lang="en-US" altLang="zh-CN" smtClean="0"/>
              <a:t>valid</a:t>
            </a:r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9A7737-7A6E-4727-A1A5-2B77CDE2C927}" type="slidenum">
              <a:rPr lang="zh-CN" altLang="zh-CN" smtClean="0"/>
              <a:pPr/>
              <a:t>12</a:t>
            </a:fld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Valid</a:t>
            </a:r>
            <a:r>
              <a:rPr lang="zh-CN" altLang="en-US" dirty="0" smtClean="0"/>
              <a:t> </a:t>
            </a:r>
            <a:r>
              <a:rPr lang="en-US" altLang="zh-CN" dirty="0" smtClean="0"/>
              <a:t>hits is few!</a:t>
            </a:r>
          </a:p>
          <a:p>
            <a:r>
              <a:rPr lang="en-US" altLang="zh-CN" dirty="0" smtClean="0"/>
              <a:t>Spurious hits: </a:t>
            </a:r>
          </a:p>
          <a:p>
            <a:r>
              <a:rPr lang="en-US" altLang="zh-CN" dirty="0" smtClean="0"/>
              <a:t>Assumption : Reducing valued modulo q acts like a random mapping from </a:t>
            </a:r>
            <a:r>
              <a:rPr lang="en-US" altLang="zh-CN" dirty="0" smtClean="0">
                <a:latin typeface="Cambria Math" panose="02040503050406030204" pitchFamily="18" charset="0"/>
              </a:rPr>
              <a:t>Σ^∗  𝑡𝑜 ℤ_𝑞</a:t>
            </a:r>
            <a:endParaRPr lang="en-US" altLang="zh-CN" dirty="0" smtClean="0"/>
          </a:p>
          <a:p>
            <a:r>
              <a:rPr lang="en-US" altLang="zh-CN" dirty="0" smtClean="0"/>
              <a:t>Then the number of spurious hits is </a:t>
            </a:r>
            <a:r>
              <a:rPr lang="en-US" altLang="zh-CN" dirty="0" smtClean="0">
                <a:latin typeface="Cambria Math" panose="02040503050406030204" pitchFamily="18" charset="0"/>
              </a:rPr>
              <a:t>𝑂(𝑛/𝑞)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latin typeface="Cambria Math" panose="02040503050406030204" pitchFamily="18" charset="0"/>
              </a:rPr>
              <a:t>𝑂(𝑛)+𝑂(𝑚(𝑣+𝑛/𝑞))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8C35F5-40A9-4613-BBDC-187AC865993B}" type="slidenum">
              <a:rPr lang="zh-CN" altLang="zh-CN" smtClean="0"/>
              <a:pPr/>
              <a:t>15</a:t>
            </a:fld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Delta</a:t>
            </a:r>
          </a:p>
          <a:p>
            <a:r>
              <a:rPr lang="zh-CN" altLang="en-US" dirty="0" smtClean="0"/>
              <a:t>运行一个</a:t>
            </a:r>
            <a:r>
              <a:rPr lang="en-US" altLang="zh-CN" dirty="0" smtClean="0"/>
              <a:t>FA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5ED9C-328E-41C8-AB69-ACD43F60D80F}" type="slidenum">
              <a:rPr lang="zh-CN" altLang="zh-CN" smtClean="0"/>
              <a:pPr>
                <a:defRPr/>
              </a:pPr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18777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有多少个有效偏移出现，就有多少个“可接受”的语句。（当然，这些语句都是输入的</a:t>
            </a:r>
            <a:r>
              <a:rPr lang="en-US" altLang="zh-CN" smtClean="0"/>
              <a:t>T</a:t>
            </a:r>
            <a:r>
              <a:rPr lang="zh-CN" altLang="en-US" smtClean="0"/>
              <a:t>的某个“前缀”）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67330C-9DC4-4EB4-85C7-202019D33938}" type="slidenum">
              <a:rPr lang="zh-CN" altLang="zh-CN" smtClean="0"/>
              <a:pPr>
                <a:spcBef>
                  <a:spcPct val="0"/>
                </a:spcBef>
              </a:pPr>
              <a:t>19</a:t>
            </a:fld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有多少个有效偏移出现，就有多少个“可接受”的语句。（当然，这些语句都是输入的</a:t>
            </a:r>
            <a:r>
              <a:rPr lang="en-US" altLang="zh-CN" smtClean="0"/>
              <a:t>T</a:t>
            </a:r>
            <a:r>
              <a:rPr lang="zh-CN" altLang="en-US" smtClean="0"/>
              <a:t>的某个“前缀”）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67330C-9DC4-4EB4-85C7-202019D33938}" type="slidenum">
              <a:rPr lang="zh-CN" altLang="zh-CN" smtClean="0"/>
              <a:pPr>
                <a:spcBef>
                  <a:spcPct val="0"/>
                </a:spcBef>
              </a:pPr>
              <a:t>20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7936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终态函数：每个状态下，需要计算出下一个输入导致的格局，拥有多长的</a:t>
            </a:r>
            <a:r>
              <a:rPr lang="en-US" altLang="zh-CN" smtClean="0"/>
              <a:t>pk</a:t>
            </a:r>
            <a:r>
              <a:rPr lang="zh-CN" altLang="en-US" smtClean="0"/>
              <a:t>，如果</a:t>
            </a:r>
            <a:r>
              <a:rPr lang="en-US" altLang="zh-CN" smtClean="0"/>
              <a:t>k=m</a:t>
            </a:r>
            <a:r>
              <a:rPr lang="zh-CN" altLang="en-US" smtClean="0"/>
              <a:t>，匹配成功。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92E5008-3B72-4875-8B71-EFE5EEB24C53}" type="slidenum">
              <a:rPr lang="zh-CN" altLang="zh-CN" smtClean="0"/>
              <a:pPr>
                <a:spcBef>
                  <a:spcPct val="0"/>
                </a:spcBef>
              </a:pPr>
              <a:t>21</a:t>
            </a:fld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终态函数：每个状态下，需要计算出下一个输入导致的格局，拥有多长的</a:t>
            </a:r>
            <a:r>
              <a:rPr lang="en-US" altLang="zh-CN" smtClean="0"/>
              <a:t>pk</a:t>
            </a:r>
            <a:r>
              <a:rPr lang="zh-CN" altLang="en-US" smtClean="0"/>
              <a:t>，如果</a:t>
            </a:r>
            <a:r>
              <a:rPr lang="en-US" altLang="zh-CN" smtClean="0"/>
              <a:t>k=m</a:t>
            </a:r>
            <a:r>
              <a:rPr lang="zh-CN" altLang="en-US" smtClean="0"/>
              <a:t>，匹配成功。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92E5008-3B72-4875-8B71-EFE5EEB24C53}" type="slidenum">
              <a:rPr lang="zh-CN" altLang="zh-CN" smtClean="0"/>
              <a:pPr>
                <a:spcBef>
                  <a:spcPct val="0"/>
                </a:spcBef>
              </a:pPr>
              <a:t>23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78117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X</a:t>
            </a:r>
            <a:r>
              <a:rPr lang="zh-CN" altLang="en-US" smtClean="0"/>
              <a:t>的最后一位向前数，有多少位形成的子串（后缀）是模式</a:t>
            </a:r>
            <a:r>
              <a:rPr lang="en-US" altLang="zh-CN" smtClean="0"/>
              <a:t>P</a:t>
            </a:r>
            <a:r>
              <a:rPr lang="zh-CN" altLang="en-US" smtClean="0"/>
              <a:t>的前缀。</a:t>
            </a:r>
            <a:endParaRPr lang="en-US" altLang="zh-CN" smtClean="0"/>
          </a:p>
          <a:p>
            <a:r>
              <a:rPr lang="zh-CN" altLang="en-US" smtClean="0"/>
              <a:t>如果这个数字是</a:t>
            </a:r>
            <a:r>
              <a:rPr lang="en-US" altLang="zh-CN" smtClean="0"/>
              <a:t>k</a:t>
            </a:r>
            <a:r>
              <a:rPr lang="zh-CN" altLang="en-US" smtClean="0"/>
              <a:t>，意味著：如果</a:t>
            </a:r>
            <a:r>
              <a:rPr lang="en-US" altLang="zh-CN" smtClean="0"/>
              <a:t>x</a:t>
            </a:r>
            <a:r>
              <a:rPr lang="zh-CN" altLang="en-US" smtClean="0"/>
              <a:t>后面出现的</a:t>
            </a:r>
            <a:r>
              <a:rPr lang="en-US" altLang="zh-CN" smtClean="0"/>
              <a:t>m-k</a:t>
            </a:r>
            <a:r>
              <a:rPr lang="zh-CN" altLang="en-US" smtClean="0"/>
              <a:t>位恰好是模式</a:t>
            </a:r>
            <a:r>
              <a:rPr lang="en-US" altLang="zh-CN" smtClean="0"/>
              <a:t>P</a:t>
            </a:r>
            <a:r>
              <a:rPr lang="zh-CN" altLang="en-US" smtClean="0"/>
              <a:t>的后几位，匹配成功</a:t>
            </a:r>
            <a:endParaRPr lang="en-US" altLang="zh-CN" smtClean="0"/>
          </a:p>
          <a:p>
            <a:r>
              <a:rPr lang="zh-CN" altLang="en-US" smtClean="0"/>
              <a:t>西格玛（</a:t>
            </a:r>
            <a:r>
              <a:rPr lang="en-US" altLang="zh-CN" smtClean="0"/>
              <a:t>x</a:t>
            </a:r>
            <a:r>
              <a:rPr lang="zh-CN" altLang="en-US" smtClean="0"/>
              <a:t>）</a:t>
            </a:r>
            <a:r>
              <a:rPr lang="en-US" altLang="zh-CN" smtClean="0"/>
              <a:t>=m</a:t>
            </a:r>
            <a:r>
              <a:rPr lang="zh-CN" altLang="en-US" smtClean="0"/>
              <a:t>表明什么？</a:t>
            </a: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6EE584-B4B7-4ECF-B2EA-ACFEB91973FF}" type="slidenum">
              <a:rPr lang="zh-CN" altLang="zh-CN" smtClean="0"/>
              <a:pPr>
                <a:spcBef>
                  <a:spcPct val="0"/>
                </a:spcBef>
              </a:pPr>
              <a:t>25</a:t>
            </a:fld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CF1E7-6598-459B-8D75-1ABCC8A53CC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796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A335C-0D2F-4024-9C28-BAB586D7F67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00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08C8D-3C43-458F-8E1F-8D134D21A06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498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EDCB9-5DA1-4E88-B5EF-291AE5E64E2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799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38BFB-4278-43BA-9FC3-70116CDD366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2975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CD2B7-73E5-4B5B-A033-A1553C01B93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336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21920-1316-4BCD-9640-B549D4CAC9A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5685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FD3C1-813D-4138-BCC3-7A796275D67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259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E03EA-0235-440F-BBE0-02FF09C2A3D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402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37AE3-E647-4B17-9C6B-12803EB9FB2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207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25811-1243-4115-B099-CDB0CBECC47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865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CC263635-8ACB-45B9-AFAB-FE7583A27F6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hyperlink" Target="https://en.wikipedia.org/wiki/Backus%E2%80%93Naur_for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Backus%E2%80%93Naur_form" TargetMode="Externa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emf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emf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4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73.png"/><Relationship Id="rId3" Type="http://schemas.openxmlformats.org/officeDocument/2006/relationships/image" Target="../media/image600.png"/><Relationship Id="rId12" Type="http://schemas.openxmlformats.org/officeDocument/2006/relationships/image" Target="../media/image54.png"/><Relationship Id="rId17" Type="http://schemas.openxmlformats.org/officeDocument/2006/relationships/image" Target="../media/image72.png"/><Relationship Id="rId2" Type="http://schemas.openxmlformats.org/officeDocument/2006/relationships/image" Target="../media/image60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7.png"/><Relationship Id="rId5" Type="http://schemas.openxmlformats.org/officeDocument/2006/relationships/image" Target="../media/image62.png"/><Relationship Id="rId10" Type="http://schemas.openxmlformats.org/officeDocument/2006/relationships/image" Target="../media/image66.png"/><Relationship Id="rId19" Type="http://schemas.openxmlformats.org/officeDocument/2006/relationships/image" Target="../media/image74.png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790.png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96.png"/><Relationship Id="rId3" Type="http://schemas.openxmlformats.org/officeDocument/2006/relationships/image" Target="../media/image69.png"/><Relationship Id="rId21" Type="http://schemas.openxmlformats.org/officeDocument/2006/relationships/image" Target="../media/image85.png"/><Relationship Id="rId7" Type="http://schemas.openxmlformats.org/officeDocument/2006/relationships/image" Target="../media/image82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5" Type="http://schemas.openxmlformats.org/officeDocument/2006/relationships/image" Target="../media/image95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24" Type="http://schemas.openxmlformats.org/officeDocument/2006/relationships/image" Target="../media/image98.png"/><Relationship Id="rId5" Type="http://schemas.openxmlformats.org/officeDocument/2006/relationships/image" Target="../media/image54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4" Type="http://schemas.openxmlformats.org/officeDocument/2006/relationships/image" Target="../media/image70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aughan_Pratt" TargetMode="External"/><Relationship Id="rId3" Type="http://schemas.openxmlformats.org/officeDocument/2006/relationships/image" Target="../media/image72.jpeg"/><Relationship Id="rId7" Type="http://schemas.openxmlformats.org/officeDocument/2006/relationships/hyperlink" Target="https://en.wikipedia.org/wiki/Donald_Knuth" TargetMode="External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hyperlink" Target="https://www-cs-faculty.stanford.edu/~knuth/faq.html#asian" TargetMode="External"/><Relationship Id="rId5" Type="http://schemas.openxmlformats.org/officeDocument/2006/relationships/image" Target="../media/image74.jpeg"/><Relationship Id="rId10" Type="http://schemas.openxmlformats.org/officeDocument/2006/relationships/image" Target="../media/image77.png"/><Relationship Id="rId4" Type="http://schemas.openxmlformats.org/officeDocument/2006/relationships/image" Target="../media/image73.jpeg"/><Relationship Id="rId9" Type="http://schemas.openxmlformats.org/officeDocument/2006/relationships/hyperlink" Target="https://en.wikipedia.org/wiki/James_H._Morris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4-5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>    - 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串匹配</a:t>
            </a:r>
            <a:endParaRPr lang="zh-CN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/>
              <a:t>9</a:t>
            </a:r>
            <a:r>
              <a:rPr lang="zh-CN" altLang="zh-CN" dirty="0" smtClean="0"/>
              <a:t>年</a:t>
            </a:r>
            <a:r>
              <a:rPr lang="en-US" altLang="zh-CN" dirty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27</a:t>
            </a:r>
            <a:r>
              <a:rPr lang="zh-CN" altLang="zh-CN" dirty="0" smtClean="0"/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53419"/>
            <a:ext cx="792088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  <a:ea typeface="宋体" charset="-122"/>
              </a:rPr>
              <a:t>5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  <a:ea typeface="宋体" charset="-122"/>
              </a:rPr>
              <a:t>Rabin-Karp</a:t>
            </a:r>
            <a:r>
              <a:rPr lang="zh-CN" alt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  <a:ea typeface="宋体" charset="-122"/>
              </a:rPr>
              <a:t>算法的基本思想是什么？</a:t>
            </a:r>
            <a:endParaRPr lang="en-US" altLang="zh-CN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4213" y="3789363"/>
            <a:ext cx="8135937" cy="1764144"/>
            <a:chOff x="684213" y="3789363"/>
            <a:chExt cx="8135937" cy="1764144"/>
          </a:xfrm>
        </p:grpSpPr>
        <p:pic>
          <p:nvPicPr>
            <p:cNvPr id="2048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13" y="3789363"/>
              <a:ext cx="8135937" cy="1727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ounded Rectangle 2"/>
            <p:cNvSpPr/>
            <p:nvPr/>
          </p:nvSpPr>
          <p:spPr>
            <a:xfrm>
              <a:off x="6948487" y="5121707"/>
              <a:ext cx="1871663" cy="431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5724128" y="4797152"/>
            <a:ext cx="302433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755576" y="5121707"/>
            <a:ext cx="6480720" cy="74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259632" y="4437112"/>
            <a:ext cx="432048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90600"/>
          </a:xfrm>
        </p:spPr>
        <p:txBody>
          <a:bodyPr/>
          <a:lstStyle/>
          <a:p>
            <a:r>
              <a:rPr lang="en-US" altLang="zh-CN" smtClean="0"/>
              <a:t>Preprocessing</a:t>
            </a:r>
            <a:endParaRPr lang="zh-CN" altLang="en-US" smtClean="0"/>
          </a:p>
        </p:txBody>
      </p:sp>
      <p:sp>
        <p:nvSpPr>
          <p:cNvPr id="3" name="Rectangle 2"/>
          <p:cNvSpPr/>
          <p:nvPr/>
        </p:nvSpPr>
        <p:spPr>
          <a:xfrm>
            <a:off x="729408" y="1151872"/>
            <a:ext cx="7957392" cy="27699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  <a:ea typeface="宋体" charset="-122"/>
              </a:rPr>
              <a:t>6: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  <a:ea typeface="宋体" charset="-122"/>
              </a:rPr>
              <a:t>Rabin-Karp</a:t>
            </a:r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  <a:ea typeface="宋体" charset="-122"/>
              </a:rPr>
              <a:t>算法是采用“预处理”方式的</a:t>
            </a:r>
            <a:r>
              <a:rPr lang="zh-CN" alt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  <a:ea typeface="宋体" charset="-122"/>
              </a:rPr>
              <a:t>算法。何</a:t>
            </a:r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  <a:ea typeface="宋体" charset="-122"/>
              </a:rPr>
              <a:t>为“预处理”，这个算法预处理的结果是什么？</a:t>
            </a:r>
            <a:endParaRPr lang="en-US" altLang="zh-CN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968750"/>
            <a:ext cx="542607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38" y="4675188"/>
            <a:ext cx="6961187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4427984" y="3921861"/>
            <a:ext cx="1224136" cy="58725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04825" y="260350"/>
            <a:ext cx="8229600" cy="774700"/>
          </a:xfrm>
        </p:spPr>
        <p:txBody>
          <a:bodyPr/>
          <a:lstStyle/>
          <a:p>
            <a:r>
              <a:rPr lang="en-US" altLang="zh-CN" smtClean="0"/>
              <a:t>Matching</a:t>
            </a:r>
            <a:endParaRPr lang="zh-CN" altLang="en-US" smtClean="0"/>
          </a:p>
        </p:txBody>
      </p:sp>
      <p:sp>
        <p:nvSpPr>
          <p:cNvPr id="3" name="Rectangle 2"/>
          <p:cNvSpPr/>
          <p:nvPr/>
        </p:nvSpPr>
        <p:spPr>
          <a:xfrm>
            <a:off x="802963" y="908720"/>
            <a:ext cx="7632849" cy="215443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4400" b="1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400" b="1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7</a:t>
            </a:r>
            <a:r>
              <a:rPr lang="zh-CN" altLang="en-US" sz="44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400" b="1" spc="50" dirty="0" smtClean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sz="40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Rabin-Karp</a:t>
            </a:r>
            <a:r>
              <a:rPr lang="zh-CN" altLang="en-US" sz="40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算法在“匹配”时拿什么与什么匹配？</a:t>
            </a:r>
            <a:endParaRPr lang="en-US" altLang="zh-CN" sz="40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933825"/>
            <a:ext cx="73691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637213" y="4932363"/>
            <a:ext cx="2497137" cy="1071562"/>
            <a:chOff x="6035478" y="1934429"/>
            <a:chExt cx="2496962" cy="1071815"/>
          </a:xfrm>
        </p:grpSpPr>
        <p:sp>
          <p:nvSpPr>
            <p:cNvPr id="8" name="Oval 7"/>
            <p:cNvSpPr/>
            <p:nvPr/>
          </p:nvSpPr>
          <p:spPr>
            <a:xfrm>
              <a:off x="6035478" y="1934429"/>
              <a:ext cx="901637" cy="10210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368" name="TextBox 7"/>
            <p:cNvSpPr txBox="1">
              <a:spLocks noChangeArrowheads="1"/>
            </p:cNvSpPr>
            <p:nvPr/>
          </p:nvSpPr>
          <p:spPr bwMode="auto">
            <a:xfrm>
              <a:off x="6937420" y="2636912"/>
              <a:ext cx="15950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什么意思？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802963" y="3077270"/>
            <a:ext cx="72298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这样有什么问题？是如何解决的？</a:t>
            </a:r>
            <a:endParaRPr lang="zh-CN" altLang="en-US" sz="36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347" y="496479"/>
            <a:ext cx="4320480" cy="374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620688"/>
            <a:ext cx="7416824" cy="252376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  <a:ea typeface="宋体" charset="-122"/>
              </a:rPr>
              <a:t>8: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3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  <a:ea typeface="宋体" charset="-122"/>
              </a:rPr>
              <a:t>对</a:t>
            </a:r>
            <a:r>
              <a:rPr lang="en-US" altLang="zh-CN" sz="36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  <a:ea typeface="宋体" charset="-122"/>
              </a:rPr>
              <a:t>T</a:t>
            </a:r>
            <a:r>
              <a:rPr lang="zh-CN" altLang="en-US" sz="3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  <a:ea typeface="宋体" charset="-122"/>
              </a:rPr>
              <a:t>中每个长度为</a:t>
            </a:r>
            <a:r>
              <a:rPr lang="en-US" altLang="zh-CN" sz="36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  <a:ea typeface="宋体" charset="-122"/>
              </a:rPr>
              <a:t>m</a:t>
            </a:r>
            <a:r>
              <a:rPr lang="zh-CN" altLang="en-US" sz="3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  <a:ea typeface="宋体" charset="-122"/>
              </a:rPr>
              <a:t>的子串在匹配前都必须计算它的“值”，这个计算是如何被“简化”的？</a:t>
            </a:r>
            <a:endParaRPr lang="en-US" altLang="zh-CN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429000"/>
            <a:ext cx="8424862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651500" y="2794000"/>
            <a:ext cx="1728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递推的方法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49275"/>
            <a:ext cx="7345363" cy="547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971600" y="2780928"/>
            <a:ext cx="6840760" cy="1080120"/>
          </a:xfrm>
          <a:prstGeom prst="roundRect">
            <a:avLst/>
          </a:prstGeom>
          <a:solidFill>
            <a:schemeClr val="accent3">
              <a:alpha val="30196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71600" y="3874879"/>
            <a:ext cx="6840760" cy="1440110"/>
          </a:xfrm>
          <a:prstGeom prst="roundRect">
            <a:avLst/>
          </a:prstGeom>
          <a:solidFill>
            <a:srgbClr val="C00000">
              <a:alpha val="30196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971600" y="5328820"/>
            <a:ext cx="6840760" cy="763881"/>
          </a:xfrm>
          <a:prstGeom prst="roundRect">
            <a:avLst/>
          </a:prstGeom>
          <a:solidFill>
            <a:srgbClr val="00B050">
              <a:alpha val="30196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"/>
          <p:cNvSpPr/>
          <p:nvPr/>
        </p:nvSpPr>
        <p:spPr>
          <a:xfrm>
            <a:off x="4932040" y="620688"/>
            <a:ext cx="3035703" cy="18928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9</a:t>
            </a:r>
            <a:r>
              <a:rPr lang="zh-CN" altLang="en-US" sz="4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0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36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影响复杂度的关键是什么？</a:t>
            </a:r>
            <a:endParaRPr lang="en-US" altLang="zh-CN" sz="36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1331913" y="2513013"/>
            <a:ext cx="5118100" cy="2787650"/>
            <a:chOff x="1331640" y="2513514"/>
            <a:chExt cx="5118251" cy="2787694"/>
          </a:xfrm>
        </p:grpSpPr>
        <p:sp>
          <p:nvSpPr>
            <p:cNvPr id="15" name="Rounded Rectangle 2"/>
            <p:cNvSpPr/>
            <p:nvPr/>
          </p:nvSpPr>
          <p:spPr>
            <a:xfrm>
              <a:off x="1331640" y="4221691"/>
              <a:ext cx="5118251" cy="1079517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16" name="Straight Arrow Connector 4"/>
            <p:cNvCxnSpPr/>
            <p:nvPr/>
          </p:nvCxnSpPr>
          <p:spPr>
            <a:xfrm flipH="1">
              <a:off x="3347824" y="2513514"/>
              <a:ext cx="2016184" cy="1924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765175"/>
            <a:ext cx="8231187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03215" y="2924944"/>
            <a:ext cx="7248106" cy="27699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10</a:t>
            </a:r>
            <a:r>
              <a:rPr lang="zh-CN" altLang="en-US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66330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这是书上开始介绍</a:t>
            </a:r>
            <a:r>
              <a:rPr lang="en-US" altLang="zh-CN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Rabin-Karp</a:t>
            </a:r>
            <a:r>
              <a:rPr lang="zh-CN" altLang="en-US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算法时的第一段话，现在你能解释一下了吗？</a:t>
            </a:r>
            <a:endParaRPr lang="en-US" altLang="zh-CN" sz="4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66330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977188" y="2212975"/>
            <a:ext cx="8143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54038" y="2562225"/>
            <a:ext cx="1312862" cy="14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3"/>
          <p:cNvGrpSpPr>
            <a:grpSpLocks/>
          </p:cNvGrpSpPr>
          <p:nvPr/>
        </p:nvGrpSpPr>
        <p:grpSpPr bwMode="auto">
          <a:xfrm>
            <a:off x="417513" y="601663"/>
            <a:ext cx="8667750" cy="1582737"/>
            <a:chOff x="539552" y="692696"/>
            <a:chExt cx="8424937" cy="1400175"/>
          </a:xfrm>
        </p:grpSpPr>
        <p:pic>
          <p:nvPicPr>
            <p:cNvPr id="21516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692696"/>
              <a:ext cx="7934325" cy="140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圆角矩形 2"/>
            <p:cNvSpPr/>
            <p:nvPr/>
          </p:nvSpPr>
          <p:spPr>
            <a:xfrm>
              <a:off x="5292081" y="1844295"/>
              <a:ext cx="3672408" cy="2485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900113" y="1844675"/>
            <a:ext cx="76327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417513" y="2184400"/>
            <a:ext cx="4889500" cy="254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449513"/>
            <a:ext cx="83534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4640263"/>
            <a:ext cx="835342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连接符 10"/>
          <p:cNvCxnSpPr/>
          <p:nvPr/>
        </p:nvCxnSpPr>
        <p:spPr>
          <a:xfrm>
            <a:off x="4498975" y="4868863"/>
            <a:ext cx="4249738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52438" y="5229225"/>
            <a:ext cx="8353425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52438" y="5516563"/>
            <a:ext cx="8353425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52438" y="5805488"/>
            <a:ext cx="8353425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203575" y="908050"/>
            <a:ext cx="22320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4" y="2639491"/>
            <a:ext cx="80645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04813"/>
            <a:ext cx="7559675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83568" y="5149641"/>
                <a:ext cx="763284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𝑡𝑒𝑥𝑡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zh-CN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𝑝𝑎𝑡𝑡𝑒𝑟𝑛</m:t>
                    </m:r>
                  </m:oMath>
                </a14:m>
                <a:r>
                  <a:rPr lang="en-US" altLang="zh-CN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zh-CN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alphabet</m:t>
                    </m:r>
                    <m:r>
                      <m:rPr>
                        <m:nor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set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m:rPr>
                        <m:nor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consisiting</m:t>
                    </m:r>
                    <m:r>
                      <m:rPr>
                        <m:nor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possible</m:t>
                    </m:r>
                    <m:r>
                      <m:rPr>
                        <m:nor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characters</m:t>
                    </m:r>
                  </m:oMath>
                </a14:m>
                <a:r>
                  <a:rPr lang="en-US" altLang="zh-CN" sz="20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149641"/>
                <a:ext cx="7632848" cy="1015663"/>
              </a:xfrm>
              <a:prstGeom prst="rect">
                <a:avLst/>
              </a:prstGeom>
              <a:blipFill>
                <a:blip r:embed="rId4"/>
                <a:stretch>
                  <a:fillRect b="-6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611560" y="5071755"/>
            <a:ext cx="7848228" cy="108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611560" y="4005063"/>
            <a:ext cx="7920880" cy="504057"/>
          </a:xfrm>
          <a:prstGeom prst="roundRect">
            <a:avLst/>
          </a:prstGeom>
          <a:solidFill>
            <a:srgbClr val="4A66AC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815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7848600" cy="792163"/>
          </a:xfrm>
        </p:spPr>
        <p:txBody>
          <a:bodyPr/>
          <a:lstStyle/>
          <a:p>
            <a:r>
              <a:rPr lang="zh-CN" altLang="en-US" dirty="0"/>
              <a:t>有限</a:t>
            </a:r>
            <a:r>
              <a:rPr lang="zh-CN" altLang="en-US" dirty="0" smtClean="0"/>
              <a:t>状态机（</a:t>
            </a:r>
            <a:r>
              <a:rPr lang="en-US" altLang="zh-CN" dirty="0"/>
              <a:t>Finite </a:t>
            </a:r>
            <a:r>
              <a:rPr lang="en-US" altLang="zh-CN" dirty="0" smtClean="0"/>
              <a:t>automaton</a:t>
            </a:r>
            <a:r>
              <a:rPr lang="zh-CN" altLang="en-US" dirty="0" smtClean="0"/>
              <a:t>）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30130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1190625"/>
            <a:ext cx="349885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714500"/>
            <a:ext cx="8048625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4651102"/>
            <a:ext cx="4111625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506913" y="4797150"/>
            <a:ext cx="4274765" cy="1118491"/>
            <a:chOff x="4513777" y="4583060"/>
            <a:chExt cx="4274401" cy="1426563"/>
          </a:xfrm>
        </p:grpSpPr>
        <p:sp>
          <p:nvSpPr>
            <p:cNvPr id="3" name="TextBox 2"/>
            <p:cNvSpPr txBox="1"/>
            <p:nvPr/>
          </p:nvSpPr>
          <p:spPr>
            <a:xfrm>
              <a:off x="5302725" y="4583060"/>
              <a:ext cx="3485453" cy="1426563"/>
            </a:xfrm>
            <a:prstGeom prst="rect">
              <a:avLst/>
            </a:prstGeom>
            <a:noFill/>
            <a:ln cmpd="tri">
              <a:solidFill>
                <a:srgbClr val="6633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square">
              <a:spAutoFit/>
            </a:bodyPr>
            <a:lstStyle/>
            <a:p>
              <a:pPr eaLnBrk="1" hangingPunct="1">
                <a:lnSpc>
                  <a:spcPts val="2600"/>
                </a:lnSpc>
                <a:defRPr/>
              </a:pPr>
              <a:r>
                <a:rPr lang="en-US" altLang="zh-CN" sz="1600" dirty="0">
                  <a:solidFill>
                    <a:srgbClr val="C00000"/>
                  </a:solidFill>
                  <a:latin typeface="Arial" charset="0"/>
                  <a:ea typeface="宋体" charset="-122"/>
                  <a:sym typeface="Symbol"/>
                </a:rPr>
                <a:t></a:t>
              </a:r>
              <a:r>
                <a:rPr lang="zh-CN" altLang="en-US" sz="1600" dirty="0">
                  <a:solidFill>
                    <a:srgbClr val="C00000"/>
                  </a:solidFill>
                  <a:latin typeface="Arial" charset="0"/>
                  <a:ea typeface="宋体" charset="-122"/>
                </a:rPr>
                <a:t>语句</a:t>
              </a:r>
              <a:r>
                <a:rPr lang="en-US" altLang="zh-CN" sz="1600" dirty="0">
                  <a:solidFill>
                    <a:srgbClr val="C00000"/>
                  </a:solidFill>
                  <a:latin typeface="Arial" charset="0"/>
                  <a:ea typeface="宋体" charset="-122"/>
                  <a:sym typeface="Symbol"/>
                </a:rPr>
                <a:t></a:t>
              </a:r>
              <a:r>
                <a:rPr lang="en-US" altLang="zh-CN" sz="1600" dirty="0">
                  <a:solidFill>
                    <a:srgbClr val="C00000"/>
                  </a:solidFill>
                  <a:latin typeface="Arial" charset="0"/>
                  <a:ea typeface="宋体" charset="-122"/>
                </a:rPr>
                <a:t>::=</a:t>
              </a:r>
              <a:r>
                <a:rPr lang="en-US" altLang="zh-CN" sz="1600" dirty="0">
                  <a:solidFill>
                    <a:srgbClr val="C00000"/>
                  </a:solidFill>
                  <a:latin typeface="Arial" charset="0"/>
                  <a:ea typeface="宋体" charset="-122"/>
                  <a:sym typeface="Symbol"/>
                </a:rPr>
                <a:t></a:t>
              </a:r>
              <a:r>
                <a:rPr lang="zh-CN" altLang="en-US" sz="1600" dirty="0">
                  <a:solidFill>
                    <a:srgbClr val="C00000"/>
                  </a:solidFill>
                  <a:latin typeface="Arial" charset="0"/>
                  <a:ea typeface="宋体" charset="-122"/>
                </a:rPr>
                <a:t>前缀</a:t>
              </a:r>
              <a:r>
                <a:rPr lang="en-US" altLang="zh-CN" sz="1600" dirty="0">
                  <a:solidFill>
                    <a:srgbClr val="C00000"/>
                  </a:solidFill>
                  <a:latin typeface="Arial" charset="0"/>
                  <a:ea typeface="宋体" charset="-122"/>
                  <a:sym typeface="Symbol"/>
                </a:rPr>
                <a:t> </a:t>
              </a:r>
              <a:r>
                <a:rPr lang="en-US" altLang="zh-CN" sz="1600" dirty="0">
                  <a:solidFill>
                    <a:srgbClr val="C0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a</a:t>
              </a:r>
            </a:p>
            <a:p>
              <a:pPr eaLnBrk="1" hangingPunct="1">
                <a:lnSpc>
                  <a:spcPts val="2600"/>
                </a:lnSpc>
                <a:defRPr/>
              </a:pPr>
              <a:r>
                <a:rPr lang="en-US" altLang="zh-CN" sz="1600" dirty="0">
                  <a:solidFill>
                    <a:srgbClr val="C00000"/>
                  </a:solidFill>
                  <a:latin typeface="Arial" charset="0"/>
                  <a:ea typeface="宋体" charset="-122"/>
                  <a:sym typeface="Symbol"/>
                </a:rPr>
                <a:t></a:t>
              </a:r>
              <a:r>
                <a:rPr lang="zh-CN" altLang="en-US" sz="1600" dirty="0">
                  <a:solidFill>
                    <a:srgbClr val="C00000"/>
                  </a:solidFill>
                  <a:latin typeface="Arial" charset="0"/>
                  <a:ea typeface="宋体" charset="-122"/>
                </a:rPr>
                <a:t>前缀</a:t>
              </a:r>
              <a:r>
                <a:rPr lang="en-US" altLang="zh-CN" sz="1600" dirty="0">
                  <a:solidFill>
                    <a:srgbClr val="C00000"/>
                  </a:solidFill>
                  <a:latin typeface="Arial" charset="0"/>
                  <a:ea typeface="宋体" charset="-122"/>
                  <a:sym typeface="Symbol"/>
                </a:rPr>
                <a:t></a:t>
              </a:r>
              <a:r>
                <a:rPr lang="en-US" altLang="zh-CN" sz="1600" dirty="0">
                  <a:solidFill>
                    <a:srgbClr val="C00000"/>
                  </a:solidFill>
                  <a:latin typeface="Arial" charset="0"/>
                  <a:ea typeface="宋体" charset="-122"/>
                </a:rPr>
                <a:t>::=</a:t>
              </a:r>
              <a:r>
                <a:rPr lang="en-US" altLang="zh-CN" sz="1600" dirty="0">
                  <a:solidFill>
                    <a:srgbClr val="C0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  <a:sym typeface="Symbol"/>
                </a:rPr>
                <a:t></a:t>
              </a:r>
            </a:p>
            <a:p>
              <a:pPr eaLnBrk="1" hangingPunct="1">
                <a:lnSpc>
                  <a:spcPts val="2600"/>
                </a:lnSpc>
                <a:defRPr/>
              </a:pPr>
              <a:r>
                <a:rPr lang="en-US" altLang="zh-CN" sz="1600" dirty="0">
                  <a:solidFill>
                    <a:srgbClr val="C0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  <a:sym typeface="Symbol"/>
                </a:rPr>
                <a:t></a:t>
              </a:r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  <a:sym typeface="Symbol"/>
                </a:rPr>
                <a:t>前缀</a:t>
              </a:r>
              <a:r>
                <a:rPr lang="en-US" altLang="zh-CN" sz="1600" dirty="0">
                  <a:solidFill>
                    <a:srgbClr val="C0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  <a:sym typeface="Symbol"/>
                </a:rPr>
                <a:t>::=</a:t>
              </a:r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  <a:sym typeface="Symbol"/>
                </a:rPr>
                <a:t>前缀</a:t>
              </a:r>
              <a:r>
                <a:rPr lang="en-US" altLang="zh-CN" sz="1600" dirty="0">
                  <a:solidFill>
                    <a:srgbClr val="C0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  <a:sym typeface="Symbol"/>
                </a:rPr>
                <a:t>b | </a:t>
              </a:r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  <a:sym typeface="Symbol"/>
                </a:rPr>
                <a:t>前缀</a:t>
              </a:r>
              <a:r>
                <a:rPr lang="en-US" altLang="zh-CN" sz="1600" dirty="0">
                  <a:solidFill>
                    <a:srgbClr val="C0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  <a:sym typeface="Symbol"/>
                </a:rPr>
                <a:t>aa|</a:t>
              </a:r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  <a:sym typeface="Symbol"/>
                </a:rPr>
                <a:t>前缀</a:t>
              </a:r>
              <a:r>
                <a:rPr lang="en-US" altLang="zh-CN" sz="1600" dirty="0">
                  <a:solidFill>
                    <a:srgbClr val="C0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  <a:sym typeface="Symbol"/>
                </a:rPr>
                <a:t></a:t>
              </a:r>
              <a:r>
                <a:rPr lang="en-US" altLang="zh-CN" sz="1600" dirty="0" smtClean="0">
                  <a:solidFill>
                    <a:srgbClr val="C0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  <a:sym typeface="Symbol"/>
                </a:rPr>
                <a:t>ab</a:t>
              </a:r>
              <a:endParaRPr lang="zh-CN" altLang="en-US" sz="1600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  <a:p>
              <a:pPr eaLnBrk="1" hangingPunct="1">
                <a:lnSpc>
                  <a:spcPts val="2600"/>
                </a:lnSpc>
                <a:defRPr/>
              </a:pPr>
              <a:endParaRPr lang="zh-CN" altLang="en-US" sz="1600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4" name="Striped Right Arrow 3"/>
            <p:cNvSpPr/>
            <p:nvPr/>
          </p:nvSpPr>
          <p:spPr>
            <a:xfrm rot="10800000">
              <a:off x="4513777" y="5026137"/>
              <a:ext cx="650820" cy="358909"/>
            </a:xfrm>
            <a:prstGeom prst="striped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5220072" y="5915641"/>
            <a:ext cx="38028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巴科斯</a:t>
            </a:r>
            <a:r>
              <a:rPr lang="zh-CN" altLang="en-US" sz="1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范式</a:t>
            </a:r>
            <a:r>
              <a:rPr lang="en-US" altLang="zh-CN" sz="1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zh-C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Backus-Naur </a:t>
            </a:r>
            <a:r>
              <a:rPr lang="en-US" altLang="zh-CN" sz="1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Form</a:t>
            </a:r>
            <a:r>
              <a:rPr lang="zh-CN" altLang="en-US" sz="1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1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BNF)</a:t>
            </a:r>
            <a:endParaRPr lang="zh-CN" altLang="en-US" sz="1400" b="1" dirty="0"/>
          </a:p>
        </p:txBody>
      </p:sp>
      <p:sp>
        <p:nvSpPr>
          <p:cNvPr id="8" name="矩形 7"/>
          <p:cNvSpPr/>
          <p:nvPr/>
        </p:nvSpPr>
        <p:spPr>
          <a:xfrm>
            <a:off x="4788024" y="6283598"/>
            <a:ext cx="43559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hlinkClick r:id="rId7"/>
              </a:rPr>
              <a:t>https://</a:t>
            </a:r>
            <a:r>
              <a:rPr lang="en-US" altLang="zh-CN" sz="1200" dirty="0" smtClean="0">
                <a:hlinkClick r:id="rId7"/>
              </a:rPr>
              <a:t>en.wikipedia.org/wiki/Backus%E2%80%93Naur_form</a:t>
            </a:r>
            <a:r>
              <a:rPr lang="en-US" altLang="zh-CN" sz="1200" dirty="0" smtClean="0"/>
              <a:t> 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6" name="矩形 5"/>
              <p:cNvSpPr>
                <a:spLocks noChangeArrowheads="1"/>
              </p:cNvSpPr>
              <p:nvPr/>
            </p:nvSpPr>
            <p:spPr bwMode="auto">
              <a:xfrm>
                <a:off x="682757" y="1342155"/>
                <a:ext cx="7704137" cy="2800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indent="-342900" algn="just" eaLnBrk="1" hangingPunct="1">
                  <a:buFont typeface="Arial" panose="020B0604020202020204" pitchFamily="34" charset="0"/>
                  <a:buChar char="•"/>
                </a:pPr>
                <a:r>
                  <a:rPr lang="en-US" altLang="zh-CN" sz="2200" dirty="0" smtClean="0">
                    <a:latin typeface="+mn-lt"/>
                  </a:rPr>
                  <a:t>Begins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+mn-lt"/>
                  </a:rPr>
                  <a:t> and reads the characters of its input string one at a time;</a:t>
                </a:r>
              </a:p>
              <a:p>
                <a:pPr marL="342900" indent="-342900" algn="just" eaLnBrk="1" hangingPunct="1"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+mn-lt"/>
                  </a:rPr>
                  <a:t>If the automaton is in state 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altLang="zh-CN" sz="2200" dirty="0">
                    <a:latin typeface="+mn-lt"/>
                  </a:rPr>
                  <a:t> and reads input character 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200" dirty="0">
                    <a:latin typeface="+mn-lt"/>
                  </a:rPr>
                  <a:t>, it </a:t>
                </a:r>
                <a:r>
                  <a:rPr lang="en-US" altLang="zh-CN" sz="2200" dirty="0" smtClean="0">
                    <a:latin typeface="+mn-lt"/>
                  </a:rPr>
                  <a:t>moves (“</a:t>
                </a:r>
                <a:r>
                  <a:rPr lang="en-US" altLang="zh-CN" sz="2200" dirty="0">
                    <a:latin typeface="+mn-lt"/>
                  </a:rPr>
                  <a:t>makes a transition”) from state 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altLang="zh-CN" sz="2200" i="1" dirty="0">
                    <a:latin typeface="+mn-lt"/>
                  </a:rPr>
                  <a:t> </a:t>
                </a:r>
                <a:r>
                  <a:rPr lang="en-US" altLang="zh-CN" sz="2200" dirty="0" smtClean="0">
                    <a:latin typeface="+mn-lt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b="1" dirty="0" smtClean="0">
                    <a:latin typeface="+mn-lt"/>
                  </a:rPr>
                  <a:t>;</a:t>
                </a:r>
              </a:p>
              <a:p>
                <a:pPr marL="342900" indent="-342900" algn="just" eaLnBrk="1" hangingPunct="1">
                  <a:buFont typeface="Arial" panose="020B0604020202020204" pitchFamily="34" charset="0"/>
                  <a:buChar char="•"/>
                </a:pPr>
                <a:r>
                  <a:rPr lang="en-US" altLang="zh-CN" sz="2200" dirty="0" smtClean="0">
                    <a:latin typeface="+mn-lt"/>
                  </a:rPr>
                  <a:t>Whenever </a:t>
                </a:r>
                <a:r>
                  <a:rPr lang="en-US" altLang="zh-CN" sz="2200" dirty="0">
                    <a:latin typeface="+mn-lt"/>
                  </a:rPr>
                  <a:t>its current state 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altLang="zh-CN" sz="2200" dirty="0">
                    <a:latin typeface="+mn-lt"/>
                  </a:rPr>
                  <a:t> is a member of </a:t>
                </a:r>
                <a:r>
                  <a:rPr lang="en-US" altLang="zh-CN" sz="2200" i="1" dirty="0">
                    <a:latin typeface="+mn-lt"/>
                  </a:rPr>
                  <a:t>A</a:t>
                </a:r>
                <a:r>
                  <a:rPr lang="en-US" altLang="zh-CN" sz="2200" dirty="0">
                    <a:latin typeface="+mn-lt"/>
                  </a:rPr>
                  <a:t>, the machine </a:t>
                </a:r>
                <a:r>
                  <a:rPr lang="en-US" altLang="zh-CN" sz="2200" i="1" dirty="0">
                    <a:latin typeface="+mn-lt"/>
                  </a:rPr>
                  <a:t>M</a:t>
                </a:r>
                <a:r>
                  <a:rPr lang="en-US" altLang="zh-CN" sz="2200" dirty="0">
                    <a:latin typeface="+mn-lt"/>
                  </a:rPr>
                  <a:t> has </a:t>
                </a:r>
                <a:r>
                  <a:rPr lang="en-US" altLang="zh-CN" sz="2200" b="1" i="1" dirty="0">
                    <a:solidFill>
                      <a:srgbClr val="C00000"/>
                    </a:solidFill>
                    <a:latin typeface="+mn-lt"/>
                  </a:rPr>
                  <a:t>accepted</a:t>
                </a:r>
                <a:r>
                  <a:rPr lang="en-US" altLang="zh-CN" sz="2200" b="1" i="1" dirty="0">
                    <a:latin typeface="+mn-lt"/>
                  </a:rPr>
                  <a:t> </a:t>
                </a:r>
                <a:r>
                  <a:rPr lang="en-US" altLang="zh-CN" sz="2200" dirty="0">
                    <a:latin typeface="+mn-lt"/>
                  </a:rPr>
                  <a:t>the </a:t>
                </a:r>
                <a:r>
                  <a:rPr lang="en-US" altLang="zh-CN" sz="2200" b="1" dirty="0">
                    <a:solidFill>
                      <a:schemeClr val="accent3"/>
                    </a:solidFill>
                    <a:latin typeface="+mn-lt"/>
                  </a:rPr>
                  <a:t>string read so far</a:t>
                </a:r>
                <a:r>
                  <a:rPr lang="en-US" altLang="zh-CN" sz="2200" dirty="0">
                    <a:latin typeface="+mn-lt"/>
                  </a:rPr>
                  <a:t>. An input that is not accepted is </a:t>
                </a:r>
                <a:r>
                  <a:rPr lang="en-US" altLang="zh-CN" sz="2200" b="1" i="1" dirty="0">
                    <a:solidFill>
                      <a:srgbClr val="C00000"/>
                    </a:solidFill>
                    <a:latin typeface="+mn-lt"/>
                  </a:rPr>
                  <a:t>rejected</a:t>
                </a:r>
                <a:r>
                  <a:rPr lang="en-US" altLang="zh-CN" sz="2200" dirty="0" smtClean="0">
                    <a:latin typeface="+mn-lt"/>
                  </a:rPr>
                  <a:t>.</a:t>
                </a:r>
              </a:p>
              <a:p>
                <a:pPr marL="342900" indent="-342900" algn="just" eaLnBrk="1" hangingPunct="1">
                  <a:buFont typeface="Arial" panose="020B0604020202020204" pitchFamily="34" charset="0"/>
                  <a:buChar char="•"/>
                </a:pPr>
                <a:r>
                  <a:rPr lang="en-US" altLang="zh-CN" sz="2200" dirty="0" smtClean="0">
                    <a:latin typeface="+mn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+mn-lt"/>
                  </a:rPr>
                  <a:t> be the set of all strings accepted by M.</a:t>
                </a:r>
                <a:endParaRPr lang="zh-CN" altLang="en-US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2355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757" y="1342155"/>
                <a:ext cx="7704137" cy="2800767"/>
              </a:xfrm>
              <a:prstGeom prst="rect">
                <a:avLst/>
              </a:prstGeom>
              <a:blipFill>
                <a:blip r:embed="rId3"/>
                <a:stretch>
                  <a:fillRect l="-870" t="-1522" r="-1028" b="-34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539750" y="333375"/>
            <a:ext cx="7848600" cy="7921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有限状态机（</a:t>
            </a:r>
            <a:r>
              <a:rPr lang="en-US" altLang="zh-CN" dirty="0"/>
              <a:t>Finite </a:t>
            </a:r>
            <a:r>
              <a:rPr lang="en-US" altLang="zh-CN" dirty="0" smtClean="0"/>
              <a:t>automaton</a:t>
            </a:r>
            <a:r>
              <a:rPr lang="zh-CN" altLang="en-US" dirty="0" smtClean="0"/>
              <a:t>）</a:t>
            </a:r>
            <a:endParaRPr lang="zh-CN" altLang="en-US" kern="0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4651102"/>
            <a:ext cx="4111625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506913" y="4797150"/>
            <a:ext cx="4274765" cy="1118491"/>
            <a:chOff x="4513777" y="4583060"/>
            <a:chExt cx="4274401" cy="1426563"/>
          </a:xfrm>
        </p:grpSpPr>
        <p:sp>
          <p:nvSpPr>
            <p:cNvPr id="6" name="TextBox 2"/>
            <p:cNvSpPr txBox="1"/>
            <p:nvPr/>
          </p:nvSpPr>
          <p:spPr>
            <a:xfrm>
              <a:off x="5302725" y="4583060"/>
              <a:ext cx="3485453" cy="1426563"/>
            </a:xfrm>
            <a:prstGeom prst="rect">
              <a:avLst/>
            </a:prstGeom>
            <a:noFill/>
            <a:ln cmpd="tri">
              <a:solidFill>
                <a:srgbClr val="6633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square">
              <a:spAutoFit/>
            </a:bodyPr>
            <a:lstStyle/>
            <a:p>
              <a:pPr eaLnBrk="1" hangingPunct="1">
                <a:lnSpc>
                  <a:spcPts val="2600"/>
                </a:lnSpc>
                <a:defRPr/>
              </a:pPr>
              <a:r>
                <a:rPr lang="en-US" altLang="zh-CN" sz="1600" dirty="0">
                  <a:solidFill>
                    <a:srgbClr val="C00000"/>
                  </a:solidFill>
                  <a:latin typeface="Arial" charset="0"/>
                  <a:ea typeface="宋体" charset="-122"/>
                  <a:sym typeface="Symbol"/>
                </a:rPr>
                <a:t></a:t>
              </a:r>
              <a:r>
                <a:rPr lang="zh-CN" altLang="en-US" sz="1600" dirty="0">
                  <a:solidFill>
                    <a:srgbClr val="C00000"/>
                  </a:solidFill>
                  <a:latin typeface="Arial" charset="0"/>
                  <a:ea typeface="宋体" charset="-122"/>
                </a:rPr>
                <a:t>语句</a:t>
              </a:r>
              <a:r>
                <a:rPr lang="en-US" altLang="zh-CN" sz="1600" dirty="0">
                  <a:solidFill>
                    <a:srgbClr val="C00000"/>
                  </a:solidFill>
                  <a:latin typeface="Arial" charset="0"/>
                  <a:ea typeface="宋体" charset="-122"/>
                  <a:sym typeface="Symbol"/>
                </a:rPr>
                <a:t></a:t>
              </a:r>
              <a:r>
                <a:rPr lang="en-US" altLang="zh-CN" sz="1600" dirty="0">
                  <a:solidFill>
                    <a:srgbClr val="C00000"/>
                  </a:solidFill>
                  <a:latin typeface="Arial" charset="0"/>
                  <a:ea typeface="宋体" charset="-122"/>
                </a:rPr>
                <a:t>::=</a:t>
              </a:r>
              <a:r>
                <a:rPr lang="en-US" altLang="zh-CN" sz="1600" dirty="0">
                  <a:solidFill>
                    <a:srgbClr val="C00000"/>
                  </a:solidFill>
                  <a:latin typeface="Arial" charset="0"/>
                  <a:ea typeface="宋体" charset="-122"/>
                  <a:sym typeface="Symbol"/>
                </a:rPr>
                <a:t></a:t>
              </a:r>
              <a:r>
                <a:rPr lang="zh-CN" altLang="en-US" sz="1600" dirty="0">
                  <a:solidFill>
                    <a:srgbClr val="C00000"/>
                  </a:solidFill>
                  <a:latin typeface="Arial" charset="0"/>
                  <a:ea typeface="宋体" charset="-122"/>
                </a:rPr>
                <a:t>前缀</a:t>
              </a:r>
              <a:r>
                <a:rPr lang="en-US" altLang="zh-CN" sz="1600" dirty="0">
                  <a:solidFill>
                    <a:srgbClr val="C00000"/>
                  </a:solidFill>
                  <a:latin typeface="Arial" charset="0"/>
                  <a:ea typeface="宋体" charset="-122"/>
                  <a:sym typeface="Symbol"/>
                </a:rPr>
                <a:t> </a:t>
              </a:r>
              <a:r>
                <a:rPr lang="en-US" altLang="zh-CN" sz="1600" dirty="0">
                  <a:solidFill>
                    <a:srgbClr val="C0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a</a:t>
              </a:r>
            </a:p>
            <a:p>
              <a:pPr eaLnBrk="1" hangingPunct="1">
                <a:lnSpc>
                  <a:spcPts val="2600"/>
                </a:lnSpc>
                <a:defRPr/>
              </a:pPr>
              <a:r>
                <a:rPr lang="en-US" altLang="zh-CN" sz="1600" dirty="0">
                  <a:solidFill>
                    <a:srgbClr val="C00000"/>
                  </a:solidFill>
                  <a:latin typeface="Arial" charset="0"/>
                  <a:ea typeface="宋体" charset="-122"/>
                  <a:sym typeface="Symbol"/>
                </a:rPr>
                <a:t></a:t>
              </a:r>
              <a:r>
                <a:rPr lang="zh-CN" altLang="en-US" sz="1600" dirty="0">
                  <a:solidFill>
                    <a:srgbClr val="C00000"/>
                  </a:solidFill>
                  <a:latin typeface="Arial" charset="0"/>
                  <a:ea typeface="宋体" charset="-122"/>
                </a:rPr>
                <a:t>前缀</a:t>
              </a:r>
              <a:r>
                <a:rPr lang="en-US" altLang="zh-CN" sz="1600" dirty="0">
                  <a:solidFill>
                    <a:srgbClr val="C00000"/>
                  </a:solidFill>
                  <a:latin typeface="Arial" charset="0"/>
                  <a:ea typeface="宋体" charset="-122"/>
                  <a:sym typeface="Symbol"/>
                </a:rPr>
                <a:t></a:t>
              </a:r>
              <a:r>
                <a:rPr lang="en-US" altLang="zh-CN" sz="1600" dirty="0">
                  <a:solidFill>
                    <a:srgbClr val="C00000"/>
                  </a:solidFill>
                  <a:latin typeface="Arial" charset="0"/>
                  <a:ea typeface="宋体" charset="-122"/>
                </a:rPr>
                <a:t>::=</a:t>
              </a:r>
              <a:r>
                <a:rPr lang="en-US" altLang="zh-CN" sz="1600" dirty="0">
                  <a:solidFill>
                    <a:srgbClr val="C0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  <a:sym typeface="Symbol"/>
                </a:rPr>
                <a:t></a:t>
              </a:r>
            </a:p>
            <a:p>
              <a:pPr eaLnBrk="1" hangingPunct="1">
                <a:lnSpc>
                  <a:spcPts val="2600"/>
                </a:lnSpc>
                <a:defRPr/>
              </a:pPr>
              <a:r>
                <a:rPr lang="en-US" altLang="zh-CN" sz="1600" dirty="0">
                  <a:solidFill>
                    <a:srgbClr val="C0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  <a:sym typeface="Symbol"/>
                </a:rPr>
                <a:t></a:t>
              </a:r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  <a:sym typeface="Symbol"/>
                </a:rPr>
                <a:t>前缀</a:t>
              </a:r>
              <a:r>
                <a:rPr lang="en-US" altLang="zh-CN" sz="1600" dirty="0">
                  <a:solidFill>
                    <a:srgbClr val="C0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  <a:sym typeface="Symbol"/>
                </a:rPr>
                <a:t>::=</a:t>
              </a:r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  <a:sym typeface="Symbol"/>
                </a:rPr>
                <a:t>前缀</a:t>
              </a:r>
              <a:r>
                <a:rPr lang="en-US" altLang="zh-CN" sz="1600" dirty="0">
                  <a:solidFill>
                    <a:srgbClr val="C0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  <a:sym typeface="Symbol"/>
                </a:rPr>
                <a:t>b | </a:t>
              </a:r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  <a:sym typeface="Symbol"/>
                </a:rPr>
                <a:t>前缀</a:t>
              </a:r>
              <a:r>
                <a:rPr lang="en-US" altLang="zh-CN" sz="1600" dirty="0">
                  <a:solidFill>
                    <a:srgbClr val="C0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  <a:sym typeface="Symbol"/>
                </a:rPr>
                <a:t>aa|</a:t>
              </a:r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  <a:sym typeface="Symbol"/>
                </a:rPr>
                <a:t>前缀</a:t>
              </a:r>
              <a:r>
                <a:rPr lang="en-US" altLang="zh-CN" sz="1600" dirty="0">
                  <a:solidFill>
                    <a:srgbClr val="C0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  <a:sym typeface="Symbol"/>
                </a:rPr>
                <a:t></a:t>
              </a:r>
              <a:r>
                <a:rPr lang="en-US" altLang="zh-CN" sz="1600" dirty="0" smtClean="0">
                  <a:solidFill>
                    <a:srgbClr val="C0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  <a:sym typeface="Symbol"/>
                </a:rPr>
                <a:t>ab</a:t>
              </a:r>
              <a:endParaRPr lang="zh-CN" altLang="en-US" sz="1600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  <a:p>
              <a:pPr eaLnBrk="1" hangingPunct="1">
                <a:lnSpc>
                  <a:spcPts val="2600"/>
                </a:lnSpc>
                <a:defRPr/>
              </a:pPr>
              <a:endParaRPr lang="zh-CN" altLang="en-US" sz="1600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8" name="Striped Right Arrow 3"/>
            <p:cNvSpPr/>
            <p:nvPr/>
          </p:nvSpPr>
          <p:spPr>
            <a:xfrm rot="10800000">
              <a:off x="4513777" y="5026137"/>
              <a:ext cx="650820" cy="358909"/>
            </a:xfrm>
            <a:prstGeom prst="striped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5220072" y="5915641"/>
            <a:ext cx="38028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巴科斯</a:t>
            </a:r>
            <a:r>
              <a:rPr lang="zh-CN" altLang="en-US" sz="1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范式</a:t>
            </a:r>
            <a:r>
              <a:rPr lang="en-US" altLang="zh-CN" sz="1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zh-C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Backus-Naur </a:t>
            </a:r>
            <a:r>
              <a:rPr lang="en-US" altLang="zh-CN" sz="1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Form</a:t>
            </a:r>
            <a:r>
              <a:rPr lang="zh-CN" altLang="en-US" sz="1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1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BNF)</a:t>
            </a:r>
            <a:endParaRPr lang="zh-CN" altLang="en-US" sz="1400" b="1" dirty="0"/>
          </a:p>
        </p:txBody>
      </p:sp>
      <p:sp>
        <p:nvSpPr>
          <p:cNvPr id="10" name="矩形 9"/>
          <p:cNvSpPr/>
          <p:nvPr/>
        </p:nvSpPr>
        <p:spPr>
          <a:xfrm>
            <a:off x="4788024" y="6283598"/>
            <a:ext cx="43559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hlinkClick r:id="rId5"/>
              </a:rPr>
              <a:t>https://</a:t>
            </a:r>
            <a:r>
              <a:rPr lang="en-US" altLang="zh-CN" sz="1200" dirty="0" smtClean="0">
                <a:hlinkClick r:id="rId5"/>
              </a:rPr>
              <a:t>en.wikipedia.org/wiki/Backus%E2%80%93Naur_form</a:t>
            </a:r>
            <a:r>
              <a:rPr lang="en-US" altLang="zh-CN" sz="1200" dirty="0" smtClean="0"/>
              <a:t> 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1916832"/>
            <a:ext cx="6975382" cy="24314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1: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什么是 </a:t>
            </a:r>
            <a:r>
              <a:rPr lang="en-US" altLang="zh-CN" sz="44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string-matching problem</a:t>
            </a:r>
            <a:r>
              <a:rPr lang="en-US" altLang="zh-CN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, </a:t>
            </a:r>
            <a:r>
              <a:rPr lang="zh-CN" alt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直观上</a:t>
            </a:r>
            <a:r>
              <a:rPr lang="en-US" altLang="zh-CN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?</a:t>
            </a:r>
            <a:r>
              <a:rPr lang="zh-CN" alt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 形式上</a:t>
            </a:r>
            <a:r>
              <a:rPr lang="en-US" altLang="zh-CN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700808"/>
            <a:ext cx="7969797" cy="216024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9750" y="333375"/>
            <a:ext cx="7848600" cy="7921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有限状态机（</a:t>
            </a:r>
            <a:r>
              <a:rPr lang="en-US" altLang="zh-CN" dirty="0"/>
              <a:t>Finite automaton</a:t>
            </a:r>
            <a:r>
              <a:rPr lang="zh-CN" altLang="en-US" dirty="0"/>
              <a:t>）</a:t>
            </a:r>
            <a:endParaRPr lang="zh-CN" altLang="en-US" kern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679535" y="1988840"/>
            <a:ext cx="46084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77182" y="3974653"/>
                <a:ext cx="550657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altLang="zh-CN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p>
                            <m:r>
                              <a:rPr lang="en-US" altLang="zh-CN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altLang="zh-CN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zh-CN" b="1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altLang="zh-CN" b="1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dirty="0" smtClean="0">
                    <a:solidFill>
                      <a:srgbClr val="C00000"/>
                    </a:solidFill>
                  </a:rPr>
                  <a:t>is the set of all strings accepted by M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；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altLang="zh-CN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is the language defined by M;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 </a:t>
                </a:r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82" y="3974653"/>
                <a:ext cx="5506572" cy="923330"/>
              </a:xfrm>
              <a:prstGeom prst="rect">
                <a:avLst/>
              </a:prstGeom>
              <a:blipFill>
                <a:blip r:embed="rId4"/>
                <a:stretch>
                  <a:fillRect l="-66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椭圆 2"/>
              <p:cNvSpPr/>
              <p:nvPr/>
            </p:nvSpPr>
            <p:spPr>
              <a:xfrm>
                <a:off x="6228184" y="3789040"/>
                <a:ext cx="2376264" cy="2232248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b="0" dirty="0" smtClean="0"/>
              </a:p>
              <a:p>
                <a:pPr algn="ctr"/>
                <a:endParaRPr lang="en-US" altLang="zh-CN" dirty="0" smtClean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 smtClean="0"/>
              </a:p>
              <a:p>
                <a:pPr algn="ctr"/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3" name="椭圆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789040"/>
                <a:ext cx="2376264" cy="22322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6948264" y="4776853"/>
                <a:ext cx="936104" cy="90728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4776853"/>
                <a:ext cx="936104" cy="90728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31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38288"/>
            <a:ext cx="5534323" cy="147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57525"/>
            <a:ext cx="794702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343150" y="3603625"/>
            <a:ext cx="431800" cy="223202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606675" y="3227388"/>
            <a:ext cx="396875" cy="376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2774950" y="2760663"/>
            <a:ext cx="15097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待匹配的</a:t>
            </a:r>
            <a:r>
              <a:rPr lang="en-US" altLang="zh-CN" sz="240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pattern</a:t>
            </a:r>
            <a:endParaRPr lang="zh-CN" altLang="en-US" sz="2400">
              <a:solidFill>
                <a:srgbClr val="008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9750" y="333375"/>
            <a:ext cx="7848600" cy="7921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String-matching </a:t>
            </a:r>
            <a:r>
              <a:rPr lang="en-US" altLang="zh-CN" kern="0" dirty="0" smtClean="0"/>
              <a:t>automaton</a:t>
            </a:r>
            <a:endParaRPr lang="zh-CN" altLang="en-US" kern="0" dirty="0" smtClean="0"/>
          </a:p>
        </p:txBody>
      </p:sp>
      <p:sp>
        <p:nvSpPr>
          <p:cNvPr id="9" name="Rectangle 1"/>
          <p:cNvSpPr/>
          <p:nvPr/>
        </p:nvSpPr>
        <p:spPr>
          <a:xfrm>
            <a:off x="4284663" y="3057525"/>
            <a:ext cx="4605077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  <a:ea typeface="宋体" charset="-122"/>
              </a:rPr>
              <a:t>11: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  <a:ea typeface="宋体" charset="-122"/>
              </a:rPr>
              <a:t>这个自动机所接受的字符串有什么特性</a:t>
            </a:r>
            <a:r>
              <a:rPr lang="en-US" altLang="zh-C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  <a:ea typeface="宋体" charset="-122"/>
              </a:rPr>
              <a:t>?</a:t>
            </a:r>
            <a:endParaRPr lang="en-US" altLang="zh-CN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6258300" y="2564904"/>
            <a:ext cx="261484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欲匹配的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pattern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一定是可接受的“语句”的后缀！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字符串匹配自动机的使用</a:t>
            </a:r>
          </a:p>
        </p:txBody>
      </p:sp>
      <p:pic>
        <p:nvPicPr>
          <p:cNvPr id="3072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1916113"/>
            <a:ext cx="648335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2411760" y="2471158"/>
            <a:ext cx="4032448" cy="1512168"/>
            <a:chOff x="2267744" y="2852936"/>
            <a:chExt cx="4032448" cy="1512168"/>
          </a:xfrm>
        </p:grpSpPr>
        <p:sp>
          <p:nvSpPr>
            <p:cNvPr id="2" name="圆角矩形 1"/>
            <p:cNvSpPr/>
            <p:nvPr/>
          </p:nvSpPr>
          <p:spPr>
            <a:xfrm>
              <a:off x="2267744" y="4005064"/>
              <a:ext cx="1944216" cy="360040"/>
            </a:xfrm>
            <a:prstGeom prst="roundRect">
              <a:avLst/>
            </a:prstGeom>
            <a:solidFill>
              <a:srgbClr val="85B2F6">
                <a:alpha val="4588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标注 2"/>
            <p:cNvSpPr/>
            <p:nvPr/>
          </p:nvSpPr>
          <p:spPr>
            <a:xfrm>
              <a:off x="4283968" y="2852936"/>
              <a:ext cx="2016224" cy="720080"/>
            </a:xfrm>
            <a:prstGeom prst="wedgeRectCallout">
              <a:avLst>
                <a:gd name="adj1" fmla="val -60177"/>
                <a:gd name="adj2" fmla="val 123725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意味着什么？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570242" y="3651064"/>
                <a:ext cx="1089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242" y="3651064"/>
                <a:ext cx="1089208" cy="276999"/>
              </a:xfrm>
              <a:prstGeom prst="rect">
                <a:avLst/>
              </a:prstGeom>
              <a:blipFill>
                <a:blip r:embed="rId3"/>
                <a:stretch>
                  <a:fillRect l="-6742" r="-5056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547664" y="5438538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有多少个有效偏移出现，就有多少个“可接受”的语句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570242" y="3983326"/>
                <a:ext cx="2030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242" y="3983326"/>
                <a:ext cx="2030171" cy="276999"/>
              </a:xfrm>
              <a:prstGeom prst="rect">
                <a:avLst/>
              </a:prstGeom>
              <a:blipFill>
                <a:blip r:embed="rId4"/>
                <a:stretch>
                  <a:fillRect l="-3303" r="-1802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2392355" y="4019330"/>
            <a:ext cx="4051853" cy="1407671"/>
            <a:chOff x="2267744" y="4005064"/>
            <a:chExt cx="4051853" cy="1407671"/>
          </a:xfrm>
        </p:grpSpPr>
        <p:sp>
          <p:nvSpPr>
            <p:cNvPr id="11" name="圆角矩形 10"/>
            <p:cNvSpPr/>
            <p:nvPr/>
          </p:nvSpPr>
          <p:spPr>
            <a:xfrm>
              <a:off x="2267744" y="4005064"/>
              <a:ext cx="1944216" cy="360040"/>
            </a:xfrm>
            <a:prstGeom prst="roundRect">
              <a:avLst/>
            </a:prstGeom>
            <a:solidFill>
              <a:srgbClr val="85B2F6">
                <a:alpha val="4588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标注 11"/>
            <p:cNvSpPr/>
            <p:nvPr/>
          </p:nvSpPr>
          <p:spPr>
            <a:xfrm>
              <a:off x="4267640" y="4692655"/>
              <a:ext cx="2051957" cy="720080"/>
            </a:xfrm>
            <a:prstGeom prst="wedgeRectCallout">
              <a:avLst>
                <a:gd name="adj1" fmla="val -52812"/>
                <a:gd name="adj2" fmla="val -103035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又</a:t>
              </a:r>
              <a:r>
                <a:rPr lang="zh-CN" altLang="en-US" dirty="0" smtClean="0"/>
                <a:t>意味着什么？</a:t>
              </a:r>
              <a:endParaRPr lang="zh-CN" altLang="en-US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814679" y="3604897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能够确保这个结论么？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38288"/>
            <a:ext cx="5534323" cy="147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57525"/>
            <a:ext cx="794702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343150" y="3603625"/>
            <a:ext cx="431800" cy="223202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606675" y="3227388"/>
            <a:ext cx="396875" cy="376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2774950" y="2760663"/>
            <a:ext cx="15097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待匹配的</a:t>
            </a:r>
            <a:r>
              <a:rPr lang="en-US" altLang="zh-CN" sz="240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pattern</a:t>
            </a:r>
            <a:endParaRPr lang="zh-CN" altLang="en-US" sz="2400">
              <a:solidFill>
                <a:srgbClr val="008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52938" y="3063263"/>
            <a:ext cx="3674315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12</a:t>
            </a:r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6">
                  <a:lumMod val="5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你能否看出构建自动机的关键在哪里？</a:t>
            </a:r>
            <a:endParaRPr lang="en-US" altLang="zh-CN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6">
                  <a:lumMod val="5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9750" y="333375"/>
            <a:ext cx="7848600" cy="7921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/>
              <a:t>String-matching automata</a:t>
            </a:r>
            <a:endParaRPr lang="zh-CN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2770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如何构建自动机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91447"/>
            <a:ext cx="7848600" cy="696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268167"/>
            <a:ext cx="7848600" cy="180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11188" y="3573020"/>
            <a:ext cx="6620900" cy="576263"/>
            <a:chOff x="683568" y="4221088"/>
            <a:chExt cx="6621937" cy="576497"/>
          </a:xfrm>
        </p:grpSpPr>
        <p:sp>
          <p:nvSpPr>
            <p:cNvPr id="3" name="Rounded Rectangle 2"/>
            <p:cNvSpPr/>
            <p:nvPr/>
          </p:nvSpPr>
          <p:spPr>
            <a:xfrm>
              <a:off x="683568" y="4221088"/>
              <a:ext cx="2303823" cy="576497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9705" name="TextBox 5"/>
            <p:cNvSpPr txBox="1">
              <a:spLocks noChangeArrowheads="1"/>
            </p:cNvSpPr>
            <p:nvPr/>
          </p:nvSpPr>
          <p:spPr bwMode="auto">
            <a:xfrm>
              <a:off x="3273057" y="4228343"/>
              <a:ext cx="4032448" cy="461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后缀函数的</a:t>
              </a:r>
              <a:r>
                <a:rPr lang="zh-CN" altLang="en-US" sz="24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意义？</a:t>
              </a:r>
              <a:endPara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970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656" y="3212976"/>
            <a:ext cx="18669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32" y="4616993"/>
            <a:ext cx="5534323" cy="147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02" y="329437"/>
            <a:ext cx="8208962" cy="185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1520" y="3051537"/>
            <a:ext cx="4703656" cy="116955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3200" b="1" dirty="0">
                <a:ln/>
                <a:solidFill>
                  <a:schemeClr val="accent3"/>
                </a:solidFill>
                <a:latin typeface="Arial" charset="0"/>
                <a:ea typeface="宋体" charset="-122"/>
              </a:rPr>
              <a:t>问题</a:t>
            </a:r>
            <a:r>
              <a:rPr lang="en-US" altLang="zh-CN" sz="3200" b="1" dirty="0">
                <a:ln/>
                <a:solidFill>
                  <a:schemeClr val="accent3"/>
                </a:solidFill>
                <a:latin typeface="Arial" charset="0"/>
                <a:ea typeface="宋体" charset="-122"/>
              </a:rPr>
              <a:t>13</a:t>
            </a:r>
            <a:r>
              <a:rPr lang="zh-CN" altLang="en-US" sz="3200" b="1" dirty="0">
                <a:ln/>
                <a:solidFill>
                  <a:schemeClr val="accent3"/>
                </a:solidFill>
                <a:latin typeface="Arial" charset="0"/>
                <a:ea typeface="宋体" charset="-122"/>
              </a:rPr>
              <a:t>：</a:t>
            </a:r>
            <a:endParaRPr lang="en-US" altLang="zh-CN" sz="3200" b="1" dirty="0">
              <a:ln/>
              <a:solidFill>
                <a:schemeClr val="accent3"/>
              </a:solidFill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2800" b="1" dirty="0">
                <a:ln/>
                <a:solidFill>
                  <a:schemeClr val="accent3"/>
                </a:solidFill>
                <a:latin typeface="Arial" charset="0"/>
                <a:ea typeface="宋体" charset="-122"/>
              </a:rPr>
              <a:t>这个函数的“价值”在何处？</a:t>
            </a:r>
            <a:endParaRPr lang="en-US" altLang="zh-CN" sz="2800" b="1" dirty="0">
              <a:ln/>
              <a:solidFill>
                <a:schemeClr val="accent3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14207" y="4281958"/>
            <a:ext cx="4248472" cy="2240168"/>
            <a:chOff x="3563888" y="3140968"/>
            <a:chExt cx="5113337" cy="2630908"/>
          </a:xfrm>
        </p:grpSpPr>
        <p:pic>
          <p:nvPicPr>
            <p:cNvPr id="2765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3140968"/>
              <a:ext cx="5113337" cy="1401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65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4822417"/>
              <a:ext cx="4968552" cy="949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2" name="组合 21"/>
          <p:cNvGrpSpPr/>
          <p:nvPr/>
        </p:nvGrpSpPr>
        <p:grpSpPr>
          <a:xfrm>
            <a:off x="4962640" y="2242975"/>
            <a:ext cx="3765658" cy="3980453"/>
            <a:chOff x="4962640" y="2242975"/>
            <a:chExt cx="3765658" cy="3980453"/>
          </a:xfrm>
        </p:grpSpPr>
        <p:grpSp>
          <p:nvGrpSpPr>
            <p:cNvPr id="9" name="组合 8"/>
            <p:cNvGrpSpPr/>
            <p:nvPr/>
          </p:nvGrpSpPr>
          <p:grpSpPr>
            <a:xfrm>
              <a:off x="4962640" y="2242975"/>
              <a:ext cx="1069524" cy="648973"/>
              <a:chOff x="6366927" y="2204864"/>
              <a:chExt cx="1069524" cy="648973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6372200" y="220486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C00000"/>
                    </a:solidFill>
                  </a:rPr>
                  <a:t>a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6366927" y="2484505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 smtClean="0">
                    <a:solidFill>
                      <a:srgbClr val="C00000"/>
                    </a:solidFill>
                  </a:rPr>
                  <a:t>a</a:t>
                </a:r>
                <a:r>
                  <a:rPr lang="en-US" altLang="zh-CN" dirty="0" err="1" smtClean="0"/>
                  <a:t>babaca</a:t>
                </a:r>
                <a:endParaRPr lang="zh-CN" altLang="en-US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962640" y="2916984"/>
              <a:ext cx="1069524" cy="648973"/>
              <a:chOff x="6366927" y="3005458"/>
              <a:chExt cx="1069524" cy="648973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6372200" y="3005458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C00000"/>
                    </a:solidFill>
                  </a:rPr>
                  <a:t>ab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366927" y="3285099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 smtClean="0">
                    <a:solidFill>
                      <a:srgbClr val="C00000"/>
                    </a:solidFill>
                  </a:rPr>
                  <a:t>ab</a:t>
                </a:r>
                <a:r>
                  <a:rPr lang="en-US" altLang="zh-CN" dirty="0" err="1" smtClean="0"/>
                  <a:t>abaca</a:t>
                </a:r>
                <a:endParaRPr lang="zh-CN" altLang="en-US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962640" y="3590993"/>
              <a:ext cx="1069524" cy="648973"/>
              <a:chOff x="6366927" y="3660374"/>
              <a:chExt cx="1069524" cy="648973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6372200" y="3660374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C00000"/>
                    </a:solidFill>
                  </a:rPr>
                  <a:t>aba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6366927" y="3940015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 smtClean="0">
                    <a:solidFill>
                      <a:srgbClr val="C00000"/>
                    </a:solidFill>
                  </a:rPr>
                  <a:t>aba</a:t>
                </a:r>
                <a:r>
                  <a:rPr lang="en-US" altLang="zh-CN" dirty="0" err="1" smtClean="0"/>
                  <a:t>baca</a:t>
                </a:r>
                <a:endParaRPr lang="zh-CN" altLang="en-US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962640" y="4265002"/>
              <a:ext cx="1069524" cy="648973"/>
              <a:chOff x="6519327" y="2357264"/>
              <a:chExt cx="1069524" cy="648973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6524600" y="2357264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 smtClean="0">
                    <a:solidFill>
                      <a:srgbClr val="C00000"/>
                    </a:solidFill>
                  </a:rPr>
                  <a:t>abab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519327" y="2636905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 smtClean="0">
                    <a:solidFill>
                      <a:srgbClr val="C00000"/>
                    </a:solidFill>
                  </a:rPr>
                  <a:t>abab</a:t>
                </a:r>
                <a:r>
                  <a:rPr lang="en-US" altLang="zh-CN" dirty="0" err="1" smtClean="0"/>
                  <a:t>aca</a:t>
                </a:r>
                <a:endParaRPr lang="zh-CN" altLang="en-US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4962640" y="4939011"/>
              <a:ext cx="1069524" cy="648973"/>
              <a:chOff x="6519327" y="2357264"/>
              <a:chExt cx="1069524" cy="648973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6524600" y="2357264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 smtClean="0">
                    <a:solidFill>
                      <a:srgbClr val="C00000"/>
                    </a:solidFill>
                  </a:rPr>
                  <a:t>ababa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519327" y="2636905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 smtClean="0">
                    <a:solidFill>
                      <a:srgbClr val="C00000"/>
                    </a:solidFill>
                  </a:rPr>
                  <a:t>ababa</a:t>
                </a:r>
                <a:r>
                  <a:rPr lang="en-US" altLang="zh-CN" dirty="0" err="1" smtClean="0"/>
                  <a:t>ca</a:t>
                </a:r>
                <a:endParaRPr lang="zh-CN" altLang="en-US" dirty="0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4962640" y="5613019"/>
              <a:ext cx="1318540" cy="610409"/>
              <a:chOff x="6270311" y="2395828"/>
              <a:chExt cx="1318540" cy="610409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6270311" y="2395828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 smtClean="0"/>
                  <a:t>ab</a:t>
                </a:r>
                <a:r>
                  <a:rPr lang="en-US" altLang="zh-CN" dirty="0" err="1" smtClean="0">
                    <a:solidFill>
                      <a:srgbClr val="C00000"/>
                    </a:solidFill>
                  </a:rPr>
                  <a:t>abab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6519327" y="2636905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 smtClean="0">
                    <a:solidFill>
                      <a:srgbClr val="C00000"/>
                    </a:solidFill>
                  </a:rPr>
                  <a:t>abab</a:t>
                </a:r>
                <a:r>
                  <a:rPr lang="en-US" altLang="zh-CN" dirty="0" err="1" smtClean="0"/>
                  <a:t>aca</a:t>
                </a:r>
                <a:endParaRPr lang="zh-CN" altLang="en-US" dirty="0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6658247" y="2264966"/>
              <a:ext cx="1318540" cy="610409"/>
              <a:chOff x="6270311" y="2395828"/>
              <a:chExt cx="1318540" cy="610409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6270311" y="2395828"/>
                <a:ext cx="1082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 smtClean="0"/>
                  <a:t>ab</a:t>
                </a:r>
                <a:r>
                  <a:rPr lang="en-US" altLang="zh-CN" dirty="0" err="1" smtClean="0">
                    <a:solidFill>
                      <a:srgbClr val="C00000"/>
                    </a:solidFill>
                  </a:rPr>
                  <a:t>ababa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6519327" y="2636905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 smtClean="0">
                    <a:solidFill>
                      <a:srgbClr val="C00000"/>
                    </a:solidFill>
                  </a:rPr>
                  <a:t>ababa</a:t>
                </a:r>
                <a:r>
                  <a:rPr lang="en-US" altLang="zh-CN" dirty="0" err="1" smtClean="0"/>
                  <a:t>ca</a:t>
                </a:r>
                <a:endParaRPr lang="zh-CN" altLang="en-US" dirty="0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6658247" y="2963792"/>
              <a:ext cx="1318540" cy="610409"/>
              <a:chOff x="6270311" y="2395828"/>
              <a:chExt cx="1318540" cy="610409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6270311" y="2395828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 smtClean="0"/>
                  <a:t>ab</a:t>
                </a:r>
                <a:r>
                  <a:rPr lang="en-US" altLang="zh-CN" dirty="0" err="1" smtClean="0">
                    <a:solidFill>
                      <a:srgbClr val="C00000"/>
                    </a:solidFill>
                  </a:rPr>
                  <a:t>ababac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6519327" y="2636905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 smtClean="0">
                    <a:solidFill>
                      <a:srgbClr val="C00000"/>
                    </a:solidFill>
                  </a:rPr>
                  <a:t>ababac</a:t>
                </a:r>
                <a:r>
                  <a:rPr lang="en-US" altLang="zh-CN" dirty="0" err="1" smtClean="0"/>
                  <a:t>a</a:t>
                </a:r>
                <a:endParaRPr lang="zh-CN" altLang="en-US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658247" y="3662618"/>
              <a:ext cx="1326004" cy="610409"/>
              <a:chOff x="6270311" y="2395828"/>
              <a:chExt cx="1326004" cy="610409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6270311" y="2395828"/>
                <a:ext cx="1326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 smtClean="0"/>
                  <a:t>ab</a:t>
                </a:r>
                <a:r>
                  <a:rPr lang="en-US" altLang="zh-CN" dirty="0" err="1" smtClean="0">
                    <a:solidFill>
                      <a:srgbClr val="C00000"/>
                    </a:solidFill>
                  </a:rPr>
                  <a:t>ababaca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6519327" y="2636905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 smtClean="0">
                    <a:solidFill>
                      <a:srgbClr val="C00000"/>
                    </a:solidFill>
                  </a:rPr>
                  <a:t>ababaca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6658247" y="4361444"/>
              <a:ext cx="2069205" cy="582848"/>
              <a:chOff x="5541418" y="2423389"/>
              <a:chExt cx="2069205" cy="582848"/>
            </a:xfrm>
          </p:grpSpPr>
          <p:sp>
            <p:nvSpPr>
              <p:cNvPr id="42" name="文本框 41"/>
              <p:cNvSpPr txBox="1"/>
              <p:nvPr/>
            </p:nvSpPr>
            <p:spPr>
              <a:xfrm>
                <a:off x="5541418" y="2423389"/>
                <a:ext cx="1454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 smtClean="0"/>
                  <a:t>abababac</a:t>
                </a:r>
                <a:r>
                  <a:rPr lang="en-US" altLang="zh-CN" dirty="0" err="1" smtClean="0">
                    <a:solidFill>
                      <a:srgbClr val="C00000"/>
                    </a:solidFill>
                  </a:rPr>
                  <a:t>ab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6541099" y="2636905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 smtClean="0">
                    <a:solidFill>
                      <a:srgbClr val="C00000"/>
                    </a:solidFill>
                  </a:rPr>
                  <a:t>ab</a:t>
                </a:r>
                <a:r>
                  <a:rPr lang="en-US" altLang="zh-CN" dirty="0" err="1" smtClean="0"/>
                  <a:t>abaca</a:t>
                </a:r>
                <a:endParaRPr lang="zh-CN" altLang="en-US" dirty="0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6658247" y="5032710"/>
              <a:ext cx="2070051" cy="582848"/>
              <a:chOff x="5541418" y="2423389"/>
              <a:chExt cx="2070051" cy="582848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5541418" y="2423389"/>
                <a:ext cx="1582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 smtClean="0"/>
                  <a:t>abababac</a:t>
                </a:r>
                <a:r>
                  <a:rPr lang="en-US" altLang="zh-CN" dirty="0" err="1" smtClean="0">
                    <a:solidFill>
                      <a:srgbClr val="C00000"/>
                    </a:solidFill>
                  </a:rPr>
                  <a:t>aba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6541945" y="2636905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 smtClean="0">
                    <a:solidFill>
                      <a:srgbClr val="C00000"/>
                    </a:solidFill>
                  </a:rPr>
                  <a:t>aba</a:t>
                </a:r>
                <a:r>
                  <a:rPr lang="en-US" altLang="zh-CN" dirty="0" err="1" smtClean="0"/>
                  <a:t>baca</a:t>
                </a:r>
                <a:endParaRPr lang="zh-CN" alt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51520" y="2181544"/>
                <a:ext cx="10636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181544"/>
                <a:ext cx="1063625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1940315" y="2844487"/>
            <a:ext cx="2895844" cy="815205"/>
            <a:chOff x="1940315" y="2844487"/>
            <a:chExt cx="2895844" cy="815205"/>
          </a:xfrm>
        </p:grpSpPr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1940315" y="3259582"/>
              <a:ext cx="27586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告诉</a:t>
              </a:r>
              <a:r>
                <a:rPr lang="zh-CN" altLang="en-US" sz="20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我们到达那个状态？</a:t>
              </a:r>
              <a:endPara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/>
                <p:cNvSpPr/>
                <p:nvPr/>
              </p:nvSpPr>
              <p:spPr>
                <a:xfrm>
                  <a:off x="2210953" y="2844487"/>
                  <a:ext cx="262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猜想</m:t>
                      </m:r>
                      <m:r>
                        <a:rPr lang="zh-CN" alt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zh-CN" altLang="en-US" sz="2000" b="1" dirty="0" smtClean="0">
                      <a:solidFill>
                        <a:srgbClr val="C00000"/>
                      </a:solidFill>
                    </a:rPr>
                    <a:t>？</a:t>
                  </a:r>
                  <a:endParaRPr lang="zh-CN" altLang="en-US" sz="20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矩形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0953" y="2844487"/>
                  <a:ext cx="2625206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1163" t="-12308" r="-1860" b="-2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472920" y="2171415"/>
                <a:ext cx="1458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en-US" altLang="zh-CN" i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的后缀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920" y="2171415"/>
                <a:ext cx="1458348" cy="369332"/>
              </a:xfrm>
              <a:prstGeom prst="rect">
                <a:avLst/>
              </a:prstGeom>
              <a:blipFill>
                <a:blip r:embed="rId8"/>
                <a:stretch>
                  <a:fillRect t="-11475" r="-334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2699792" y="2062010"/>
            <a:ext cx="144016" cy="13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404813"/>
            <a:ext cx="8424862" cy="410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08614" y="4506218"/>
            <a:ext cx="5330305" cy="15388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问题</a:t>
            </a:r>
            <a:r>
              <a:rPr lang="en-US" altLang="zh-CN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14</a:t>
            </a:r>
            <a:r>
              <a:rPr lang="zh-CN" alt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：</a:t>
            </a:r>
            <a:endParaRPr lang="en-US" altLang="zh-CN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sym typeface="Symbol"/>
              </a:rPr>
              <a:t>如何证明这个不变式？</a:t>
            </a:r>
            <a:endParaRPr lang="en-US" altLang="zh-CN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45025" y="755650"/>
            <a:ext cx="3959225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8175" y="1077913"/>
            <a:ext cx="6162675" cy="1111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39750" y="3644900"/>
            <a:ext cx="1800225" cy="8620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39552" y="381570"/>
            <a:ext cx="8208912" cy="185874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67" y="2432160"/>
            <a:ext cx="8448018" cy="6714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19" y="3100616"/>
            <a:ext cx="8526240" cy="295941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547664" y="4221088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91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39552" y="381570"/>
            <a:ext cx="8208912" cy="185874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67" y="2432160"/>
            <a:ext cx="8448018" cy="6714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19" y="3100616"/>
            <a:ext cx="8526240" cy="29594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79912" y="1556792"/>
            <a:ext cx="3999766" cy="57606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907704" y="4580323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29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39552" y="381570"/>
            <a:ext cx="8208912" cy="185874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67" y="2432160"/>
            <a:ext cx="8448018" cy="6714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19" y="3100616"/>
            <a:ext cx="8526240" cy="295941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907704" y="4941168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67544" y="371703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316416" y="3429000"/>
            <a:ext cx="504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45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几乎每天都在用。。。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247" y="1600200"/>
            <a:ext cx="6367505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39552" y="381570"/>
            <a:ext cx="8208912" cy="185874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67" y="2432160"/>
            <a:ext cx="8448018" cy="6714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19" y="3100616"/>
            <a:ext cx="8526240" cy="295941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907704" y="5373216"/>
            <a:ext cx="4392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8224" y="4950867"/>
            <a:ext cx="2130158" cy="3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39552" y="381570"/>
            <a:ext cx="8208912" cy="185874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67" y="2432160"/>
            <a:ext cx="8448018" cy="6714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19" y="3100616"/>
            <a:ext cx="8526240" cy="295941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907704" y="5661248"/>
            <a:ext cx="4392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0008" y="2345648"/>
            <a:ext cx="8094136" cy="7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3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3933825"/>
            <a:ext cx="4473575" cy="164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97052" y="4079065"/>
            <a:ext cx="4817344" cy="13542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6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问题</a:t>
            </a:r>
            <a:r>
              <a:rPr lang="en-US" altLang="zh-CN" sz="36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15</a:t>
            </a:r>
            <a:r>
              <a:rPr lang="zh-CN" altLang="en-US" sz="36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：</a:t>
            </a:r>
            <a:endParaRPr lang="en-US" altLang="zh-CN" sz="3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charset="0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36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你能解释右边的图吗？</a:t>
            </a:r>
            <a:endParaRPr lang="en-US" altLang="zh-CN" sz="3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06338" y="548680"/>
            <a:ext cx="8094136" cy="7549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1796252"/>
            <a:ext cx="8352930" cy="1774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94688" y="332656"/>
            <a:ext cx="8427073" cy="8640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88" y="1896640"/>
            <a:ext cx="8417232" cy="9259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88" y="2852936"/>
            <a:ext cx="8352930" cy="5530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3758853"/>
            <a:ext cx="7653172" cy="23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0713"/>
            <a:ext cx="8208962" cy="426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3635375" y="3789363"/>
            <a:ext cx="3960813" cy="368300"/>
            <a:chOff x="3635375" y="3789363"/>
            <a:chExt cx="3960813" cy="368300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3635375" y="4005263"/>
              <a:ext cx="12239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44" name="TextBox 3"/>
            <p:cNvSpPr txBox="1">
              <a:spLocks noChangeArrowheads="1"/>
            </p:cNvSpPr>
            <p:nvPr/>
          </p:nvSpPr>
          <p:spPr bwMode="auto">
            <a:xfrm>
              <a:off x="4859338" y="3789363"/>
              <a:ext cx="27368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rgbClr val="C00000"/>
                  </a:solidFill>
                </a:rPr>
                <a:t>可能需要代价</a:t>
              </a:r>
              <a:r>
                <a:rPr lang="en-US" altLang="zh-CN" sz="18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126" y="4267182"/>
            <a:ext cx="1137859" cy="483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97197" y="4585433"/>
            <a:ext cx="2646209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</a:rPr>
              <a:t>问题</a:t>
            </a:r>
            <a:r>
              <a:rPr lang="en-US" altLang="zh-CN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</a:rPr>
              <a:t>16</a:t>
            </a: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</a:rPr>
              <a:t>：</a:t>
            </a:r>
            <a:endParaRPr lang="en-US" altLang="zh-CN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663300"/>
              </a:solidFill>
              <a:effectLst>
                <a:outerShdw blurRad="50800" algn="tl" rotWithShape="0">
                  <a:srgbClr val="000000"/>
                </a:outerShdw>
              </a:effectLst>
              <a:latin typeface="Arial" charset="0"/>
            </a:endParaRPr>
          </a:p>
          <a:p>
            <a:pPr eaLnBrk="1" hangingPunct="1">
              <a:defRPr/>
            </a:pP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</a:rPr>
              <a:t>能不能不计算转换函数？</a:t>
            </a:r>
            <a:endParaRPr lang="en-US" altLang="zh-CN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663300"/>
              </a:solidFill>
              <a:effectLst>
                <a:outerShdw blurRad="50800" algn="tl" rotWithShape="0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724128" y="1628800"/>
            <a:ext cx="23055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0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000" i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与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无关，即与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T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无关。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83150"/>
            <a:ext cx="4536504" cy="137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411760" y="5608637"/>
            <a:ext cx="864096" cy="340643"/>
          </a:xfrm>
          <a:prstGeom prst="rect">
            <a:avLst/>
          </a:prstGeom>
          <a:solidFill>
            <a:srgbClr val="C00000">
              <a:alpha val="41961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4" y="2639491"/>
            <a:ext cx="80645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04813"/>
            <a:ext cx="7559675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83568" y="5149641"/>
                <a:ext cx="763284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𝑡𝑒𝑥𝑡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zh-CN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𝑝𝑎𝑡𝑡𝑒𝑟𝑛</m:t>
                    </m:r>
                  </m:oMath>
                </a14:m>
                <a:r>
                  <a:rPr lang="en-US" altLang="zh-CN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zh-CN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alphabet</m:t>
                    </m:r>
                    <m:r>
                      <m:rPr>
                        <m:nor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set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m:rPr>
                        <m:nor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consisiting</m:t>
                    </m:r>
                    <m:r>
                      <m:rPr>
                        <m:nor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possible</m:t>
                    </m:r>
                    <m:r>
                      <m:rPr>
                        <m:nor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characters</m:t>
                    </m:r>
                  </m:oMath>
                </a14:m>
                <a:r>
                  <a:rPr lang="en-US" altLang="zh-CN" sz="20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149641"/>
                <a:ext cx="7632848" cy="1015663"/>
              </a:xfrm>
              <a:prstGeom prst="rect">
                <a:avLst/>
              </a:prstGeom>
              <a:blipFill>
                <a:blip r:embed="rId4"/>
                <a:stretch>
                  <a:fillRect b="-6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611560" y="5071755"/>
            <a:ext cx="7848228" cy="108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575234" y="4437112"/>
            <a:ext cx="7920880" cy="504057"/>
          </a:xfrm>
          <a:prstGeom prst="roundRect">
            <a:avLst/>
          </a:prstGeom>
          <a:solidFill>
            <a:srgbClr val="4A66AC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59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69863"/>
            <a:ext cx="8229600" cy="1139825"/>
          </a:xfrm>
        </p:spPr>
        <p:txBody>
          <a:bodyPr/>
          <a:lstStyle/>
          <a:p>
            <a:r>
              <a:rPr lang="en-US" altLang="zh-CN" smtClean="0"/>
              <a:t>KMP</a:t>
            </a:r>
            <a:r>
              <a:rPr lang="zh-CN" altLang="en-US" smtClean="0"/>
              <a:t>算法的基本思想</a:t>
            </a:r>
            <a:endParaRPr lang="en-US" altLang="zh-CN" smtClean="0"/>
          </a:p>
        </p:txBody>
      </p:sp>
      <p:pic>
        <p:nvPicPr>
          <p:cNvPr id="37891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6202362" cy="459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1587500"/>
            <a:ext cx="27717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12713" y="5268913"/>
            <a:ext cx="8666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很显然，在我们只比较了</a:t>
            </a:r>
            <a:r>
              <a:rPr lang="en-US" altLang="zh-CN" sz="2400"/>
              <a:t>5</a:t>
            </a:r>
            <a:r>
              <a:rPr lang="zh-CN" altLang="en-US" sz="2400"/>
              <a:t>个字符，掌握了这些信息的基础上：</a:t>
            </a:r>
            <a:endParaRPr lang="en-US" altLang="zh-CN" sz="240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12713" y="5778500"/>
            <a:ext cx="4751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偏移量</a:t>
            </a:r>
            <a:r>
              <a:rPr lang="en-US" altLang="zh-CN" sz="2400"/>
              <a:t>s+1</a:t>
            </a:r>
            <a:r>
              <a:rPr lang="zh-CN" altLang="en-US" sz="2400"/>
              <a:t>是必定是无效的！</a:t>
            </a:r>
            <a:r>
              <a:rPr lang="en-US" altLang="zh-CN" sz="2400"/>
              <a:t>Why</a:t>
            </a:r>
            <a:r>
              <a:rPr lang="zh-CN" altLang="en-US" sz="2400"/>
              <a:t>？</a:t>
            </a: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12713" y="6288088"/>
            <a:ext cx="842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我们有没有办法确定哪个</a:t>
            </a:r>
            <a:r>
              <a:rPr lang="en-US" altLang="zh-CN" sz="2400"/>
              <a:t>s’</a:t>
            </a:r>
            <a:r>
              <a:rPr lang="zh-CN" altLang="en-US" sz="2400"/>
              <a:t>偏移量可能是有效偏移？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为什么要问这个问题？</a:t>
            </a:r>
          </a:p>
        </p:txBody>
      </p:sp>
      <p:pic>
        <p:nvPicPr>
          <p:cNvPr id="39939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0700"/>
            <a:ext cx="9144000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419994" y="3957966"/>
            <a:ext cx="47532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/>
              <a:t>找到那个计算最小的</a:t>
            </a:r>
            <a:r>
              <a:rPr lang="en-US" altLang="zh-CN" sz="2800"/>
              <a:t>s’</a:t>
            </a:r>
            <a:r>
              <a:rPr lang="zh-CN" altLang="en-US" sz="2800"/>
              <a:t>的线索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850926" y="4600904"/>
            <a:ext cx="62520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我们真正找的是</a:t>
            </a:r>
            <a:r>
              <a:rPr lang="en-US" altLang="zh-CN" sz="2400" dirty="0"/>
              <a:t>P[1..k]</a:t>
            </a:r>
            <a:r>
              <a:rPr lang="zh-CN" altLang="en-US" sz="2400" dirty="0"/>
              <a:t>在文本</a:t>
            </a:r>
            <a:r>
              <a:rPr lang="en-US" altLang="zh-CN" sz="2400" dirty="0"/>
              <a:t>P[1..q]</a:t>
            </a:r>
            <a:r>
              <a:rPr lang="zh-CN" altLang="en-US" sz="2400" dirty="0"/>
              <a:t>中的线索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976979" y="5156497"/>
            <a:ext cx="3489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s’ = s+(q-k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，即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要最大</a:t>
            </a:r>
            <a:endParaRPr lang="zh-CN" altLang="en-US" sz="24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543050" y="2565400"/>
            <a:ext cx="1876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859338" y="2565400"/>
            <a:ext cx="1878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283968" y="2919414"/>
            <a:ext cx="3671887" cy="28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69755" y="3244852"/>
            <a:ext cx="1881188" cy="239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292030" y="3513819"/>
            <a:ext cx="1881188" cy="312056"/>
            <a:chOff x="5292030" y="3513819"/>
            <a:chExt cx="1881188" cy="312056"/>
          </a:xfrm>
        </p:grpSpPr>
        <p:sp>
          <p:nvSpPr>
            <p:cNvPr id="11" name="矩形 10"/>
            <p:cNvSpPr/>
            <p:nvPr/>
          </p:nvSpPr>
          <p:spPr>
            <a:xfrm>
              <a:off x="5292030" y="3532189"/>
              <a:ext cx="1881188" cy="2381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455122" y="3524251"/>
              <a:ext cx="132308" cy="30162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2030" y="3513819"/>
              <a:ext cx="1141413" cy="27781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4882455" y="2933702"/>
            <a:ext cx="1141413" cy="2524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885630" y="3230564"/>
            <a:ext cx="1141413" cy="2778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292030" y="2919414"/>
            <a:ext cx="709613" cy="2778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92030" y="3506789"/>
            <a:ext cx="709613" cy="2778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023868" y="2911352"/>
            <a:ext cx="132308" cy="614034"/>
            <a:chOff x="6023868" y="2911352"/>
            <a:chExt cx="132308" cy="614034"/>
          </a:xfrm>
        </p:grpSpPr>
        <p:sp>
          <p:nvSpPr>
            <p:cNvPr id="4" name="圆角矩形 3"/>
            <p:cNvSpPr/>
            <p:nvPr/>
          </p:nvSpPr>
          <p:spPr>
            <a:xfrm>
              <a:off x="6023868" y="2911352"/>
              <a:ext cx="132308" cy="301624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023868" y="3223762"/>
              <a:ext cx="132308" cy="30162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899592" y="3364708"/>
            <a:ext cx="1872208" cy="40560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模式的</a:t>
            </a:r>
            <a:r>
              <a:rPr lang="zh-CN" altLang="en-US" b="1" smtClean="0"/>
              <a:t>前缀函数</a:t>
            </a:r>
          </a:p>
        </p:txBody>
      </p:sp>
      <p:pic>
        <p:nvPicPr>
          <p:cNvPr id="41987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2438" y="1700213"/>
            <a:ext cx="8229600" cy="145573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4" name="直接连接符 3"/>
          <p:cNvCxnSpPr/>
          <p:nvPr/>
        </p:nvCxnSpPr>
        <p:spPr>
          <a:xfrm>
            <a:off x="1835150" y="3068960"/>
            <a:ext cx="10810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6" y="3573016"/>
            <a:ext cx="8208962" cy="185210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08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模式的</a:t>
            </a:r>
            <a:r>
              <a:rPr lang="zh-CN" altLang="en-US" b="1" smtClean="0"/>
              <a:t>前缀函数</a:t>
            </a:r>
          </a:p>
        </p:txBody>
      </p:sp>
      <p:pic>
        <p:nvPicPr>
          <p:cNvPr id="41987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2438" y="1700213"/>
            <a:ext cx="8229600" cy="145573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1988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408488"/>
            <a:ext cx="4125913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2437" y="3501348"/>
            <a:ext cx="1958851" cy="375022"/>
          </a:xfrm>
          <a:prstGeom prst="roundRect">
            <a:avLst/>
          </a:prstGeom>
          <a:blipFill rotWithShape="0">
            <a:blip r:embed="rId4"/>
            <a:stretch>
              <a:fillRect b="-303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" name="圆角矩形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56671" y="3952318"/>
            <a:ext cx="2795249" cy="375022"/>
          </a:xfrm>
          <a:prstGeom prst="round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1" name="圆角矩形 1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43608" y="3496553"/>
            <a:ext cx="1355267" cy="375022"/>
          </a:xfrm>
          <a:prstGeom prst="round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2" name="圆角矩形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42432" y="3949931"/>
            <a:ext cx="1355267" cy="375022"/>
          </a:xfrm>
          <a:prstGeom prst="round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41993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284984"/>
            <a:ext cx="497998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1835150" y="3068960"/>
            <a:ext cx="10810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052513"/>
            <a:ext cx="7559675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500438"/>
            <a:ext cx="7559675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187450" y="3500438"/>
            <a:ext cx="2376488" cy="3603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3347864" y="5157192"/>
            <a:ext cx="49685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43608" y="5580226"/>
            <a:ext cx="601261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71600" y="5157192"/>
            <a:ext cx="1296144" cy="3593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再来两个例子</a:t>
            </a:r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460556" y="1763524"/>
            <a:ext cx="3103332" cy="674091"/>
            <a:chOff x="460556" y="1763524"/>
            <a:chExt cx="3103332" cy="67409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7086" y="1850267"/>
              <a:ext cx="1728194" cy="25361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0518" y="2132856"/>
              <a:ext cx="1728194" cy="25361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476973" y="1763524"/>
                  <a:ext cx="4739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a14:m>
                  <a:r>
                    <a:rPr lang="en-US" altLang="zh-CN" i="1" dirty="0" smtClean="0"/>
                    <a:t>:</a:t>
                  </a:r>
                  <a:endParaRPr lang="zh-CN" altLang="en-US" i="1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973" y="1763524"/>
                  <a:ext cx="47397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460556" y="2068283"/>
                  <a:ext cx="4580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556" y="2068283"/>
                  <a:ext cx="45800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/>
            <p:cNvCxnSpPr>
              <a:stCxn id="10" idx="3"/>
            </p:cNvCxnSpPr>
            <p:nvPr/>
          </p:nvCxnSpPr>
          <p:spPr>
            <a:xfrm flipV="1">
              <a:off x="2998712" y="2252949"/>
              <a:ext cx="565176" cy="6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460556" y="2503437"/>
            <a:ext cx="3353261" cy="674091"/>
            <a:chOff x="460556" y="2503437"/>
            <a:chExt cx="3353261" cy="674091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7086" y="2590180"/>
              <a:ext cx="1728194" cy="253614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0447" y="2872769"/>
              <a:ext cx="1728194" cy="25361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476973" y="2503437"/>
                  <a:ext cx="4739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a14:m>
                  <a:r>
                    <a:rPr lang="en-US" altLang="zh-CN" i="1" dirty="0" smtClean="0"/>
                    <a:t>:</a:t>
                  </a:r>
                  <a:endParaRPr lang="zh-CN" altLang="en-US" i="1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973" y="2503437"/>
                  <a:ext cx="473976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11538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460556" y="2808196"/>
                  <a:ext cx="4580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556" y="2808196"/>
                  <a:ext cx="45800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箭头连接符 25"/>
            <p:cNvCxnSpPr>
              <a:stCxn id="23" idx="3"/>
            </p:cNvCxnSpPr>
            <p:nvPr/>
          </p:nvCxnSpPr>
          <p:spPr>
            <a:xfrm flipV="1">
              <a:off x="3248641" y="2992862"/>
              <a:ext cx="565176" cy="6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460556" y="3979045"/>
            <a:ext cx="3844886" cy="674091"/>
            <a:chOff x="539552" y="3979045"/>
            <a:chExt cx="3844886" cy="674091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6082" y="4065788"/>
              <a:ext cx="1728194" cy="253614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1068" y="4348377"/>
              <a:ext cx="1728194" cy="25361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555969" y="3979045"/>
                  <a:ext cx="4739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a14:m>
                  <a:r>
                    <a:rPr lang="en-US" altLang="zh-CN" i="1" dirty="0" smtClean="0"/>
                    <a:t>:</a:t>
                  </a:r>
                  <a:endParaRPr lang="zh-CN" altLang="en-US" i="1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969" y="3979045"/>
                  <a:ext cx="473976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11538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539552" y="4283804"/>
                  <a:ext cx="4580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2" y="4283804"/>
                  <a:ext cx="45800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箭头连接符 35"/>
            <p:cNvCxnSpPr>
              <a:stCxn id="33" idx="3"/>
            </p:cNvCxnSpPr>
            <p:nvPr/>
          </p:nvCxnSpPr>
          <p:spPr>
            <a:xfrm flipV="1">
              <a:off x="3819262" y="4468470"/>
              <a:ext cx="565176" cy="6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/>
          <p:cNvSpPr txBox="1"/>
          <p:nvPr/>
        </p:nvSpPr>
        <p:spPr>
          <a:xfrm>
            <a:off x="1250910" y="21497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x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234503" y="29044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x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741142" y="36945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x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451810" y="5554460"/>
            <a:ext cx="4348347" cy="674091"/>
            <a:chOff x="460556" y="2503437"/>
            <a:chExt cx="4348347" cy="674091"/>
          </a:xfrm>
        </p:grpSpPr>
        <p:pic>
          <p:nvPicPr>
            <p:cNvPr id="98" name="图片 9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533" y="2864072"/>
              <a:ext cx="1728194" cy="253614"/>
            </a:xfrm>
            <a:prstGeom prst="rect">
              <a:avLst/>
            </a:prstGeom>
          </p:spPr>
        </p:pic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7086" y="2590180"/>
              <a:ext cx="1728194" cy="25361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/>
                <p:cNvSpPr txBox="1"/>
                <p:nvPr/>
              </p:nvSpPr>
              <p:spPr>
                <a:xfrm>
                  <a:off x="476973" y="2503437"/>
                  <a:ext cx="4739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a14:m>
                  <a:r>
                    <a:rPr lang="en-US" altLang="zh-CN" i="1" dirty="0" smtClean="0"/>
                    <a:t>:</a:t>
                  </a:r>
                  <a:endParaRPr lang="zh-CN" altLang="en-US" i="1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973" y="2503437"/>
                  <a:ext cx="473976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11538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矩形 99"/>
                <p:cNvSpPr/>
                <p:nvPr/>
              </p:nvSpPr>
              <p:spPr>
                <a:xfrm>
                  <a:off x="460556" y="2808196"/>
                  <a:ext cx="4580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556" y="2808196"/>
                  <a:ext cx="45800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直接箭头连接符 100"/>
            <p:cNvCxnSpPr>
              <a:stCxn id="98" idx="3"/>
            </p:cNvCxnSpPr>
            <p:nvPr/>
          </p:nvCxnSpPr>
          <p:spPr>
            <a:xfrm flipV="1">
              <a:off x="4243727" y="2984165"/>
              <a:ext cx="565176" cy="6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2234503" y="43831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x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242113" y="52923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x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83768" y="5583858"/>
            <a:ext cx="288032" cy="62948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内容占位符 59" descr="屏幕剪辑"/>
          <p:cNvPicPr>
            <a:picLocks noGrp="1" noChangeAspect="1"/>
          </p:cNvPicPr>
          <p:nvPr>
            <p:ph idx="1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01" y="1507767"/>
            <a:ext cx="4115374" cy="158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" name="组合 67"/>
          <p:cNvGrpSpPr/>
          <p:nvPr/>
        </p:nvGrpSpPr>
        <p:grpSpPr>
          <a:xfrm>
            <a:off x="5004048" y="3161488"/>
            <a:ext cx="3103332" cy="674091"/>
            <a:chOff x="5004048" y="3161488"/>
            <a:chExt cx="3103332" cy="674091"/>
          </a:xfrm>
        </p:grpSpPr>
        <p:grpSp>
          <p:nvGrpSpPr>
            <p:cNvPr id="61" name="组合 60"/>
            <p:cNvGrpSpPr/>
            <p:nvPr/>
          </p:nvGrpSpPr>
          <p:grpSpPr>
            <a:xfrm>
              <a:off x="5004048" y="3161488"/>
              <a:ext cx="3103332" cy="674091"/>
              <a:chOff x="460556" y="1763524"/>
              <a:chExt cx="3103332" cy="674091"/>
            </a:xfrm>
          </p:grpSpPr>
          <p:pic>
            <p:nvPicPr>
              <p:cNvPr id="62" name="图片 6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7086" y="1850267"/>
                <a:ext cx="1728194" cy="253614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70518" y="2132856"/>
                <a:ext cx="1728194" cy="25361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476973" y="1763524"/>
                    <a:ext cx="46410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a14:m>
                    <a:r>
                      <a:rPr lang="en-US" altLang="zh-CN" i="1" dirty="0" smtClean="0"/>
                      <a:t>:</a:t>
                    </a:r>
                    <a:endParaRPr lang="zh-CN" altLang="en-US" i="1" dirty="0"/>
                  </a:p>
                </p:txBody>
              </p:sp>
            </mc:Choice>
            <mc:Fallback xmlns="">
              <p:sp>
                <p:nvSpPr>
                  <p:cNvPr id="64" name="文本框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973" y="1763524"/>
                    <a:ext cx="464101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t="-10000" r="-10526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矩形 64"/>
                  <p:cNvSpPr/>
                  <p:nvPr/>
                </p:nvSpPr>
                <p:spPr>
                  <a:xfrm>
                    <a:off x="460556" y="2068283"/>
                    <a:ext cx="45800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5" name="矩形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556" y="2068283"/>
                    <a:ext cx="458009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直接箭头连接符 65"/>
              <p:cNvCxnSpPr>
                <a:stCxn id="63" idx="3"/>
              </p:cNvCxnSpPr>
              <p:nvPr/>
            </p:nvCxnSpPr>
            <p:spPr>
              <a:xfrm flipV="1">
                <a:off x="2998712" y="2252949"/>
                <a:ext cx="565176" cy="67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矩形 66"/>
            <p:cNvSpPr/>
            <p:nvPr/>
          </p:nvSpPr>
          <p:spPr>
            <a:xfrm>
              <a:off x="6581316" y="3271316"/>
              <a:ext cx="717456" cy="194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004048" y="3946758"/>
            <a:ext cx="3351716" cy="674091"/>
            <a:chOff x="5004048" y="3161488"/>
            <a:chExt cx="3351716" cy="674091"/>
          </a:xfrm>
        </p:grpSpPr>
        <p:grpSp>
          <p:nvGrpSpPr>
            <p:cNvPr id="70" name="组合 69"/>
            <p:cNvGrpSpPr/>
            <p:nvPr/>
          </p:nvGrpSpPr>
          <p:grpSpPr>
            <a:xfrm>
              <a:off x="5004048" y="3161488"/>
              <a:ext cx="3351716" cy="674091"/>
              <a:chOff x="460556" y="1763524"/>
              <a:chExt cx="3351716" cy="674091"/>
            </a:xfrm>
          </p:grpSpPr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7086" y="1850267"/>
                <a:ext cx="1728194" cy="253614"/>
              </a:xfrm>
              <a:prstGeom prst="rect">
                <a:avLst/>
              </a:prstGeom>
            </p:spPr>
          </p:pic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18902" y="2132856"/>
                <a:ext cx="1728194" cy="25361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476973" y="1763524"/>
                    <a:ext cx="46410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a14:m>
                    <a:r>
                      <a:rPr lang="en-US" altLang="zh-CN" i="1" dirty="0" smtClean="0"/>
                      <a:t>:</a:t>
                    </a:r>
                    <a:endParaRPr lang="zh-CN" altLang="en-US" i="1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973" y="1763524"/>
                    <a:ext cx="46410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矩形 74"/>
                  <p:cNvSpPr/>
                  <p:nvPr/>
                </p:nvSpPr>
                <p:spPr>
                  <a:xfrm>
                    <a:off x="460556" y="2068283"/>
                    <a:ext cx="45800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5" name="矩形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556" y="2068283"/>
                    <a:ext cx="458009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直接箭头连接符 75"/>
              <p:cNvCxnSpPr>
                <a:stCxn id="73" idx="3"/>
              </p:cNvCxnSpPr>
              <p:nvPr/>
            </p:nvCxnSpPr>
            <p:spPr>
              <a:xfrm flipV="1">
                <a:off x="3247096" y="2252949"/>
                <a:ext cx="565176" cy="67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矩形 70"/>
            <p:cNvSpPr/>
            <p:nvPr/>
          </p:nvSpPr>
          <p:spPr>
            <a:xfrm>
              <a:off x="6581316" y="3271316"/>
              <a:ext cx="717456" cy="194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5808282" y="35629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x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33737" y="3984017"/>
            <a:ext cx="554487" cy="62948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457984" y="3255295"/>
            <a:ext cx="3353261" cy="674091"/>
            <a:chOff x="460556" y="2503437"/>
            <a:chExt cx="3353261" cy="674091"/>
          </a:xfrm>
        </p:grpSpPr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7086" y="2590180"/>
              <a:ext cx="1728194" cy="253614"/>
            </a:xfrm>
            <a:prstGeom prst="rect">
              <a:avLst/>
            </a:prstGeom>
          </p:spPr>
        </p:pic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0447" y="2872769"/>
              <a:ext cx="1728194" cy="25361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/>
                <p:cNvSpPr txBox="1"/>
                <p:nvPr/>
              </p:nvSpPr>
              <p:spPr>
                <a:xfrm>
                  <a:off x="476973" y="2503437"/>
                  <a:ext cx="4739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a14:m>
                  <a:r>
                    <a:rPr lang="en-US" altLang="zh-CN" i="1" dirty="0" smtClean="0"/>
                    <a:t>:</a:t>
                  </a:r>
                  <a:endParaRPr lang="zh-CN" altLang="en-US" i="1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973" y="2503437"/>
                  <a:ext cx="473976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11538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矩形 87"/>
                <p:cNvSpPr/>
                <p:nvPr/>
              </p:nvSpPr>
              <p:spPr>
                <a:xfrm>
                  <a:off x="460556" y="2808196"/>
                  <a:ext cx="4580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556" y="2808196"/>
                  <a:ext cx="45800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直接箭头连接符 88"/>
            <p:cNvCxnSpPr>
              <a:stCxn id="86" idx="3"/>
            </p:cNvCxnSpPr>
            <p:nvPr/>
          </p:nvCxnSpPr>
          <p:spPr>
            <a:xfrm flipV="1">
              <a:off x="3248641" y="2992862"/>
              <a:ext cx="565176" cy="6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圆角矩形 2"/>
          <p:cNvSpPr/>
          <p:nvPr/>
        </p:nvSpPr>
        <p:spPr>
          <a:xfrm>
            <a:off x="1255102" y="1827842"/>
            <a:ext cx="1516698" cy="5701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457200" y="4895780"/>
            <a:ext cx="4103912" cy="674091"/>
            <a:chOff x="460556" y="2503437"/>
            <a:chExt cx="4103912" cy="674091"/>
          </a:xfrm>
        </p:grpSpPr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7086" y="2590180"/>
              <a:ext cx="1728194" cy="253614"/>
            </a:xfrm>
            <a:prstGeom prst="rect">
              <a:avLst/>
            </a:prstGeom>
          </p:spPr>
        </p:pic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1098" y="2864072"/>
              <a:ext cx="1728194" cy="25361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/>
                <p:cNvSpPr txBox="1"/>
                <p:nvPr/>
              </p:nvSpPr>
              <p:spPr>
                <a:xfrm>
                  <a:off x="476973" y="2503437"/>
                  <a:ext cx="4739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a14:m>
                  <a:r>
                    <a:rPr lang="en-US" altLang="zh-CN" i="1" dirty="0" smtClean="0"/>
                    <a:t>:</a:t>
                  </a:r>
                  <a:endParaRPr lang="zh-CN" altLang="en-US" i="1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973" y="2503437"/>
                  <a:ext cx="473976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11538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/>
                <p:cNvSpPr/>
                <p:nvPr/>
              </p:nvSpPr>
              <p:spPr>
                <a:xfrm>
                  <a:off x="460556" y="2808196"/>
                  <a:ext cx="4580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556" y="2808196"/>
                  <a:ext cx="45800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直接箭头连接符 94"/>
            <p:cNvCxnSpPr>
              <a:stCxn id="92" idx="3"/>
            </p:cNvCxnSpPr>
            <p:nvPr/>
          </p:nvCxnSpPr>
          <p:spPr>
            <a:xfrm flipV="1">
              <a:off x="3999292" y="2984165"/>
              <a:ext cx="565176" cy="6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圆角矩形 78"/>
          <p:cNvSpPr/>
          <p:nvPr/>
        </p:nvSpPr>
        <p:spPr>
          <a:xfrm>
            <a:off x="1488063" y="2562929"/>
            <a:ext cx="1300364" cy="5701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圆角矩形 79"/>
          <p:cNvSpPr/>
          <p:nvPr/>
        </p:nvSpPr>
        <p:spPr>
          <a:xfrm>
            <a:off x="1767585" y="3346260"/>
            <a:ext cx="1008101" cy="5701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1989563" y="4043355"/>
            <a:ext cx="776971" cy="5701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2234503" y="4941979"/>
            <a:ext cx="538526" cy="5701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5791501" y="3227243"/>
            <a:ext cx="776971" cy="5701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10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算法</a:t>
            </a:r>
          </a:p>
        </p:txBody>
      </p:sp>
      <p:pic>
        <p:nvPicPr>
          <p:cNvPr id="43011" name="内容占位符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992313"/>
            <a:ext cx="89217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893306"/>
            <a:ext cx="290988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图片 1" descr="屏幕剪辑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8001" y="268289"/>
            <a:ext cx="3490561" cy="2584648"/>
          </a:xfrm>
          <a:noFill/>
        </p:spPr>
      </p:pic>
      <p:cxnSp>
        <p:nvCxnSpPr>
          <p:cNvPr id="4" name="直接连接符 3"/>
          <p:cNvCxnSpPr/>
          <p:nvPr/>
        </p:nvCxnSpPr>
        <p:spPr>
          <a:xfrm>
            <a:off x="1476375" y="5084763"/>
            <a:ext cx="18002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476375" y="4725144"/>
            <a:ext cx="18002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KMP VS </a:t>
            </a:r>
            <a:r>
              <a:rPr lang="zh-CN" altLang="en-US" smtClean="0"/>
              <a:t>有限状态机</a:t>
            </a:r>
          </a:p>
        </p:txBody>
      </p:sp>
      <p:pic>
        <p:nvPicPr>
          <p:cNvPr id="45059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420938"/>
            <a:ext cx="77914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51250" y="981075"/>
            <a:ext cx="5019675" cy="2181225"/>
          </a:xfrm>
        </p:spPr>
      </p:pic>
      <p:sp>
        <p:nvSpPr>
          <p:cNvPr id="7" name="圆角矩形 6"/>
          <p:cNvSpPr/>
          <p:nvPr/>
        </p:nvSpPr>
        <p:spPr>
          <a:xfrm>
            <a:off x="539750" y="3357563"/>
            <a:ext cx="4170363" cy="287337"/>
          </a:xfrm>
          <a:prstGeom prst="roundRect">
            <a:avLst/>
          </a:prstGeom>
          <a:solidFill>
            <a:srgbClr val="E2CAAA">
              <a:alpha val="32157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39750" y="4170363"/>
            <a:ext cx="4170363" cy="1203325"/>
          </a:xfrm>
          <a:prstGeom prst="roundRect">
            <a:avLst/>
          </a:prstGeom>
          <a:solidFill>
            <a:srgbClr val="E2CAAA">
              <a:alpha val="32157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39750" y="5953125"/>
            <a:ext cx="4170363" cy="287338"/>
          </a:xfrm>
          <a:prstGeom prst="roundRect">
            <a:avLst/>
          </a:prstGeom>
          <a:solidFill>
            <a:srgbClr val="E2CAAA">
              <a:alpha val="32157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308850" y="981075"/>
            <a:ext cx="215900" cy="431800"/>
          </a:xfrm>
          <a:prstGeom prst="roundRect">
            <a:avLst/>
          </a:prstGeom>
          <a:solidFill>
            <a:srgbClr val="00B050">
              <a:alpha val="32157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631623" y="2272506"/>
            <a:ext cx="2380538" cy="287337"/>
          </a:xfrm>
          <a:prstGeom prst="roundRect">
            <a:avLst/>
          </a:prstGeom>
          <a:solidFill>
            <a:srgbClr val="00B050">
              <a:alpha val="32157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341597" y="1692734"/>
            <a:ext cx="2913015" cy="2520280"/>
            <a:chOff x="1341597" y="1692734"/>
            <a:chExt cx="2913015" cy="2520280"/>
          </a:xfrm>
        </p:grpSpPr>
        <p:grpSp>
          <p:nvGrpSpPr>
            <p:cNvPr id="12" name="组合 11"/>
            <p:cNvGrpSpPr/>
            <p:nvPr/>
          </p:nvGrpSpPr>
          <p:grpSpPr>
            <a:xfrm>
              <a:off x="1341597" y="1692734"/>
              <a:ext cx="2388931" cy="2520280"/>
              <a:chOff x="1734334" y="2010519"/>
              <a:chExt cx="2388931" cy="25202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2382404" y="2010519"/>
                    <a:ext cx="1740861" cy="276999"/>
                  </a:xfrm>
                  <a:prstGeom prst="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在这</m:t>
                        </m:r>
                      </m:oMath>
                    </a14:m>
                    <a:r>
                      <a:rPr lang="zh-CN" altLang="en-US" dirty="0" smtClean="0"/>
                      <a:t>代表什么？</a:t>
                    </a:r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2404" y="2010519"/>
                    <a:ext cx="1740861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38" t="-28571" r="-6207" b="-3673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直接箭头连接符 13"/>
              <p:cNvCxnSpPr>
                <a:stCxn id="13" idx="2"/>
              </p:cNvCxnSpPr>
              <p:nvPr/>
            </p:nvCxnSpPr>
            <p:spPr>
              <a:xfrm flipH="1">
                <a:off x="1734334" y="2287518"/>
                <a:ext cx="1518501" cy="22432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直接箭头连接符 14"/>
            <p:cNvCxnSpPr>
              <a:stCxn id="13" idx="3"/>
            </p:cNvCxnSpPr>
            <p:nvPr/>
          </p:nvCxnSpPr>
          <p:spPr>
            <a:xfrm>
              <a:off x="3730528" y="1831234"/>
              <a:ext cx="524084" cy="391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4125913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88640"/>
            <a:ext cx="497998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656" y="3212976"/>
            <a:ext cx="18669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圆角矩形 17"/>
          <p:cNvSpPr/>
          <p:nvPr/>
        </p:nvSpPr>
        <p:spPr>
          <a:xfrm>
            <a:off x="6804248" y="5229200"/>
            <a:ext cx="1296144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39263" y="5229200"/>
                <a:ext cx="234064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=5+1=6</m:t>
                      </m:r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+1=4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+1=1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63" y="5229200"/>
                <a:ext cx="2340641" cy="830997"/>
              </a:xfrm>
              <a:prstGeom prst="rect">
                <a:avLst/>
              </a:prstGeom>
              <a:blipFill>
                <a:blip r:embed="rId5"/>
                <a:stretch>
                  <a:fillRect l="-781" r="-1563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5" y="2548251"/>
            <a:ext cx="4884018" cy="239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圆角矩形 21"/>
          <p:cNvSpPr/>
          <p:nvPr/>
        </p:nvSpPr>
        <p:spPr>
          <a:xfrm>
            <a:off x="741951" y="3973353"/>
            <a:ext cx="1296144" cy="4320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blipFill rotWithShape="0">
            <a:blip r:embed="rId3"/>
            <a:stretch>
              <a:fillRect l="-2815" t="-15508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4" name="内容占位符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565400"/>
            <a:ext cx="8359775" cy="425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内容占位符 3"/>
          <p:cNvPicPr>
            <a:picLocks noGrp="1" noChangeAspect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4721225" y="171450"/>
            <a:ext cx="4314825" cy="3473450"/>
          </a:xfrm>
          <a:ln w="38100" cap="sq">
            <a:solidFill>
              <a:srgbClr val="000000"/>
            </a:solidFill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blipFill rotWithShape="0">
            <a:blip r:embed="rId3"/>
            <a:stretch>
              <a:fillRect l="-2815" t="-15508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43011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5603270" y="51175"/>
            <a:ext cx="3118859" cy="2510693"/>
          </a:xfrm>
          <a:ln w="38100" cap="sq">
            <a:solidFill>
              <a:srgbClr val="000000"/>
            </a:solidFill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212" y="8236"/>
            <a:ext cx="3070523" cy="1180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组合 28"/>
          <p:cNvGrpSpPr/>
          <p:nvPr/>
        </p:nvGrpSpPr>
        <p:grpSpPr>
          <a:xfrm>
            <a:off x="604874" y="1450340"/>
            <a:ext cx="3103332" cy="755541"/>
            <a:chOff x="684696" y="2865003"/>
            <a:chExt cx="3103332" cy="755541"/>
          </a:xfrm>
        </p:grpSpPr>
        <p:grpSp>
          <p:nvGrpSpPr>
            <p:cNvPr id="19" name="组合 18"/>
            <p:cNvGrpSpPr/>
            <p:nvPr/>
          </p:nvGrpSpPr>
          <p:grpSpPr>
            <a:xfrm>
              <a:off x="684696" y="2865003"/>
              <a:ext cx="3103332" cy="674091"/>
              <a:chOff x="460556" y="1763524"/>
              <a:chExt cx="3103332" cy="674091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7086" y="1850267"/>
                <a:ext cx="1728194" cy="253614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0518" y="2132856"/>
                <a:ext cx="1728194" cy="25361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476973" y="1763524"/>
                    <a:ext cx="4739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 i="1" dirty="0" smtClean="0"/>
                      <a:t>:</a:t>
                    </a:r>
                    <a:endParaRPr lang="zh-CN" altLang="en-US" i="1" dirty="0"/>
                  </a:p>
                </p:txBody>
              </p:sp>
            </mc:Choice>
            <mc:Fallback xmlns=""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973" y="1763524"/>
                    <a:ext cx="47397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9836" r="-1025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矩形 22"/>
                  <p:cNvSpPr/>
                  <p:nvPr/>
                </p:nvSpPr>
                <p:spPr>
                  <a:xfrm>
                    <a:off x="460556" y="2068283"/>
                    <a:ext cx="45800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矩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556" y="2068283"/>
                    <a:ext cx="45800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接箭头连接符 23"/>
              <p:cNvCxnSpPr>
                <a:stCxn id="21" idx="3"/>
              </p:cNvCxnSpPr>
              <p:nvPr/>
            </p:nvCxnSpPr>
            <p:spPr>
              <a:xfrm flipV="1">
                <a:off x="2998712" y="2252949"/>
                <a:ext cx="565176" cy="67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1475050" y="32512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C00000"/>
                  </a:solidFill>
                </a:rPr>
                <a:t>x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753358" y="2966320"/>
              <a:ext cx="1210793" cy="223632"/>
            </a:xfrm>
            <a:prstGeom prst="rect">
              <a:avLst/>
            </a:prstGeom>
            <a:solidFill>
              <a:srgbClr val="4A66AC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459730" y="1151788"/>
                <a:ext cx="213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q=2;k=0;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={0,…}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30" y="1151788"/>
                <a:ext cx="2130840" cy="369332"/>
              </a:xfrm>
              <a:prstGeom prst="rect">
                <a:avLst/>
              </a:prstGeom>
              <a:blipFill>
                <a:blip r:embed="rId9"/>
                <a:stretch>
                  <a:fillRect l="-2286" t="-9836" r="-85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65687" y="2202796"/>
                <a:ext cx="230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q=3;k=0;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{0,0,…}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87" y="2202796"/>
                <a:ext cx="2307170" cy="369332"/>
              </a:xfrm>
              <a:prstGeom prst="rect">
                <a:avLst/>
              </a:prstGeom>
              <a:blipFill>
                <a:blip r:embed="rId10"/>
                <a:stretch>
                  <a:fillRect l="-2111" t="-8197" r="-52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468841" y="3132455"/>
                <a:ext cx="2483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q=4;k=1;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{0,0,1,…}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41" y="3132455"/>
                <a:ext cx="2483500" cy="369332"/>
              </a:xfrm>
              <a:prstGeom prst="rect">
                <a:avLst/>
              </a:prstGeom>
              <a:blipFill>
                <a:blip r:embed="rId12"/>
                <a:stretch>
                  <a:fillRect l="-2211" t="-10000" r="-49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009" name="组合 43008"/>
          <p:cNvGrpSpPr/>
          <p:nvPr/>
        </p:nvGrpSpPr>
        <p:grpSpPr>
          <a:xfrm>
            <a:off x="533750" y="3437214"/>
            <a:ext cx="3357902" cy="674091"/>
            <a:chOff x="613572" y="4851877"/>
            <a:chExt cx="3357902" cy="674091"/>
          </a:xfrm>
        </p:grpSpPr>
        <p:grpSp>
          <p:nvGrpSpPr>
            <p:cNvPr id="51" name="组合 50"/>
            <p:cNvGrpSpPr/>
            <p:nvPr/>
          </p:nvGrpSpPr>
          <p:grpSpPr>
            <a:xfrm>
              <a:off x="613572" y="4851877"/>
              <a:ext cx="3357902" cy="674091"/>
              <a:chOff x="460556" y="1763524"/>
              <a:chExt cx="3357902" cy="674091"/>
            </a:xfrm>
          </p:grpSpPr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7086" y="1850267"/>
                <a:ext cx="1728194" cy="253614"/>
              </a:xfrm>
              <a:prstGeom prst="rect">
                <a:avLst/>
              </a:prstGeom>
            </p:spPr>
          </p:pic>
          <p:pic>
            <p:nvPicPr>
              <p:cNvPr id="53" name="图片 5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5088" y="2130441"/>
                <a:ext cx="1728194" cy="25361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476973" y="1763524"/>
                    <a:ext cx="4739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a14:m>
                    <a:r>
                      <a:rPr lang="en-US" altLang="zh-CN" i="1" dirty="0" smtClean="0"/>
                      <a:t>:</a:t>
                    </a:r>
                    <a:endParaRPr lang="zh-CN" altLang="en-US" i="1" dirty="0"/>
                  </a:p>
                </p:txBody>
              </p:sp>
            </mc:Choice>
            <mc:Fallback xmlns="">
              <p:sp>
                <p:nvSpPr>
                  <p:cNvPr id="54" name="文本框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973" y="1763524"/>
                    <a:ext cx="47397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10000" r="-897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矩形 54"/>
                  <p:cNvSpPr/>
                  <p:nvPr/>
                </p:nvSpPr>
                <p:spPr>
                  <a:xfrm>
                    <a:off x="460556" y="2068283"/>
                    <a:ext cx="45800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矩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556" y="2068283"/>
                    <a:ext cx="45800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直接箭头连接符 55"/>
              <p:cNvCxnSpPr>
                <a:stCxn id="53" idx="3"/>
              </p:cNvCxnSpPr>
              <p:nvPr/>
            </p:nvCxnSpPr>
            <p:spPr>
              <a:xfrm flipV="1">
                <a:off x="3253282" y="2250534"/>
                <a:ext cx="565176" cy="67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矩形 56"/>
            <p:cNvSpPr/>
            <p:nvPr/>
          </p:nvSpPr>
          <p:spPr>
            <a:xfrm>
              <a:off x="2148255" y="4953193"/>
              <a:ext cx="744772" cy="230193"/>
            </a:xfrm>
            <a:prstGeom prst="rect">
              <a:avLst/>
            </a:prstGeom>
            <a:solidFill>
              <a:srgbClr val="4A66AC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459730" y="4138290"/>
                <a:ext cx="2611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q=5;k=2;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{0,0,1,2…}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30" y="4138290"/>
                <a:ext cx="2611741" cy="369332"/>
              </a:xfrm>
              <a:prstGeom prst="rect">
                <a:avLst/>
              </a:prstGeom>
              <a:blipFill>
                <a:blip r:embed="rId14"/>
                <a:stretch>
                  <a:fillRect l="-1865" t="-10000" r="-46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010" name="组合 43009"/>
          <p:cNvGrpSpPr/>
          <p:nvPr/>
        </p:nvGrpSpPr>
        <p:grpSpPr>
          <a:xfrm>
            <a:off x="612129" y="4488029"/>
            <a:ext cx="3357902" cy="674091"/>
            <a:chOff x="691951" y="5902692"/>
            <a:chExt cx="3357902" cy="674091"/>
          </a:xfrm>
        </p:grpSpPr>
        <p:grpSp>
          <p:nvGrpSpPr>
            <p:cNvPr id="75" name="组合 74"/>
            <p:cNvGrpSpPr/>
            <p:nvPr/>
          </p:nvGrpSpPr>
          <p:grpSpPr>
            <a:xfrm>
              <a:off x="691951" y="5902692"/>
              <a:ext cx="3357902" cy="674091"/>
              <a:chOff x="460556" y="1763524"/>
              <a:chExt cx="3357902" cy="674091"/>
            </a:xfrm>
          </p:grpSpPr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7086" y="1850267"/>
                <a:ext cx="1728194" cy="253614"/>
              </a:xfrm>
              <a:prstGeom prst="rect">
                <a:avLst/>
              </a:prstGeom>
            </p:spPr>
          </p:pic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5088" y="2130441"/>
                <a:ext cx="1728194" cy="25361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文本框 77"/>
                  <p:cNvSpPr txBox="1"/>
                  <p:nvPr/>
                </p:nvSpPr>
                <p:spPr>
                  <a:xfrm>
                    <a:off x="476973" y="1763524"/>
                    <a:ext cx="4739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a14:m>
                    <a:r>
                      <a:rPr lang="en-US" altLang="zh-CN" i="1" dirty="0" smtClean="0"/>
                      <a:t>:</a:t>
                    </a:r>
                    <a:endParaRPr lang="zh-CN" altLang="en-US" i="1" dirty="0"/>
                  </a:p>
                </p:txBody>
              </p:sp>
            </mc:Choice>
            <mc:Fallback xmlns="">
              <p:sp>
                <p:nvSpPr>
                  <p:cNvPr id="78" name="文本框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973" y="1763524"/>
                    <a:ext cx="473976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t="-8197" r="-115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矩形 78"/>
                  <p:cNvSpPr/>
                  <p:nvPr/>
                </p:nvSpPr>
                <p:spPr>
                  <a:xfrm>
                    <a:off x="460556" y="2068283"/>
                    <a:ext cx="45800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矩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556" y="2068283"/>
                    <a:ext cx="45800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直接箭头连接符 79"/>
              <p:cNvCxnSpPr>
                <a:stCxn id="77" idx="3"/>
              </p:cNvCxnSpPr>
              <p:nvPr/>
            </p:nvCxnSpPr>
            <p:spPr>
              <a:xfrm flipV="1">
                <a:off x="3253282" y="2250534"/>
                <a:ext cx="565176" cy="67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矩形 80"/>
            <p:cNvSpPr/>
            <p:nvPr/>
          </p:nvSpPr>
          <p:spPr>
            <a:xfrm>
              <a:off x="2497430" y="6004008"/>
              <a:ext cx="473976" cy="203443"/>
            </a:xfrm>
            <a:prstGeom prst="rect">
              <a:avLst/>
            </a:prstGeom>
            <a:solidFill>
              <a:srgbClr val="4A66AC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/>
              <p:cNvSpPr txBox="1"/>
              <p:nvPr/>
            </p:nvSpPr>
            <p:spPr>
              <a:xfrm>
                <a:off x="466972" y="5174608"/>
                <a:ext cx="2788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q=6;k=3;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{0,0,1,2,3…}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72" y="5174608"/>
                <a:ext cx="2788071" cy="369332"/>
              </a:xfrm>
              <a:prstGeom prst="rect">
                <a:avLst/>
              </a:prstGeom>
              <a:blipFill>
                <a:blip r:embed="rId16"/>
                <a:stretch>
                  <a:fillRect l="-1969" t="-10000" r="-21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012" name="组合 43011"/>
          <p:cNvGrpSpPr/>
          <p:nvPr/>
        </p:nvGrpSpPr>
        <p:grpSpPr>
          <a:xfrm>
            <a:off x="592352" y="5490435"/>
            <a:ext cx="3357902" cy="725870"/>
            <a:chOff x="4821233" y="2926977"/>
            <a:chExt cx="3357902" cy="725870"/>
          </a:xfrm>
        </p:grpSpPr>
        <p:grpSp>
          <p:nvGrpSpPr>
            <p:cNvPr id="89" name="组合 88"/>
            <p:cNvGrpSpPr/>
            <p:nvPr/>
          </p:nvGrpSpPr>
          <p:grpSpPr>
            <a:xfrm>
              <a:off x="4821233" y="2926977"/>
              <a:ext cx="3357902" cy="674091"/>
              <a:chOff x="460556" y="1763524"/>
              <a:chExt cx="3357902" cy="674091"/>
            </a:xfrm>
          </p:grpSpPr>
          <p:pic>
            <p:nvPicPr>
              <p:cNvPr id="90" name="图片 8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7086" y="1850267"/>
                <a:ext cx="1728194" cy="253614"/>
              </a:xfrm>
              <a:prstGeom prst="rect">
                <a:avLst/>
              </a:prstGeom>
            </p:spPr>
          </p:pic>
          <p:pic>
            <p:nvPicPr>
              <p:cNvPr id="91" name="图片 9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5088" y="2130441"/>
                <a:ext cx="1728194" cy="25361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476973" y="1763524"/>
                    <a:ext cx="4739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a14:m>
                    <a:r>
                      <a:rPr lang="en-US" altLang="zh-CN" i="1" dirty="0" smtClean="0"/>
                      <a:t>:</a:t>
                    </a:r>
                    <a:endParaRPr lang="zh-CN" altLang="en-US" i="1" dirty="0"/>
                  </a:p>
                </p:txBody>
              </p:sp>
            </mc:Choice>
            <mc:Fallback xmlns="">
              <p:sp>
                <p:nvSpPr>
                  <p:cNvPr id="92" name="文本框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973" y="1763524"/>
                    <a:ext cx="473976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t="-10000" r="-10256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矩形 92"/>
                  <p:cNvSpPr/>
                  <p:nvPr/>
                </p:nvSpPr>
                <p:spPr>
                  <a:xfrm>
                    <a:off x="460556" y="2068283"/>
                    <a:ext cx="45800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矩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556" y="2068283"/>
                    <a:ext cx="45800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直接箭头连接符 93"/>
              <p:cNvCxnSpPr>
                <a:stCxn id="91" idx="3"/>
              </p:cNvCxnSpPr>
              <p:nvPr/>
            </p:nvCxnSpPr>
            <p:spPr>
              <a:xfrm flipV="1">
                <a:off x="3253282" y="2250534"/>
                <a:ext cx="565176" cy="67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矩形 94"/>
            <p:cNvSpPr/>
            <p:nvPr/>
          </p:nvSpPr>
          <p:spPr>
            <a:xfrm>
              <a:off x="6866760" y="3028293"/>
              <a:ext cx="233927" cy="210355"/>
            </a:xfrm>
            <a:prstGeom prst="rect">
              <a:avLst/>
            </a:prstGeom>
            <a:solidFill>
              <a:srgbClr val="4A66AC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6595831" y="328351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C00000"/>
                  </a:solidFill>
                </a:rPr>
                <a:t>x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/>
              <p:cNvSpPr txBox="1"/>
              <p:nvPr/>
            </p:nvSpPr>
            <p:spPr>
              <a:xfrm>
                <a:off x="4493992" y="2603840"/>
                <a:ext cx="367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q=6;k=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;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{0,0,1,2,3…}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992" y="2603840"/>
                <a:ext cx="3678699" cy="369332"/>
              </a:xfrm>
              <a:prstGeom prst="rect">
                <a:avLst/>
              </a:prstGeom>
              <a:blipFill>
                <a:blip r:embed="rId18"/>
                <a:stretch>
                  <a:fillRect l="-132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013" name="组合 43012"/>
          <p:cNvGrpSpPr/>
          <p:nvPr/>
        </p:nvGrpSpPr>
        <p:grpSpPr>
          <a:xfrm>
            <a:off x="4619372" y="2919667"/>
            <a:ext cx="3847680" cy="725870"/>
            <a:chOff x="4808395" y="3914480"/>
            <a:chExt cx="3847680" cy="725870"/>
          </a:xfrm>
        </p:grpSpPr>
        <p:grpSp>
          <p:nvGrpSpPr>
            <p:cNvPr id="98" name="组合 97"/>
            <p:cNvGrpSpPr/>
            <p:nvPr/>
          </p:nvGrpSpPr>
          <p:grpSpPr>
            <a:xfrm>
              <a:off x="4808395" y="3914480"/>
              <a:ext cx="3847680" cy="674091"/>
              <a:chOff x="460556" y="1763524"/>
              <a:chExt cx="3847680" cy="674091"/>
            </a:xfrm>
          </p:grpSpPr>
          <p:pic>
            <p:nvPicPr>
              <p:cNvPr id="99" name="图片 9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7086" y="1850267"/>
                <a:ext cx="1728194" cy="253614"/>
              </a:xfrm>
              <a:prstGeom prst="rect">
                <a:avLst/>
              </a:prstGeom>
            </p:spPr>
          </p:pic>
          <p:pic>
            <p:nvPicPr>
              <p:cNvPr id="100" name="图片 9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4866" y="2132856"/>
                <a:ext cx="1728194" cy="25361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文本框 100"/>
                  <p:cNvSpPr txBox="1"/>
                  <p:nvPr/>
                </p:nvSpPr>
                <p:spPr>
                  <a:xfrm>
                    <a:off x="476973" y="1763524"/>
                    <a:ext cx="4739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a14:m>
                    <a:r>
                      <a:rPr lang="en-US" altLang="zh-CN" i="1" dirty="0" smtClean="0"/>
                      <a:t>:</a:t>
                    </a:r>
                    <a:endParaRPr lang="zh-CN" altLang="en-US" i="1" dirty="0"/>
                  </a:p>
                </p:txBody>
              </p:sp>
            </mc:Choice>
            <mc:Fallback xmlns="">
              <p:sp>
                <p:nvSpPr>
                  <p:cNvPr id="101" name="文本框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973" y="1763524"/>
                    <a:ext cx="473976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t="-9836" r="-115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矩形 101"/>
                  <p:cNvSpPr/>
                  <p:nvPr/>
                </p:nvSpPr>
                <p:spPr>
                  <a:xfrm>
                    <a:off x="460556" y="2068283"/>
                    <a:ext cx="45800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矩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556" y="2068283"/>
                    <a:ext cx="45800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3" name="直接箭头连接符 102"/>
              <p:cNvCxnSpPr>
                <a:stCxn id="100" idx="3"/>
              </p:cNvCxnSpPr>
              <p:nvPr/>
            </p:nvCxnSpPr>
            <p:spPr>
              <a:xfrm flipV="1">
                <a:off x="3743060" y="2252949"/>
                <a:ext cx="565176" cy="67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矩形 103"/>
            <p:cNvSpPr/>
            <p:nvPr/>
          </p:nvSpPr>
          <p:spPr>
            <a:xfrm>
              <a:off x="6853922" y="4015796"/>
              <a:ext cx="233927" cy="210355"/>
            </a:xfrm>
            <a:prstGeom prst="rect">
              <a:avLst/>
            </a:prstGeom>
            <a:solidFill>
              <a:srgbClr val="4A66AC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582993" y="427101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C00000"/>
                  </a:solidFill>
                </a:rPr>
                <a:t>x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/>
              <p:cNvSpPr txBox="1"/>
              <p:nvPr/>
            </p:nvSpPr>
            <p:spPr>
              <a:xfrm>
                <a:off x="4493992" y="3512623"/>
                <a:ext cx="3486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q=6;k=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0;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{0,0,1,2,3…}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992" y="3512623"/>
                <a:ext cx="3486339" cy="369332"/>
              </a:xfrm>
              <a:prstGeom prst="rect">
                <a:avLst/>
              </a:prstGeom>
              <a:blipFill>
                <a:blip r:embed="rId20"/>
                <a:stretch>
                  <a:fillRect l="-1399" t="-8197" r="-17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/>
              <p:cNvSpPr txBox="1"/>
              <p:nvPr/>
            </p:nvSpPr>
            <p:spPr>
              <a:xfrm>
                <a:off x="4415537" y="4427513"/>
                <a:ext cx="2964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q=7;k=0;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{0,0,1,2,3,0…}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5" name="文本框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537" y="4427513"/>
                <a:ext cx="2964401" cy="369332"/>
              </a:xfrm>
              <a:prstGeom prst="rect">
                <a:avLst/>
              </a:prstGeom>
              <a:blipFill>
                <a:blip r:embed="rId21"/>
                <a:stretch>
                  <a:fillRect l="-1643" t="-8197" r="-20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/>
              <p:cNvSpPr txBox="1"/>
              <p:nvPr/>
            </p:nvSpPr>
            <p:spPr>
              <a:xfrm>
                <a:off x="4409587" y="5299353"/>
                <a:ext cx="28938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q=7;k=1;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{0,0,1,2,3,0</m:t>
                    </m:r>
                  </m:oMath>
                </a14:m>
                <a:r>
                  <a:rPr lang="en-US" altLang="zh-CN" dirty="0" smtClean="0"/>
                  <a:t>,1}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4" name="文本框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587" y="5299353"/>
                <a:ext cx="2893869" cy="369332"/>
              </a:xfrm>
              <a:prstGeom prst="rect">
                <a:avLst/>
              </a:prstGeom>
              <a:blipFill>
                <a:blip r:embed="rId24"/>
                <a:stretch>
                  <a:fillRect l="-1684" t="-8197" r="-168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组合 125"/>
          <p:cNvGrpSpPr/>
          <p:nvPr/>
        </p:nvGrpSpPr>
        <p:grpSpPr>
          <a:xfrm>
            <a:off x="544420" y="2479200"/>
            <a:ext cx="3342157" cy="674091"/>
            <a:chOff x="684696" y="2865003"/>
            <a:chExt cx="3342157" cy="674091"/>
          </a:xfrm>
        </p:grpSpPr>
        <p:grpSp>
          <p:nvGrpSpPr>
            <p:cNvPr id="127" name="组合 126"/>
            <p:cNvGrpSpPr/>
            <p:nvPr/>
          </p:nvGrpSpPr>
          <p:grpSpPr>
            <a:xfrm>
              <a:off x="684696" y="2865003"/>
              <a:ext cx="3342157" cy="674091"/>
              <a:chOff x="460556" y="1763524"/>
              <a:chExt cx="3342157" cy="674091"/>
            </a:xfrm>
          </p:grpSpPr>
          <p:pic>
            <p:nvPicPr>
              <p:cNvPr id="130" name="图片 12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7086" y="1850267"/>
                <a:ext cx="1728194" cy="253614"/>
              </a:xfrm>
              <a:prstGeom prst="rect">
                <a:avLst/>
              </a:prstGeom>
            </p:spPr>
          </p:pic>
          <p:pic>
            <p:nvPicPr>
              <p:cNvPr id="131" name="图片 1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9343" y="2131555"/>
                <a:ext cx="1728194" cy="25361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文本框 131"/>
                  <p:cNvSpPr txBox="1"/>
                  <p:nvPr/>
                </p:nvSpPr>
                <p:spPr>
                  <a:xfrm>
                    <a:off x="476973" y="1763524"/>
                    <a:ext cx="4739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altLang="zh-CN" i="1" dirty="0" smtClean="0"/>
                      <a:t>:</a:t>
                    </a:r>
                    <a:endParaRPr lang="zh-CN" altLang="en-US" i="1" dirty="0"/>
                  </a:p>
                </p:txBody>
              </p:sp>
            </mc:Choice>
            <mc:Fallback xmlns="">
              <p:sp>
                <p:nvSpPr>
                  <p:cNvPr id="132" name="文本框 1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973" y="1763524"/>
                    <a:ext cx="473976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t="-10000" r="-10256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矩形 132"/>
                  <p:cNvSpPr/>
                  <p:nvPr/>
                </p:nvSpPr>
                <p:spPr>
                  <a:xfrm>
                    <a:off x="460556" y="2068283"/>
                    <a:ext cx="45800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矩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556" y="2068283"/>
                    <a:ext cx="45800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4" name="直接箭头连接符 133"/>
              <p:cNvCxnSpPr>
                <a:stCxn id="131" idx="3"/>
              </p:cNvCxnSpPr>
              <p:nvPr/>
            </p:nvCxnSpPr>
            <p:spPr>
              <a:xfrm flipV="1">
                <a:off x="3237537" y="2251648"/>
                <a:ext cx="565176" cy="67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矩形 128"/>
            <p:cNvSpPr/>
            <p:nvPr/>
          </p:nvSpPr>
          <p:spPr>
            <a:xfrm>
              <a:off x="1988945" y="2980100"/>
              <a:ext cx="975206" cy="209851"/>
            </a:xfrm>
            <a:prstGeom prst="rect">
              <a:avLst/>
            </a:prstGeom>
            <a:solidFill>
              <a:srgbClr val="4A66AC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4619372" y="3806546"/>
            <a:ext cx="4079686" cy="725870"/>
            <a:chOff x="4808395" y="3914480"/>
            <a:chExt cx="4079686" cy="725870"/>
          </a:xfrm>
        </p:grpSpPr>
        <p:grpSp>
          <p:nvGrpSpPr>
            <p:cNvPr id="136" name="组合 135"/>
            <p:cNvGrpSpPr/>
            <p:nvPr/>
          </p:nvGrpSpPr>
          <p:grpSpPr>
            <a:xfrm>
              <a:off x="4808395" y="3914480"/>
              <a:ext cx="4079686" cy="674091"/>
              <a:chOff x="460556" y="1763524"/>
              <a:chExt cx="4079686" cy="674091"/>
            </a:xfrm>
          </p:grpSpPr>
          <p:pic>
            <p:nvPicPr>
              <p:cNvPr id="139" name="图片 13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7086" y="1850267"/>
                <a:ext cx="1728194" cy="253614"/>
              </a:xfrm>
              <a:prstGeom prst="rect">
                <a:avLst/>
              </a:prstGeom>
            </p:spPr>
          </p:pic>
          <p:pic>
            <p:nvPicPr>
              <p:cNvPr id="140" name="图片 13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46872" y="2131867"/>
                <a:ext cx="1728194" cy="25361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文本框 140"/>
                  <p:cNvSpPr txBox="1"/>
                  <p:nvPr/>
                </p:nvSpPr>
                <p:spPr>
                  <a:xfrm>
                    <a:off x="476973" y="1763524"/>
                    <a:ext cx="4739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a14:m>
                    <a:r>
                      <a:rPr lang="en-US" altLang="zh-CN" i="1" dirty="0" smtClean="0"/>
                      <a:t>:</a:t>
                    </a:r>
                    <a:endParaRPr lang="zh-CN" altLang="en-US" i="1" dirty="0"/>
                  </a:p>
                </p:txBody>
              </p:sp>
            </mc:Choice>
            <mc:Fallback xmlns="">
              <p:sp>
                <p:nvSpPr>
                  <p:cNvPr id="101" name="文本框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973" y="1763524"/>
                    <a:ext cx="473976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t="-9836" r="-115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矩形 141"/>
                  <p:cNvSpPr/>
                  <p:nvPr/>
                </p:nvSpPr>
                <p:spPr>
                  <a:xfrm>
                    <a:off x="460556" y="2068283"/>
                    <a:ext cx="45800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矩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556" y="2068283"/>
                    <a:ext cx="45800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3" name="直接箭头连接符 142"/>
              <p:cNvCxnSpPr>
                <a:stCxn id="140" idx="3"/>
              </p:cNvCxnSpPr>
              <p:nvPr/>
            </p:nvCxnSpPr>
            <p:spPr>
              <a:xfrm flipV="1">
                <a:off x="3975066" y="2251960"/>
                <a:ext cx="565176" cy="67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矩形 136"/>
            <p:cNvSpPr/>
            <p:nvPr/>
          </p:nvSpPr>
          <p:spPr>
            <a:xfrm>
              <a:off x="6853922" y="4015796"/>
              <a:ext cx="233927" cy="210355"/>
            </a:xfrm>
            <a:prstGeom prst="rect">
              <a:avLst/>
            </a:prstGeom>
            <a:solidFill>
              <a:srgbClr val="4A66AC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6582993" y="427101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C00000"/>
                  </a:solidFill>
                </a:rPr>
                <a:t>x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4625056" y="4681288"/>
            <a:ext cx="4323142" cy="674091"/>
            <a:chOff x="460556" y="1763524"/>
            <a:chExt cx="4323142" cy="674091"/>
          </a:xfrm>
        </p:grpSpPr>
        <p:pic>
          <p:nvPicPr>
            <p:cNvPr id="148" name="图片 14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7086" y="1850267"/>
              <a:ext cx="1728194" cy="253614"/>
            </a:xfrm>
            <a:prstGeom prst="rect">
              <a:avLst/>
            </a:prstGeom>
          </p:spPr>
        </p:pic>
        <p:pic>
          <p:nvPicPr>
            <p:cNvPr id="149" name="图片 14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90328" y="2132545"/>
              <a:ext cx="1728194" cy="25361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本框 149"/>
                <p:cNvSpPr txBox="1"/>
                <p:nvPr/>
              </p:nvSpPr>
              <p:spPr>
                <a:xfrm>
                  <a:off x="476973" y="1763524"/>
                  <a:ext cx="4739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a14:m>
                  <a:r>
                    <a:rPr lang="en-US" altLang="zh-CN" i="1" dirty="0" smtClean="0"/>
                    <a:t>:</a:t>
                  </a:r>
                  <a:endParaRPr lang="zh-CN" altLang="en-US" i="1" dirty="0"/>
                </a:p>
              </p:txBody>
            </p:sp>
          </mc:Choice>
          <mc:Fallback xmlns="">
            <p:sp>
              <p:nvSpPr>
                <p:cNvPr id="150" name="文本框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973" y="1763524"/>
                  <a:ext cx="473976" cy="369332"/>
                </a:xfrm>
                <a:prstGeom prst="rect">
                  <a:avLst/>
                </a:prstGeom>
                <a:blipFill>
                  <a:blip r:embed="rId26"/>
                  <a:stretch>
                    <a:fillRect t="-9836" r="-11538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矩形 150"/>
                <p:cNvSpPr/>
                <p:nvPr/>
              </p:nvSpPr>
              <p:spPr>
                <a:xfrm>
                  <a:off x="460556" y="2068283"/>
                  <a:ext cx="4580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556" y="2068283"/>
                  <a:ext cx="45800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直接箭头连接符 151"/>
            <p:cNvCxnSpPr>
              <a:stCxn id="149" idx="3"/>
            </p:cNvCxnSpPr>
            <p:nvPr/>
          </p:nvCxnSpPr>
          <p:spPr>
            <a:xfrm flipV="1">
              <a:off x="4218522" y="2252638"/>
              <a:ext cx="565176" cy="6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071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50" grpId="0"/>
      <p:bldP spid="58" grpId="0"/>
      <p:bldP spid="82" grpId="0"/>
      <p:bldP spid="97" grpId="0"/>
      <p:bldP spid="106" grpId="0"/>
      <p:bldP spid="115" grpId="0"/>
      <p:bldP spid="12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nuthAtOpenContentAllianc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1966196" cy="232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069133" y="3491186"/>
            <a:ext cx="13756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0000"/>
                </a:solidFill>
                <a:latin typeface="+mn-lt"/>
              </a:rPr>
              <a:t> Donald </a:t>
            </a:r>
            <a:r>
              <a:rPr lang="en-US" altLang="zh-CN" sz="1600" b="1" dirty="0" smtClean="0">
                <a:solidFill>
                  <a:srgbClr val="000000"/>
                </a:solidFill>
                <a:latin typeface="+mn-lt"/>
              </a:rPr>
              <a:t>K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</a:rPr>
              <a:t>nuth</a:t>
            </a:r>
          </a:p>
          <a:p>
            <a:pPr algn="ctr"/>
            <a:r>
              <a:rPr lang="en-US" altLang="zh-CN" sz="1600" dirty="0" smtClean="0">
                <a:solidFill>
                  <a:srgbClr val="000000"/>
                </a:solidFill>
                <a:latin typeface="+mn-lt"/>
              </a:rPr>
              <a:t>(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</a:rPr>
              <a:t>高德纳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</a:rPr>
              <a:t>)</a:t>
            </a:r>
            <a:endParaRPr lang="zh-CN" altLang="en-US" sz="1600" dirty="0">
              <a:latin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308304" y="3789040"/>
            <a:ext cx="1585152" cy="2361503"/>
            <a:chOff x="6228184" y="3573016"/>
            <a:chExt cx="1673239" cy="2492732"/>
          </a:xfrm>
        </p:grpSpPr>
        <p:pic>
          <p:nvPicPr>
            <p:cNvPr id="1028" name="Picture 4" descr="VaughanPratt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3573016"/>
              <a:ext cx="1673239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6324472" y="5727194"/>
              <a:ext cx="14806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Vaughan </a:t>
              </a:r>
              <a:r>
                <a:rPr lang="en-US" altLang="zh-CN" sz="1600" b="1" dirty="0">
                  <a:solidFill>
                    <a:srgbClr val="000000"/>
                  </a:solidFill>
                  <a:latin typeface="+mn-lt"/>
                </a:rPr>
                <a:t>P</a:t>
              </a:r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ratt</a:t>
              </a:r>
              <a:endParaRPr lang="zh-CN" altLang="en-US" sz="1600" dirty="0">
                <a:latin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267250" y="3800599"/>
            <a:ext cx="1747429" cy="2367019"/>
            <a:chOff x="1043608" y="3573016"/>
            <a:chExt cx="1844533" cy="2498554"/>
          </a:xfrm>
        </p:grpSpPr>
        <p:pic>
          <p:nvPicPr>
            <p:cNvPr id="1030" name="Picture 6" descr="James Morris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08" t="3403" r="10208" b="3403"/>
            <a:stretch/>
          </p:blipFill>
          <p:spPr bwMode="auto">
            <a:xfrm>
              <a:off x="1043608" y="3573016"/>
              <a:ext cx="1844533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1257186" y="5733016"/>
              <a:ext cx="14173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rgbClr val="555555"/>
                  </a:solidFill>
                  <a:latin typeface="+mn-lt"/>
                </a:rPr>
                <a:t>James </a:t>
              </a:r>
              <a:r>
                <a:rPr lang="en-US" altLang="zh-CN" sz="1600" b="1" dirty="0">
                  <a:solidFill>
                    <a:srgbClr val="555555"/>
                  </a:solidFill>
                  <a:latin typeface="+mn-lt"/>
                </a:rPr>
                <a:t>M</a:t>
              </a:r>
              <a:r>
                <a:rPr lang="en-US" altLang="zh-CN" sz="1600" dirty="0">
                  <a:solidFill>
                    <a:srgbClr val="555555"/>
                  </a:solidFill>
                  <a:latin typeface="+mn-lt"/>
                </a:rPr>
                <a:t>orris</a:t>
              </a:r>
              <a:endParaRPr lang="en-US" altLang="zh-CN" sz="1600" i="0" dirty="0">
                <a:solidFill>
                  <a:srgbClr val="555555"/>
                </a:solidFill>
                <a:effectLst/>
                <a:latin typeface="+mn-lt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467544" y="332656"/>
            <a:ext cx="3026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Knuth-Morris-Pratt</a:t>
            </a:r>
            <a:endParaRPr lang="zh-CN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2" name="Picture 8" descr="ArtOfComputerProgrammin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46" y="1172750"/>
            <a:ext cx="1502834" cy="211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TeX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867" y="1779453"/>
            <a:ext cx="95250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496282" y="5291611"/>
            <a:ext cx="32251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https://en.wikipedia.org/wiki/Donald_</a:t>
            </a:r>
            <a:r>
              <a:rPr lang="zh-CN" altLang="en-US" sz="1200" dirty="0" smtClean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Knuth</a:t>
            </a:r>
            <a:endParaRPr lang="en-US" altLang="zh-CN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</a:t>
            </a:r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en.wikipedia.org/wiki/Vaughan_Pratt</a:t>
            </a:r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https://en.wikipedia.org/wiki/James_H._</a:t>
            </a:r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Morris</a:t>
            </a:r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CN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8" name="Picture 14" descr="Concrete Mathematics - Cove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2" y="1176260"/>
            <a:ext cx="1656185" cy="209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496282" y="4149080"/>
            <a:ext cx="41060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+mn-lt"/>
                <a:hlinkClick r:id="rId11"/>
              </a:rPr>
              <a:t>https://www-cs-faculty.stanford.edu/~knuth/faq.html#</a:t>
            </a:r>
            <a:r>
              <a:rPr lang="zh-CN" altLang="en-US" sz="1200" dirty="0" smtClean="0">
                <a:latin typeface="+mn-lt"/>
                <a:hlinkClick r:id="rId11"/>
              </a:rPr>
              <a:t>asian</a:t>
            </a:r>
            <a:r>
              <a:rPr lang="zh-CN" altLang="en-US" sz="1200" dirty="0" smtClean="0">
                <a:latin typeface="+mn-lt"/>
              </a:rPr>
              <a:t> </a:t>
            </a:r>
            <a:endParaRPr lang="zh-CN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3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650" y="908050"/>
            <a:ext cx="7848600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600" b="1" dirty="0"/>
              <a:t>Open Topics:</a:t>
            </a:r>
          </a:p>
          <a:p>
            <a:pPr eaLnBrk="1" hangingPunct="1">
              <a:defRPr/>
            </a:pPr>
            <a:endParaRPr lang="en-US" altLang="zh-CN" sz="2800" dirty="0"/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altLang="zh-CN" sz="2800" dirty="0"/>
              <a:t>Correctness of the KMP </a:t>
            </a:r>
            <a:r>
              <a:rPr lang="en-US" altLang="zh-CN" sz="2800" dirty="0" smtClean="0"/>
              <a:t>algorithm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endParaRPr lang="en-US" altLang="zh-CN" sz="2800" dirty="0" smtClean="0"/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zh-CN" altLang="en-US" sz="2800" dirty="0" smtClean="0"/>
              <a:t>字典树（与</a:t>
            </a:r>
            <a:r>
              <a:rPr lang="en-US" altLang="zh-CN" sz="2800" dirty="0" smtClean="0"/>
              <a:t>AC</a:t>
            </a:r>
            <a:r>
              <a:rPr lang="zh-CN" altLang="en-US" sz="2800" dirty="0" smtClean="0"/>
              <a:t>自动机</a:t>
            </a:r>
            <a:r>
              <a:rPr lang="zh-CN" altLang="en-US" sz="2800" dirty="0"/>
              <a:t>）</a:t>
            </a:r>
            <a:r>
              <a:rPr lang="zh-CN" altLang="en-US" sz="2800" dirty="0" smtClean="0"/>
              <a:t>？</a:t>
            </a:r>
            <a:endParaRPr lang="en-US" altLang="zh-CN" sz="2800" dirty="0"/>
          </a:p>
          <a:p>
            <a:pPr eaLnBrk="1" hangingPunct="1">
              <a:defRPr/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4" y="2639491"/>
            <a:ext cx="80645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04813"/>
            <a:ext cx="7559675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83568" y="5149641"/>
                <a:ext cx="763284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𝑡𝑒𝑥𝑡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zh-CN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𝑝𝑎𝑡𝑡𝑒𝑟𝑛</m:t>
                    </m:r>
                  </m:oMath>
                </a14:m>
                <a:r>
                  <a:rPr lang="en-US" altLang="zh-CN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zh-CN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alphabet</m:t>
                    </m:r>
                    <m:r>
                      <m:rPr>
                        <m:nor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set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m:rPr>
                        <m:nor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consisiting</m:t>
                    </m:r>
                    <m:r>
                      <m:rPr>
                        <m:nor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possible</m:t>
                    </m:r>
                    <m:r>
                      <m:rPr>
                        <m:nor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characters</m:t>
                    </m:r>
                  </m:oMath>
                </a14:m>
                <a:r>
                  <a:rPr lang="en-US" altLang="zh-CN" sz="20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149641"/>
                <a:ext cx="7632848" cy="1015663"/>
              </a:xfrm>
              <a:prstGeom prst="rect">
                <a:avLst/>
              </a:prstGeom>
              <a:blipFill>
                <a:blip r:embed="rId4"/>
                <a:stretch>
                  <a:fillRect b="-6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611560" y="5071755"/>
            <a:ext cx="7848228" cy="108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6156176" y="2639491"/>
            <a:ext cx="2376264" cy="2432264"/>
          </a:xfrm>
          <a:prstGeom prst="roundRect">
            <a:avLst/>
          </a:prstGeom>
          <a:solidFill>
            <a:srgbClr val="4A66AC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Worst Case</a:t>
            </a:r>
          </a:p>
          <a:p>
            <a:pPr algn="ctr"/>
            <a:endParaRPr lang="en-US" altLang="zh-C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4" y="2639491"/>
            <a:ext cx="80645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04813"/>
            <a:ext cx="7559675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83568" y="5149641"/>
                <a:ext cx="763284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𝑡𝑒𝑥𝑡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zh-CN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𝑝𝑎𝑡𝑡𝑒𝑟𝑛</m:t>
                    </m:r>
                  </m:oMath>
                </a14:m>
                <a:r>
                  <a:rPr lang="en-US" altLang="zh-CN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zh-CN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alphabet</m:t>
                    </m:r>
                    <m:r>
                      <m:rPr>
                        <m:nor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set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m:rPr>
                        <m:nor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consisiting</m:t>
                    </m:r>
                    <m:r>
                      <m:rPr>
                        <m:nor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possible</m:t>
                    </m:r>
                    <m:r>
                      <m:rPr>
                        <m:nor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characters</m:t>
                    </m:r>
                  </m:oMath>
                </a14:m>
                <a:r>
                  <a:rPr lang="en-US" altLang="zh-CN" sz="20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149641"/>
                <a:ext cx="7632848" cy="1015663"/>
              </a:xfrm>
              <a:prstGeom prst="rect">
                <a:avLst/>
              </a:prstGeom>
              <a:blipFill>
                <a:blip r:embed="rId4"/>
                <a:stretch>
                  <a:fillRect b="-6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611560" y="5071755"/>
            <a:ext cx="7848228" cy="108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611560" y="3118740"/>
            <a:ext cx="7920880" cy="504057"/>
          </a:xfrm>
          <a:prstGeom prst="roundRect">
            <a:avLst/>
          </a:prstGeom>
          <a:solidFill>
            <a:srgbClr val="4A66AC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896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673225"/>
            <a:ext cx="8424863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863600"/>
          </a:xfrm>
        </p:spPr>
        <p:txBody>
          <a:bodyPr/>
          <a:lstStyle/>
          <a:p>
            <a:r>
              <a:rPr lang="zh-CN" altLang="en-US" dirty="0" smtClean="0"/>
              <a:t>最容易想到的算法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2051"/>
            <a:ext cx="4680520" cy="219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/>
          <p:nvPr/>
        </p:nvSpPr>
        <p:spPr>
          <a:xfrm>
            <a:off x="5364088" y="3212976"/>
            <a:ext cx="352839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charset="0"/>
                <a:ea typeface="宋体" charset="-122"/>
              </a:rPr>
              <a:t>2</a:t>
            </a:r>
            <a:r>
              <a:rPr lang="zh-CN" alt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charset="0"/>
                <a:ea typeface="宋体" charset="-122"/>
              </a:rPr>
              <a:t>最坏</a:t>
            </a:r>
            <a:r>
              <a:rPr lang="zh-CN" alt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charset="0"/>
                <a:ea typeface="宋体" charset="-122"/>
              </a:rPr>
              <a:t>情况下复杂</a:t>
            </a:r>
            <a:r>
              <a:rPr lang="zh-CN" alt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charset="0"/>
                <a:ea typeface="宋体" charset="-122"/>
              </a:rPr>
              <a:t>度？</a:t>
            </a:r>
            <a:endParaRPr lang="en-US" altLang="zh-CN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7" name="Rounded Rectangle 2"/>
          <p:cNvSpPr/>
          <p:nvPr/>
        </p:nvSpPr>
        <p:spPr>
          <a:xfrm>
            <a:off x="805513" y="4725144"/>
            <a:ext cx="4270543" cy="39211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Rectangle 1"/>
          <p:cNvSpPr/>
          <p:nvPr/>
        </p:nvSpPr>
        <p:spPr>
          <a:xfrm>
            <a:off x="1547664" y="5511684"/>
            <a:ext cx="6862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7030A0"/>
                </a:solidFill>
                <a:latin typeface="Arial" charset="0"/>
                <a:ea typeface="宋体" charset="-122"/>
              </a:rPr>
              <a:t>问题</a:t>
            </a:r>
            <a:r>
              <a:rPr lang="en-US" altLang="zh-CN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7030A0"/>
                </a:solidFill>
                <a:latin typeface="Arial" charset="0"/>
                <a:ea typeface="宋体" charset="-122"/>
              </a:rPr>
              <a:t>3</a:t>
            </a:r>
            <a:r>
              <a:rPr lang="zh-CN" altLang="en-US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7030A0"/>
                </a:solidFill>
                <a:latin typeface="Arial" charset="0"/>
                <a:ea typeface="宋体" charset="-122"/>
              </a:rPr>
              <a:t>：</a:t>
            </a:r>
            <a:r>
              <a:rPr lang="zh-CN" alt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7030A0"/>
                </a:solidFill>
                <a:latin typeface="Arial" charset="0"/>
                <a:ea typeface="宋体" charset="-122"/>
              </a:rPr>
              <a:t>什么时候出现最坏情况？</a:t>
            </a:r>
            <a:endParaRPr lang="en-US" altLang="zh-CN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7030A0"/>
              </a:solidFill>
              <a:latin typeface="Arial" charset="0"/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289649" y="4540670"/>
                <a:ext cx="2109232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d>
                    </m:oMath>
                  </m:oMathPara>
                </a14:m>
                <a:endParaRPr lang="zh-CN" alt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49" y="4540670"/>
                <a:ext cx="2109232" cy="347403"/>
              </a:xfrm>
              <a:prstGeom prst="rect">
                <a:avLst/>
              </a:prstGeom>
              <a:blipFill>
                <a:blip r:embed="rId4"/>
                <a:stretch>
                  <a:fillRect l="-2312" b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673225"/>
            <a:ext cx="8424863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863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4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你</a:t>
            </a:r>
            <a:r>
              <a:rPr lang="zh-CN" alt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能否说说</a:t>
            </a:r>
            <a:r>
              <a:rPr lang="en-US" altLang="zh-CN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naïve</a:t>
            </a:r>
            <a:r>
              <a:rPr lang="zh-CN" alt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算法有什么问题，为什么有可能改进？</a:t>
            </a:r>
            <a:endParaRPr lang="en-US" altLang="zh-CN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7032"/>
            <a:ext cx="4362946" cy="226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2"/>
          <p:cNvSpPr/>
          <p:nvPr/>
        </p:nvSpPr>
        <p:spPr>
          <a:xfrm>
            <a:off x="539552" y="5238477"/>
            <a:ext cx="3864854" cy="39211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17558" y="4268981"/>
            <a:ext cx="33757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 smtClean="0"/>
              <a:t>The naive string-matcher is inefficient because 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it entirely ignores information gained </a:t>
            </a:r>
            <a:r>
              <a:rPr lang="en-US" altLang="zh-CN" i="1" dirty="0" smtClean="0">
                <a:solidFill>
                  <a:srgbClr val="C00000"/>
                </a:solidFill>
              </a:rPr>
              <a:t>about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 the text for one value of s when it considers other values of s</a:t>
            </a:r>
            <a:r>
              <a:rPr lang="en-US" altLang="zh-CN" sz="2000" dirty="0" smtClean="0"/>
              <a:t>. </a:t>
            </a: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4537197" y="3590001"/>
            <a:ext cx="4536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CN" alt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逐位单字符比较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4" y="2639491"/>
            <a:ext cx="80645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04813"/>
            <a:ext cx="7559675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83568" y="5149641"/>
                <a:ext cx="763284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𝑡𝑒𝑥𝑡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zh-CN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𝑝𝑎𝑡𝑡𝑒𝑟𝑛</m:t>
                    </m:r>
                  </m:oMath>
                </a14:m>
                <a:r>
                  <a:rPr lang="en-US" altLang="zh-CN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zh-CN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alphabet</m:t>
                    </m:r>
                    <m:r>
                      <m:rPr>
                        <m:nor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set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m:rPr>
                        <m:nor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consisiting</m:t>
                    </m:r>
                    <m:r>
                      <m:rPr>
                        <m:nor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possible</m:t>
                    </m:r>
                    <m:r>
                      <m:rPr>
                        <m:nor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characters</m:t>
                    </m:r>
                  </m:oMath>
                </a14:m>
                <a:r>
                  <a:rPr lang="en-US" altLang="zh-CN" sz="20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149641"/>
                <a:ext cx="7632848" cy="1015663"/>
              </a:xfrm>
              <a:prstGeom prst="rect">
                <a:avLst/>
              </a:prstGeom>
              <a:blipFill>
                <a:blip r:embed="rId4"/>
                <a:stretch>
                  <a:fillRect b="-6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611560" y="5071755"/>
            <a:ext cx="7848228" cy="108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575234" y="3501008"/>
            <a:ext cx="7920880" cy="504057"/>
          </a:xfrm>
          <a:prstGeom prst="roundRect">
            <a:avLst/>
          </a:prstGeom>
          <a:solidFill>
            <a:srgbClr val="4A66AC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086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-黑体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3685</TotalTime>
  <Pages>0</Pages>
  <Words>1367</Words>
  <Characters>0</Characters>
  <Application>Microsoft Office PowerPoint</Application>
  <DocSecurity>0</DocSecurity>
  <PresentationFormat>全屏显示(4:3)</PresentationFormat>
  <Lines>0</Lines>
  <Paragraphs>265</Paragraphs>
  <Slides>47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1" baseType="lpstr">
      <vt:lpstr>黑体</vt:lpstr>
      <vt:lpstr>华文行楷</vt:lpstr>
      <vt:lpstr>楷体</vt:lpstr>
      <vt:lpstr>宋体</vt:lpstr>
      <vt:lpstr>微软雅黑</vt:lpstr>
      <vt:lpstr>Arial</vt:lpstr>
      <vt:lpstr>Calibri</vt:lpstr>
      <vt:lpstr>Cambria Math</vt:lpstr>
      <vt:lpstr>Garamond</vt:lpstr>
      <vt:lpstr>Symbol</vt:lpstr>
      <vt:lpstr>Times New Roman</vt:lpstr>
      <vt:lpstr>Verdana</vt:lpstr>
      <vt:lpstr>Wingdings</vt:lpstr>
      <vt:lpstr>default</vt:lpstr>
      <vt:lpstr>计算机问题求解 – 论题4-5     -  串匹配</vt:lpstr>
      <vt:lpstr>PowerPoint 演示文稿</vt:lpstr>
      <vt:lpstr>几乎每天都在用。。。</vt:lpstr>
      <vt:lpstr>PowerPoint 演示文稿</vt:lpstr>
      <vt:lpstr>PowerPoint 演示文稿</vt:lpstr>
      <vt:lpstr>PowerPoint 演示文稿</vt:lpstr>
      <vt:lpstr>最容易想到的算法</vt:lpstr>
      <vt:lpstr>问题4：你能否说说naïve算法有什么问题，为什么有可能改进？</vt:lpstr>
      <vt:lpstr>PowerPoint 演示文稿</vt:lpstr>
      <vt:lpstr>PowerPoint 演示文稿</vt:lpstr>
      <vt:lpstr>Preprocessing</vt:lpstr>
      <vt:lpstr>Matching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有限状态机（Finite automaton）</vt:lpstr>
      <vt:lpstr>PowerPoint 演示文稿</vt:lpstr>
      <vt:lpstr>PowerPoint 演示文稿</vt:lpstr>
      <vt:lpstr>PowerPoint 演示文稿</vt:lpstr>
      <vt:lpstr>字符串匹配自动机的使用</vt:lpstr>
      <vt:lpstr>PowerPoint 演示文稿</vt:lpstr>
      <vt:lpstr>如何构建自动机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KMP算法的基本思想</vt:lpstr>
      <vt:lpstr>为什么要问这个问题？</vt:lpstr>
      <vt:lpstr>模式的前缀函数</vt:lpstr>
      <vt:lpstr>模式的前缀函数</vt:lpstr>
      <vt:lpstr>再来两个例子</vt:lpstr>
      <vt:lpstr>KMP算法</vt:lpstr>
      <vt:lpstr>KMP VS 有限状态机</vt:lpstr>
      <vt:lpstr>PowerPoint 演示文稿</vt:lpstr>
      <vt:lpstr> </vt:lpstr>
      <vt:lpstr> </vt:lpstr>
      <vt:lpstr>PowerPoint 演示文稿</vt:lpstr>
      <vt:lpstr>PowerPoint 演示文稿</vt:lpstr>
    </vt:vector>
  </TitlesOfParts>
  <Company>Nanjing University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jun ma</cp:lastModifiedBy>
  <cp:revision>296</cp:revision>
  <cp:lastPrinted>1601-01-01T00:00:00Z</cp:lastPrinted>
  <dcterms:created xsi:type="dcterms:W3CDTF">2010-10-07T02:50:25Z</dcterms:created>
  <dcterms:modified xsi:type="dcterms:W3CDTF">2019-03-27T06:27:29Z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