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2"/>
  </p:notesMasterIdLst>
  <p:sldIdLst>
    <p:sldId id="256" r:id="rId2"/>
    <p:sldId id="339" r:id="rId3"/>
    <p:sldId id="348" r:id="rId4"/>
    <p:sldId id="345" r:id="rId5"/>
    <p:sldId id="340" r:id="rId6"/>
    <p:sldId id="294" r:id="rId7"/>
    <p:sldId id="341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59" r:id="rId16"/>
    <p:sldId id="368" r:id="rId17"/>
    <p:sldId id="281" r:id="rId18"/>
    <p:sldId id="284" r:id="rId19"/>
    <p:sldId id="342" r:id="rId20"/>
    <p:sldId id="369" r:id="rId21"/>
    <p:sldId id="380" r:id="rId22"/>
    <p:sldId id="355" r:id="rId23"/>
    <p:sldId id="389" r:id="rId24"/>
    <p:sldId id="390" r:id="rId25"/>
    <p:sldId id="370" r:id="rId26"/>
    <p:sldId id="387" r:id="rId27"/>
    <p:sldId id="388" r:id="rId28"/>
    <p:sldId id="371" r:id="rId29"/>
    <p:sldId id="372" r:id="rId30"/>
    <p:sldId id="383" r:id="rId31"/>
    <p:sldId id="376" r:id="rId32"/>
    <p:sldId id="377" r:id="rId33"/>
    <p:sldId id="378" r:id="rId34"/>
    <p:sldId id="379" r:id="rId35"/>
    <p:sldId id="384" r:id="rId36"/>
    <p:sldId id="385" r:id="rId37"/>
    <p:sldId id="381" r:id="rId38"/>
    <p:sldId id="382" r:id="rId39"/>
    <p:sldId id="358" r:id="rId40"/>
    <p:sldId id="282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863" autoAdjust="0"/>
  </p:normalViewPr>
  <p:slideViewPr>
    <p:cSldViewPr>
      <p:cViewPr varScale="1">
        <p:scale>
          <a:sx n="57" d="100"/>
          <a:sy n="57" d="100"/>
        </p:scale>
        <p:origin x="126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40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AD8073-FA9B-43DC-9DF5-A7C6EA40B5F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6356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9508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找到度小于等于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V0</a:t>
            </a:r>
            <a:r>
              <a:rPr lang="zh-CN" altLang="en-US" dirty="0" smtClean="0"/>
              <a:t>，去掉它，回到归纳假设，设计</a:t>
            </a:r>
            <a:r>
              <a:rPr lang="en-US" altLang="zh-CN" dirty="0" smtClean="0"/>
              <a:t>5</a:t>
            </a:r>
            <a:r>
              <a:rPr lang="zh-CN" altLang="en-US" dirty="0" smtClean="0"/>
              <a:t>色图；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调整</a:t>
            </a:r>
            <a:r>
              <a:rPr lang="en-US" altLang="zh-CN" dirty="0" smtClean="0"/>
              <a:t>5</a:t>
            </a:r>
            <a:r>
              <a:rPr lang="zh-CN" altLang="en-US" dirty="0" smtClean="0"/>
              <a:t>色图，将</a:t>
            </a:r>
            <a:r>
              <a:rPr lang="en-US" altLang="zh-CN" dirty="0" smtClean="0"/>
              <a:t>V0</a:t>
            </a:r>
            <a:r>
              <a:rPr lang="zh-CN" altLang="en-US" dirty="0" smtClean="0"/>
              <a:t>放回去，得到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色即可；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假设点数小于等于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时，定理成立；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当图的点数等于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简单平面图一定有点</a:t>
            </a:r>
            <a:r>
              <a:rPr lang="en-US" altLang="zh-CN" dirty="0" smtClean="0"/>
              <a:t>v0</a:t>
            </a:r>
            <a:r>
              <a:rPr lang="zh-CN" altLang="en-US" dirty="0" smtClean="0"/>
              <a:t>，其度小于等于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</a:t>
            </a:r>
            <a:r>
              <a:rPr lang="en-US" altLang="zh-CN" dirty="0" smtClean="0"/>
              <a:t>v0</a:t>
            </a:r>
            <a:r>
              <a:rPr lang="zh-CN" altLang="en-US" dirty="0" smtClean="0"/>
              <a:t>度小于等于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G-v0</a:t>
            </a:r>
            <a:r>
              <a:rPr lang="zh-CN" altLang="en-US" dirty="0" smtClean="0"/>
              <a:t>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种颜色标好，将和</a:t>
            </a:r>
            <a:r>
              <a:rPr lang="en-US" altLang="zh-CN" dirty="0" smtClean="0"/>
              <a:t>V0</a:t>
            </a:r>
            <a:r>
              <a:rPr lang="zh-CN" altLang="en-US" dirty="0" smtClean="0"/>
              <a:t>相邻的至多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个顶点找出，用第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种颜色标注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</a:t>
            </a:r>
            <a:r>
              <a:rPr lang="en-US" altLang="zh-CN" dirty="0" smtClean="0"/>
              <a:t>V0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G-V0</a:t>
            </a:r>
            <a:r>
              <a:rPr lang="zh-CN" altLang="en-US" dirty="0" smtClean="0"/>
              <a:t>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种颜色标好，假设</a:t>
            </a:r>
            <a:r>
              <a:rPr lang="en-US" altLang="zh-CN" dirty="0" smtClean="0"/>
              <a:t>v0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个相邻点使用了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种颜色。将其排好。构造</a:t>
            </a:r>
            <a:r>
              <a:rPr lang="en-US" altLang="zh-CN" dirty="0" smtClean="0"/>
              <a:t>V13</a:t>
            </a:r>
            <a:r>
              <a:rPr lang="zh-CN" altLang="en-US" dirty="0" smtClean="0"/>
              <a:t>集合（染</a:t>
            </a:r>
            <a:r>
              <a:rPr lang="en-US" altLang="zh-CN" dirty="0" smtClean="0"/>
              <a:t>13</a:t>
            </a:r>
            <a:r>
              <a:rPr lang="zh-CN" altLang="en-US" dirty="0" smtClean="0"/>
              <a:t>色的节点），构造</a:t>
            </a:r>
            <a:r>
              <a:rPr lang="en-US" altLang="zh-CN" dirty="0" smtClean="0"/>
              <a:t>V13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G13</a:t>
            </a:r>
            <a:r>
              <a:rPr lang="zh-CN" altLang="en-US" dirty="0" smtClean="0"/>
              <a:t>导出子图。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   如果</a:t>
            </a:r>
            <a:r>
              <a:rPr lang="en-US" altLang="zh-CN" dirty="0" smtClean="0"/>
              <a:t>G13</a:t>
            </a:r>
            <a:r>
              <a:rPr lang="zh-CN" altLang="en-US" dirty="0" smtClean="0"/>
              <a:t>子图中，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不联通，将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（或者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）所在子图的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颜色互换。此时，</a:t>
            </a:r>
            <a:r>
              <a:rPr lang="en-US" altLang="zh-CN" dirty="0" smtClean="0"/>
              <a:t>V1-V5</a:t>
            </a:r>
            <a:r>
              <a:rPr lang="zh-CN" altLang="en-US" dirty="0" smtClean="0"/>
              <a:t>着色数为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v0</a:t>
            </a:r>
            <a:r>
              <a:rPr lang="zh-CN" altLang="en-US" dirty="0" smtClean="0"/>
              <a:t>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色放回。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   如果</a:t>
            </a:r>
            <a:r>
              <a:rPr lang="en-US" altLang="zh-CN" dirty="0" smtClean="0"/>
              <a:t>13</a:t>
            </a:r>
            <a:r>
              <a:rPr lang="zh-CN" altLang="en-US" dirty="0" smtClean="0"/>
              <a:t>联通；</a:t>
            </a:r>
            <a:r>
              <a:rPr lang="en-US" altLang="zh-CN" dirty="0" smtClean="0"/>
              <a:t>G24</a:t>
            </a:r>
            <a:r>
              <a:rPr lang="zh-CN" altLang="en-US" dirty="0" smtClean="0"/>
              <a:t>一定不连通，否则不是平面图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74DA20-2CFE-4B2C-86F3-6DB20D68D65E}" type="slidenum">
              <a:rPr lang="zh-CN" altLang="en-US"/>
              <a:pPr eaLnBrk="1" hangingPunct="1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2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找到度小于等于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V0</a:t>
            </a:r>
            <a:r>
              <a:rPr lang="zh-CN" altLang="en-US" dirty="0" smtClean="0"/>
              <a:t>，去掉它，回到归纳假设，设计</a:t>
            </a:r>
            <a:r>
              <a:rPr lang="en-US" altLang="zh-CN" dirty="0" smtClean="0"/>
              <a:t>5</a:t>
            </a:r>
            <a:r>
              <a:rPr lang="zh-CN" altLang="en-US" dirty="0" smtClean="0"/>
              <a:t>色图；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调整</a:t>
            </a:r>
            <a:r>
              <a:rPr lang="en-US" altLang="zh-CN" dirty="0" smtClean="0"/>
              <a:t>5</a:t>
            </a:r>
            <a:r>
              <a:rPr lang="zh-CN" altLang="en-US" dirty="0" smtClean="0"/>
              <a:t>色图，将</a:t>
            </a:r>
            <a:r>
              <a:rPr lang="en-US" altLang="zh-CN" dirty="0" smtClean="0"/>
              <a:t>V0</a:t>
            </a:r>
            <a:r>
              <a:rPr lang="zh-CN" altLang="en-US" dirty="0" smtClean="0"/>
              <a:t>放回去，得到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色即可；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假设点数小于等于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时，定理成立；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当图的点数等于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简单平面图一定有点</a:t>
            </a:r>
            <a:r>
              <a:rPr lang="en-US" altLang="zh-CN" dirty="0" smtClean="0"/>
              <a:t>v0</a:t>
            </a:r>
            <a:r>
              <a:rPr lang="zh-CN" altLang="en-US" dirty="0" smtClean="0"/>
              <a:t>，其度小于等于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</a:t>
            </a:r>
            <a:r>
              <a:rPr lang="en-US" altLang="zh-CN" dirty="0" smtClean="0"/>
              <a:t>v0</a:t>
            </a:r>
            <a:r>
              <a:rPr lang="zh-CN" altLang="en-US" dirty="0" smtClean="0"/>
              <a:t>度小于等于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G-v0</a:t>
            </a:r>
            <a:r>
              <a:rPr lang="zh-CN" altLang="en-US" dirty="0" smtClean="0"/>
              <a:t>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种颜色标好，将和</a:t>
            </a:r>
            <a:r>
              <a:rPr lang="en-US" altLang="zh-CN" dirty="0" smtClean="0"/>
              <a:t>V0</a:t>
            </a:r>
            <a:r>
              <a:rPr lang="zh-CN" altLang="en-US" dirty="0" smtClean="0"/>
              <a:t>相邻的至多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个顶点找出，用第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种颜色标注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</a:t>
            </a:r>
            <a:r>
              <a:rPr lang="en-US" altLang="zh-CN" dirty="0" smtClean="0"/>
              <a:t>V0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G-V0</a:t>
            </a:r>
            <a:r>
              <a:rPr lang="zh-CN" altLang="en-US" dirty="0" smtClean="0"/>
              <a:t>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种颜色标好，假设</a:t>
            </a:r>
            <a:r>
              <a:rPr lang="en-US" altLang="zh-CN" dirty="0" smtClean="0"/>
              <a:t>v0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个相邻点使用了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种颜色。将其排好。构造</a:t>
            </a:r>
            <a:r>
              <a:rPr lang="en-US" altLang="zh-CN" dirty="0" smtClean="0"/>
              <a:t>V13</a:t>
            </a:r>
            <a:r>
              <a:rPr lang="zh-CN" altLang="en-US" dirty="0" smtClean="0"/>
              <a:t>集合（染</a:t>
            </a:r>
            <a:r>
              <a:rPr lang="en-US" altLang="zh-CN" dirty="0" smtClean="0"/>
              <a:t>13</a:t>
            </a:r>
            <a:r>
              <a:rPr lang="zh-CN" altLang="en-US" dirty="0" smtClean="0"/>
              <a:t>色的节点），构造</a:t>
            </a:r>
            <a:r>
              <a:rPr lang="en-US" altLang="zh-CN" dirty="0" smtClean="0"/>
              <a:t>V13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G13</a:t>
            </a:r>
            <a:r>
              <a:rPr lang="zh-CN" altLang="en-US" dirty="0" smtClean="0"/>
              <a:t>导出子图。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   如果</a:t>
            </a:r>
            <a:r>
              <a:rPr lang="en-US" altLang="zh-CN" dirty="0" smtClean="0"/>
              <a:t>G13</a:t>
            </a:r>
            <a:r>
              <a:rPr lang="zh-CN" altLang="en-US" dirty="0" smtClean="0"/>
              <a:t>子图中，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不联通，将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（或者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）所在子图的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颜色互换。此时，</a:t>
            </a:r>
            <a:r>
              <a:rPr lang="en-US" altLang="zh-CN" dirty="0" smtClean="0"/>
              <a:t>V1-V5</a:t>
            </a:r>
            <a:r>
              <a:rPr lang="zh-CN" altLang="en-US" dirty="0" smtClean="0"/>
              <a:t>着色数为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v0</a:t>
            </a:r>
            <a:r>
              <a:rPr lang="zh-CN" altLang="en-US" dirty="0" smtClean="0"/>
              <a:t>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色放回。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   如果</a:t>
            </a:r>
            <a:r>
              <a:rPr lang="en-US" altLang="zh-CN" dirty="0" smtClean="0"/>
              <a:t>13</a:t>
            </a:r>
            <a:r>
              <a:rPr lang="zh-CN" altLang="en-US" dirty="0" smtClean="0"/>
              <a:t>联通；</a:t>
            </a:r>
            <a:r>
              <a:rPr lang="en-US" altLang="zh-CN" dirty="0" smtClean="0"/>
              <a:t>G24</a:t>
            </a:r>
            <a:r>
              <a:rPr lang="zh-CN" altLang="en-US" dirty="0" smtClean="0"/>
              <a:t>一定不连通，否则不是平面图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74DA20-2CFE-4B2C-86F3-6DB20D68D65E}" type="slidenum">
              <a:rPr lang="zh-CN" altLang="en-US"/>
              <a:pPr eaLnBrk="1" hangingPunct="1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3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找到度小于等于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V0</a:t>
            </a:r>
            <a:r>
              <a:rPr lang="zh-CN" altLang="en-US" dirty="0" smtClean="0"/>
              <a:t>，去掉它，回到归纳假设，设计</a:t>
            </a:r>
            <a:r>
              <a:rPr lang="en-US" altLang="zh-CN" dirty="0" smtClean="0"/>
              <a:t>5</a:t>
            </a:r>
            <a:r>
              <a:rPr lang="zh-CN" altLang="en-US" dirty="0" smtClean="0"/>
              <a:t>色图；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调整</a:t>
            </a:r>
            <a:r>
              <a:rPr lang="en-US" altLang="zh-CN" dirty="0" smtClean="0"/>
              <a:t>5</a:t>
            </a:r>
            <a:r>
              <a:rPr lang="zh-CN" altLang="en-US" dirty="0" smtClean="0"/>
              <a:t>色图，将</a:t>
            </a:r>
            <a:r>
              <a:rPr lang="en-US" altLang="zh-CN" dirty="0" smtClean="0"/>
              <a:t>V0</a:t>
            </a:r>
            <a:r>
              <a:rPr lang="zh-CN" altLang="en-US" dirty="0" smtClean="0"/>
              <a:t>放回去，得到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色即可；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假设点数小于等于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时，定理成立；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当图的点数等于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简单平面图一定有点</a:t>
            </a:r>
            <a:r>
              <a:rPr lang="en-US" altLang="zh-CN" dirty="0" smtClean="0"/>
              <a:t>v0</a:t>
            </a:r>
            <a:r>
              <a:rPr lang="zh-CN" altLang="en-US" dirty="0" smtClean="0"/>
              <a:t>，其度小于等于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</a:t>
            </a:r>
            <a:r>
              <a:rPr lang="en-US" altLang="zh-CN" dirty="0" smtClean="0"/>
              <a:t>v0</a:t>
            </a:r>
            <a:r>
              <a:rPr lang="zh-CN" altLang="en-US" dirty="0" smtClean="0"/>
              <a:t>度小于等于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G-v0</a:t>
            </a:r>
            <a:r>
              <a:rPr lang="zh-CN" altLang="en-US" dirty="0" smtClean="0"/>
              <a:t>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种颜色标好，将和</a:t>
            </a:r>
            <a:r>
              <a:rPr lang="en-US" altLang="zh-CN" dirty="0" smtClean="0"/>
              <a:t>V0</a:t>
            </a:r>
            <a:r>
              <a:rPr lang="zh-CN" altLang="en-US" dirty="0" smtClean="0"/>
              <a:t>相邻的至多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个顶点找出，用第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种颜色标注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</a:t>
            </a:r>
            <a:r>
              <a:rPr lang="en-US" altLang="zh-CN" dirty="0" smtClean="0"/>
              <a:t>V0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G-V0</a:t>
            </a:r>
            <a:r>
              <a:rPr lang="zh-CN" altLang="en-US" dirty="0" smtClean="0"/>
              <a:t>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种颜色标好，假设</a:t>
            </a:r>
            <a:r>
              <a:rPr lang="en-US" altLang="zh-CN" dirty="0" smtClean="0"/>
              <a:t>v0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个相邻点使用了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种颜色。将其排好。构造</a:t>
            </a:r>
            <a:r>
              <a:rPr lang="en-US" altLang="zh-CN" dirty="0" smtClean="0"/>
              <a:t>V13</a:t>
            </a:r>
            <a:r>
              <a:rPr lang="zh-CN" altLang="en-US" dirty="0" smtClean="0"/>
              <a:t>集合（染</a:t>
            </a:r>
            <a:r>
              <a:rPr lang="en-US" altLang="zh-CN" dirty="0" smtClean="0"/>
              <a:t>13</a:t>
            </a:r>
            <a:r>
              <a:rPr lang="zh-CN" altLang="en-US" dirty="0" smtClean="0"/>
              <a:t>色的节点），构造</a:t>
            </a:r>
            <a:r>
              <a:rPr lang="en-US" altLang="zh-CN" dirty="0" smtClean="0"/>
              <a:t>V13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G13</a:t>
            </a:r>
            <a:r>
              <a:rPr lang="zh-CN" altLang="en-US" dirty="0" smtClean="0"/>
              <a:t>导出子图。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   如果</a:t>
            </a:r>
            <a:r>
              <a:rPr lang="en-US" altLang="zh-CN" dirty="0" smtClean="0"/>
              <a:t>G13</a:t>
            </a:r>
            <a:r>
              <a:rPr lang="zh-CN" altLang="en-US" dirty="0" smtClean="0"/>
              <a:t>子图中，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不联通，将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（或者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）所在子图的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颜色互换。此时，</a:t>
            </a:r>
            <a:r>
              <a:rPr lang="en-US" altLang="zh-CN" dirty="0" smtClean="0"/>
              <a:t>V1-V5</a:t>
            </a:r>
            <a:r>
              <a:rPr lang="zh-CN" altLang="en-US" dirty="0" smtClean="0"/>
              <a:t>着色数为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v0</a:t>
            </a:r>
            <a:r>
              <a:rPr lang="zh-CN" altLang="en-US" dirty="0" smtClean="0"/>
              <a:t>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色放回。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   如果</a:t>
            </a:r>
            <a:r>
              <a:rPr lang="en-US" altLang="zh-CN" dirty="0" smtClean="0"/>
              <a:t>13</a:t>
            </a:r>
            <a:r>
              <a:rPr lang="zh-CN" altLang="en-US" dirty="0" smtClean="0"/>
              <a:t>联通；</a:t>
            </a:r>
            <a:r>
              <a:rPr lang="en-US" altLang="zh-CN" dirty="0" smtClean="0"/>
              <a:t>G24</a:t>
            </a:r>
            <a:r>
              <a:rPr lang="zh-CN" altLang="en-US" dirty="0" smtClean="0"/>
              <a:t>一定不连通，否则不是平面图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74DA20-2CFE-4B2C-86F3-6DB20D68D65E}" type="slidenum">
              <a:rPr lang="zh-CN" altLang="en-US"/>
              <a:pPr eaLnBrk="1" hangingPunct="1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223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高中时期的多面体：顶点数、面数、棱数。</a:t>
            </a:r>
            <a:endParaRPr lang="en-US" altLang="zh-CN" dirty="0" smtClean="0"/>
          </a:p>
          <a:p>
            <a:r>
              <a:rPr lang="zh-CN" altLang="en-US" dirty="0" smtClean="0"/>
              <a:t>这个结论和平面图的欧拉公式什么关系？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437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用处不大，只有平面化之后，才有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103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时，我们对平面图的点和边数之间的一些必要条件有些观察和结论</a:t>
            </a:r>
            <a:endParaRPr lang="en-US" altLang="zh-CN" dirty="0" smtClean="0"/>
          </a:p>
          <a:p>
            <a:r>
              <a:rPr lang="zh-CN" altLang="en-US" dirty="0" smtClean="0"/>
              <a:t>平面图里，边数不能太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r>
              <a:rPr lang="zh-CN" altLang="en-US" dirty="0" smtClean="0"/>
              <a:t>如果能够寻找到某种（甚至于某个）平面图，其</a:t>
            </a:r>
            <a:r>
              <a:rPr lang="en-US" altLang="zh-CN" dirty="0" smtClean="0"/>
              <a:t>m=3n-6.</a:t>
            </a:r>
            <a:r>
              <a:rPr lang="zh-CN" altLang="en-US" dirty="0" smtClean="0"/>
              <a:t>该界就是紧致的。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170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二部图中的区域边数至少是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4r《2m</a:t>
            </a:r>
          </a:p>
          <a:p>
            <a:r>
              <a:rPr lang="en-US" altLang="zh-CN" dirty="0" smtClean="0"/>
              <a:t>8=4n-4m+4r&lt;=4n-4m+2m;</a:t>
            </a:r>
          </a:p>
          <a:p>
            <a:r>
              <a:rPr lang="en-US" altLang="zh-CN" dirty="0" smtClean="0"/>
              <a:t>M&lt;=2n-4;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222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如果存在这样的地图，</a:t>
            </a:r>
            <a:r>
              <a:rPr lang="en-US" altLang="zh-CN" dirty="0" smtClean="0"/>
              <a:t>K5</a:t>
            </a:r>
            <a:r>
              <a:rPr lang="zh-CN" altLang="en-US" dirty="0" smtClean="0"/>
              <a:t>就是平面图了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897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kaɪ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928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阿尔法</a:t>
            </a:r>
            <a:r>
              <a:rPr lang="en-US" altLang="zh-CN" dirty="0" smtClean="0"/>
              <a:t>(G)</a:t>
            </a:r>
            <a:r>
              <a:rPr lang="zh-CN" altLang="en-US" dirty="0" smtClean="0"/>
              <a:t>是点独立数，代表了一个最大的可以着同色的点集；</a:t>
            </a:r>
            <a:endParaRPr lang="en-US" altLang="zh-CN" dirty="0" smtClean="0"/>
          </a:p>
          <a:p>
            <a:r>
              <a:rPr lang="zh-CN" altLang="en-US" dirty="0" smtClean="0"/>
              <a:t>每个点独立集均可以着同一种颜色；</a:t>
            </a:r>
            <a:endParaRPr lang="en-US" altLang="zh-CN" dirty="0" smtClean="0"/>
          </a:p>
          <a:p>
            <a:r>
              <a:rPr lang="zh-CN" altLang="en-US" dirty="0" smtClean="0"/>
              <a:t>着色数为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个点独立集；</a:t>
            </a:r>
            <a:r>
              <a:rPr lang="en-US" altLang="zh-CN" dirty="0" smtClean="0"/>
              <a:t>n&lt;=k*a(G)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10.7</a:t>
            </a:r>
            <a:r>
              <a:rPr lang="zh-CN" altLang="en-US" dirty="0" smtClean="0"/>
              <a:t>的证明来自于贪心着色算法。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354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这个上界成立于完全图和奇圈。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D8073-FA9B-43DC-9DF5-A7C6EA40B5F2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684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A8F34-E727-4FD9-A4DF-8CBF4342EA7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46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FC039-A7A7-4FBF-918C-A5CB97F9C29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567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7761A-D3A4-43F2-BA07-8D0102E5822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789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9F1A-D4C0-46E2-8207-609F764BAFA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7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05D8F-667B-4B98-BEC8-16C89F723BB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49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32949F-0AF6-4EFF-96CE-A5A7C16487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541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38361-7576-48E7-87A2-72386D42E0E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659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8D3B4-AC9B-407B-8D60-68A78E6466B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28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11F35-3109-4270-9A6B-0EC6FF1011E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050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5722B-F70F-40FE-86EE-BFA60E25E83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910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3CBA9-BC31-40F8-BD72-7F3D891DCCB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87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56EA6CC0-27C6-41A2-9728-76621E6A850F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3-14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图论中的其它专题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平面图的充分必要条件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44676"/>
            <a:ext cx="10829926" cy="4329113"/>
          </a:xfrm>
        </p:spPr>
        <p:txBody>
          <a:bodyPr/>
          <a:lstStyle/>
          <a:p>
            <a:pPr algn="just" eaLnBrk="1" hangingPunct="1"/>
            <a:r>
              <a:rPr lang="en-US" altLang="zh-CN" dirty="0" err="1" smtClean="0">
                <a:latin typeface="Times New Roman" panose="02020603050405020304" pitchFamily="18" charset="0"/>
              </a:rPr>
              <a:t>Kuratowsky</a:t>
            </a:r>
            <a:r>
              <a:rPr lang="zh-CN" altLang="en-US" dirty="0" smtClean="0">
                <a:latin typeface="Times New Roman" panose="02020603050405020304" pitchFamily="18" charset="0"/>
              </a:rPr>
              <a:t>定理</a:t>
            </a:r>
          </a:p>
          <a:p>
            <a:pPr lvl="1" algn="just" eaLnBrk="1" hangingPunct="1">
              <a:lnSpc>
                <a:spcPct val="130000"/>
              </a:lnSpc>
              <a:spcBef>
                <a:spcPct val="10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是平面图当且仅当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中不含与</a:t>
            </a:r>
            <a:r>
              <a:rPr lang="en-US" altLang="zh-CN" dirty="0" smtClean="0">
                <a:latin typeface="Times New Roman" panose="02020603050405020304" pitchFamily="18" charset="0"/>
              </a:rPr>
              <a:t>K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Times New Roman" panose="02020603050405020304" pitchFamily="18" charset="0"/>
              </a:rPr>
              <a:t>K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3,3</a:t>
            </a:r>
            <a:r>
              <a:rPr lang="zh-CN" altLang="en-US" dirty="0" smtClean="0">
                <a:latin typeface="Times New Roman" panose="02020603050405020304" pitchFamily="18" charset="0"/>
              </a:rPr>
              <a:t>同胚的子图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</a:rPr>
              <a:t>也不含可以收缩到</a:t>
            </a:r>
            <a:r>
              <a:rPr lang="en-US" altLang="zh-CN" dirty="0" smtClean="0">
                <a:latin typeface="Times New Roman" panose="02020603050405020304" pitchFamily="18" charset="0"/>
              </a:rPr>
              <a:t>K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Times New Roman" panose="02020603050405020304" pitchFamily="18" charset="0"/>
              </a:rPr>
              <a:t>K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3,3</a:t>
            </a:r>
            <a:r>
              <a:rPr lang="zh-CN" altLang="en-US" dirty="0" smtClean="0">
                <a:latin typeface="Times New Roman" panose="02020603050405020304" pitchFamily="18" charset="0"/>
              </a:rPr>
              <a:t>的子图。 </a:t>
            </a:r>
          </a:p>
        </p:txBody>
      </p:sp>
    </p:spTree>
    <p:extLst>
      <p:ext uri="{BB962C8B-B14F-4D97-AF65-F5344CB8AC3E}">
        <p14:creationId xmlns:p14="http://schemas.microsoft.com/office/powerpoint/2010/main" val="10038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Kuratowsky</a:t>
            </a:r>
            <a:r>
              <a:rPr lang="zh-CN" altLang="en-US" smtClean="0"/>
              <a:t>定理的应用 </a:t>
            </a:r>
            <a:r>
              <a:rPr lang="en-US" altLang="zh-CN" smtClean="0"/>
              <a:t>(1)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Petersen</a:t>
            </a:r>
            <a:r>
              <a:rPr lang="zh-CN" altLang="en-US" smtClean="0"/>
              <a:t>图不是平面图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</a:rPr>
              <a:t>它可以收缩到</a:t>
            </a:r>
            <a:r>
              <a:rPr lang="en-US" altLang="zh-CN" smtClean="0">
                <a:latin typeface="Times New Roman" panose="02020603050405020304" pitchFamily="18" charset="0"/>
              </a:rPr>
              <a:t>K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5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505200" y="3505200"/>
            <a:ext cx="5562600" cy="2286000"/>
            <a:chOff x="3750" y="1620"/>
            <a:chExt cx="5109" cy="1883"/>
          </a:xfrm>
        </p:grpSpPr>
        <p:sp>
          <p:nvSpPr>
            <p:cNvPr id="28677" name="AutoShape 5"/>
            <p:cNvSpPr>
              <a:spLocks noChangeArrowheads="1"/>
            </p:cNvSpPr>
            <p:nvPr/>
          </p:nvSpPr>
          <p:spPr bwMode="auto">
            <a:xfrm>
              <a:off x="6854" y="1665"/>
              <a:ext cx="1980" cy="1695"/>
            </a:xfrm>
            <a:prstGeom prst="pentag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78" name="AutoShape 6"/>
            <p:cNvSpPr>
              <a:spLocks noChangeArrowheads="1"/>
            </p:cNvSpPr>
            <p:nvPr/>
          </p:nvSpPr>
          <p:spPr bwMode="auto">
            <a:xfrm>
              <a:off x="3780" y="1752"/>
              <a:ext cx="1980" cy="1716"/>
            </a:xfrm>
            <a:prstGeom prst="pentag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4726" y="171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3750" y="235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5730" y="234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4110" y="339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5280" y="339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4726" y="211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4216" y="253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4380" y="301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5130" y="307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5310" y="249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9" name="Oval 17"/>
            <p:cNvSpPr>
              <a:spLocks noChangeArrowheads="1"/>
            </p:cNvSpPr>
            <p:nvPr/>
          </p:nvSpPr>
          <p:spPr bwMode="auto">
            <a:xfrm>
              <a:off x="7800" y="162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0" name="Oval 18"/>
            <p:cNvSpPr>
              <a:spLocks noChangeArrowheads="1"/>
            </p:cNvSpPr>
            <p:nvPr/>
          </p:nvSpPr>
          <p:spPr bwMode="auto">
            <a:xfrm>
              <a:off x="6810" y="223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1" name="Oval 19"/>
            <p:cNvSpPr>
              <a:spLocks noChangeArrowheads="1"/>
            </p:cNvSpPr>
            <p:nvPr/>
          </p:nvSpPr>
          <p:spPr bwMode="auto">
            <a:xfrm>
              <a:off x="8746" y="225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7200" y="328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8370" y="328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4770" y="1815"/>
              <a:ext cx="0" cy="31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3854" y="2430"/>
              <a:ext cx="390" cy="15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4200" y="3135"/>
              <a:ext cx="210" cy="28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5204" y="3180"/>
              <a:ext cx="120" cy="22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V="1">
              <a:off x="5414" y="2415"/>
              <a:ext cx="330" cy="12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 flipH="1">
              <a:off x="4470" y="2220"/>
              <a:ext cx="300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4830" y="2220"/>
              <a:ext cx="36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 flipV="1">
              <a:off x="4320" y="2565"/>
              <a:ext cx="1004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4290" y="2625"/>
              <a:ext cx="884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V="1">
              <a:off x="4484" y="2595"/>
              <a:ext cx="85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 flipH="1">
              <a:off x="7274" y="1740"/>
              <a:ext cx="570" cy="1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6930" y="2295"/>
              <a:ext cx="18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>
              <a:off x="7890" y="1725"/>
              <a:ext cx="54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Line 35"/>
            <p:cNvSpPr>
              <a:spLocks noChangeShapeType="1"/>
            </p:cNvSpPr>
            <p:nvPr/>
          </p:nvSpPr>
          <p:spPr bwMode="auto">
            <a:xfrm>
              <a:off x="6900" y="2325"/>
              <a:ext cx="1500" cy="1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 flipV="1">
              <a:off x="7304" y="2340"/>
              <a:ext cx="147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AutoShape 37"/>
            <p:cNvSpPr>
              <a:spLocks noChangeArrowheads="1"/>
            </p:cNvSpPr>
            <p:nvPr/>
          </p:nvSpPr>
          <p:spPr bwMode="auto">
            <a:xfrm>
              <a:off x="6090" y="2460"/>
              <a:ext cx="704" cy="330"/>
            </a:xfrm>
            <a:prstGeom prst="rightArrow">
              <a:avLst>
                <a:gd name="adj1" fmla="val 50000"/>
                <a:gd name="adj2" fmla="val 53333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6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Kuratowsky</a:t>
            </a:r>
            <a:r>
              <a:rPr lang="zh-CN" altLang="en-US" smtClean="0"/>
              <a:t>定理的应用 </a:t>
            </a:r>
            <a:r>
              <a:rPr lang="en-US" altLang="zh-CN" smtClean="0"/>
              <a:t>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左图的一个子图与</a:t>
            </a:r>
            <a:r>
              <a:rPr lang="en-US" altLang="zh-CN" dirty="0" smtClean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3,3</a:t>
            </a:r>
            <a:r>
              <a:rPr lang="zh-CN" altLang="en-US" dirty="0" smtClean="0">
                <a:latin typeface="Times New Roman" panose="02020603050405020304" pitchFamily="18" charset="0"/>
              </a:rPr>
              <a:t>同胚。因此它是</a:t>
            </a:r>
            <a:r>
              <a:rPr lang="zh-CN" altLang="en-US" b="1" i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非平面图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7227888" y="4043363"/>
            <a:ext cx="1846262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7837488" y="5267325"/>
            <a:ext cx="514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9086850" y="5281613"/>
            <a:ext cx="514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9056688" y="3695701"/>
            <a:ext cx="5127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H="1">
            <a:off x="8210551" y="4059238"/>
            <a:ext cx="879475" cy="142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8253413" y="4073525"/>
            <a:ext cx="938212" cy="132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7185025" y="4087814"/>
            <a:ext cx="0" cy="135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Oval 12"/>
          <p:cNvSpPr>
            <a:spLocks noChangeArrowheads="1"/>
          </p:cNvSpPr>
          <p:nvPr/>
        </p:nvSpPr>
        <p:spPr bwMode="auto">
          <a:xfrm>
            <a:off x="3055939" y="3568700"/>
            <a:ext cx="111125" cy="1079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8" name="Oval 13"/>
          <p:cNvSpPr>
            <a:spLocks noChangeArrowheads="1"/>
          </p:cNvSpPr>
          <p:nvPr/>
        </p:nvSpPr>
        <p:spPr bwMode="auto">
          <a:xfrm>
            <a:off x="3098800" y="5775325"/>
            <a:ext cx="109538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9" name="Oval 14"/>
          <p:cNvSpPr>
            <a:spLocks noChangeArrowheads="1"/>
          </p:cNvSpPr>
          <p:nvPr/>
        </p:nvSpPr>
        <p:spPr bwMode="auto">
          <a:xfrm>
            <a:off x="3759201" y="4246563"/>
            <a:ext cx="1111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0" name="Oval 15"/>
          <p:cNvSpPr>
            <a:spLocks noChangeArrowheads="1"/>
          </p:cNvSpPr>
          <p:nvPr/>
        </p:nvSpPr>
        <p:spPr bwMode="auto">
          <a:xfrm>
            <a:off x="3771901" y="5083175"/>
            <a:ext cx="111125" cy="1079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1" name="Oval 16"/>
          <p:cNvSpPr>
            <a:spLocks noChangeArrowheads="1"/>
          </p:cNvSpPr>
          <p:nvPr/>
        </p:nvSpPr>
        <p:spPr bwMode="auto">
          <a:xfrm>
            <a:off x="5280026" y="3568700"/>
            <a:ext cx="1111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2" name="Oval 17"/>
          <p:cNvSpPr>
            <a:spLocks noChangeArrowheads="1"/>
          </p:cNvSpPr>
          <p:nvPr/>
        </p:nvSpPr>
        <p:spPr bwMode="auto">
          <a:xfrm>
            <a:off x="5280026" y="5789613"/>
            <a:ext cx="111125" cy="1079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3" name="Oval 18"/>
          <p:cNvSpPr>
            <a:spLocks noChangeArrowheads="1"/>
          </p:cNvSpPr>
          <p:nvPr/>
        </p:nvSpPr>
        <p:spPr bwMode="auto">
          <a:xfrm>
            <a:off x="4606925" y="5068888"/>
            <a:ext cx="109538" cy="107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4" name="Oval 19"/>
          <p:cNvSpPr>
            <a:spLocks noChangeArrowheads="1"/>
          </p:cNvSpPr>
          <p:nvPr/>
        </p:nvSpPr>
        <p:spPr bwMode="auto">
          <a:xfrm>
            <a:off x="4591050" y="4260850"/>
            <a:ext cx="109538" cy="1079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5" name="Line 20"/>
          <p:cNvSpPr>
            <a:spLocks noChangeShapeType="1"/>
          </p:cNvSpPr>
          <p:nvPr/>
        </p:nvSpPr>
        <p:spPr bwMode="auto">
          <a:xfrm flipV="1">
            <a:off x="3155950" y="3027361"/>
            <a:ext cx="1092200" cy="5984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21"/>
          <p:cNvSpPr>
            <a:spLocks noChangeShapeType="1"/>
          </p:cNvSpPr>
          <p:nvPr/>
        </p:nvSpPr>
        <p:spPr bwMode="auto">
          <a:xfrm>
            <a:off x="3214689" y="5832475"/>
            <a:ext cx="2079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3125788" y="3683001"/>
            <a:ext cx="0" cy="2106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23"/>
          <p:cNvSpPr>
            <a:spLocks noChangeShapeType="1"/>
          </p:cNvSpPr>
          <p:nvPr/>
        </p:nvSpPr>
        <p:spPr bwMode="auto">
          <a:xfrm>
            <a:off x="5368925" y="3683000"/>
            <a:ext cx="0" cy="2120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3873501" y="4318000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>
            <a:off x="3887788" y="5154613"/>
            <a:ext cx="7620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26"/>
          <p:cNvSpPr>
            <a:spLocks noChangeShapeType="1"/>
          </p:cNvSpPr>
          <p:nvPr/>
        </p:nvSpPr>
        <p:spPr bwMode="auto">
          <a:xfrm>
            <a:off x="3814763" y="4346576"/>
            <a:ext cx="0" cy="779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27"/>
          <p:cNvSpPr>
            <a:spLocks noChangeShapeType="1"/>
          </p:cNvSpPr>
          <p:nvPr/>
        </p:nvSpPr>
        <p:spPr bwMode="auto">
          <a:xfrm>
            <a:off x="4635500" y="4375151"/>
            <a:ext cx="0" cy="708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28"/>
          <p:cNvSpPr>
            <a:spLocks noChangeShapeType="1"/>
          </p:cNvSpPr>
          <p:nvPr/>
        </p:nvSpPr>
        <p:spPr bwMode="auto">
          <a:xfrm>
            <a:off x="3155951" y="3668714"/>
            <a:ext cx="614363" cy="606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Line 29"/>
          <p:cNvSpPr>
            <a:spLocks noChangeShapeType="1"/>
          </p:cNvSpPr>
          <p:nvPr/>
        </p:nvSpPr>
        <p:spPr bwMode="auto">
          <a:xfrm flipV="1">
            <a:off x="4678364" y="3668714"/>
            <a:ext cx="631825" cy="606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Line 30"/>
          <p:cNvSpPr>
            <a:spLocks noChangeShapeType="1"/>
          </p:cNvSpPr>
          <p:nvPr/>
        </p:nvSpPr>
        <p:spPr bwMode="auto">
          <a:xfrm flipV="1">
            <a:off x="3170238" y="5183188"/>
            <a:ext cx="1479550" cy="620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31"/>
          <p:cNvSpPr>
            <a:spLocks noChangeShapeType="1"/>
          </p:cNvSpPr>
          <p:nvPr/>
        </p:nvSpPr>
        <p:spPr bwMode="auto">
          <a:xfrm>
            <a:off x="3844926" y="5183188"/>
            <a:ext cx="1477963" cy="620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Text Box 32"/>
          <p:cNvSpPr txBox="1">
            <a:spLocks noChangeArrowheads="1"/>
          </p:cNvSpPr>
          <p:nvPr/>
        </p:nvSpPr>
        <p:spPr bwMode="auto">
          <a:xfrm>
            <a:off x="3733800" y="3962400"/>
            <a:ext cx="514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28" name="Text Box 33"/>
          <p:cNvSpPr txBox="1">
            <a:spLocks noChangeArrowheads="1"/>
          </p:cNvSpPr>
          <p:nvPr/>
        </p:nvSpPr>
        <p:spPr bwMode="auto">
          <a:xfrm>
            <a:off x="5437187" y="3366030"/>
            <a:ext cx="5127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29" name="Text Box 34"/>
          <p:cNvSpPr txBox="1">
            <a:spLocks noChangeArrowheads="1"/>
          </p:cNvSpPr>
          <p:nvPr/>
        </p:nvSpPr>
        <p:spPr bwMode="auto">
          <a:xfrm>
            <a:off x="4419601" y="3962400"/>
            <a:ext cx="5127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9730" name="Text Box 35"/>
          <p:cNvSpPr txBox="1">
            <a:spLocks noChangeArrowheads="1"/>
          </p:cNvSpPr>
          <p:nvPr/>
        </p:nvSpPr>
        <p:spPr bwMode="auto">
          <a:xfrm>
            <a:off x="3581401" y="4953001"/>
            <a:ext cx="5318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9731" name="Text Box 36"/>
          <p:cNvSpPr txBox="1">
            <a:spLocks noChangeArrowheads="1"/>
          </p:cNvSpPr>
          <p:nvPr/>
        </p:nvSpPr>
        <p:spPr bwMode="auto">
          <a:xfrm>
            <a:off x="4632326" y="4776788"/>
            <a:ext cx="5127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9732" name="Text Box 37"/>
          <p:cNvSpPr txBox="1">
            <a:spLocks noChangeArrowheads="1"/>
          </p:cNvSpPr>
          <p:nvPr/>
        </p:nvSpPr>
        <p:spPr bwMode="auto">
          <a:xfrm>
            <a:off x="2895600" y="5486400"/>
            <a:ext cx="514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9733" name="Text Box 38"/>
          <p:cNvSpPr txBox="1">
            <a:spLocks noChangeArrowheads="1"/>
          </p:cNvSpPr>
          <p:nvPr/>
        </p:nvSpPr>
        <p:spPr bwMode="auto">
          <a:xfrm>
            <a:off x="5410201" y="5638800"/>
            <a:ext cx="5127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9734" name="Text Box 39"/>
          <p:cNvSpPr txBox="1">
            <a:spLocks noChangeArrowheads="1"/>
          </p:cNvSpPr>
          <p:nvPr/>
        </p:nvSpPr>
        <p:spPr bwMode="auto">
          <a:xfrm>
            <a:off x="2801938" y="3333750"/>
            <a:ext cx="514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35" name="Oval 40"/>
          <p:cNvSpPr>
            <a:spLocks noChangeArrowheads="1"/>
          </p:cNvSpPr>
          <p:nvPr/>
        </p:nvSpPr>
        <p:spPr bwMode="auto">
          <a:xfrm>
            <a:off x="7153276" y="3971925"/>
            <a:ext cx="111125" cy="1079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6" name="Oval 41"/>
          <p:cNvSpPr>
            <a:spLocks noChangeArrowheads="1"/>
          </p:cNvSpPr>
          <p:nvPr/>
        </p:nvSpPr>
        <p:spPr bwMode="auto">
          <a:xfrm>
            <a:off x="8150225" y="3971925"/>
            <a:ext cx="109538" cy="1079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7" name="Oval 42"/>
          <p:cNvSpPr>
            <a:spLocks noChangeArrowheads="1"/>
          </p:cNvSpPr>
          <p:nvPr/>
        </p:nvSpPr>
        <p:spPr bwMode="auto">
          <a:xfrm>
            <a:off x="9058275" y="3943350"/>
            <a:ext cx="109538" cy="1079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8" name="Oval 43"/>
          <p:cNvSpPr>
            <a:spLocks noChangeArrowheads="1"/>
          </p:cNvSpPr>
          <p:nvPr/>
        </p:nvSpPr>
        <p:spPr bwMode="auto">
          <a:xfrm>
            <a:off x="7124700" y="5386388"/>
            <a:ext cx="109538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9" name="Oval 44"/>
          <p:cNvSpPr>
            <a:spLocks noChangeArrowheads="1"/>
          </p:cNvSpPr>
          <p:nvPr/>
        </p:nvSpPr>
        <p:spPr bwMode="auto">
          <a:xfrm>
            <a:off x="8120064" y="5443538"/>
            <a:ext cx="1111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40" name="Oval 45"/>
          <p:cNvSpPr>
            <a:spLocks noChangeArrowheads="1"/>
          </p:cNvSpPr>
          <p:nvPr/>
        </p:nvSpPr>
        <p:spPr bwMode="auto">
          <a:xfrm>
            <a:off x="9148764" y="5400675"/>
            <a:ext cx="109537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41" name="Oval 46"/>
          <p:cNvSpPr>
            <a:spLocks noChangeArrowheads="1"/>
          </p:cNvSpPr>
          <p:nvPr/>
        </p:nvSpPr>
        <p:spPr bwMode="auto">
          <a:xfrm>
            <a:off x="8399464" y="4289425"/>
            <a:ext cx="111125" cy="107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42" name="Oval 47"/>
          <p:cNvSpPr>
            <a:spLocks noChangeArrowheads="1"/>
          </p:cNvSpPr>
          <p:nvPr/>
        </p:nvSpPr>
        <p:spPr bwMode="auto">
          <a:xfrm>
            <a:off x="8328025" y="5126038"/>
            <a:ext cx="109538" cy="107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43" name="Text Box 48"/>
          <p:cNvSpPr txBox="1">
            <a:spLocks noChangeArrowheads="1"/>
          </p:cNvSpPr>
          <p:nvPr/>
        </p:nvSpPr>
        <p:spPr bwMode="auto">
          <a:xfrm>
            <a:off x="6858000" y="3810000"/>
            <a:ext cx="514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44" name="Text Box 49"/>
          <p:cNvSpPr txBox="1">
            <a:spLocks noChangeArrowheads="1"/>
          </p:cNvSpPr>
          <p:nvPr/>
        </p:nvSpPr>
        <p:spPr bwMode="auto">
          <a:xfrm>
            <a:off x="7924801" y="3810000"/>
            <a:ext cx="5127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9745" name="Text Box 50"/>
          <p:cNvSpPr txBox="1">
            <a:spLocks noChangeArrowheads="1"/>
          </p:cNvSpPr>
          <p:nvPr/>
        </p:nvSpPr>
        <p:spPr bwMode="auto">
          <a:xfrm>
            <a:off x="6934201" y="5334000"/>
            <a:ext cx="5127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46" name="Line 51"/>
          <p:cNvSpPr>
            <a:spLocks noChangeShapeType="1"/>
          </p:cNvSpPr>
          <p:nvPr/>
        </p:nvSpPr>
        <p:spPr bwMode="auto">
          <a:xfrm>
            <a:off x="7227889" y="4087813"/>
            <a:ext cx="923925" cy="1370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7" name="Line 52"/>
          <p:cNvSpPr>
            <a:spLocks noChangeShapeType="1"/>
          </p:cNvSpPr>
          <p:nvPr/>
        </p:nvSpPr>
        <p:spPr bwMode="auto">
          <a:xfrm>
            <a:off x="7256463" y="4029075"/>
            <a:ext cx="1905000" cy="1385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8" name="Line 53"/>
          <p:cNvSpPr>
            <a:spLocks noChangeShapeType="1"/>
          </p:cNvSpPr>
          <p:nvPr/>
        </p:nvSpPr>
        <p:spPr bwMode="auto">
          <a:xfrm flipH="1">
            <a:off x="7213600" y="4087814"/>
            <a:ext cx="966788" cy="129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9" name="Line 54"/>
          <p:cNvSpPr>
            <a:spLocks noChangeShapeType="1"/>
          </p:cNvSpPr>
          <p:nvPr/>
        </p:nvSpPr>
        <p:spPr bwMode="auto">
          <a:xfrm flipH="1">
            <a:off x="8180388" y="4087814"/>
            <a:ext cx="30162" cy="134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0" name="Text Box 55"/>
          <p:cNvSpPr txBox="1">
            <a:spLocks noChangeArrowheads="1"/>
          </p:cNvSpPr>
          <p:nvPr/>
        </p:nvSpPr>
        <p:spPr bwMode="auto">
          <a:xfrm>
            <a:off x="8458200" y="4114800"/>
            <a:ext cx="514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9751" name="Line 56"/>
          <p:cNvSpPr>
            <a:spLocks noChangeShapeType="1"/>
          </p:cNvSpPr>
          <p:nvPr/>
        </p:nvSpPr>
        <p:spPr bwMode="auto">
          <a:xfrm>
            <a:off x="9132888" y="4043363"/>
            <a:ext cx="87312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2" name="Text Box 57"/>
          <p:cNvSpPr txBox="1">
            <a:spLocks noChangeArrowheads="1"/>
          </p:cNvSpPr>
          <p:nvPr/>
        </p:nvSpPr>
        <p:spPr bwMode="auto">
          <a:xfrm>
            <a:off x="8382000" y="5105400"/>
            <a:ext cx="514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9753" name="Line 58"/>
          <p:cNvSpPr>
            <a:spLocks noChangeShapeType="1"/>
          </p:cNvSpPr>
          <p:nvPr/>
        </p:nvSpPr>
        <p:spPr bwMode="auto">
          <a:xfrm flipH="1">
            <a:off x="8389939" y="4405314"/>
            <a:ext cx="71437" cy="720725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4" name="AutoShape 59"/>
          <p:cNvSpPr>
            <a:spLocks noChangeArrowheads="1"/>
          </p:cNvSpPr>
          <p:nvPr/>
        </p:nvSpPr>
        <p:spPr bwMode="auto">
          <a:xfrm>
            <a:off x="5792789" y="4649788"/>
            <a:ext cx="936625" cy="419100"/>
          </a:xfrm>
          <a:prstGeom prst="leftRightArrow">
            <a:avLst>
              <a:gd name="adj1" fmla="val 50000"/>
              <a:gd name="adj2" fmla="val 44697"/>
            </a:avLst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4238098" y="2644774"/>
            <a:ext cx="5127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</a:rPr>
              <a:t>h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60" name="Oval 16"/>
          <p:cNvSpPr>
            <a:spLocks noChangeArrowheads="1"/>
          </p:cNvSpPr>
          <p:nvPr/>
        </p:nvSpPr>
        <p:spPr bwMode="auto">
          <a:xfrm flipH="1" flipV="1">
            <a:off x="4248150" y="2960156"/>
            <a:ext cx="141025" cy="154781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" name="直接连接符 2"/>
          <p:cNvCxnSpPr>
            <a:stCxn id="60" idx="1"/>
            <a:endCxn id="29711" idx="0"/>
          </p:cNvCxnSpPr>
          <p:nvPr/>
        </p:nvCxnSpPr>
        <p:spPr>
          <a:xfrm>
            <a:off x="4368522" y="3092270"/>
            <a:ext cx="967067" cy="47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Kuratowsky</a:t>
            </a:r>
            <a:r>
              <a:rPr lang="zh-CN" altLang="en-US" smtClean="0"/>
              <a:t>定理的应用 </a:t>
            </a:r>
            <a:r>
              <a:rPr lang="en-US" altLang="zh-CN" smtClean="0"/>
              <a:t>(3)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68489"/>
            <a:ext cx="8229600" cy="426243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左图含有与</a:t>
            </a:r>
            <a:r>
              <a:rPr lang="en-US" altLang="zh-CN" sz="240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>
                <a:latin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</a:rPr>
              <a:t>同胚的子图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</a:rPr>
              <a:t>因此它也是非平面图。</a:t>
            </a:r>
          </a:p>
        </p:txBody>
      </p:sp>
      <p:sp>
        <p:nvSpPr>
          <p:cNvPr id="30724" name="Freeform 5"/>
          <p:cNvSpPr>
            <a:spLocks/>
          </p:cNvSpPr>
          <p:nvPr/>
        </p:nvSpPr>
        <p:spPr bwMode="auto">
          <a:xfrm flipH="1">
            <a:off x="5033963" y="3554413"/>
            <a:ext cx="849312" cy="1998662"/>
          </a:xfrm>
          <a:custGeom>
            <a:avLst/>
            <a:gdLst>
              <a:gd name="T0" fmla="*/ 883983909 w 816"/>
              <a:gd name="T1" fmla="*/ 0 h 1656"/>
              <a:gd name="T2" fmla="*/ 610989510 w 816"/>
              <a:gd name="T3" fmla="*/ 192279510 h 1656"/>
              <a:gd name="T4" fmla="*/ 246995741 w 816"/>
              <a:gd name="T5" fmla="*/ 541877570 h 1656"/>
              <a:gd name="T6" fmla="*/ 12999886 w 816"/>
              <a:gd name="T7" fmla="*/ 1293513509 h 1656"/>
              <a:gd name="T8" fmla="*/ 324994057 w 816"/>
              <a:gd name="T9" fmla="*/ 1957751008 h 1656"/>
              <a:gd name="T10" fmla="*/ 870984027 w 816"/>
              <a:gd name="T11" fmla="*/ 2147483647 h 1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1656"/>
              <a:gd name="T20" fmla="*/ 816 w 816"/>
              <a:gd name="T21" fmla="*/ 1656 h 16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1656">
                <a:moveTo>
                  <a:pt x="816" y="0"/>
                </a:moveTo>
                <a:cubicBezTo>
                  <a:pt x="774" y="22"/>
                  <a:pt x="662" y="70"/>
                  <a:pt x="564" y="132"/>
                </a:cubicBezTo>
                <a:cubicBezTo>
                  <a:pt x="466" y="194"/>
                  <a:pt x="320" y="246"/>
                  <a:pt x="228" y="372"/>
                </a:cubicBezTo>
                <a:cubicBezTo>
                  <a:pt x="136" y="498"/>
                  <a:pt x="0" y="726"/>
                  <a:pt x="12" y="888"/>
                </a:cubicBezTo>
                <a:cubicBezTo>
                  <a:pt x="24" y="1050"/>
                  <a:pt x="168" y="1216"/>
                  <a:pt x="300" y="1344"/>
                </a:cubicBezTo>
                <a:cubicBezTo>
                  <a:pt x="432" y="1472"/>
                  <a:pt x="699" y="1591"/>
                  <a:pt x="804" y="165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3741739" y="3497264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4954589" y="3511551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3154364" y="4481514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auto">
          <a:xfrm>
            <a:off x="5567364" y="4495801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9" name="Oval 10"/>
          <p:cNvSpPr>
            <a:spLocks noChangeArrowheads="1"/>
          </p:cNvSpPr>
          <p:nvPr/>
        </p:nvSpPr>
        <p:spPr bwMode="auto">
          <a:xfrm>
            <a:off x="3716339" y="5494339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0" name="Oval 11"/>
          <p:cNvSpPr>
            <a:spLocks noChangeArrowheads="1"/>
          </p:cNvSpPr>
          <p:nvPr/>
        </p:nvSpPr>
        <p:spPr bwMode="auto">
          <a:xfrm>
            <a:off x="4979989" y="5480051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3857625" y="3554413"/>
            <a:ext cx="1100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>
            <a:off x="3833813" y="5553075"/>
            <a:ext cx="11747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 flipV="1">
            <a:off x="3246439" y="3613151"/>
            <a:ext cx="523875" cy="868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5057776" y="3598864"/>
            <a:ext cx="550863" cy="8969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3233738" y="4611689"/>
            <a:ext cx="512762" cy="896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 flipV="1">
            <a:off x="5070476" y="4597400"/>
            <a:ext cx="538163" cy="896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Freeform 18"/>
          <p:cNvSpPr>
            <a:spLocks/>
          </p:cNvSpPr>
          <p:nvPr/>
        </p:nvSpPr>
        <p:spPr bwMode="auto">
          <a:xfrm>
            <a:off x="2895600" y="3568701"/>
            <a:ext cx="850900" cy="1998663"/>
          </a:xfrm>
          <a:custGeom>
            <a:avLst/>
            <a:gdLst>
              <a:gd name="T0" fmla="*/ 887292655 w 816"/>
              <a:gd name="T1" fmla="*/ 0 h 1656"/>
              <a:gd name="T2" fmla="*/ 613275825 w 816"/>
              <a:gd name="T3" fmla="*/ 192279606 h 1656"/>
              <a:gd name="T4" fmla="*/ 247919508 w 816"/>
              <a:gd name="T5" fmla="*/ 541877842 h 1656"/>
              <a:gd name="T6" fmla="*/ 13048176 w 816"/>
              <a:gd name="T7" fmla="*/ 1293515364 h 1656"/>
              <a:gd name="T8" fmla="*/ 326210692 w 816"/>
              <a:gd name="T9" fmla="*/ 1957751988 h 1656"/>
              <a:gd name="T10" fmla="*/ 874244482 w 816"/>
              <a:gd name="T11" fmla="*/ 2147483647 h 1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1656"/>
              <a:gd name="T20" fmla="*/ 816 w 816"/>
              <a:gd name="T21" fmla="*/ 1656 h 16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1656">
                <a:moveTo>
                  <a:pt x="816" y="0"/>
                </a:moveTo>
                <a:cubicBezTo>
                  <a:pt x="774" y="22"/>
                  <a:pt x="662" y="70"/>
                  <a:pt x="564" y="132"/>
                </a:cubicBezTo>
                <a:cubicBezTo>
                  <a:pt x="466" y="194"/>
                  <a:pt x="320" y="246"/>
                  <a:pt x="228" y="372"/>
                </a:cubicBezTo>
                <a:cubicBezTo>
                  <a:pt x="136" y="498"/>
                  <a:pt x="0" y="726"/>
                  <a:pt x="12" y="888"/>
                </a:cubicBezTo>
                <a:cubicBezTo>
                  <a:pt x="24" y="1050"/>
                  <a:pt x="168" y="1216"/>
                  <a:pt x="300" y="1344"/>
                </a:cubicBezTo>
                <a:cubicBezTo>
                  <a:pt x="432" y="1472"/>
                  <a:pt x="699" y="1591"/>
                  <a:pt x="804" y="165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3270250" y="4552950"/>
            <a:ext cx="2300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3833814" y="3613151"/>
            <a:ext cx="1736725" cy="911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>
            <a:off x="3233739" y="4583114"/>
            <a:ext cx="1762125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>
            <a:off x="3795713" y="3641725"/>
            <a:ext cx="1225550" cy="1866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Freeform 23"/>
          <p:cNvSpPr>
            <a:spLocks/>
          </p:cNvSpPr>
          <p:nvPr/>
        </p:nvSpPr>
        <p:spPr bwMode="auto">
          <a:xfrm>
            <a:off x="3808413" y="3627439"/>
            <a:ext cx="1212850" cy="1881187"/>
          </a:xfrm>
          <a:custGeom>
            <a:avLst/>
            <a:gdLst>
              <a:gd name="T0" fmla="*/ 1263750096 w 1164"/>
              <a:gd name="T1" fmla="*/ 0 h 1560"/>
              <a:gd name="T2" fmla="*/ 990154330 w 1164"/>
              <a:gd name="T3" fmla="*/ 1012101503 h 1560"/>
              <a:gd name="T4" fmla="*/ 495077165 w 1164"/>
              <a:gd name="T5" fmla="*/ 1779902008 h 1560"/>
              <a:gd name="T6" fmla="*/ 0 w 1164"/>
              <a:gd name="T7" fmla="*/ 2147483647 h 1560"/>
              <a:gd name="T8" fmla="*/ 0 60000 65536"/>
              <a:gd name="T9" fmla="*/ 0 60000 65536"/>
              <a:gd name="T10" fmla="*/ 0 60000 65536"/>
              <a:gd name="T11" fmla="*/ 0 60000 65536"/>
              <a:gd name="T12" fmla="*/ 0 w 1164"/>
              <a:gd name="T13" fmla="*/ 0 h 1560"/>
              <a:gd name="T14" fmla="*/ 1164 w 1164"/>
              <a:gd name="T15" fmla="*/ 1560 h 1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4" h="1560">
                <a:moveTo>
                  <a:pt x="1164" y="0"/>
                </a:moveTo>
                <a:cubicBezTo>
                  <a:pt x="1097" y="246"/>
                  <a:pt x="1030" y="492"/>
                  <a:pt x="912" y="696"/>
                </a:cubicBezTo>
                <a:cubicBezTo>
                  <a:pt x="794" y="900"/>
                  <a:pt x="608" y="1080"/>
                  <a:pt x="456" y="1224"/>
                </a:cubicBezTo>
                <a:cubicBezTo>
                  <a:pt x="304" y="1368"/>
                  <a:pt x="74" y="1506"/>
                  <a:pt x="0" y="156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3" name="Text Box 24"/>
          <p:cNvSpPr txBox="1">
            <a:spLocks noChangeArrowheads="1"/>
          </p:cNvSpPr>
          <p:nvPr/>
        </p:nvSpPr>
        <p:spPr bwMode="auto">
          <a:xfrm>
            <a:off x="4876801" y="3276600"/>
            <a:ext cx="4492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744" name="Text Box 26"/>
          <p:cNvSpPr txBox="1">
            <a:spLocks noChangeArrowheads="1"/>
          </p:cNvSpPr>
          <p:nvPr/>
        </p:nvSpPr>
        <p:spPr bwMode="auto">
          <a:xfrm>
            <a:off x="5029201" y="5562601"/>
            <a:ext cx="4492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0745" name="Text Box 27"/>
          <p:cNvSpPr txBox="1">
            <a:spLocks noChangeArrowheads="1"/>
          </p:cNvSpPr>
          <p:nvPr/>
        </p:nvSpPr>
        <p:spPr bwMode="auto">
          <a:xfrm>
            <a:off x="3657601" y="5562600"/>
            <a:ext cx="4492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0746" name="Text Box 28"/>
          <p:cNvSpPr txBox="1">
            <a:spLocks noChangeArrowheads="1"/>
          </p:cNvSpPr>
          <p:nvPr/>
        </p:nvSpPr>
        <p:spPr bwMode="auto">
          <a:xfrm>
            <a:off x="2946401" y="4538664"/>
            <a:ext cx="4492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0747" name="Text Box 29"/>
          <p:cNvSpPr txBox="1">
            <a:spLocks noChangeArrowheads="1"/>
          </p:cNvSpPr>
          <p:nvPr/>
        </p:nvSpPr>
        <p:spPr bwMode="auto">
          <a:xfrm>
            <a:off x="3581400" y="3276600"/>
            <a:ext cx="4508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0748" name="Oval 30"/>
          <p:cNvSpPr>
            <a:spLocks noChangeArrowheads="1"/>
          </p:cNvSpPr>
          <p:nvPr/>
        </p:nvSpPr>
        <p:spPr bwMode="auto">
          <a:xfrm>
            <a:off x="7929564" y="3381376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9" name="Oval 31"/>
          <p:cNvSpPr>
            <a:spLocks noChangeArrowheads="1"/>
          </p:cNvSpPr>
          <p:nvPr/>
        </p:nvSpPr>
        <p:spPr bwMode="auto">
          <a:xfrm>
            <a:off x="6929439" y="4206875"/>
            <a:ext cx="117475" cy="1349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0" name="Oval 32"/>
          <p:cNvSpPr>
            <a:spLocks noChangeArrowheads="1"/>
          </p:cNvSpPr>
          <p:nvPr/>
        </p:nvSpPr>
        <p:spPr bwMode="auto">
          <a:xfrm>
            <a:off x="8867776" y="4176714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1" name="Oval 33"/>
          <p:cNvSpPr>
            <a:spLocks noChangeArrowheads="1"/>
          </p:cNvSpPr>
          <p:nvPr/>
        </p:nvSpPr>
        <p:spPr bwMode="auto">
          <a:xfrm>
            <a:off x="7316789" y="5451476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2" name="Oval 34"/>
          <p:cNvSpPr>
            <a:spLocks noChangeArrowheads="1"/>
          </p:cNvSpPr>
          <p:nvPr/>
        </p:nvSpPr>
        <p:spPr bwMode="auto">
          <a:xfrm>
            <a:off x="8504239" y="5437189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3" name="Line 35"/>
          <p:cNvSpPr>
            <a:spLocks noChangeShapeType="1"/>
          </p:cNvSpPr>
          <p:nvPr/>
        </p:nvSpPr>
        <p:spPr bwMode="auto">
          <a:xfrm flipH="1">
            <a:off x="7018339" y="3497264"/>
            <a:ext cx="936625" cy="738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Line 36"/>
          <p:cNvSpPr>
            <a:spLocks noChangeShapeType="1"/>
          </p:cNvSpPr>
          <p:nvPr/>
        </p:nvSpPr>
        <p:spPr bwMode="auto">
          <a:xfrm>
            <a:off x="7008813" y="4318001"/>
            <a:ext cx="349250" cy="1158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5" name="Line 37"/>
          <p:cNvSpPr>
            <a:spLocks noChangeShapeType="1"/>
          </p:cNvSpPr>
          <p:nvPr/>
        </p:nvSpPr>
        <p:spPr bwMode="auto">
          <a:xfrm>
            <a:off x="7434264" y="5524500"/>
            <a:ext cx="10747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Line 38"/>
          <p:cNvSpPr>
            <a:spLocks noChangeShapeType="1"/>
          </p:cNvSpPr>
          <p:nvPr/>
        </p:nvSpPr>
        <p:spPr bwMode="auto">
          <a:xfrm flipV="1">
            <a:off x="8596314" y="4292601"/>
            <a:ext cx="338137" cy="1158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Line 39"/>
          <p:cNvSpPr>
            <a:spLocks noChangeShapeType="1"/>
          </p:cNvSpPr>
          <p:nvPr/>
        </p:nvSpPr>
        <p:spPr bwMode="auto">
          <a:xfrm>
            <a:off x="8034338" y="3482975"/>
            <a:ext cx="874712" cy="723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8" name="Text Box 40"/>
          <p:cNvSpPr txBox="1">
            <a:spLocks noChangeArrowheads="1"/>
          </p:cNvSpPr>
          <p:nvPr/>
        </p:nvSpPr>
        <p:spPr bwMode="auto">
          <a:xfrm>
            <a:off x="8001001" y="3200401"/>
            <a:ext cx="4492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0759" name="Text Box 41"/>
          <p:cNvSpPr txBox="1">
            <a:spLocks noChangeArrowheads="1"/>
          </p:cNvSpPr>
          <p:nvPr/>
        </p:nvSpPr>
        <p:spPr bwMode="auto">
          <a:xfrm>
            <a:off x="8991601" y="4038601"/>
            <a:ext cx="4492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0760" name="Text Box 42"/>
          <p:cNvSpPr txBox="1">
            <a:spLocks noChangeArrowheads="1"/>
          </p:cNvSpPr>
          <p:nvPr/>
        </p:nvSpPr>
        <p:spPr bwMode="auto">
          <a:xfrm>
            <a:off x="8610601" y="5334000"/>
            <a:ext cx="4492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0761" name="Text Box 43"/>
          <p:cNvSpPr txBox="1">
            <a:spLocks noChangeArrowheads="1"/>
          </p:cNvSpPr>
          <p:nvPr/>
        </p:nvSpPr>
        <p:spPr bwMode="auto">
          <a:xfrm>
            <a:off x="7058025" y="5364164"/>
            <a:ext cx="4508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0762" name="Text Box 44"/>
          <p:cNvSpPr txBox="1">
            <a:spLocks noChangeArrowheads="1"/>
          </p:cNvSpPr>
          <p:nvPr/>
        </p:nvSpPr>
        <p:spPr bwMode="auto">
          <a:xfrm>
            <a:off x="6657975" y="4105275"/>
            <a:ext cx="4508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0763" name="Line 45"/>
          <p:cNvSpPr>
            <a:spLocks noChangeShapeType="1"/>
          </p:cNvSpPr>
          <p:nvPr/>
        </p:nvSpPr>
        <p:spPr bwMode="auto">
          <a:xfrm>
            <a:off x="7046914" y="4264025"/>
            <a:ext cx="1836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4" name="Line 46"/>
          <p:cNvSpPr>
            <a:spLocks noChangeShapeType="1"/>
          </p:cNvSpPr>
          <p:nvPr/>
        </p:nvSpPr>
        <p:spPr bwMode="auto">
          <a:xfrm flipH="1">
            <a:off x="7383464" y="3511551"/>
            <a:ext cx="600075" cy="1954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5" name="Line 47"/>
          <p:cNvSpPr>
            <a:spLocks noChangeShapeType="1"/>
          </p:cNvSpPr>
          <p:nvPr/>
        </p:nvSpPr>
        <p:spPr bwMode="auto">
          <a:xfrm>
            <a:off x="8008938" y="3511551"/>
            <a:ext cx="538162" cy="1939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6" name="Line 48"/>
          <p:cNvSpPr>
            <a:spLocks noChangeShapeType="1"/>
          </p:cNvSpPr>
          <p:nvPr/>
        </p:nvSpPr>
        <p:spPr bwMode="auto">
          <a:xfrm>
            <a:off x="7046914" y="4306888"/>
            <a:ext cx="1474787" cy="1173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7" name="Line 49"/>
          <p:cNvSpPr>
            <a:spLocks noChangeShapeType="1"/>
          </p:cNvSpPr>
          <p:nvPr/>
        </p:nvSpPr>
        <p:spPr bwMode="auto">
          <a:xfrm flipV="1">
            <a:off x="7421564" y="4292600"/>
            <a:ext cx="1487487" cy="1187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8" name="Oval 50"/>
          <p:cNvSpPr>
            <a:spLocks noChangeArrowheads="1"/>
          </p:cNvSpPr>
          <p:nvPr/>
        </p:nvSpPr>
        <p:spPr bwMode="auto">
          <a:xfrm>
            <a:off x="8542339" y="4481514"/>
            <a:ext cx="117475" cy="136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9" name="Text Box 51"/>
          <p:cNvSpPr txBox="1">
            <a:spLocks noChangeArrowheads="1"/>
          </p:cNvSpPr>
          <p:nvPr/>
        </p:nvSpPr>
        <p:spPr bwMode="auto">
          <a:xfrm>
            <a:off x="8610601" y="4495800"/>
            <a:ext cx="4492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770" name="Line 52"/>
          <p:cNvSpPr>
            <a:spLocks noChangeShapeType="1"/>
          </p:cNvSpPr>
          <p:nvPr/>
        </p:nvSpPr>
        <p:spPr bwMode="auto">
          <a:xfrm>
            <a:off x="8021639" y="3511550"/>
            <a:ext cx="549275" cy="998538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1" name="Line 53"/>
          <p:cNvSpPr>
            <a:spLocks noChangeShapeType="1"/>
          </p:cNvSpPr>
          <p:nvPr/>
        </p:nvSpPr>
        <p:spPr bwMode="auto">
          <a:xfrm flipH="1">
            <a:off x="8570913" y="4597400"/>
            <a:ext cx="38100" cy="839788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2" name="AutoShape 54"/>
          <p:cNvSpPr>
            <a:spLocks noChangeArrowheads="1"/>
          </p:cNvSpPr>
          <p:nvPr/>
        </p:nvSpPr>
        <p:spPr bwMode="auto">
          <a:xfrm>
            <a:off x="6034088" y="4741864"/>
            <a:ext cx="800100" cy="420687"/>
          </a:xfrm>
          <a:prstGeom prst="rightArrow">
            <a:avLst>
              <a:gd name="adj1" fmla="val 50000"/>
              <a:gd name="adj2" fmla="val 47547"/>
            </a:avLst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3" name="Text Box 25"/>
          <p:cNvSpPr txBox="1">
            <a:spLocks noChangeArrowheads="1"/>
          </p:cNvSpPr>
          <p:nvPr/>
        </p:nvSpPr>
        <p:spPr bwMode="auto">
          <a:xfrm>
            <a:off x="5562600" y="4191000"/>
            <a:ext cx="4508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613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Kuratowsky</a:t>
            </a:r>
            <a:r>
              <a:rPr lang="zh-CN" altLang="en-US" smtClean="0"/>
              <a:t>定理的应用 </a:t>
            </a:r>
            <a:r>
              <a:rPr lang="en-US" altLang="zh-CN" smtClean="0"/>
              <a:t>(4)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</a:t>
            </a:r>
          </a:p>
        </p:txBody>
      </p:sp>
      <p:sp>
        <p:nvSpPr>
          <p:cNvPr id="31748" name="AutoShape 28"/>
          <p:cNvSpPr>
            <a:spLocks noChangeArrowheads="1"/>
          </p:cNvSpPr>
          <p:nvPr/>
        </p:nvSpPr>
        <p:spPr bwMode="auto">
          <a:xfrm>
            <a:off x="4373564" y="3427413"/>
            <a:ext cx="808037" cy="373062"/>
          </a:xfrm>
          <a:prstGeom prst="leftArrow">
            <a:avLst>
              <a:gd name="adj1" fmla="val 50000"/>
              <a:gd name="adj2" fmla="val 51662"/>
            </a:avLst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49" name="Group 29"/>
          <p:cNvGrpSpPr>
            <a:grpSpLocks/>
          </p:cNvGrpSpPr>
          <p:nvPr/>
        </p:nvGrpSpPr>
        <p:grpSpPr bwMode="auto">
          <a:xfrm>
            <a:off x="5181600" y="2362200"/>
            <a:ext cx="1828800" cy="2286000"/>
            <a:chOff x="2136" y="1560"/>
            <a:chExt cx="1913" cy="2465"/>
          </a:xfrm>
        </p:grpSpPr>
        <p:sp>
          <p:nvSpPr>
            <p:cNvPr id="31810" name="Oval 30"/>
            <p:cNvSpPr>
              <a:spLocks noChangeArrowheads="1"/>
            </p:cNvSpPr>
            <p:nvPr/>
          </p:nvSpPr>
          <p:spPr bwMode="auto">
            <a:xfrm>
              <a:off x="3012" y="156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11" name="Oval 31"/>
            <p:cNvSpPr>
              <a:spLocks noChangeArrowheads="1"/>
            </p:cNvSpPr>
            <p:nvPr/>
          </p:nvSpPr>
          <p:spPr bwMode="auto">
            <a:xfrm>
              <a:off x="2436" y="308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12" name="Oval 32"/>
            <p:cNvSpPr>
              <a:spLocks noChangeArrowheads="1"/>
            </p:cNvSpPr>
            <p:nvPr/>
          </p:nvSpPr>
          <p:spPr bwMode="auto">
            <a:xfrm>
              <a:off x="2136" y="2136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13" name="Oval 33"/>
            <p:cNvSpPr>
              <a:spLocks noChangeArrowheads="1"/>
            </p:cNvSpPr>
            <p:nvPr/>
          </p:nvSpPr>
          <p:spPr bwMode="auto">
            <a:xfrm>
              <a:off x="3900" y="216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14" name="Oval 34"/>
            <p:cNvSpPr>
              <a:spLocks noChangeArrowheads="1"/>
            </p:cNvSpPr>
            <p:nvPr/>
          </p:nvSpPr>
          <p:spPr bwMode="auto">
            <a:xfrm>
              <a:off x="3936" y="3528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15" name="Oval 35"/>
            <p:cNvSpPr>
              <a:spLocks noChangeArrowheads="1"/>
            </p:cNvSpPr>
            <p:nvPr/>
          </p:nvSpPr>
          <p:spPr bwMode="auto">
            <a:xfrm>
              <a:off x="3336" y="3912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16" name="Oval 36"/>
            <p:cNvSpPr>
              <a:spLocks noChangeArrowheads="1"/>
            </p:cNvSpPr>
            <p:nvPr/>
          </p:nvSpPr>
          <p:spPr bwMode="auto">
            <a:xfrm>
              <a:off x="3336" y="306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17" name="Oval 37"/>
            <p:cNvSpPr>
              <a:spLocks noChangeArrowheads="1"/>
            </p:cNvSpPr>
            <p:nvPr/>
          </p:nvSpPr>
          <p:spPr bwMode="auto">
            <a:xfrm>
              <a:off x="3204" y="230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18" name="Line 38"/>
            <p:cNvSpPr>
              <a:spLocks noChangeShapeType="1"/>
            </p:cNvSpPr>
            <p:nvPr/>
          </p:nvSpPr>
          <p:spPr bwMode="auto">
            <a:xfrm flipH="1">
              <a:off x="2220" y="1644"/>
              <a:ext cx="804" cy="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Line 39"/>
            <p:cNvSpPr>
              <a:spLocks noChangeShapeType="1"/>
            </p:cNvSpPr>
            <p:nvPr/>
          </p:nvSpPr>
          <p:spPr bwMode="auto">
            <a:xfrm>
              <a:off x="2196" y="2232"/>
              <a:ext cx="288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0" name="Line 40"/>
            <p:cNvSpPr>
              <a:spLocks noChangeShapeType="1"/>
            </p:cNvSpPr>
            <p:nvPr/>
          </p:nvSpPr>
          <p:spPr bwMode="auto">
            <a:xfrm>
              <a:off x="3108" y="1644"/>
              <a:ext cx="804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1" name="Line 41"/>
            <p:cNvSpPr>
              <a:spLocks noChangeShapeType="1"/>
            </p:cNvSpPr>
            <p:nvPr/>
          </p:nvSpPr>
          <p:spPr bwMode="auto">
            <a:xfrm flipV="1">
              <a:off x="2544" y="2244"/>
              <a:ext cx="138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2" name="Line 42"/>
            <p:cNvSpPr>
              <a:spLocks noChangeShapeType="1"/>
            </p:cNvSpPr>
            <p:nvPr/>
          </p:nvSpPr>
          <p:spPr bwMode="auto">
            <a:xfrm>
              <a:off x="2256" y="2196"/>
              <a:ext cx="1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3" name="Line 43"/>
            <p:cNvSpPr>
              <a:spLocks noChangeShapeType="1"/>
            </p:cNvSpPr>
            <p:nvPr/>
          </p:nvSpPr>
          <p:spPr bwMode="auto">
            <a:xfrm flipH="1">
              <a:off x="2508" y="1668"/>
              <a:ext cx="552" cy="1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4" name="Line 44"/>
            <p:cNvSpPr>
              <a:spLocks noChangeShapeType="1"/>
            </p:cNvSpPr>
            <p:nvPr/>
          </p:nvSpPr>
          <p:spPr bwMode="auto">
            <a:xfrm>
              <a:off x="2532" y="3168"/>
              <a:ext cx="141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Line 45"/>
            <p:cNvSpPr>
              <a:spLocks noChangeShapeType="1"/>
            </p:cNvSpPr>
            <p:nvPr/>
          </p:nvSpPr>
          <p:spPr bwMode="auto">
            <a:xfrm flipH="1">
              <a:off x="3408" y="2268"/>
              <a:ext cx="540" cy="1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6" name="Line 46"/>
            <p:cNvSpPr>
              <a:spLocks noChangeShapeType="1"/>
            </p:cNvSpPr>
            <p:nvPr/>
          </p:nvSpPr>
          <p:spPr bwMode="auto">
            <a:xfrm>
              <a:off x="2220" y="2220"/>
              <a:ext cx="1128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Line 47"/>
            <p:cNvSpPr>
              <a:spLocks noChangeShapeType="1"/>
            </p:cNvSpPr>
            <p:nvPr/>
          </p:nvSpPr>
          <p:spPr bwMode="auto">
            <a:xfrm>
              <a:off x="3432" y="3144"/>
              <a:ext cx="528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8" name="Line 48"/>
            <p:cNvSpPr>
              <a:spLocks noChangeShapeType="1"/>
            </p:cNvSpPr>
            <p:nvPr/>
          </p:nvSpPr>
          <p:spPr bwMode="auto">
            <a:xfrm>
              <a:off x="3072" y="1668"/>
              <a:ext cx="168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9" name="Line 49"/>
            <p:cNvSpPr>
              <a:spLocks noChangeShapeType="1"/>
            </p:cNvSpPr>
            <p:nvPr/>
          </p:nvSpPr>
          <p:spPr bwMode="auto">
            <a:xfrm>
              <a:off x="3276" y="2400"/>
              <a:ext cx="108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0" name="Line 50"/>
            <p:cNvSpPr>
              <a:spLocks noChangeShapeType="1"/>
            </p:cNvSpPr>
            <p:nvPr/>
          </p:nvSpPr>
          <p:spPr bwMode="auto">
            <a:xfrm flipV="1">
              <a:off x="3432" y="3624"/>
              <a:ext cx="52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1" name="Freeform 51"/>
            <p:cNvSpPr>
              <a:spLocks/>
            </p:cNvSpPr>
            <p:nvPr/>
          </p:nvSpPr>
          <p:spPr bwMode="auto">
            <a:xfrm>
              <a:off x="3102" y="2412"/>
              <a:ext cx="246" cy="1488"/>
            </a:xfrm>
            <a:custGeom>
              <a:avLst/>
              <a:gdLst>
                <a:gd name="T0" fmla="*/ 138 w 246"/>
                <a:gd name="T1" fmla="*/ 0 h 1488"/>
                <a:gd name="T2" fmla="*/ 6 w 246"/>
                <a:gd name="T3" fmla="*/ 516 h 1488"/>
                <a:gd name="T4" fmla="*/ 102 w 246"/>
                <a:gd name="T5" fmla="*/ 1188 h 1488"/>
                <a:gd name="T6" fmla="*/ 246 w 246"/>
                <a:gd name="T7" fmla="*/ 1488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"/>
                <a:gd name="T13" fmla="*/ 0 h 1488"/>
                <a:gd name="T14" fmla="*/ 246 w 246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" h="1488">
                  <a:moveTo>
                    <a:pt x="138" y="0"/>
                  </a:moveTo>
                  <a:cubicBezTo>
                    <a:pt x="75" y="159"/>
                    <a:pt x="12" y="318"/>
                    <a:pt x="6" y="516"/>
                  </a:cubicBezTo>
                  <a:cubicBezTo>
                    <a:pt x="0" y="714"/>
                    <a:pt x="62" y="1026"/>
                    <a:pt x="102" y="1188"/>
                  </a:cubicBezTo>
                  <a:cubicBezTo>
                    <a:pt x="142" y="1350"/>
                    <a:pt x="194" y="1419"/>
                    <a:pt x="246" y="14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0" name="Oval 53"/>
          <p:cNvSpPr>
            <a:spLocks noChangeArrowheads="1"/>
          </p:cNvSpPr>
          <p:nvPr/>
        </p:nvSpPr>
        <p:spPr bwMode="auto">
          <a:xfrm>
            <a:off x="8742364" y="2362201"/>
            <a:ext cx="109537" cy="1063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Oval 54"/>
          <p:cNvSpPr>
            <a:spLocks noChangeArrowheads="1"/>
          </p:cNvSpPr>
          <p:nvPr/>
        </p:nvSpPr>
        <p:spPr bwMode="auto">
          <a:xfrm>
            <a:off x="8180389" y="3800475"/>
            <a:ext cx="111125" cy="107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Oval 55"/>
          <p:cNvSpPr>
            <a:spLocks noChangeArrowheads="1"/>
          </p:cNvSpPr>
          <p:nvPr/>
        </p:nvSpPr>
        <p:spPr bwMode="auto">
          <a:xfrm>
            <a:off x="7888289" y="2906713"/>
            <a:ext cx="109537" cy="1063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Oval 56"/>
          <p:cNvSpPr>
            <a:spLocks noChangeArrowheads="1"/>
          </p:cNvSpPr>
          <p:nvPr/>
        </p:nvSpPr>
        <p:spPr bwMode="auto">
          <a:xfrm>
            <a:off x="9607551" y="2928938"/>
            <a:ext cx="111125" cy="1063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Oval 57"/>
          <p:cNvSpPr>
            <a:spLocks noChangeArrowheads="1"/>
          </p:cNvSpPr>
          <p:nvPr/>
        </p:nvSpPr>
        <p:spPr bwMode="auto">
          <a:xfrm>
            <a:off x="9644064" y="4219575"/>
            <a:ext cx="109537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5" name="Oval 59"/>
          <p:cNvSpPr>
            <a:spLocks noChangeArrowheads="1"/>
          </p:cNvSpPr>
          <p:nvPr/>
        </p:nvSpPr>
        <p:spPr bwMode="auto">
          <a:xfrm>
            <a:off x="9058275" y="3775075"/>
            <a:ext cx="109538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6" name="Oval 60"/>
          <p:cNvSpPr>
            <a:spLocks noChangeArrowheads="1"/>
          </p:cNvSpPr>
          <p:nvPr/>
        </p:nvSpPr>
        <p:spPr bwMode="auto">
          <a:xfrm>
            <a:off x="8929689" y="3063875"/>
            <a:ext cx="109537" cy="107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7" name="Line 61"/>
          <p:cNvSpPr>
            <a:spLocks noChangeShapeType="1"/>
          </p:cNvSpPr>
          <p:nvPr/>
        </p:nvSpPr>
        <p:spPr bwMode="auto">
          <a:xfrm flipH="1">
            <a:off x="7970839" y="2441576"/>
            <a:ext cx="782637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62"/>
          <p:cNvSpPr>
            <a:spLocks noChangeShapeType="1"/>
          </p:cNvSpPr>
          <p:nvPr/>
        </p:nvSpPr>
        <p:spPr bwMode="auto">
          <a:xfrm>
            <a:off x="7947025" y="2997200"/>
            <a:ext cx="280988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63"/>
          <p:cNvSpPr>
            <a:spLocks noChangeShapeType="1"/>
          </p:cNvSpPr>
          <p:nvPr/>
        </p:nvSpPr>
        <p:spPr bwMode="auto">
          <a:xfrm>
            <a:off x="8836026" y="2441575"/>
            <a:ext cx="784225" cy="509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64"/>
          <p:cNvSpPr>
            <a:spLocks noChangeShapeType="1"/>
          </p:cNvSpPr>
          <p:nvPr/>
        </p:nvSpPr>
        <p:spPr bwMode="auto">
          <a:xfrm flipV="1">
            <a:off x="8286751" y="3008314"/>
            <a:ext cx="1344613" cy="815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65"/>
          <p:cNvSpPr>
            <a:spLocks noChangeShapeType="1"/>
          </p:cNvSpPr>
          <p:nvPr/>
        </p:nvSpPr>
        <p:spPr bwMode="auto">
          <a:xfrm>
            <a:off x="8005764" y="2962275"/>
            <a:ext cx="1614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66"/>
          <p:cNvSpPr>
            <a:spLocks noChangeShapeType="1"/>
          </p:cNvSpPr>
          <p:nvPr/>
        </p:nvSpPr>
        <p:spPr bwMode="auto">
          <a:xfrm flipH="1">
            <a:off x="8250238" y="2463800"/>
            <a:ext cx="539750" cy="1347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67"/>
          <p:cNvSpPr>
            <a:spLocks noChangeShapeType="1"/>
          </p:cNvSpPr>
          <p:nvPr/>
        </p:nvSpPr>
        <p:spPr bwMode="auto">
          <a:xfrm>
            <a:off x="8274051" y="3879850"/>
            <a:ext cx="1381125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69"/>
          <p:cNvSpPr>
            <a:spLocks noChangeShapeType="1"/>
          </p:cNvSpPr>
          <p:nvPr/>
        </p:nvSpPr>
        <p:spPr bwMode="auto">
          <a:xfrm>
            <a:off x="7970838" y="2986089"/>
            <a:ext cx="1098550" cy="814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70"/>
          <p:cNvSpPr>
            <a:spLocks noChangeShapeType="1"/>
          </p:cNvSpPr>
          <p:nvPr/>
        </p:nvSpPr>
        <p:spPr bwMode="auto">
          <a:xfrm>
            <a:off x="9155113" y="3857626"/>
            <a:ext cx="514350" cy="385763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71"/>
          <p:cNvSpPr>
            <a:spLocks noChangeShapeType="1"/>
          </p:cNvSpPr>
          <p:nvPr/>
        </p:nvSpPr>
        <p:spPr bwMode="auto">
          <a:xfrm>
            <a:off x="8801101" y="2463800"/>
            <a:ext cx="163513" cy="623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72"/>
          <p:cNvSpPr>
            <a:spLocks noChangeShapeType="1"/>
          </p:cNvSpPr>
          <p:nvPr/>
        </p:nvSpPr>
        <p:spPr bwMode="auto">
          <a:xfrm>
            <a:off x="8999538" y="3155950"/>
            <a:ext cx="106362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114"/>
          <p:cNvGrpSpPr>
            <a:grpSpLocks/>
          </p:cNvGrpSpPr>
          <p:nvPr/>
        </p:nvGrpSpPr>
        <p:grpSpPr bwMode="auto">
          <a:xfrm>
            <a:off x="9058275" y="3030539"/>
            <a:ext cx="611188" cy="1658937"/>
            <a:chOff x="7534365" y="3030642"/>
            <a:chExt cx="611378" cy="1658833"/>
          </a:xfrm>
        </p:grpSpPr>
        <p:sp>
          <p:nvSpPr>
            <p:cNvPr id="31807" name="Oval 58"/>
            <p:cNvSpPr>
              <a:spLocks noChangeArrowheads="1"/>
            </p:cNvSpPr>
            <p:nvPr/>
          </p:nvSpPr>
          <p:spPr bwMode="auto">
            <a:xfrm>
              <a:off x="7534365" y="4582789"/>
              <a:ext cx="110185" cy="10668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8" name="Line 68"/>
            <p:cNvSpPr>
              <a:spLocks noChangeShapeType="1"/>
            </p:cNvSpPr>
            <p:nvPr/>
          </p:nvSpPr>
          <p:spPr bwMode="auto">
            <a:xfrm flipH="1">
              <a:off x="7604571" y="3030642"/>
              <a:ext cx="526546" cy="15634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Line 73"/>
            <p:cNvSpPr>
              <a:spLocks noChangeShapeType="1"/>
            </p:cNvSpPr>
            <p:nvPr/>
          </p:nvSpPr>
          <p:spPr bwMode="auto">
            <a:xfrm flipV="1">
              <a:off x="7630898" y="4310880"/>
              <a:ext cx="514845" cy="317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114" name="Freeform 74"/>
          <p:cNvSpPr>
            <a:spLocks/>
          </p:cNvSpPr>
          <p:nvPr/>
        </p:nvSpPr>
        <p:spPr bwMode="auto">
          <a:xfrm>
            <a:off x="8829676" y="3167064"/>
            <a:ext cx="239713" cy="1404937"/>
          </a:xfrm>
          <a:custGeom>
            <a:avLst/>
            <a:gdLst>
              <a:gd name="T0" fmla="*/ 131036314 w 246"/>
              <a:gd name="T1" fmla="*/ 0 h 1488"/>
              <a:gd name="T2" fmla="*/ 5697569 w 246"/>
              <a:gd name="T3" fmla="*/ 459999756 h 1488"/>
              <a:gd name="T4" fmla="*/ 96852828 w 246"/>
              <a:gd name="T5" fmla="*/ 1059069583 h 1488"/>
              <a:gd name="T6" fmla="*/ 233586679 w 246"/>
              <a:gd name="T7" fmla="*/ 1326510772 h 1488"/>
              <a:gd name="T8" fmla="*/ 0 60000 65536"/>
              <a:gd name="T9" fmla="*/ 0 60000 65536"/>
              <a:gd name="T10" fmla="*/ 0 60000 65536"/>
              <a:gd name="T11" fmla="*/ 0 60000 65536"/>
              <a:gd name="T12" fmla="*/ 0 w 246"/>
              <a:gd name="T13" fmla="*/ 0 h 1488"/>
              <a:gd name="T14" fmla="*/ 246 w 246"/>
              <a:gd name="T15" fmla="*/ 1488 h 1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6" h="1488">
                <a:moveTo>
                  <a:pt x="138" y="0"/>
                </a:moveTo>
                <a:cubicBezTo>
                  <a:pt x="75" y="159"/>
                  <a:pt x="12" y="318"/>
                  <a:pt x="6" y="516"/>
                </a:cubicBezTo>
                <a:cubicBezTo>
                  <a:pt x="0" y="714"/>
                  <a:pt x="62" y="1026"/>
                  <a:pt x="102" y="1188"/>
                </a:cubicBezTo>
                <a:cubicBezTo>
                  <a:pt x="142" y="1350"/>
                  <a:pt x="194" y="1419"/>
                  <a:pt x="246" y="1488"/>
                </a:cubicBezTo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AutoShape 75"/>
          <p:cNvSpPr>
            <a:spLocks noChangeArrowheads="1"/>
          </p:cNvSpPr>
          <p:nvPr/>
        </p:nvSpPr>
        <p:spPr bwMode="auto">
          <a:xfrm>
            <a:off x="7162801" y="3416300"/>
            <a:ext cx="714375" cy="350838"/>
          </a:xfrm>
          <a:prstGeom prst="rightArrow">
            <a:avLst>
              <a:gd name="adj1" fmla="val 50000"/>
              <a:gd name="adj2" fmla="val 49293"/>
            </a:avLst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1" name="Line 77"/>
          <p:cNvSpPr>
            <a:spLocks noChangeShapeType="1"/>
          </p:cNvSpPr>
          <p:nvPr/>
        </p:nvSpPr>
        <p:spPr bwMode="auto">
          <a:xfrm>
            <a:off x="4724400" y="5091113"/>
            <a:ext cx="5715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Oval 78"/>
          <p:cNvSpPr>
            <a:spLocks noChangeArrowheads="1"/>
          </p:cNvSpPr>
          <p:nvPr/>
        </p:nvSpPr>
        <p:spPr bwMode="auto">
          <a:xfrm>
            <a:off x="5251450" y="5029201"/>
            <a:ext cx="71438" cy="117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3" name="Line 79"/>
          <p:cNvSpPr>
            <a:spLocks noChangeShapeType="1"/>
          </p:cNvSpPr>
          <p:nvPr/>
        </p:nvSpPr>
        <p:spPr bwMode="auto">
          <a:xfrm>
            <a:off x="5326064" y="5091113"/>
            <a:ext cx="422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80"/>
          <p:cNvSpPr>
            <a:spLocks noChangeShapeType="1"/>
          </p:cNvSpPr>
          <p:nvPr/>
        </p:nvSpPr>
        <p:spPr bwMode="auto">
          <a:xfrm>
            <a:off x="4865689" y="5438775"/>
            <a:ext cx="708025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Line 81"/>
          <p:cNvSpPr>
            <a:spLocks noChangeShapeType="1"/>
          </p:cNvSpPr>
          <p:nvPr/>
        </p:nvSpPr>
        <p:spPr bwMode="auto">
          <a:xfrm>
            <a:off x="4852989" y="5824538"/>
            <a:ext cx="706437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Oval 82"/>
          <p:cNvSpPr>
            <a:spLocks noChangeArrowheads="1"/>
          </p:cNvSpPr>
          <p:nvPr/>
        </p:nvSpPr>
        <p:spPr bwMode="auto">
          <a:xfrm>
            <a:off x="4799014" y="5788025"/>
            <a:ext cx="71437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7" name="Oval 83"/>
          <p:cNvSpPr>
            <a:spLocks noChangeArrowheads="1"/>
          </p:cNvSpPr>
          <p:nvPr/>
        </p:nvSpPr>
        <p:spPr bwMode="auto">
          <a:xfrm>
            <a:off x="5514975" y="5788025"/>
            <a:ext cx="7143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8" name="Text Box 84"/>
          <p:cNvSpPr txBox="1">
            <a:spLocks noChangeArrowheads="1"/>
          </p:cNvSpPr>
          <p:nvPr/>
        </p:nvSpPr>
        <p:spPr bwMode="auto">
          <a:xfrm>
            <a:off x="5835651" y="4876801"/>
            <a:ext cx="1628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400">
                <a:latin typeface="Times New Roman" panose="02020603050405020304" pitchFamily="18" charset="0"/>
              </a:rPr>
              <a:t>消去二次顶点</a:t>
            </a:r>
          </a:p>
        </p:txBody>
      </p:sp>
      <p:sp>
        <p:nvSpPr>
          <p:cNvPr id="31779" name="Text Box 85"/>
          <p:cNvSpPr txBox="1">
            <a:spLocks noChangeArrowheads="1"/>
          </p:cNvSpPr>
          <p:nvPr/>
        </p:nvSpPr>
        <p:spPr bwMode="auto">
          <a:xfrm>
            <a:off x="5873751" y="5211764"/>
            <a:ext cx="1158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400">
                <a:latin typeface="Times New Roman" panose="02020603050405020304" pitchFamily="18" charset="0"/>
              </a:rPr>
              <a:t>删除边</a:t>
            </a:r>
          </a:p>
        </p:txBody>
      </p:sp>
      <p:sp>
        <p:nvSpPr>
          <p:cNvPr id="31780" name="Text Box 86"/>
          <p:cNvSpPr txBox="1">
            <a:spLocks noChangeArrowheads="1"/>
          </p:cNvSpPr>
          <p:nvPr/>
        </p:nvSpPr>
        <p:spPr bwMode="auto">
          <a:xfrm>
            <a:off x="5873751" y="5597526"/>
            <a:ext cx="1158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400">
                <a:latin typeface="Times New Roman" panose="02020603050405020304" pitchFamily="18" charset="0"/>
              </a:rPr>
              <a:t>收缩边</a:t>
            </a:r>
          </a:p>
        </p:txBody>
      </p:sp>
      <p:sp>
        <p:nvSpPr>
          <p:cNvPr id="31781" name="Oval 30"/>
          <p:cNvSpPr>
            <a:spLocks noChangeArrowheads="1"/>
          </p:cNvSpPr>
          <p:nvPr/>
        </p:nvSpPr>
        <p:spPr bwMode="auto">
          <a:xfrm>
            <a:off x="2933700" y="2362201"/>
            <a:ext cx="107950" cy="104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2" name="Oval 31"/>
          <p:cNvSpPr>
            <a:spLocks noChangeArrowheads="1"/>
          </p:cNvSpPr>
          <p:nvPr/>
        </p:nvSpPr>
        <p:spPr bwMode="auto">
          <a:xfrm>
            <a:off x="2382838" y="3775076"/>
            <a:ext cx="107950" cy="104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3" name="Oval 32"/>
          <p:cNvSpPr>
            <a:spLocks noChangeArrowheads="1"/>
          </p:cNvSpPr>
          <p:nvPr/>
        </p:nvSpPr>
        <p:spPr bwMode="auto">
          <a:xfrm>
            <a:off x="2095500" y="2895601"/>
            <a:ext cx="107950" cy="104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4" name="Oval 33"/>
          <p:cNvSpPr>
            <a:spLocks noChangeArrowheads="1"/>
          </p:cNvSpPr>
          <p:nvPr/>
        </p:nvSpPr>
        <p:spPr bwMode="auto">
          <a:xfrm>
            <a:off x="3781425" y="2919414"/>
            <a:ext cx="107950" cy="104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5" name="Oval 34"/>
          <p:cNvSpPr>
            <a:spLocks noChangeArrowheads="1"/>
          </p:cNvSpPr>
          <p:nvPr/>
        </p:nvSpPr>
        <p:spPr bwMode="auto">
          <a:xfrm>
            <a:off x="3816350" y="4187826"/>
            <a:ext cx="107950" cy="104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6" name="Oval 35"/>
          <p:cNvSpPr>
            <a:spLocks noChangeArrowheads="1"/>
          </p:cNvSpPr>
          <p:nvPr/>
        </p:nvSpPr>
        <p:spPr bwMode="auto">
          <a:xfrm>
            <a:off x="3243263" y="4543426"/>
            <a:ext cx="107950" cy="104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7" name="Oval 36"/>
          <p:cNvSpPr>
            <a:spLocks noChangeArrowheads="1"/>
          </p:cNvSpPr>
          <p:nvPr/>
        </p:nvSpPr>
        <p:spPr bwMode="auto">
          <a:xfrm>
            <a:off x="3243263" y="3752851"/>
            <a:ext cx="107950" cy="104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8" name="Line 38"/>
          <p:cNvSpPr>
            <a:spLocks noChangeShapeType="1"/>
          </p:cNvSpPr>
          <p:nvPr/>
        </p:nvSpPr>
        <p:spPr bwMode="auto">
          <a:xfrm flipH="1">
            <a:off x="2176463" y="2439989"/>
            <a:ext cx="768350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Line 39"/>
          <p:cNvSpPr>
            <a:spLocks noChangeShapeType="1"/>
          </p:cNvSpPr>
          <p:nvPr/>
        </p:nvSpPr>
        <p:spPr bwMode="auto">
          <a:xfrm>
            <a:off x="2152651" y="2986088"/>
            <a:ext cx="276225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40"/>
          <p:cNvSpPr>
            <a:spLocks noChangeShapeType="1"/>
          </p:cNvSpPr>
          <p:nvPr/>
        </p:nvSpPr>
        <p:spPr bwMode="auto">
          <a:xfrm>
            <a:off x="3024188" y="2439988"/>
            <a:ext cx="768350" cy="501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1" name="Line 41"/>
          <p:cNvSpPr>
            <a:spLocks noChangeShapeType="1"/>
          </p:cNvSpPr>
          <p:nvPr/>
        </p:nvSpPr>
        <p:spPr bwMode="auto">
          <a:xfrm flipV="1">
            <a:off x="2486026" y="2997200"/>
            <a:ext cx="1319213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42"/>
          <p:cNvSpPr>
            <a:spLocks noChangeShapeType="1"/>
          </p:cNvSpPr>
          <p:nvPr/>
        </p:nvSpPr>
        <p:spPr bwMode="auto">
          <a:xfrm>
            <a:off x="2209800" y="2952750"/>
            <a:ext cx="1582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3" name="Line 43"/>
          <p:cNvSpPr>
            <a:spLocks noChangeShapeType="1"/>
          </p:cNvSpPr>
          <p:nvPr/>
        </p:nvSpPr>
        <p:spPr bwMode="auto">
          <a:xfrm flipH="1">
            <a:off x="2451100" y="2462214"/>
            <a:ext cx="527050" cy="132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Line 44"/>
          <p:cNvSpPr>
            <a:spLocks noChangeShapeType="1"/>
          </p:cNvSpPr>
          <p:nvPr/>
        </p:nvSpPr>
        <p:spPr bwMode="auto">
          <a:xfrm>
            <a:off x="2473325" y="3852864"/>
            <a:ext cx="1354138" cy="401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5" name="Line 45"/>
          <p:cNvSpPr>
            <a:spLocks noChangeShapeType="1"/>
          </p:cNvSpPr>
          <p:nvPr/>
        </p:nvSpPr>
        <p:spPr bwMode="auto">
          <a:xfrm flipH="1">
            <a:off x="3311525" y="3019426"/>
            <a:ext cx="515938" cy="153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6" name="Line 46"/>
          <p:cNvSpPr>
            <a:spLocks noChangeShapeType="1"/>
          </p:cNvSpPr>
          <p:nvPr/>
        </p:nvSpPr>
        <p:spPr bwMode="auto">
          <a:xfrm>
            <a:off x="2176463" y="2974975"/>
            <a:ext cx="1077912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Line 47"/>
          <p:cNvSpPr>
            <a:spLocks noChangeShapeType="1"/>
          </p:cNvSpPr>
          <p:nvPr/>
        </p:nvSpPr>
        <p:spPr bwMode="auto">
          <a:xfrm>
            <a:off x="3333751" y="3830638"/>
            <a:ext cx="504825" cy="379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49"/>
          <p:cNvSpPr>
            <a:spLocks noChangeShapeType="1"/>
          </p:cNvSpPr>
          <p:nvPr/>
        </p:nvSpPr>
        <p:spPr bwMode="auto">
          <a:xfrm>
            <a:off x="3184526" y="3141664"/>
            <a:ext cx="104775" cy="611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9" name="Line 50"/>
          <p:cNvSpPr>
            <a:spLocks noChangeShapeType="1"/>
          </p:cNvSpPr>
          <p:nvPr/>
        </p:nvSpPr>
        <p:spPr bwMode="auto">
          <a:xfrm flipV="1">
            <a:off x="3333751" y="4276725"/>
            <a:ext cx="50482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113"/>
          <p:cNvGrpSpPr>
            <a:grpSpLocks/>
          </p:cNvGrpSpPr>
          <p:nvPr/>
        </p:nvGrpSpPr>
        <p:grpSpPr bwMode="auto">
          <a:xfrm>
            <a:off x="2990851" y="2462213"/>
            <a:ext cx="263525" cy="2070100"/>
            <a:chOff x="1466274" y="2462357"/>
            <a:chExt cx="263852" cy="2069920"/>
          </a:xfrm>
        </p:grpSpPr>
        <p:sp>
          <p:nvSpPr>
            <p:cNvPr id="31803" name="Oval 37"/>
            <p:cNvSpPr>
              <a:spLocks noChangeArrowheads="1"/>
            </p:cNvSpPr>
            <p:nvPr/>
          </p:nvSpPr>
          <p:spPr bwMode="auto">
            <a:xfrm>
              <a:off x="1592464" y="3052173"/>
              <a:ext cx="108026" cy="1047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1804" name="组合 109"/>
            <p:cNvGrpSpPr>
              <a:grpSpLocks/>
            </p:cNvGrpSpPr>
            <p:nvPr/>
          </p:nvGrpSpPr>
          <p:grpSpPr bwMode="auto">
            <a:xfrm>
              <a:off x="1466274" y="2462357"/>
              <a:ext cx="263852" cy="2069920"/>
              <a:chOff x="1466274" y="2462357"/>
              <a:chExt cx="263852" cy="2069920"/>
            </a:xfrm>
          </p:grpSpPr>
          <p:sp>
            <p:nvSpPr>
              <p:cNvPr id="31805" name="Line 48"/>
              <p:cNvSpPr>
                <a:spLocks noChangeShapeType="1"/>
              </p:cNvSpPr>
              <p:nvPr/>
            </p:nvSpPr>
            <p:spPr bwMode="auto">
              <a:xfrm>
                <a:off x="1466274" y="2462357"/>
                <a:ext cx="160606" cy="6120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6" name="Freeform 51"/>
              <p:cNvSpPr>
                <a:spLocks/>
              </p:cNvSpPr>
              <p:nvPr/>
            </p:nvSpPr>
            <p:spPr bwMode="auto">
              <a:xfrm>
                <a:off x="1494954" y="3152331"/>
                <a:ext cx="235172" cy="1379946"/>
              </a:xfrm>
              <a:custGeom>
                <a:avLst/>
                <a:gdLst>
                  <a:gd name="T0" fmla="*/ 126119139 w 246"/>
                  <a:gd name="T1" fmla="*/ 0 h 1488"/>
                  <a:gd name="T2" fmla="*/ 5483523 w 246"/>
                  <a:gd name="T3" fmla="*/ 443780588 h 1488"/>
                  <a:gd name="T4" fmla="*/ 93217981 w 246"/>
                  <a:gd name="T5" fmla="*/ 1021726799 h 1488"/>
                  <a:gd name="T6" fmla="*/ 224820612 w 246"/>
                  <a:gd name="T7" fmla="*/ 1279738594 h 14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6"/>
                  <a:gd name="T13" fmla="*/ 0 h 1488"/>
                  <a:gd name="T14" fmla="*/ 246 w 246"/>
                  <a:gd name="T15" fmla="*/ 1488 h 14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6" h="1488">
                    <a:moveTo>
                      <a:pt x="138" y="0"/>
                    </a:moveTo>
                    <a:cubicBezTo>
                      <a:pt x="75" y="159"/>
                      <a:pt x="12" y="318"/>
                      <a:pt x="6" y="516"/>
                    </a:cubicBezTo>
                    <a:cubicBezTo>
                      <a:pt x="0" y="714"/>
                      <a:pt x="62" y="1026"/>
                      <a:pt x="102" y="1188"/>
                    </a:cubicBezTo>
                    <a:cubicBezTo>
                      <a:pt x="142" y="1350"/>
                      <a:pt x="194" y="1419"/>
                      <a:pt x="246" y="148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12" name="直接连接符 111"/>
          <p:cNvCxnSpPr>
            <a:cxnSpLocks noChangeShapeType="1"/>
            <a:stCxn id="31805" idx="0"/>
            <a:endCxn id="31799" idx="0"/>
          </p:cNvCxnSpPr>
          <p:nvPr/>
        </p:nvCxnSpPr>
        <p:spPr bwMode="auto">
          <a:xfrm rot="16200000" flipH="1">
            <a:off x="2099469" y="3353594"/>
            <a:ext cx="2125662" cy="342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直接连接符 116"/>
          <p:cNvCxnSpPr>
            <a:cxnSpLocks noChangeShapeType="1"/>
            <a:stCxn id="31808" idx="0"/>
            <a:endCxn id="31754" idx="0"/>
          </p:cNvCxnSpPr>
          <p:nvPr/>
        </p:nvCxnSpPr>
        <p:spPr bwMode="auto">
          <a:xfrm rot="16200000" flipH="1">
            <a:off x="9082089" y="3603626"/>
            <a:ext cx="1189037" cy="42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33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14" grpId="0" animBg="1"/>
      <p:bldP spid="97" grpId="0" animBg="1"/>
      <p:bldP spid="98" grpId="0" animBg="1"/>
      <p:bldP spid="1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平面图及其对偶图</a:t>
            </a:r>
          </a:p>
        </p:txBody>
      </p:sp>
      <p:sp>
        <p:nvSpPr>
          <p:cNvPr id="5" name="Rectangle 1"/>
          <p:cNvSpPr/>
          <p:nvPr/>
        </p:nvSpPr>
        <p:spPr>
          <a:xfrm>
            <a:off x="551384" y="5397604"/>
            <a:ext cx="10873208" cy="1415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你能严格定义一个平面图的对偶图吗？</a:t>
            </a:r>
            <a:endParaRPr lang="en-US" altLang="zh-CN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0" y="847726"/>
            <a:ext cx="9001000" cy="473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5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地图及其对偶图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268760"/>
            <a:ext cx="6268325" cy="5096586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7680176" y="2060848"/>
            <a:ext cx="4392488" cy="2160240"/>
          </a:xfrm>
          <a:prstGeom prst="cloudCallout">
            <a:avLst>
              <a:gd name="adj1" fmla="val -20333"/>
              <a:gd name="adj2" fmla="val 42903"/>
            </a:avLst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地图图着色可以表达为点着色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0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599238" y="2489201"/>
          <a:ext cx="2449512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位图图像" r:id="rId4" imgW="2438095" imgH="2295238" progId="Paint.Picture">
                  <p:embed/>
                </p:oleObj>
              </mc:Choice>
              <mc:Fallback>
                <p:oleObj name="位图图像" r:id="rId4" imgW="2438095" imgH="229523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2489201"/>
                        <a:ext cx="2449512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2112963" y="620713"/>
            <a:ext cx="7397750" cy="800100"/>
          </a:xfrm>
        </p:spPr>
        <p:txBody>
          <a:bodyPr/>
          <a:lstStyle/>
          <a:p>
            <a:r>
              <a:rPr lang="en-US" altLang="zh-CN" smtClean="0"/>
              <a:t>Francis Guthrie</a:t>
            </a:r>
            <a:r>
              <a:rPr lang="zh-CN" altLang="en-US" smtClean="0"/>
              <a:t>的猜想</a:t>
            </a:r>
          </a:p>
        </p:txBody>
      </p:sp>
      <p:sp>
        <p:nvSpPr>
          <p:cNvPr id="26628" name="Text Box 4" descr="羊皮纸"/>
          <p:cNvSpPr txBox="1">
            <a:spLocks noChangeArrowheads="1"/>
          </p:cNvSpPr>
          <p:nvPr/>
        </p:nvSpPr>
        <p:spPr bwMode="auto">
          <a:xfrm>
            <a:off x="2112963" y="1730709"/>
            <a:ext cx="7488086" cy="83099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给地图的每个区域着色，保持任何有公共边界的区域使用不同颜色，只要四种颜色就够了。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782888" y="2994026"/>
          <a:ext cx="22479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位图图像" r:id="rId7" imgW="2247619" imgH="2104762" progId="Paint.Picture">
                  <p:embed/>
                </p:oleObj>
              </mc:Choice>
              <mc:Fallback>
                <p:oleObj name="位图图像" r:id="rId7" imgW="2247619" imgH="210476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994026"/>
                        <a:ext cx="224790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279650" y="4794251"/>
            <a:ext cx="2514600" cy="12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很容易证明，三种颜色是不够的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</a:rPr>
              <a:t>- Guthrie, de Morgan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7938" y="4578350"/>
            <a:ext cx="576059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可以证明：任何地图不会有这样的构型：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个区域，每个均与其它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个相邻。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误认为这蕴涵四色猜想导致许多错误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证明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48750" y="3284984"/>
            <a:ext cx="3126177" cy="1121556"/>
            <a:chOff x="9048750" y="3284984"/>
            <a:chExt cx="3126177" cy="1121556"/>
          </a:xfrm>
        </p:grpSpPr>
        <p:sp>
          <p:nvSpPr>
            <p:cNvPr id="2" name="文本框 1"/>
            <p:cNvSpPr txBox="1"/>
            <p:nvPr/>
          </p:nvSpPr>
          <p:spPr>
            <a:xfrm>
              <a:off x="9048750" y="3284984"/>
              <a:ext cx="3126177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i="1" dirty="0" smtClean="0"/>
                <a:t>问题</a:t>
              </a:r>
              <a:r>
                <a:rPr lang="en-US" altLang="zh-CN" sz="2400" b="1" i="1" dirty="0" smtClean="0"/>
                <a:t>6</a:t>
              </a:r>
              <a:r>
                <a:rPr lang="zh-CN" altLang="en-US" sz="2400" b="1" i="1" dirty="0" smtClean="0"/>
                <a:t>：这是为什么？</a:t>
              </a:r>
              <a:endParaRPr lang="zh-CN" altLang="en-US" sz="2400" b="1" i="1" dirty="0"/>
            </a:p>
          </p:txBody>
        </p:sp>
        <p:sp>
          <p:nvSpPr>
            <p:cNvPr id="3" name="右箭头 2"/>
            <p:cNvSpPr/>
            <p:nvPr/>
          </p:nvSpPr>
          <p:spPr>
            <a:xfrm rot="8860969">
              <a:off x="9310305" y="3974492"/>
              <a:ext cx="1368152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四色地图猜想的另一种描述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38" y="1268413"/>
            <a:ext cx="10815562" cy="4679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每个平面图是</a:t>
            </a:r>
            <a:r>
              <a:rPr lang="en-US" altLang="zh-CN" sz="2800" dirty="0"/>
              <a:t>4-</a:t>
            </a:r>
            <a:r>
              <a:rPr lang="zh-CN" altLang="en-US" sz="2800" dirty="0"/>
              <a:t>可着色的当且仅当每个平面图是</a:t>
            </a:r>
            <a:r>
              <a:rPr lang="en-US" altLang="zh-CN" sz="2800" dirty="0"/>
              <a:t>4-</a:t>
            </a:r>
            <a:r>
              <a:rPr lang="zh-CN" altLang="en-US" sz="2800" dirty="0"/>
              <a:t>区域可着色</a:t>
            </a:r>
            <a:r>
              <a:rPr lang="zh-CN" altLang="en-US" sz="2800" dirty="0" smtClean="0"/>
              <a:t>的</a:t>
            </a:r>
            <a:endParaRPr lang="zh-CN" altLang="en-US" sz="2800" dirty="0"/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只需考虑连通的情况</a:t>
            </a:r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如果</a:t>
            </a:r>
            <a:r>
              <a:rPr lang="en-US" altLang="zh-CN" sz="2800" i="1" dirty="0"/>
              <a:t>G</a:t>
            </a:r>
            <a:r>
              <a:rPr lang="zh-CN" altLang="en-US" sz="2800" dirty="0"/>
              <a:t>是任意平面图，考虑它的对偶图</a:t>
            </a:r>
            <a:r>
              <a:rPr lang="en-US" altLang="zh-CN" sz="2800" i="1" dirty="0"/>
              <a:t>G’</a:t>
            </a:r>
            <a:r>
              <a:rPr lang="zh-CN" altLang="en-US" sz="2800" dirty="0"/>
              <a:t>删除环以及多余的多重边后得到的简单图</a:t>
            </a:r>
            <a:r>
              <a:rPr lang="en-US" altLang="zh-CN" sz="2800" i="1" dirty="0"/>
              <a:t>G</a:t>
            </a:r>
            <a:r>
              <a:rPr lang="en-US" altLang="zh-CN" sz="2800" dirty="0"/>
              <a:t>*</a:t>
            </a:r>
            <a:r>
              <a:rPr lang="zh-CN" altLang="en-US" sz="2800" dirty="0"/>
              <a:t>。</a:t>
            </a:r>
            <a:r>
              <a:rPr lang="en-US" altLang="zh-CN" sz="2800" i="1" dirty="0"/>
              <a:t>G</a:t>
            </a:r>
            <a:r>
              <a:rPr lang="zh-CN" altLang="en-US" sz="2800" dirty="0"/>
              <a:t>的任意两个区域相邻当且仅当</a:t>
            </a:r>
            <a:r>
              <a:rPr lang="en-US" altLang="zh-CN" sz="2800" i="1" dirty="0"/>
              <a:t>G</a:t>
            </a:r>
            <a:r>
              <a:rPr lang="en-US" altLang="zh-CN" sz="2800" dirty="0"/>
              <a:t>*</a:t>
            </a:r>
            <a:r>
              <a:rPr lang="zh-CN" altLang="en-US" sz="2800" dirty="0"/>
              <a:t>中对应的两顶点相邻，因此只要</a:t>
            </a:r>
            <a:r>
              <a:rPr lang="en-US" altLang="zh-CN" sz="2800" i="1" dirty="0"/>
              <a:t>G</a:t>
            </a:r>
            <a:r>
              <a:rPr lang="en-US" altLang="zh-CN" sz="2800" dirty="0"/>
              <a:t>*</a:t>
            </a:r>
            <a:r>
              <a:rPr lang="zh-CN" altLang="en-US" sz="2800" dirty="0"/>
              <a:t>可</a:t>
            </a:r>
            <a:r>
              <a:rPr lang="en-US" altLang="zh-CN" sz="2800" dirty="0"/>
              <a:t>4-</a:t>
            </a:r>
            <a:r>
              <a:rPr lang="zh-CN" altLang="en-US" sz="2800" dirty="0"/>
              <a:t>着色，</a:t>
            </a:r>
            <a:r>
              <a:rPr lang="en-US" altLang="zh-CN" sz="2800" i="1" dirty="0"/>
              <a:t>G</a:t>
            </a:r>
            <a:r>
              <a:rPr lang="zh-CN" altLang="en-US" sz="2800" dirty="0"/>
              <a:t>就可以</a:t>
            </a:r>
            <a:r>
              <a:rPr lang="en-US" altLang="zh-CN" sz="2800" dirty="0"/>
              <a:t>4-</a:t>
            </a:r>
            <a:r>
              <a:rPr lang="zh-CN" altLang="en-US" sz="2800" dirty="0"/>
              <a:t>区域着色。</a:t>
            </a:r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反之，</a:t>
            </a:r>
            <a:r>
              <a:rPr lang="en-US" altLang="zh-CN" sz="2800" i="1" dirty="0"/>
              <a:t>G</a:t>
            </a:r>
            <a:r>
              <a:rPr lang="zh-CN" altLang="en-US" sz="2800" i="1" dirty="0"/>
              <a:t>的</a:t>
            </a:r>
            <a:r>
              <a:rPr lang="zh-CN" altLang="en-US" sz="2800" dirty="0"/>
              <a:t>对偶图的每个区域中只会包含</a:t>
            </a:r>
            <a:r>
              <a:rPr lang="en-US" altLang="zh-CN" sz="2800" i="1" dirty="0"/>
              <a:t>G</a:t>
            </a:r>
            <a:r>
              <a:rPr lang="zh-CN" altLang="en-US" sz="2800" dirty="0"/>
              <a:t>中唯一的</a:t>
            </a:r>
            <a:r>
              <a:rPr lang="zh-CN" altLang="en-US" sz="2800" dirty="0" smtClean="0"/>
              <a:t>顶点。</a:t>
            </a:r>
            <a:r>
              <a:rPr lang="zh-CN" altLang="en-US" sz="2800" dirty="0"/>
              <a:t>于是，对偶图的任意两个区域相邻当且仅当他们所包含的两个</a:t>
            </a:r>
            <a:r>
              <a:rPr lang="en-US" altLang="zh-CN" sz="2800" i="1" dirty="0"/>
              <a:t>G</a:t>
            </a:r>
            <a:r>
              <a:rPr lang="zh-CN" altLang="en-US" sz="2800" dirty="0"/>
              <a:t>中顶点在</a:t>
            </a:r>
            <a:r>
              <a:rPr lang="en-US" altLang="zh-CN" sz="2800" i="1" dirty="0"/>
              <a:t>G</a:t>
            </a:r>
            <a:r>
              <a:rPr lang="zh-CN" altLang="en-US" sz="2800" dirty="0"/>
              <a:t>中相邻，因此只要那个对偶图是</a:t>
            </a:r>
            <a:r>
              <a:rPr lang="en-US" altLang="zh-CN" sz="2800" dirty="0"/>
              <a:t>4-</a:t>
            </a:r>
            <a:r>
              <a:rPr lang="zh-CN" altLang="en-US" sz="2800" dirty="0"/>
              <a:t>区域可着色的，</a:t>
            </a:r>
            <a:r>
              <a:rPr lang="en-US" altLang="zh-CN" sz="2800" i="1" dirty="0"/>
              <a:t>G</a:t>
            </a:r>
            <a:r>
              <a:rPr lang="zh-CN" altLang="en-US" sz="2800" dirty="0"/>
              <a:t>就是</a:t>
            </a:r>
            <a:r>
              <a:rPr lang="en-US" altLang="zh-CN" sz="2800" dirty="0"/>
              <a:t>4-</a:t>
            </a:r>
            <a:r>
              <a:rPr lang="zh-CN" altLang="en-US" sz="2800" dirty="0"/>
              <a:t>可着色的。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33376"/>
            <a:ext cx="8135938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5440364" y="890589"/>
            <a:ext cx="4752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Keith Devlin: Mathematics: the New Golden Age</a:t>
            </a:r>
            <a:endParaRPr lang="zh-CN" altLang="en-US" sz="1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03838" y="5732463"/>
            <a:ext cx="48895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8214" y="6021388"/>
            <a:ext cx="748823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平面图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1624" y="3933056"/>
            <a:ext cx="6125449" cy="21544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一个图是否为平面图与其如何画法有关吗？</a:t>
            </a:r>
            <a:endParaRPr lang="en-US" altLang="zh-CN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124744"/>
            <a:ext cx="6840760" cy="2668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26064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图的顶点着色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692274"/>
            <a:ext cx="10440590" cy="43291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给定简单图</a:t>
            </a:r>
            <a:r>
              <a:rPr lang="en-US" altLang="zh-CN" sz="3200" i="1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及一有限集合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={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dirty="0"/>
              <a:t>…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}, </a:t>
            </a:r>
            <a:r>
              <a:rPr lang="zh-CN" altLang="en-US" sz="3200" dirty="0">
                <a:latin typeface="Times New Roman" panose="02020603050405020304" pitchFamily="18" charset="0"/>
              </a:rPr>
              <a:t>用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</a:rPr>
              <a:t>中元素给</a:t>
            </a:r>
            <a:r>
              <a:rPr lang="en-US" altLang="zh-CN" sz="3200" i="1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中每个顶点指定一个标号，使得任何相邻顶点的标号不相同，则称为给</a:t>
            </a:r>
            <a:r>
              <a:rPr lang="en-US" altLang="zh-CN" sz="3200" i="1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做一个点着色。诸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(</a:t>
            </a:r>
            <a:r>
              <a:rPr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=1,2,</a:t>
            </a:r>
            <a:r>
              <a:rPr lang="en-US" altLang="zh-CN" sz="3200" dirty="0"/>
              <a:t>…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) </a:t>
            </a:r>
            <a:r>
              <a:rPr lang="zh-CN" altLang="en-US" sz="3200" dirty="0">
                <a:latin typeface="Times New Roman" panose="02020603050405020304" pitchFamily="18" charset="0"/>
              </a:rPr>
              <a:t>称为</a:t>
            </a:r>
            <a:r>
              <a:rPr lang="zh-CN" altLang="en-US" sz="3200" dirty="0"/>
              <a:t>“</a:t>
            </a:r>
            <a:r>
              <a:rPr lang="zh-CN" altLang="en-US" sz="3200" dirty="0">
                <a:latin typeface="Times New Roman" panose="02020603050405020304" pitchFamily="18" charset="0"/>
              </a:rPr>
              <a:t>颜色</a:t>
            </a:r>
            <a:r>
              <a:rPr lang="zh-CN" altLang="en-US" sz="3200" dirty="0"/>
              <a:t>”</a:t>
            </a:r>
            <a:r>
              <a:rPr lang="zh-CN" altLang="en-US" sz="32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如果图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可以用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</a:rPr>
              <a:t>种颜色着色，则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称为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k-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可着色</a:t>
            </a:r>
            <a:r>
              <a:rPr lang="zh-CN" altLang="en-US" sz="3200" dirty="0">
                <a:latin typeface="Times New Roman" panose="02020603050405020304" pitchFamily="18" charset="0"/>
              </a:rPr>
              <a:t>的。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使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是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-</a:t>
            </a:r>
            <a:r>
              <a:rPr lang="zh-CN" altLang="en-US" sz="3200" dirty="0">
                <a:latin typeface="Times New Roman" panose="02020603050405020304" pitchFamily="18" charset="0"/>
              </a:rPr>
              <a:t>可着色的最小的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</a:rPr>
              <a:t>称为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着色数</a:t>
            </a:r>
            <a:r>
              <a:rPr lang="zh-CN" altLang="en-US" sz="3200" dirty="0">
                <a:latin typeface="Times New Roman" panose="02020603050405020304" pitchFamily="18" charset="0"/>
              </a:rPr>
              <a:t>，记为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sz="3200" dirty="0">
                <a:latin typeface="Times New Roman" panose="02020603050405020304" pitchFamily="18" charset="0"/>
              </a:rPr>
              <a:t>(G)</a:t>
            </a:r>
            <a:r>
              <a:rPr lang="zh-CN" altLang="en-US" sz="32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若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sz="3200" dirty="0">
                <a:latin typeface="Times New Roman" panose="02020603050405020304" pitchFamily="18" charset="0"/>
              </a:rPr>
              <a:t>(G)=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</a:rPr>
              <a:t>，则称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色图</a:t>
            </a:r>
            <a:r>
              <a:rPr lang="zh-CN" altLang="en-US" sz="32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59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确定一个图的着色数是非常困难的，我们常常只能借助一些下界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上界观察：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8" y="1955267"/>
            <a:ext cx="9974999" cy="1728192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99" y="4221088"/>
            <a:ext cx="921126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568" y="1052736"/>
            <a:ext cx="7776488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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(G)+1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  <a:sym typeface="Symbol"/>
              </a:rPr>
              <a:t>这个上界是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  <a:sym typeface="Symbol"/>
              </a:rPr>
              <a:t>tight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  <a:sym typeface="Symbol"/>
              </a:rPr>
              <a:t>吗？</a:t>
            </a:r>
            <a:endParaRPr lang="en-US" altLang="zh-CN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3" y="3429000"/>
            <a:ext cx="1163085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33376"/>
            <a:ext cx="8135938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5440364" y="890589"/>
            <a:ext cx="4752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Keith Devlin: Mathematics: the New Golden Age</a:t>
            </a:r>
            <a:endParaRPr lang="zh-CN" altLang="en-US" sz="1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03838" y="5732463"/>
            <a:ext cx="48895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8214" y="6021388"/>
            <a:ext cx="748823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52736"/>
            <a:ext cx="11063370" cy="42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944" y="272257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五色定理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022719"/>
            <a:ext cx="9357866" cy="40290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为了给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任何</a:t>
            </a:r>
            <a:r>
              <a:rPr lang="zh-CN" altLang="en-US" sz="2400" dirty="0">
                <a:latin typeface="Times New Roman" panose="02020603050405020304" pitchFamily="18" charset="0"/>
              </a:rPr>
              <a:t>一张平面地图着色，保证有公共边界的区域颜色不同，最多只需要五种颜色就够了。</a:t>
            </a:r>
          </a:p>
          <a:p>
            <a:pPr lvl="1" eaLnBrk="1" hangingPunct="1"/>
            <a:r>
              <a:rPr lang="zh-CN" altLang="en-US" sz="2800" dirty="0">
                <a:latin typeface="Times New Roman" panose="02020603050405020304" pitchFamily="18" charset="0"/>
              </a:rPr>
              <a:t>证明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要点</a:t>
            </a:r>
            <a:r>
              <a:rPr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</a:rPr>
              <a:t>顶点个数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归纳</a:t>
            </a:r>
            <a:r>
              <a:rPr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奠基：当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5,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结论显然</a:t>
            </a:r>
            <a:r>
              <a:rPr lang="zh-CN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成立</a:t>
            </a:r>
            <a:endParaRPr lang="en-US" altLang="zh-CN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假设：点的个数小于</a:t>
            </a:r>
            <a:r>
              <a:rPr lang="en-US" altLang="zh-CN" sz="2800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时，结论成立；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归纳：当点数等于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时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3512" y="4221088"/>
            <a:ext cx="756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简单平面图中，一定有一个点，度数小于等于</a:t>
            </a:r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037484" y="5065564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问题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：为什么？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69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944" y="272257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五色定理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022719"/>
            <a:ext cx="7884636" cy="402907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归纳：当点数等于</a:t>
            </a:r>
            <a:r>
              <a:rPr lang="en-US" altLang="zh-CN" sz="3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3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时</a:t>
            </a:r>
            <a:endParaRPr lang="en-US" altLang="zh-CN" sz="3200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en-US" altLang="zh-CN" sz="3200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取该点</a:t>
            </a:r>
            <a:r>
              <a:rPr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v0</a:t>
            </a:r>
            <a:r>
              <a:rPr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344487" lvl="1" indent="0" eaLnBrk="1" hangingPunct="1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该点的度小于等于</a:t>
            </a:r>
            <a:r>
              <a:rPr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</a:p>
          <a:p>
            <a:pPr lvl="2" eaLnBrk="1" hangingPunct="1"/>
            <a:r>
              <a:rPr lang="zh-CN" altLang="en-US" sz="2400" dirty="0"/>
              <a:t>将</a:t>
            </a:r>
            <a:r>
              <a:rPr lang="en-US" altLang="zh-CN" sz="2400" dirty="0"/>
              <a:t>G-v0</a:t>
            </a:r>
            <a:r>
              <a:rPr lang="zh-CN" altLang="en-US" sz="2400" dirty="0"/>
              <a:t>用</a:t>
            </a:r>
            <a:r>
              <a:rPr lang="en-US" altLang="zh-CN" sz="2400" dirty="0"/>
              <a:t>5</a:t>
            </a:r>
            <a:r>
              <a:rPr lang="zh-CN" altLang="en-US" sz="2400" dirty="0"/>
              <a:t>种颜色标好，将和</a:t>
            </a:r>
            <a:r>
              <a:rPr lang="en-US" altLang="zh-CN" sz="2400" dirty="0"/>
              <a:t>V0</a:t>
            </a:r>
            <a:r>
              <a:rPr lang="zh-CN" altLang="en-US" sz="2400" dirty="0"/>
              <a:t>相邻的至多</a:t>
            </a:r>
            <a:r>
              <a:rPr lang="en-US" altLang="zh-CN" sz="2400" dirty="0"/>
              <a:t>4</a:t>
            </a:r>
            <a:r>
              <a:rPr lang="zh-CN" altLang="en-US" sz="2400" dirty="0"/>
              <a:t>个顶点找出，用第</a:t>
            </a:r>
            <a:r>
              <a:rPr lang="en-US" altLang="zh-CN" sz="2400" dirty="0"/>
              <a:t>5</a:t>
            </a:r>
            <a:r>
              <a:rPr lang="zh-CN" altLang="en-US" sz="2400" dirty="0"/>
              <a:t>种颜色</a:t>
            </a:r>
            <a:r>
              <a:rPr lang="zh-CN" altLang="en-US" sz="2400" dirty="0" smtClean="0"/>
              <a:t>标注</a:t>
            </a:r>
            <a:endParaRPr lang="en-US" altLang="zh-CN" sz="2400" dirty="0" smtClean="0"/>
          </a:p>
          <a:p>
            <a:pPr marL="344487" lvl="1" indent="0" eaLnBrk="1" hangingPunct="1">
              <a:buNone/>
            </a:pPr>
            <a:r>
              <a:rPr lang="en-US" altLang="zh-CN" sz="2800" dirty="0" smtClean="0"/>
              <a:t>2) </a:t>
            </a:r>
            <a:r>
              <a:rPr lang="zh-CN" altLang="en-US" sz="2800" dirty="0" smtClean="0"/>
              <a:t>该点的度等于</a:t>
            </a:r>
            <a:r>
              <a:rPr lang="en-US" altLang="zh-CN" sz="2800" dirty="0" smtClean="0"/>
              <a:t>5</a:t>
            </a:r>
            <a:endParaRPr lang="en-US" altLang="zh-CN" sz="2800" dirty="0"/>
          </a:p>
          <a:p>
            <a:pPr lvl="2"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43015" name="组合 42"/>
          <p:cNvGrpSpPr>
            <a:grpSpLocks/>
          </p:cNvGrpSpPr>
          <p:nvPr/>
        </p:nvGrpSpPr>
        <p:grpSpPr bwMode="auto">
          <a:xfrm>
            <a:off x="8857849" y="3421277"/>
            <a:ext cx="2233613" cy="2144713"/>
            <a:chOff x="2003425" y="4318000"/>
            <a:chExt cx="2233613" cy="2144713"/>
          </a:xfrm>
        </p:grpSpPr>
        <p:sp>
          <p:nvSpPr>
            <p:cNvPr id="43035" name="Oval 7"/>
            <p:cNvSpPr>
              <a:spLocks noChangeArrowheads="1"/>
            </p:cNvSpPr>
            <p:nvPr/>
          </p:nvSpPr>
          <p:spPr bwMode="auto">
            <a:xfrm>
              <a:off x="2784475" y="5191125"/>
              <a:ext cx="114300" cy="1206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43036" name="Oval 8"/>
            <p:cNvSpPr>
              <a:spLocks noChangeArrowheads="1"/>
            </p:cNvSpPr>
            <p:nvPr/>
          </p:nvSpPr>
          <p:spPr bwMode="auto">
            <a:xfrm>
              <a:off x="3406775" y="4597400"/>
              <a:ext cx="115888" cy="12065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43037" name="Oval 9"/>
            <p:cNvSpPr>
              <a:spLocks noChangeArrowheads="1"/>
            </p:cNvSpPr>
            <p:nvPr/>
          </p:nvSpPr>
          <p:spPr bwMode="auto">
            <a:xfrm>
              <a:off x="2295525" y="4459288"/>
              <a:ext cx="115888" cy="1206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43038" name="Oval 10"/>
            <p:cNvSpPr>
              <a:spLocks noChangeArrowheads="1"/>
            </p:cNvSpPr>
            <p:nvPr/>
          </p:nvSpPr>
          <p:spPr bwMode="auto">
            <a:xfrm>
              <a:off x="3455988" y="5730875"/>
              <a:ext cx="114300" cy="12065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43040" name="Oval 12"/>
            <p:cNvSpPr>
              <a:spLocks noChangeArrowheads="1"/>
            </p:cNvSpPr>
            <p:nvPr/>
          </p:nvSpPr>
          <p:spPr bwMode="auto">
            <a:xfrm>
              <a:off x="2454275" y="6138863"/>
              <a:ext cx="115888" cy="1206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43041" name="Line 13"/>
            <p:cNvSpPr>
              <a:spLocks noChangeShapeType="1"/>
            </p:cNvSpPr>
            <p:nvPr/>
          </p:nvSpPr>
          <p:spPr bwMode="auto">
            <a:xfrm>
              <a:off x="2381250" y="4562475"/>
              <a:ext cx="415925" cy="64135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3043" name="Line 15"/>
            <p:cNvSpPr>
              <a:spLocks noChangeShapeType="1"/>
            </p:cNvSpPr>
            <p:nvPr/>
          </p:nvSpPr>
          <p:spPr bwMode="auto">
            <a:xfrm flipH="1">
              <a:off x="2540000" y="5307013"/>
              <a:ext cx="280988" cy="84772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3044" name="Line 16"/>
            <p:cNvSpPr>
              <a:spLocks noChangeShapeType="1"/>
            </p:cNvSpPr>
            <p:nvPr/>
          </p:nvSpPr>
          <p:spPr bwMode="auto">
            <a:xfrm flipV="1">
              <a:off x="2895600" y="4716463"/>
              <a:ext cx="534988" cy="54133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3045" name="Line 17"/>
            <p:cNvSpPr>
              <a:spLocks noChangeShapeType="1"/>
            </p:cNvSpPr>
            <p:nvPr/>
          </p:nvSpPr>
          <p:spPr bwMode="auto">
            <a:xfrm>
              <a:off x="2895600" y="5257800"/>
              <a:ext cx="573088" cy="48577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3046" name="Text Box 18"/>
            <p:cNvSpPr txBox="1">
              <a:spLocks noChangeArrowheads="1"/>
            </p:cNvSpPr>
            <p:nvPr/>
          </p:nvSpPr>
          <p:spPr bwMode="auto">
            <a:xfrm>
              <a:off x="2725735" y="4870831"/>
              <a:ext cx="536576" cy="29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dirty="0" smtClean="0">
                  <a:latin typeface="Times New Roman" panose="02020603050405020304" pitchFamily="18" charset="0"/>
                </a:rPr>
                <a:t>v0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3047" name="Text Box 19"/>
            <p:cNvSpPr txBox="1">
              <a:spLocks noChangeArrowheads="1"/>
            </p:cNvSpPr>
            <p:nvPr/>
          </p:nvSpPr>
          <p:spPr bwMode="auto">
            <a:xfrm>
              <a:off x="3382963" y="5383213"/>
              <a:ext cx="854075" cy="65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48" name="Text Box 20"/>
            <p:cNvSpPr txBox="1">
              <a:spLocks noChangeArrowheads="1"/>
            </p:cNvSpPr>
            <p:nvPr/>
          </p:nvSpPr>
          <p:spPr bwMode="auto">
            <a:xfrm>
              <a:off x="2003425" y="4330700"/>
              <a:ext cx="854075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49" name="Text Box 21"/>
            <p:cNvSpPr txBox="1">
              <a:spLocks noChangeArrowheads="1"/>
            </p:cNvSpPr>
            <p:nvPr/>
          </p:nvSpPr>
          <p:spPr bwMode="auto">
            <a:xfrm>
              <a:off x="3089275" y="4318000"/>
              <a:ext cx="854075" cy="655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50" name="Text Box 22"/>
            <p:cNvSpPr txBox="1">
              <a:spLocks noChangeArrowheads="1"/>
            </p:cNvSpPr>
            <p:nvPr/>
          </p:nvSpPr>
          <p:spPr bwMode="auto">
            <a:xfrm>
              <a:off x="2222500" y="5807075"/>
              <a:ext cx="854075" cy="655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264352" y="556599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V0</a:t>
            </a:r>
            <a:r>
              <a:rPr lang="zh-CN" altLang="en-US" dirty="0" smtClean="0"/>
              <a:t>的度数小于等于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75726" y="1896690"/>
            <a:ext cx="7798930" cy="5847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简单平面图一定有一个点，度数小于等于</a:t>
            </a: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91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944" y="272257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五色定理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95401" y="1022719"/>
            <a:ext cx="10433976" cy="4029075"/>
          </a:xfrm>
        </p:spPr>
        <p:txBody>
          <a:bodyPr/>
          <a:lstStyle/>
          <a:p>
            <a:pPr marL="17462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2) </a:t>
            </a:r>
            <a:r>
              <a:rPr lang="zh-CN" altLang="en-US" sz="3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该点的度为</a:t>
            </a:r>
            <a:r>
              <a:rPr lang="en-US" altLang="zh-CN" sz="3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</a:p>
          <a:p>
            <a:pPr lvl="1" eaLnBrk="1" hangingPunct="1"/>
            <a:r>
              <a:rPr lang="zh-CN" altLang="en-US" dirty="0"/>
              <a:t>将</a:t>
            </a:r>
            <a:r>
              <a:rPr lang="en-US" altLang="zh-CN" dirty="0"/>
              <a:t>G-V0</a:t>
            </a:r>
            <a:r>
              <a:rPr lang="zh-CN" altLang="en-US" dirty="0"/>
              <a:t>用</a:t>
            </a:r>
            <a:r>
              <a:rPr lang="en-US" altLang="zh-CN" dirty="0"/>
              <a:t>5</a:t>
            </a:r>
            <a:r>
              <a:rPr lang="zh-CN" altLang="en-US" dirty="0"/>
              <a:t>种颜色标好，假设</a:t>
            </a:r>
            <a:r>
              <a:rPr lang="en-US" altLang="zh-CN" dirty="0"/>
              <a:t>v0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个相邻点使用了</a:t>
            </a:r>
            <a:r>
              <a:rPr lang="en-US" altLang="zh-CN" dirty="0"/>
              <a:t>5</a:t>
            </a:r>
            <a:r>
              <a:rPr lang="zh-CN" altLang="en-US" dirty="0"/>
              <a:t>种颜色。将其排好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构造</a:t>
            </a:r>
            <a:r>
              <a:rPr lang="en-US" altLang="zh-CN" dirty="0"/>
              <a:t>V13</a:t>
            </a:r>
            <a:r>
              <a:rPr lang="zh-CN" altLang="en-US" dirty="0"/>
              <a:t>集合</a:t>
            </a:r>
            <a:r>
              <a:rPr lang="zh-CN" altLang="en-US" dirty="0" smtClean="0"/>
              <a:t>（所有染</a:t>
            </a:r>
            <a:r>
              <a:rPr lang="en-US" altLang="zh-CN" dirty="0"/>
              <a:t>13</a:t>
            </a:r>
            <a:r>
              <a:rPr lang="zh-CN" altLang="en-US" dirty="0"/>
              <a:t>色的节点），构造</a:t>
            </a:r>
            <a:r>
              <a:rPr lang="en-US" altLang="zh-CN" dirty="0"/>
              <a:t>V13</a:t>
            </a:r>
            <a:r>
              <a:rPr lang="zh-CN" altLang="en-US" dirty="0"/>
              <a:t>的</a:t>
            </a:r>
            <a:r>
              <a:rPr lang="en-US" altLang="zh-CN" dirty="0"/>
              <a:t>G13</a:t>
            </a:r>
            <a:r>
              <a:rPr lang="zh-CN" altLang="en-US" dirty="0"/>
              <a:t>导出子图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如果</a:t>
            </a:r>
            <a:r>
              <a:rPr lang="en-US" altLang="zh-CN" dirty="0"/>
              <a:t>G13</a:t>
            </a:r>
            <a:r>
              <a:rPr lang="zh-CN" altLang="en-US" dirty="0"/>
              <a:t>子图中，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 smtClean="0"/>
              <a:t>不联通，</a:t>
            </a:r>
            <a:r>
              <a:rPr lang="zh-CN" altLang="en-US" dirty="0"/>
              <a:t>将</a:t>
            </a:r>
            <a:r>
              <a:rPr lang="en-US" altLang="zh-CN" dirty="0"/>
              <a:t>1</a:t>
            </a:r>
            <a:r>
              <a:rPr lang="zh-CN" altLang="en-US" dirty="0"/>
              <a:t>（或者</a:t>
            </a:r>
            <a:r>
              <a:rPr lang="en-US" altLang="zh-CN" dirty="0"/>
              <a:t>3</a:t>
            </a:r>
            <a:r>
              <a:rPr lang="zh-CN" altLang="en-US" dirty="0"/>
              <a:t>）所在子图的</a:t>
            </a:r>
            <a:r>
              <a:rPr lang="en-US" altLang="zh-CN" dirty="0" smtClean="0"/>
              <a:t>13</a:t>
            </a:r>
            <a:r>
              <a:rPr lang="zh-CN" altLang="en-US" dirty="0" smtClean="0"/>
              <a:t>颜色</a:t>
            </a:r>
            <a:r>
              <a:rPr lang="zh-CN" altLang="en-US" dirty="0"/>
              <a:t>互换。此时，</a:t>
            </a:r>
            <a:r>
              <a:rPr lang="en-US" altLang="zh-CN" dirty="0"/>
              <a:t>V1-V5</a:t>
            </a:r>
            <a:r>
              <a:rPr lang="zh-CN" altLang="en-US" dirty="0"/>
              <a:t>着色数为</a:t>
            </a:r>
            <a:r>
              <a:rPr lang="en-US" altLang="zh-CN" dirty="0"/>
              <a:t>4</a:t>
            </a:r>
            <a:r>
              <a:rPr lang="zh-CN" altLang="en-US" dirty="0"/>
              <a:t>，将</a:t>
            </a:r>
            <a:r>
              <a:rPr lang="en-US" altLang="zh-CN" dirty="0"/>
              <a:t>v0</a:t>
            </a:r>
            <a:r>
              <a:rPr lang="zh-CN" altLang="en-US" dirty="0"/>
              <a:t>标为</a:t>
            </a:r>
            <a:r>
              <a:rPr lang="en-US" altLang="zh-CN" dirty="0"/>
              <a:t>1</a:t>
            </a:r>
            <a:r>
              <a:rPr lang="zh-CN" altLang="en-US" dirty="0"/>
              <a:t>色放回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如果</a:t>
            </a:r>
            <a:r>
              <a:rPr lang="en-US" altLang="zh-CN" dirty="0" smtClean="0"/>
              <a:t>13</a:t>
            </a:r>
            <a:r>
              <a:rPr lang="zh-CN" altLang="en-US" dirty="0" smtClean="0"/>
              <a:t>联通；</a:t>
            </a:r>
            <a:r>
              <a:rPr lang="en-US" altLang="zh-CN" dirty="0" smtClean="0"/>
              <a:t>G24</a:t>
            </a:r>
            <a:r>
              <a:rPr lang="zh-CN" altLang="en-US" dirty="0" smtClean="0"/>
              <a:t>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/>
              <a:t>4</a:t>
            </a:r>
            <a:r>
              <a:rPr lang="zh-CN" altLang="en-US" dirty="0" smtClean="0"/>
              <a:t>一定不连通，否则交点的颜色会冲突</a:t>
            </a:r>
            <a:endParaRPr lang="zh-CN" altLang="en-US" dirty="0"/>
          </a:p>
          <a:p>
            <a:pPr lvl="1" eaLnBrk="1" hangingPunct="1"/>
            <a:endParaRPr lang="en-US" altLang="zh-CN" sz="2800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22962" y="4523256"/>
            <a:ext cx="2175444" cy="2044238"/>
            <a:chOff x="4793018" y="4019053"/>
            <a:chExt cx="2175444" cy="2044238"/>
          </a:xfrm>
        </p:grpSpPr>
        <p:sp>
          <p:nvSpPr>
            <p:cNvPr id="43030" name="Text Box 38"/>
            <p:cNvSpPr txBox="1">
              <a:spLocks noChangeArrowheads="1"/>
            </p:cNvSpPr>
            <p:nvPr/>
          </p:nvSpPr>
          <p:spPr bwMode="auto">
            <a:xfrm>
              <a:off x="6367817" y="4019053"/>
              <a:ext cx="488949" cy="52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dirty="0"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93018" y="4058278"/>
              <a:ext cx="2175444" cy="2005013"/>
              <a:chOff x="4793018" y="4058278"/>
              <a:chExt cx="2175444" cy="2005013"/>
            </a:xfrm>
          </p:grpSpPr>
          <p:sp>
            <p:nvSpPr>
              <p:cNvPr id="43016" name="Oval 24"/>
              <p:cNvSpPr>
                <a:spLocks noChangeArrowheads="1"/>
              </p:cNvSpPr>
              <p:nvPr/>
            </p:nvSpPr>
            <p:spPr bwMode="auto">
              <a:xfrm>
                <a:off x="5977292" y="4791703"/>
                <a:ext cx="114300" cy="1206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17" name="Oval 25"/>
              <p:cNvSpPr>
                <a:spLocks noChangeArrowheads="1"/>
              </p:cNvSpPr>
              <p:nvPr/>
            </p:nvSpPr>
            <p:spPr bwMode="auto">
              <a:xfrm>
                <a:off x="6599592" y="4196390"/>
                <a:ext cx="115888" cy="120650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18" name="Oval 26"/>
              <p:cNvSpPr>
                <a:spLocks noChangeArrowheads="1"/>
              </p:cNvSpPr>
              <p:nvPr/>
            </p:nvSpPr>
            <p:spPr bwMode="auto">
              <a:xfrm>
                <a:off x="5488342" y="4058278"/>
                <a:ext cx="115888" cy="1206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19" name="Oval 27"/>
              <p:cNvSpPr>
                <a:spLocks noChangeArrowheads="1"/>
              </p:cNvSpPr>
              <p:nvPr/>
            </p:nvSpPr>
            <p:spPr bwMode="auto">
              <a:xfrm>
                <a:off x="6648805" y="5331453"/>
                <a:ext cx="114300" cy="120650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20" name="Oval 28"/>
              <p:cNvSpPr>
                <a:spLocks noChangeArrowheads="1"/>
              </p:cNvSpPr>
              <p:nvPr/>
            </p:nvSpPr>
            <p:spPr bwMode="auto">
              <a:xfrm>
                <a:off x="5074005" y="4983790"/>
                <a:ext cx="114300" cy="12065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21" name="Oval 29"/>
              <p:cNvSpPr>
                <a:spLocks noChangeArrowheads="1"/>
              </p:cNvSpPr>
              <p:nvPr/>
            </p:nvSpPr>
            <p:spPr bwMode="auto">
              <a:xfrm>
                <a:off x="5647092" y="5739440"/>
                <a:ext cx="115888" cy="12065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22" name="Line 30"/>
              <p:cNvSpPr>
                <a:spLocks noChangeShapeType="1"/>
              </p:cNvSpPr>
              <p:nvPr/>
            </p:nvSpPr>
            <p:spPr bwMode="auto">
              <a:xfrm>
                <a:off x="5574068" y="4161465"/>
                <a:ext cx="415925" cy="642938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3" name="Line 31"/>
              <p:cNvSpPr>
                <a:spLocks noChangeShapeType="1"/>
              </p:cNvSpPr>
              <p:nvPr/>
            </p:nvSpPr>
            <p:spPr bwMode="auto">
              <a:xfrm flipV="1">
                <a:off x="5183543" y="4880604"/>
                <a:ext cx="817563" cy="141287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4" name="Line 32"/>
              <p:cNvSpPr>
                <a:spLocks noChangeShapeType="1"/>
              </p:cNvSpPr>
              <p:nvPr/>
            </p:nvSpPr>
            <p:spPr bwMode="auto">
              <a:xfrm flipH="1">
                <a:off x="5732817" y="4906003"/>
                <a:ext cx="280988" cy="849312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5" name="Line 33"/>
              <p:cNvSpPr>
                <a:spLocks noChangeShapeType="1"/>
              </p:cNvSpPr>
              <p:nvPr/>
            </p:nvSpPr>
            <p:spPr bwMode="auto">
              <a:xfrm flipV="1">
                <a:off x="6063017" y="4315453"/>
                <a:ext cx="560388" cy="51435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6" name="Line 34"/>
              <p:cNvSpPr>
                <a:spLocks noChangeShapeType="1"/>
              </p:cNvSpPr>
              <p:nvPr/>
            </p:nvSpPr>
            <p:spPr bwMode="auto">
              <a:xfrm>
                <a:off x="6078893" y="4920291"/>
                <a:ext cx="582613" cy="423863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7" name="Text Box 35"/>
              <p:cNvSpPr txBox="1">
                <a:spLocks noChangeArrowheads="1"/>
              </p:cNvSpPr>
              <p:nvPr/>
            </p:nvSpPr>
            <p:spPr bwMode="auto">
              <a:xfrm>
                <a:off x="5893725" y="4456740"/>
                <a:ext cx="1074737" cy="655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dirty="0" smtClean="0">
                    <a:latin typeface="Times New Roman" panose="02020603050405020304" pitchFamily="18" charset="0"/>
                  </a:rPr>
                  <a:t>v0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8" name="Text Box 36"/>
              <p:cNvSpPr txBox="1">
                <a:spLocks noChangeArrowheads="1"/>
              </p:cNvSpPr>
              <p:nvPr/>
            </p:nvSpPr>
            <p:spPr bwMode="auto">
              <a:xfrm>
                <a:off x="6490057" y="5407653"/>
                <a:ext cx="392777" cy="32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029" name="Text Box 37"/>
              <p:cNvSpPr txBox="1">
                <a:spLocks noChangeArrowheads="1"/>
              </p:cNvSpPr>
              <p:nvPr/>
            </p:nvSpPr>
            <p:spPr bwMode="auto">
              <a:xfrm>
                <a:off x="5218013" y="4111459"/>
                <a:ext cx="292098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31" name="Text Box 39"/>
              <p:cNvSpPr txBox="1">
                <a:spLocks noChangeArrowheads="1"/>
              </p:cNvSpPr>
              <p:nvPr/>
            </p:nvSpPr>
            <p:spPr bwMode="auto">
              <a:xfrm>
                <a:off x="5415318" y="5407654"/>
                <a:ext cx="854075" cy="655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3032" name="Text Box 40"/>
              <p:cNvSpPr txBox="1">
                <a:spLocks noChangeArrowheads="1"/>
              </p:cNvSpPr>
              <p:nvPr/>
            </p:nvSpPr>
            <p:spPr bwMode="auto">
              <a:xfrm>
                <a:off x="4793018" y="4636129"/>
                <a:ext cx="854075" cy="655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</p:grpSp>
      <p:sp>
        <p:nvSpPr>
          <p:cNvPr id="67" name="Freeform 4"/>
          <p:cNvSpPr>
            <a:spLocks/>
          </p:cNvSpPr>
          <p:nvPr/>
        </p:nvSpPr>
        <p:spPr bwMode="auto">
          <a:xfrm>
            <a:off x="8257641" y="4202058"/>
            <a:ext cx="1690688" cy="1681163"/>
          </a:xfrm>
          <a:custGeom>
            <a:avLst/>
            <a:gdLst>
              <a:gd name="T0" fmla="*/ 0 w 1662"/>
              <a:gd name="T1" fmla="*/ 410490754 h 1570"/>
              <a:gd name="T2" fmla="*/ 161432237 w 1662"/>
              <a:gd name="T3" fmla="*/ 245376974 h 1570"/>
              <a:gd name="T4" fmla="*/ 583638398 w 1662"/>
              <a:gd name="T5" fmla="*/ 25226012 h 1570"/>
              <a:gd name="T6" fmla="*/ 1204530922 w 1662"/>
              <a:gd name="T7" fmla="*/ 94023061 h 1570"/>
              <a:gd name="T8" fmla="*/ 1626737910 w 1662"/>
              <a:gd name="T9" fmla="*/ 561844768 h 1570"/>
              <a:gd name="T10" fmla="*/ 1651573316 w 1662"/>
              <a:gd name="T11" fmla="*/ 1263578315 h 1570"/>
              <a:gd name="T12" fmla="*/ 1216948625 w 1662"/>
              <a:gd name="T13" fmla="*/ 1800196812 h 1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62"/>
              <a:gd name="T22" fmla="*/ 0 h 1570"/>
              <a:gd name="T23" fmla="*/ 1662 w 1662"/>
              <a:gd name="T24" fmla="*/ 1570 h 1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62" h="1570">
                <a:moveTo>
                  <a:pt x="0" y="358"/>
                </a:moveTo>
                <a:cubicBezTo>
                  <a:pt x="31" y="314"/>
                  <a:pt x="62" y="270"/>
                  <a:pt x="156" y="214"/>
                </a:cubicBezTo>
                <a:cubicBezTo>
                  <a:pt x="250" y="158"/>
                  <a:pt x="396" y="44"/>
                  <a:pt x="564" y="22"/>
                </a:cubicBezTo>
                <a:cubicBezTo>
                  <a:pt x="732" y="0"/>
                  <a:pt x="996" y="4"/>
                  <a:pt x="1164" y="82"/>
                </a:cubicBezTo>
                <a:cubicBezTo>
                  <a:pt x="1332" y="160"/>
                  <a:pt x="1500" y="320"/>
                  <a:pt x="1572" y="490"/>
                </a:cubicBezTo>
                <a:cubicBezTo>
                  <a:pt x="1644" y="660"/>
                  <a:pt x="1662" y="922"/>
                  <a:pt x="1596" y="1102"/>
                </a:cubicBezTo>
                <a:cubicBezTo>
                  <a:pt x="1530" y="1282"/>
                  <a:pt x="1361" y="1428"/>
                  <a:pt x="1176" y="157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549455" y="4526371"/>
            <a:ext cx="2051598" cy="1905332"/>
            <a:chOff x="8730503" y="4019053"/>
            <a:chExt cx="2051598" cy="1905332"/>
          </a:xfrm>
        </p:grpSpPr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9767688" y="4486108"/>
              <a:ext cx="423665" cy="655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dirty="0" smtClean="0">
                  <a:latin typeface="Times New Roman" panose="02020603050405020304" pitchFamily="18" charset="0"/>
                </a:rPr>
                <a:t>v0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730503" y="4019053"/>
              <a:ext cx="2051598" cy="1905332"/>
              <a:chOff x="8730503" y="4019053"/>
              <a:chExt cx="2051598" cy="1905332"/>
            </a:xfrm>
          </p:grpSpPr>
          <p:sp>
            <p:nvSpPr>
              <p:cNvPr id="80" name="Text Box 36"/>
              <p:cNvSpPr txBox="1">
                <a:spLocks noChangeArrowheads="1"/>
              </p:cNvSpPr>
              <p:nvPr/>
            </p:nvSpPr>
            <p:spPr bwMode="auto">
              <a:xfrm>
                <a:off x="10449744" y="5013158"/>
                <a:ext cx="332357" cy="423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8730503" y="4019053"/>
                <a:ext cx="1906565" cy="1905332"/>
                <a:chOff x="8730503" y="4019053"/>
                <a:chExt cx="1906565" cy="1905332"/>
              </a:xfrm>
            </p:grpSpPr>
            <p:sp>
              <p:nvSpPr>
                <p:cNvPr id="68" name="Oval 24"/>
                <p:cNvSpPr>
                  <a:spLocks noChangeArrowheads="1"/>
                </p:cNvSpPr>
                <p:nvPr/>
              </p:nvSpPr>
              <p:spPr bwMode="auto">
                <a:xfrm>
                  <a:off x="9851255" y="4821071"/>
                  <a:ext cx="114300" cy="1206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CC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9" name="Oval 25"/>
                <p:cNvSpPr>
                  <a:spLocks noChangeArrowheads="1"/>
                </p:cNvSpPr>
                <p:nvPr/>
              </p:nvSpPr>
              <p:spPr bwMode="auto">
                <a:xfrm>
                  <a:off x="10473555" y="4225758"/>
                  <a:ext cx="115888" cy="120650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0" name="Oval 26"/>
                <p:cNvSpPr>
                  <a:spLocks noChangeArrowheads="1"/>
                </p:cNvSpPr>
                <p:nvPr/>
              </p:nvSpPr>
              <p:spPr bwMode="auto">
                <a:xfrm>
                  <a:off x="9362305" y="4087646"/>
                  <a:ext cx="115888" cy="12065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1" name="Oval 27"/>
                <p:cNvSpPr>
                  <a:spLocks noChangeArrowheads="1"/>
                </p:cNvSpPr>
                <p:nvPr/>
              </p:nvSpPr>
              <p:spPr bwMode="auto">
                <a:xfrm>
                  <a:off x="10522768" y="5360821"/>
                  <a:ext cx="114300" cy="120650"/>
                </a:xfrm>
                <a:prstGeom prst="ellipse">
                  <a:avLst/>
                </a:prstGeom>
                <a:solidFill>
                  <a:srgbClr val="3399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" name="Oval 28"/>
                <p:cNvSpPr>
                  <a:spLocks noChangeArrowheads="1"/>
                </p:cNvSpPr>
                <p:nvPr/>
              </p:nvSpPr>
              <p:spPr bwMode="auto">
                <a:xfrm>
                  <a:off x="8947968" y="5013158"/>
                  <a:ext cx="114300" cy="12065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" name="Oval 29"/>
                <p:cNvSpPr>
                  <a:spLocks noChangeArrowheads="1"/>
                </p:cNvSpPr>
                <p:nvPr/>
              </p:nvSpPr>
              <p:spPr bwMode="auto">
                <a:xfrm>
                  <a:off x="9521055" y="5768808"/>
                  <a:ext cx="115888" cy="120650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" name="Line 30"/>
                <p:cNvSpPr>
                  <a:spLocks noChangeShapeType="1"/>
                </p:cNvSpPr>
                <p:nvPr/>
              </p:nvSpPr>
              <p:spPr bwMode="auto">
                <a:xfrm>
                  <a:off x="9448031" y="4190833"/>
                  <a:ext cx="415925" cy="642938"/>
                </a:xfrm>
                <a:prstGeom prst="line">
                  <a:avLst/>
                </a:prstGeom>
                <a:noFill/>
                <a:ln w="12700">
                  <a:solidFill>
                    <a:srgbClr val="FF66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057506" y="4909972"/>
                  <a:ext cx="817563" cy="141287"/>
                </a:xfrm>
                <a:prstGeom prst="line">
                  <a:avLst/>
                </a:prstGeom>
                <a:noFill/>
                <a:ln w="12700">
                  <a:solidFill>
                    <a:srgbClr val="FF66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606780" y="4935371"/>
                  <a:ext cx="280988" cy="849312"/>
                </a:xfrm>
                <a:prstGeom prst="line">
                  <a:avLst/>
                </a:prstGeom>
                <a:noFill/>
                <a:ln w="12700">
                  <a:solidFill>
                    <a:srgbClr val="FF66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9936980" y="4344821"/>
                  <a:ext cx="560388" cy="514350"/>
                </a:xfrm>
                <a:prstGeom prst="line">
                  <a:avLst/>
                </a:prstGeom>
                <a:noFill/>
                <a:ln w="12700">
                  <a:solidFill>
                    <a:srgbClr val="FF66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34"/>
                <p:cNvSpPr>
                  <a:spLocks noChangeShapeType="1"/>
                </p:cNvSpPr>
                <p:nvPr/>
              </p:nvSpPr>
              <p:spPr bwMode="auto">
                <a:xfrm>
                  <a:off x="9952856" y="4949659"/>
                  <a:ext cx="582613" cy="423863"/>
                </a:xfrm>
                <a:prstGeom prst="line">
                  <a:avLst/>
                </a:prstGeom>
                <a:noFill/>
                <a:ln w="12700">
                  <a:solidFill>
                    <a:srgbClr val="FF66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9122405" y="4076532"/>
                  <a:ext cx="450849" cy="4191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8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156056" y="4019053"/>
                  <a:ext cx="379413" cy="376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 dirty="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8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9359416" y="5500521"/>
                  <a:ext cx="367093" cy="423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8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730503" y="4763525"/>
                  <a:ext cx="455424" cy="516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</p:grpSp>
      <p:sp>
        <p:nvSpPr>
          <p:cNvPr id="85" name="Freeform 4"/>
          <p:cNvSpPr>
            <a:spLocks/>
          </p:cNvSpPr>
          <p:nvPr/>
        </p:nvSpPr>
        <p:spPr bwMode="auto">
          <a:xfrm>
            <a:off x="2604437" y="4198944"/>
            <a:ext cx="1690688" cy="1681163"/>
          </a:xfrm>
          <a:custGeom>
            <a:avLst/>
            <a:gdLst>
              <a:gd name="T0" fmla="*/ 0 w 1662"/>
              <a:gd name="T1" fmla="*/ 410490754 h 1570"/>
              <a:gd name="T2" fmla="*/ 161432237 w 1662"/>
              <a:gd name="T3" fmla="*/ 245376974 h 1570"/>
              <a:gd name="T4" fmla="*/ 583638398 w 1662"/>
              <a:gd name="T5" fmla="*/ 25226012 h 1570"/>
              <a:gd name="T6" fmla="*/ 1204530922 w 1662"/>
              <a:gd name="T7" fmla="*/ 94023061 h 1570"/>
              <a:gd name="T8" fmla="*/ 1626737910 w 1662"/>
              <a:gd name="T9" fmla="*/ 561844768 h 1570"/>
              <a:gd name="T10" fmla="*/ 1651573316 w 1662"/>
              <a:gd name="T11" fmla="*/ 1263578315 h 1570"/>
              <a:gd name="T12" fmla="*/ 1216948625 w 1662"/>
              <a:gd name="T13" fmla="*/ 1800196812 h 1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62"/>
              <a:gd name="T22" fmla="*/ 0 h 1570"/>
              <a:gd name="T23" fmla="*/ 1662 w 1662"/>
              <a:gd name="T24" fmla="*/ 1570 h 1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62" h="1570">
                <a:moveTo>
                  <a:pt x="0" y="358"/>
                </a:moveTo>
                <a:cubicBezTo>
                  <a:pt x="31" y="314"/>
                  <a:pt x="62" y="270"/>
                  <a:pt x="156" y="214"/>
                </a:cubicBezTo>
                <a:cubicBezTo>
                  <a:pt x="250" y="158"/>
                  <a:pt x="396" y="44"/>
                  <a:pt x="564" y="22"/>
                </a:cubicBezTo>
                <a:cubicBezTo>
                  <a:pt x="732" y="0"/>
                  <a:pt x="996" y="4"/>
                  <a:pt x="1164" y="82"/>
                </a:cubicBezTo>
                <a:cubicBezTo>
                  <a:pt x="1332" y="160"/>
                  <a:pt x="1500" y="320"/>
                  <a:pt x="1572" y="490"/>
                </a:cubicBezTo>
                <a:cubicBezTo>
                  <a:pt x="1644" y="660"/>
                  <a:pt x="1662" y="922"/>
                  <a:pt x="1596" y="1102"/>
                </a:cubicBezTo>
                <a:cubicBezTo>
                  <a:pt x="1530" y="1282"/>
                  <a:pt x="1361" y="1428"/>
                  <a:pt x="1176" y="157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916413" y="4405816"/>
            <a:ext cx="2322725" cy="1840743"/>
            <a:chOff x="4886469" y="3901613"/>
            <a:chExt cx="2322725" cy="1840743"/>
          </a:xfrm>
        </p:grpSpPr>
        <p:sp>
          <p:nvSpPr>
            <p:cNvPr id="86" name="Oval 26"/>
            <p:cNvSpPr>
              <a:spLocks noChangeArrowheads="1"/>
            </p:cNvSpPr>
            <p:nvPr/>
          </p:nvSpPr>
          <p:spPr bwMode="auto">
            <a:xfrm>
              <a:off x="7093306" y="5621706"/>
              <a:ext cx="115888" cy="1206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Line 34"/>
            <p:cNvSpPr>
              <a:spLocks noChangeShapeType="1"/>
            </p:cNvSpPr>
            <p:nvPr/>
          </p:nvSpPr>
          <p:spPr bwMode="auto">
            <a:xfrm>
              <a:off x="6738464" y="5388064"/>
              <a:ext cx="428697" cy="28724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27"/>
            <p:cNvSpPr>
              <a:spLocks noChangeArrowheads="1"/>
            </p:cNvSpPr>
            <p:nvPr/>
          </p:nvSpPr>
          <p:spPr bwMode="auto">
            <a:xfrm>
              <a:off x="4886469" y="3901613"/>
              <a:ext cx="114300" cy="12065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4953263" y="3918662"/>
              <a:ext cx="517005" cy="17057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5411235" y="63102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V0</a:t>
            </a:r>
            <a:r>
              <a:rPr lang="zh-CN" altLang="en-US" dirty="0" smtClean="0"/>
              <a:t>的度数等于</a:t>
            </a:r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7602535" y="4381152"/>
            <a:ext cx="2314759" cy="1905708"/>
            <a:chOff x="4894435" y="3836648"/>
            <a:chExt cx="2314759" cy="1905708"/>
          </a:xfrm>
        </p:grpSpPr>
        <p:sp>
          <p:nvSpPr>
            <p:cNvPr id="93" name="Oval 26"/>
            <p:cNvSpPr>
              <a:spLocks noChangeArrowheads="1"/>
            </p:cNvSpPr>
            <p:nvPr/>
          </p:nvSpPr>
          <p:spPr bwMode="auto">
            <a:xfrm>
              <a:off x="7093306" y="5621706"/>
              <a:ext cx="115888" cy="1206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Line 34"/>
            <p:cNvSpPr>
              <a:spLocks noChangeShapeType="1"/>
            </p:cNvSpPr>
            <p:nvPr/>
          </p:nvSpPr>
          <p:spPr bwMode="auto">
            <a:xfrm>
              <a:off x="6738464" y="5388064"/>
              <a:ext cx="428697" cy="28724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Oval 27"/>
            <p:cNvSpPr>
              <a:spLocks noChangeArrowheads="1"/>
            </p:cNvSpPr>
            <p:nvPr/>
          </p:nvSpPr>
          <p:spPr bwMode="auto">
            <a:xfrm>
              <a:off x="4894435" y="3836648"/>
              <a:ext cx="114300" cy="12065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>
              <a:off x="4953263" y="3918662"/>
              <a:ext cx="517005" cy="17057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8465043" y="4829690"/>
            <a:ext cx="1318044" cy="1665217"/>
          </a:xfrm>
          <a:custGeom>
            <a:avLst/>
            <a:gdLst>
              <a:gd name="connsiteX0" fmla="*/ 935665 w 1318044"/>
              <a:gd name="connsiteY0" fmla="*/ 0 h 1665217"/>
              <a:gd name="connsiteX1" fmla="*/ 1307805 w 1318044"/>
              <a:gd name="connsiteY1" fmla="*/ 1127051 h 1665217"/>
              <a:gd name="connsiteX2" fmla="*/ 574158 w 1318044"/>
              <a:gd name="connsiteY2" fmla="*/ 1637414 h 1665217"/>
              <a:gd name="connsiteX3" fmla="*/ 0 w 1318044"/>
              <a:gd name="connsiteY3" fmla="*/ 1552353 h 166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044" h="1665217">
                <a:moveTo>
                  <a:pt x="935665" y="0"/>
                </a:moveTo>
                <a:cubicBezTo>
                  <a:pt x="1151860" y="427074"/>
                  <a:pt x="1368056" y="854149"/>
                  <a:pt x="1307805" y="1127051"/>
                </a:cubicBezTo>
                <a:cubicBezTo>
                  <a:pt x="1247554" y="1399953"/>
                  <a:pt x="792125" y="1566530"/>
                  <a:pt x="574158" y="1637414"/>
                </a:cubicBezTo>
                <a:cubicBezTo>
                  <a:pt x="356191" y="1708298"/>
                  <a:pt x="178095" y="1630325"/>
                  <a:pt x="0" y="155235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67" grpId="0" animBg="1"/>
      <p:bldP spid="85" grpId="0" animBg="1"/>
      <p:bldP spid="91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10150475" y="42275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沪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6081713" y="51768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黔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5524501" y="3500439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v0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9236075" y="3022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8523288" y="28082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津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3678238" y="2930525"/>
            <a:ext cx="184150" cy="160338"/>
          </a:xfrm>
          <a:prstGeom prst="ellipse">
            <a:avLst/>
          </a:prstGeom>
          <a:solidFill>
            <a:srgbClr val="FFFF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4040" name="Oval 10"/>
          <p:cNvSpPr>
            <a:spLocks noChangeArrowheads="1"/>
          </p:cNvSpPr>
          <p:nvPr/>
        </p:nvSpPr>
        <p:spPr bwMode="auto">
          <a:xfrm>
            <a:off x="4203701" y="1806576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1" name="Oval 11"/>
          <p:cNvSpPr>
            <a:spLocks noChangeArrowheads="1"/>
          </p:cNvSpPr>
          <p:nvPr/>
        </p:nvSpPr>
        <p:spPr bwMode="auto">
          <a:xfrm>
            <a:off x="4946651" y="1817688"/>
            <a:ext cx="187325" cy="157162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Oval 12"/>
          <p:cNvSpPr>
            <a:spLocks noChangeArrowheads="1"/>
          </p:cNvSpPr>
          <p:nvPr/>
        </p:nvSpPr>
        <p:spPr bwMode="auto">
          <a:xfrm>
            <a:off x="4802188" y="3695701"/>
            <a:ext cx="196850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5780089" y="3832225"/>
            <a:ext cx="187325" cy="153988"/>
          </a:xfrm>
          <a:prstGeom prst="ellipse">
            <a:avLst/>
          </a:prstGeom>
          <a:solidFill>
            <a:schemeClr val="accent3"/>
          </a:solidFill>
          <a:ln w="11113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4044" name="Oval 14"/>
          <p:cNvSpPr>
            <a:spLocks noChangeArrowheads="1"/>
          </p:cNvSpPr>
          <p:nvPr/>
        </p:nvSpPr>
        <p:spPr bwMode="auto">
          <a:xfrm>
            <a:off x="6943726" y="4265613"/>
            <a:ext cx="188913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5" name="Oval 15"/>
          <p:cNvSpPr>
            <a:spLocks noChangeArrowheads="1"/>
          </p:cNvSpPr>
          <p:nvPr/>
        </p:nvSpPr>
        <p:spPr bwMode="auto">
          <a:xfrm>
            <a:off x="8177214" y="4051301"/>
            <a:ext cx="185737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6" name="Oval 16"/>
          <p:cNvSpPr>
            <a:spLocks noChangeArrowheads="1"/>
          </p:cNvSpPr>
          <p:nvPr/>
        </p:nvSpPr>
        <p:spPr bwMode="auto">
          <a:xfrm>
            <a:off x="6675439" y="2452689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7" name="Oval 17"/>
          <p:cNvSpPr>
            <a:spLocks noChangeArrowheads="1"/>
          </p:cNvSpPr>
          <p:nvPr/>
        </p:nvSpPr>
        <p:spPr bwMode="auto">
          <a:xfrm>
            <a:off x="7281863" y="3417889"/>
            <a:ext cx="188912" cy="153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8" name="Oval 18"/>
          <p:cNvSpPr>
            <a:spLocks noChangeArrowheads="1"/>
          </p:cNvSpPr>
          <p:nvPr/>
        </p:nvSpPr>
        <p:spPr bwMode="auto">
          <a:xfrm>
            <a:off x="7921626" y="2505075"/>
            <a:ext cx="187325" cy="160338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9" name="Oval 19"/>
          <p:cNvSpPr>
            <a:spLocks noChangeArrowheads="1"/>
          </p:cNvSpPr>
          <p:nvPr/>
        </p:nvSpPr>
        <p:spPr bwMode="auto">
          <a:xfrm>
            <a:off x="8264525" y="2782889"/>
            <a:ext cx="198438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0" name="Oval 20"/>
          <p:cNvSpPr>
            <a:spLocks noChangeArrowheads="1"/>
          </p:cNvSpPr>
          <p:nvPr/>
        </p:nvSpPr>
        <p:spPr bwMode="auto">
          <a:xfrm>
            <a:off x="7935914" y="2084389"/>
            <a:ext cx="187325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1" name="Oval 21"/>
          <p:cNvSpPr>
            <a:spLocks noChangeArrowheads="1"/>
          </p:cNvSpPr>
          <p:nvPr/>
        </p:nvSpPr>
        <p:spPr bwMode="auto">
          <a:xfrm>
            <a:off x="6162676" y="920750"/>
            <a:ext cx="188913" cy="153988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2" name="Oval 22"/>
          <p:cNvSpPr>
            <a:spLocks noChangeArrowheads="1"/>
          </p:cNvSpPr>
          <p:nvPr/>
        </p:nvSpPr>
        <p:spPr bwMode="auto">
          <a:xfrm>
            <a:off x="9658351" y="300038"/>
            <a:ext cx="193675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3" name="Oval 23"/>
          <p:cNvSpPr>
            <a:spLocks noChangeArrowheads="1"/>
          </p:cNvSpPr>
          <p:nvPr/>
        </p:nvSpPr>
        <p:spPr bwMode="auto">
          <a:xfrm>
            <a:off x="9467850" y="984251"/>
            <a:ext cx="190500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4" name="Oval 24"/>
          <p:cNvSpPr>
            <a:spLocks noChangeArrowheads="1"/>
          </p:cNvSpPr>
          <p:nvPr/>
        </p:nvSpPr>
        <p:spPr bwMode="auto">
          <a:xfrm>
            <a:off x="9086851" y="1670051"/>
            <a:ext cx="187325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5" name="Oval 25"/>
          <p:cNvSpPr>
            <a:spLocks noChangeArrowheads="1"/>
          </p:cNvSpPr>
          <p:nvPr/>
        </p:nvSpPr>
        <p:spPr bwMode="auto">
          <a:xfrm>
            <a:off x="8988425" y="3074989"/>
            <a:ext cx="185738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6" name="Oval 26"/>
          <p:cNvSpPr>
            <a:spLocks noChangeArrowheads="1"/>
          </p:cNvSpPr>
          <p:nvPr/>
        </p:nvSpPr>
        <p:spPr bwMode="auto">
          <a:xfrm>
            <a:off x="8078789" y="4951414"/>
            <a:ext cx="185737" cy="153987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7" name="Oval 27"/>
          <p:cNvSpPr>
            <a:spLocks noChangeArrowheads="1"/>
          </p:cNvSpPr>
          <p:nvPr/>
        </p:nvSpPr>
        <p:spPr bwMode="auto">
          <a:xfrm>
            <a:off x="9356726" y="3944938"/>
            <a:ext cx="187325" cy="158750"/>
          </a:xfrm>
          <a:prstGeom prst="ellipse">
            <a:avLst/>
          </a:prstGeom>
          <a:solidFill>
            <a:schemeClr val="tx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8" name="Oval 28"/>
          <p:cNvSpPr>
            <a:spLocks noChangeArrowheads="1"/>
          </p:cNvSpPr>
          <p:nvPr/>
        </p:nvSpPr>
        <p:spPr bwMode="auto">
          <a:xfrm>
            <a:off x="9910763" y="4314825"/>
            <a:ext cx="196850" cy="158750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9" name="Oval 29"/>
          <p:cNvSpPr>
            <a:spLocks noChangeArrowheads="1"/>
          </p:cNvSpPr>
          <p:nvPr/>
        </p:nvSpPr>
        <p:spPr bwMode="auto">
          <a:xfrm>
            <a:off x="9339263" y="4792663"/>
            <a:ext cx="188912" cy="15875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0" name="Oval 30"/>
          <p:cNvSpPr>
            <a:spLocks noChangeArrowheads="1"/>
          </p:cNvSpPr>
          <p:nvPr/>
        </p:nvSpPr>
        <p:spPr bwMode="auto">
          <a:xfrm>
            <a:off x="9032876" y="5480051"/>
            <a:ext cx="195263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1" name="Oval 31"/>
          <p:cNvSpPr>
            <a:spLocks noChangeArrowheads="1"/>
          </p:cNvSpPr>
          <p:nvPr/>
        </p:nvSpPr>
        <p:spPr bwMode="auto">
          <a:xfrm>
            <a:off x="7935914" y="5991226"/>
            <a:ext cx="187325" cy="16192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3" name="Oval 32"/>
          <p:cNvSpPr>
            <a:spLocks noChangeArrowheads="1"/>
          </p:cNvSpPr>
          <p:nvPr/>
        </p:nvSpPr>
        <p:spPr bwMode="auto">
          <a:xfrm>
            <a:off x="7140576" y="5040314"/>
            <a:ext cx="187325" cy="1619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4063" name="Oval 33"/>
          <p:cNvSpPr>
            <a:spLocks noChangeArrowheads="1"/>
          </p:cNvSpPr>
          <p:nvPr/>
        </p:nvSpPr>
        <p:spPr bwMode="auto">
          <a:xfrm>
            <a:off x="6176963" y="6142038"/>
            <a:ext cx="190500" cy="15240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4" name="Oval 34"/>
          <p:cNvSpPr>
            <a:spLocks noChangeArrowheads="1"/>
          </p:cNvSpPr>
          <p:nvPr/>
        </p:nvSpPr>
        <p:spPr bwMode="auto">
          <a:xfrm>
            <a:off x="3468689" y="4859339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5" name="Oval 35"/>
          <p:cNvSpPr>
            <a:spLocks noChangeArrowheads="1"/>
          </p:cNvSpPr>
          <p:nvPr/>
        </p:nvSpPr>
        <p:spPr bwMode="auto">
          <a:xfrm>
            <a:off x="4826000" y="5414963"/>
            <a:ext cx="185738" cy="157162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6" name="Oval 36"/>
          <p:cNvSpPr>
            <a:spLocks noChangeArrowheads="1"/>
          </p:cNvSpPr>
          <p:nvPr/>
        </p:nvSpPr>
        <p:spPr bwMode="auto">
          <a:xfrm>
            <a:off x="5929313" y="5026026"/>
            <a:ext cx="190500" cy="1619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7" name="Rectangle 37"/>
          <p:cNvSpPr>
            <a:spLocks noChangeArrowheads="1"/>
          </p:cNvSpPr>
          <p:nvPr/>
        </p:nvSpPr>
        <p:spPr bwMode="auto">
          <a:xfrm>
            <a:off x="9799638" y="9779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吉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68" name="Rectangle 38"/>
          <p:cNvSpPr>
            <a:spLocks noChangeArrowheads="1"/>
          </p:cNvSpPr>
          <p:nvPr/>
        </p:nvSpPr>
        <p:spPr bwMode="auto">
          <a:xfrm>
            <a:off x="9910763" y="28575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69" name="Rectangle 39"/>
          <p:cNvSpPr>
            <a:spLocks noChangeArrowheads="1"/>
          </p:cNvSpPr>
          <p:nvPr/>
        </p:nvSpPr>
        <p:spPr bwMode="auto">
          <a:xfrm>
            <a:off x="9361488" y="1703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辽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0" name="Rectangle 40"/>
          <p:cNvSpPr>
            <a:spLocks noChangeArrowheads="1"/>
          </p:cNvSpPr>
          <p:nvPr/>
        </p:nvSpPr>
        <p:spPr bwMode="auto">
          <a:xfrm>
            <a:off x="6299200" y="6889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1" name="Rectangle 41"/>
          <p:cNvSpPr>
            <a:spLocks noChangeArrowheads="1"/>
          </p:cNvSpPr>
          <p:nvPr/>
        </p:nvSpPr>
        <p:spPr bwMode="auto">
          <a:xfrm>
            <a:off x="7913688" y="1806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2" name="Rectangle 42"/>
          <p:cNvSpPr>
            <a:spLocks noChangeArrowheads="1"/>
          </p:cNvSpPr>
          <p:nvPr/>
        </p:nvSpPr>
        <p:spPr bwMode="auto">
          <a:xfrm>
            <a:off x="7854950" y="27432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京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3" name="Rectangle 43"/>
          <p:cNvSpPr>
            <a:spLocks noChangeArrowheads="1"/>
          </p:cNvSpPr>
          <p:nvPr/>
        </p:nvSpPr>
        <p:spPr bwMode="auto">
          <a:xfrm>
            <a:off x="7670800" y="35004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豫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4" name="Rectangle 44"/>
          <p:cNvSpPr>
            <a:spLocks noChangeArrowheads="1"/>
          </p:cNvSpPr>
          <p:nvPr/>
        </p:nvSpPr>
        <p:spPr bwMode="auto">
          <a:xfrm>
            <a:off x="6462713" y="26527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晋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5" name="Rectangle 45"/>
          <p:cNvSpPr>
            <a:spLocks noChangeArrowheads="1"/>
          </p:cNvSpPr>
          <p:nvPr/>
        </p:nvSpPr>
        <p:spPr bwMode="auto">
          <a:xfrm>
            <a:off x="9493250" y="37719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6" name="Rectangle 46"/>
          <p:cNvSpPr>
            <a:spLocks noChangeArrowheads="1"/>
          </p:cNvSpPr>
          <p:nvPr/>
        </p:nvSpPr>
        <p:spPr bwMode="auto">
          <a:xfrm>
            <a:off x="9604375" y="4854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7" name="Rectangle 47"/>
          <p:cNvSpPr>
            <a:spLocks noChangeArrowheads="1"/>
          </p:cNvSpPr>
          <p:nvPr/>
        </p:nvSpPr>
        <p:spPr bwMode="auto">
          <a:xfrm>
            <a:off x="9286875" y="55514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闽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8" name="Rectangle 48"/>
          <p:cNvSpPr>
            <a:spLocks noChangeArrowheads="1"/>
          </p:cNvSpPr>
          <p:nvPr/>
        </p:nvSpPr>
        <p:spPr bwMode="auto">
          <a:xfrm>
            <a:off x="5262563" y="17541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79" name="Rectangle 49"/>
          <p:cNvSpPr>
            <a:spLocks noChangeArrowheads="1"/>
          </p:cNvSpPr>
          <p:nvPr/>
        </p:nvSpPr>
        <p:spPr bwMode="auto">
          <a:xfrm>
            <a:off x="5643563" y="230822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陕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80" name="Rectangle 50"/>
          <p:cNvSpPr>
            <a:spLocks noChangeArrowheads="1"/>
          </p:cNvSpPr>
          <p:nvPr/>
        </p:nvSpPr>
        <p:spPr bwMode="auto">
          <a:xfrm>
            <a:off x="3968750" y="1625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81" name="Rectangle 51"/>
          <p:cNvSpPr>
            <a:spLocks noChangeArrowheads="1"/>
          </p:cNvSpPr>
          <p:nvPr/>
        </p:nvSpPr>
        <p:spPr bwMode="auto">
          <a:xfrm>
            <a:off x="3414713" y="30353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青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82" name="Oval 52"/>
          <p:cNvSpPr>
            <a:spLocks noChangeArrowheads="1"/>
          </p:cNvSpPr>
          <p:nvPr/>
        </p:nvSpPr>
        <p:spPr bwMode="auto">
          <a:xfrm>
            <a:off x="1987551" y="2589214"/>
            <a:ext cx="187325" cy="153987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83" name="Rectangle 53"/>
          <p:cNvSpPr>
            <a:spLocks noChangeArrowheads="1"/>
          </p:cNvSpPr>
          <p:nvPr/>
        </p:nvSpPr>
        <p:spPr bwMode="auto">
          <a:xfrm>
            <a:off x="1881188" y="2298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新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84" name="Rectangle 54"/>
          <p:cNvSpPr>
            <a:spLocks noChangeArrowheads="1"/>
          </p:cNvSpPr>
          <p:nvPr/>
        </p:nvSpPr>
        <p:spPr bwMode="auto">
          <a:xfrm>
            <a:off x="3160713" y="492442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85" name="Rectangle 55"/>
          <p:cNvSpPr>
            <a:spLocks noChangeArrowheads="1"/>
          </p:cNvSpPr>
          <p:nvPr/>
        </p:nvSpPr>
        <p:spPr bwMode="auto">
          <a:xfrm>
            <a:off x="4660900" y="55832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86" name="Rectangle 56"/>
          <p:cNvSpPr>
            <a:spLocks noChangeArrowheads="1"/>
          </p:cNvSpPr>
          <p:nvPr/>
        </p:nvSpPr>
        <p:spPr bwMode="auto">
          <a:xfrm>
            <a:off x="5897563" y="623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87" name="Rectangle 57"/>
          <p:cNvSpPr>
            <a:spLocks noChangeArrowheads="1"/>
          </p:cNvSpPr>
          <p:nvPr/>
        </p:nvSpPr>
        <p:spPr bwMode="auto">
          <a:xfrm>
            <a:off x="4435475" y="369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川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88" name="Rectangle 58"/>
          <p:cNvSpPr>
            <a:spLocks noChangeArrowheads="1"/>
          </p:cNvSpPr>
          <p:nvPr/>
        </p:nvSpPr>
        <p:spPr bwMode="auto">
          <a:xfrm>
            <a:off x="7802563" y="6148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粤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89" name="Rectangle 59"/>
          <p:cNvSpPr>
            <a:spLocks noChangeArrowheads="1"/>
          </p:cNvSpPr>
          <p:nvPr/>
        </p:nvSpPr>
        <p:spPr bwMode="auto">
          <a:xfrm>
            <a:off x="7148513" y="52276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90" name="Rectangle 60"/>
          <p:cNvSpPr>
            <a:spLocks noChangeArrowheads="1"/>
          </p:cNvSpPr>
          <p:nvPr/>
        </p:nvSpPr>
        <p:spPr bwMode="auto">
          <a:xfrm>
            <a:off x="8281988" y="4291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皖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91" name="Rectangle 61"/>
          <p:cNvSpPr>
            <a:spLocks noChangeArrowheads="1"/>
          </p:cNvSpPr>
          <p:nvPr/>
        </p:nvSpPr>
        <p:spPr bwMode="auto">
          <a:xfrm>
            <a:off x="8362950" y="50149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92" name="Rectangle 62"/>
          <p:cNvSpPr>
            <a:spLocks noChangeArrowheads="1"/>
          </p:cNvSpPr>
          <p:nvPr/>
        </p:nvSpPr>
        <p:spPr bwMode="auto">
          <a:xfrm>
            <a:off x="6700838" y="4418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93" name="Line 63"/>
          <p:cNvSpPr>
            <a:spLocks noChangeShapeType="1"/>
          </p:cNvSpPr>
          <p:nvPr/>
        </p:nvSpPr>
        <p:spPr bwMode="auto">
          <a:xfrm flipH="1">
            <a:off x="9594850" y="452438"/>
            <a:ext cx="158750" cy="558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4" name="Line 64"/>
          <p:cNvSpPr>
            <a:spLocks noChangeShapeType="1"/>
          </p:cNvSpPr>
          <p:nvPr/>
        </p:nvSpPr>
        <p:spPr bwMode="auto">
          <a:xfrm flipV="1">
            <a:off x="6337300" y="388938"/>
            <a:ext cx="3321050" cy="563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5" name="Line 65"/>
          <p:cNvSpPr>
            <a:spLocks noChangeShapeType="1"/>
          </p:cNvSpPr>
          <p:nvPr/>
        </p:nvSpPr>
        <p:spPr bwMode="auto">
          <a:xfrm flipV="1">
            <a:off x="6330950" y="1036639"/>
            <a:ext cx="31369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6" name="Line 66"/>
          <p:cNvSpPr>
            <a:spLocks noChangeShapeType="1"/>
          </p:cNvSpPr>
          <p:nvPr/>
        </p:nvSpPr>
        <p:spPr bwMode="auto">
          <a:xfrm flipH="1">
            <a:off x="9212264" y="1139826"/>
            <a:ext cx="331787" cy="555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7" name="Line 67"/>
          <p:cNvSpPr>
            <a:spLocks noChangeShapeType="1"/>
          </p:cNvSpPr>
          <p:nvPr/>
        </p:nvSpPr>
        <p:spPr bwMode="auto">
          <a:xfrm>
            <a:off x="6337300" y="1066800"/>
            <a:ext cx="2762250" cy="6429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8" name="Line 68"/>
          <p:cNvSpPr>
            <a:spLocks noChangeShapeType="1"/>
          </p:cNvSpPr>
          <p:nvPr/>
        </p:nvSpPr>
        <p:spPr bwMode="auto">
          <a:xfrm flipH="1">
            <a:off x="8093076" y="1798638"/>
            <a:ext cx="1006475" cy="317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9" name="Line 69"/>
          <p:cNvSpPr>
            <a:spLocks noChangeShapeType="1"/>
          </p:cNvSpPr>
          <p:nvPr/>
        </p:nvSpPr>
        <p:spPr bwMode="auto">
          <a:xfrm>
            <a:off x="6275389" y="1062038"/>
            <a:ext cx="1703387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0" name="Line 70"/>
          <p:cNvSpPr>
            <a:spLocks noChangeShapeType="1"/>
          </p:cNvSpPr>
          <p:nvPr/>
        </p:nvSpPr>
        <p:spPr bwMode="auto">
          <a:xfrm flipH="1">
            <a:off x="7997826" y="2232025"/>
            <a:ext cx="34925" cy="292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1" name="Line 71"/>
          <p:cNvSpPr>
            <a:spLocks noChangeShapeType="1"/>
          </p:cNvSpPr>
          <p:nvPr/>
        </p:nvSpPr>
        <p:spPr bwMode="auto">
          <a:xfrm>
            <a:off x="8062914" y="2220913"/>
            <a:ext cx="255587" cy="582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2" name="Line 72"/>
          <p:cNvSpPr>
            <a:spLocks noChangeShapeType="1"/>
          </p:cNvSpPr>
          <p:nvPr/>
        </p:nvSpPr>
        <p:spPr bwMode="auto">
          <a:xfrm>
            <a:off x="8093075" y="2193926"/>
            <a:ext cx="939800" cy="885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3" name="Line 73"/>
          <p:cNvSpPr>
            <a:spLocks noChangeShapeType="1"/>
          </p:cNvSpPr>
          <p:nvPr/>
        </p:nvSpPr>
        <p:spPr bwMode="auto">
          <a:xfrm flipV="1">
            <a:off x="6846888" y="2193925"/>
            <a:ext cx="1104900" cy="304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4" name="Line 74"/>
          <p:cNvSpPr>
            <a:spLocks noChangeShapeType="1"/>
          </p:cNvSpPr>
          <p:nvPr/>
        </p:nvSpPr>
        <p:spPr bwMode="auto">
          <a:xfrm flipH="1">
            <a:off x="7396163" y="2232026"/>
            <a:ext cx="569912" cy="1179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5" name="Line 75"/>
          <p:cNvSpPr>
            <a:spLocks noChangeShapeType="1"/>
          </p:cNvSpPr>
          <p:nvPr/>
        </p:nvSpPr>
        <p:spPr bwMode="auto">
          <a:xfrm>
            <a:off x="8072439" y="2665413"/>
            <a:ext cx="200025" cy="138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6" name="Line 76"/>
          <p:cNvSpPr>
            <a:spLocks noChangeShapeType="1"/>
          </p:cNvSpPr>
          <p:nvPr/>
        </p:nvSpPr>
        <p:spPr bwMode="auto">
          <a:xfrm flipH="1">
            <a:off x="7439025" y="3186114"/>
            <a:ext cx="1549400" cy="2762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7" name="Line 77"/>
          <p:cNvSpPr>
            <a:spLocks noChangeShapeType="1"/>
          </p:cNvSpPr>
          <p:nvPr/>
        </p:nvSpPr>
        <p:spPr bwMode="auto">
          <a:xfrm flipH="1">
            <a:off x="8289925" y="3241676"/>
            <a:ext cx="742950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8" name="Line 78"/>
          <p:cNvSpPr>
            <a:spLocks noChangeShapeType="1"/>
          </p:cNvSpPr>
          <p:nvPr/>
        </p:nvSpPr>
        <p:spPr bwMode="auto">
          <a:xfrm>
            <a:off x="9117014" y="3211513"/>
            <a:ext cx="320675" cy="755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9" name="Line 79"/>
          <p:cNvSpPr>
            <a:spLocks noChangeShapeType="1"/>
          </p:cNvSpPr>
          <p:nvPr/>
        </p:nvSpPr>
        <p:spPr bwMode="auto">
          <a:xfrm flipV="1">
            <a:off x="5526088" y="2535238"/>
            <a:ext cx="1149350" cy="1254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0" name="Line 80"/>
          <p:cNvSpPr>
            <a:spLocks noChangeShapeType="1"/>
          </p:cNvSpPr>
          <p:nvPr/>
        </p:nvSpPr>
        <p:spPr bwMode="auto">
          <a:xfrm>
            <a:off x="6786564" y="2608264"/>
            <a:ext cx="541337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1" name="Line 81"/>
          <p:cNvSpPr>
            <a:spLocks noChangeShapeType="1"/>
          </p:cNvSpPr>
          <p:nvPr/>
        </p:nvSpPr>
        <p:spPr bwMode="auto">
          <a:xfrm>
            <a:off x="6261101" y="1074738"/>
            <a:ext cx="473075" cy="13827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2" name="Line 82"/>
          <p:cNvSpPr>
            <a:spLocks noChangeShapeType="1"/>
          </p:cNvSpPr>
          <p:nvPr/>
        </p:nvSpPr>
        <p:spPr bwMode="auto">
          <a:xfrm flipH="1">
            <a:off x="5510214" y="1062038"/>
            <a:ext cx="682625" cy="1535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3" name="Line 83"/>
          <p:cNvSpPr>
            <a:spLocks noChangeShapeType="1"/>
          </p:cNvSpPr>
          <p:nvPr/>
        </p:nvSpPr>
        <p:spPr bwMode="auto">
          <a:xfrm flipH="1">
            <a:off x="5075239" y="1047751"/>
            <a:ext cx="1101725" cy="7921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4" name="Line 84"/>
          <p:cNvSpPr>
            <a:spLocks noChangeShapeType="1"/>
          </p:cNvSpPr>
          <p:nvPr/>
        </p:nvSpPr>
        <p:spPr bwMode="auto">
          <a:xfrm flipV="1">
            <a:off x="4306889" y="1022351"/>
            <a:ext cx="1843087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5" name="Line 85"/>
          <p:cNvSpPr>
            <a:spLocks noChangeShapeType="1"/>
          </p:cNvSpPr>
          <p:nvPr/>
        </p:nvSpPr>
        <p:spPr bwMode="auto">
          <a:xfrm flipV="1">
            <a:off x="2120901" y="1903414"/>
            <a:ext cx="2060575" cy="7318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6" name="Line 86"/>
          <p:cNvSpPr>
            <a:spLocks noChangeShapeType="1"/>
          </p:cNvSpPr>
          <p:nvPr/>
        </p:nvSpPr>
        <p:spPr bwMode="auto">
          <a:xfrm>
            <a:off x="2144714" y="2709863"/>
            <a:ext cx="1525587" cy="279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7" name="Line 87"/>
          <p:cNvSpPr>
            <a:spLocks noChangeShapeType="1"/>
          </p:cNvSpPr>
          <p:nvPr/>
        </p:nvSpPr>
        <p:spPr bwMode="auto">
          <a:xfrm>
            <a:off x="2093914" y="2749550"/>
            <a:ext cx="1431925" cy="21415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8" name="Line 88"/>
          <p:cNvSpPr>
            <a:spLocks noChangeShapeType="1"/>
          </p:cNvSpPr>
          <p:nvPr/>
        </p:nvSpPr>
        <p:spPr bwMode="auto">
          <a:xfrm flipH="1">
            <a:off x="3579814" y="3094039"/>
            <a:ext cx="174625" cy="17605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9" name="Line 89"/>
          <p:cNvSpPr>
            <a:spLocks noChangeShapeType="1"/>
          </p:cNvSpPr>
          <p:nvPr/>
        </p:nvSpPr>
        <p:spPr bwMode="auto">
          <a:xfrm>
            <a:off x="4391026" y="1903414"/>
            <a:ext cx="5556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0" name="Line 90"/>
          <p:cNvSpPr>
            <a:spLocks noChangeShapeType="1"/>
          </p:cNvSpPr>
          <p:nvPr/>
        </p:nvSpPr>
        <p:spPr bwMode="auto">
          <a:xfrm>
            <a:off x="5075238" y="1974851"/>
            <a:ext cx="336550" cy="6461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1" name="Line 91"/>
          <p:cNvSpPr>
            <a:spLocks noChangeShapeType="1"/>
          </p:cNvSpPr>
          <p:nvPr/>
        </p:nvSpPr>
        <p:spPr bwMode="auto">
          <a:xfrm>
            <a:off x="3819526" y="3079750"/>
            <a:ext cx="982663" cy="6477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2" name="Line 92"/>
          <p:cNvSpPr>
            <a:spLocks noChangeShapeType="1"/>
          </p:cNvSpPr>
          <p:nvPr/>
        </p:nvSpPr>
        <p:spPr bwMode="auto">
          <a:xfrm>
            <a:off x="4344988" y="1962150"/>
            <a:ext cx="525462" cy="1752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3" name="Line 93"/>
          <p:cNvSpPr>
            <a:spLocks noChangeShapeType="1"/>
          </p:cNvSpPr>
          <p:nvPr/>
        </p:nvSpPr>
        <p:spPr bwMode="auto">
          <a:xfrm flipH="1">
            <a:off x="4916489" y="2738438"/>
            <a:ext cx="511175" cy="95091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4" name="Line 94"/>
          <p:cNvSpPr>
            <a:spLocks noChangeShapeType="1"/>
          </p:cNvSpPr>
          <p:nvPr/>
        </p:nvSpPr>
        <p:spPr bwMode="auto">
          <a:xfrm>
            <a:off x="5495925" y="2709863"/>
            <a:ext cx="381000" cy="1135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5" name="Line 95"/>
          <p:cNvSpPr>
            <a:spLocks noChangeShapeType="1"/>
          </p:cNvSpPr>
          <p:nvPr/>
        </p:nvSpPr>
        <p:spPr bwMode="auto">
          <a:xfrm>
            <a:off x="4968876" y="3803651"/>
            <a:ext cx="811213" cy="111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6" name="Line 96"/>
          <p:cNvSpPr>
            <a:spLocks noChangeShapeType="1"/>
          </p:cNvSpPr>
          <p:nvPr/>
        </p:nvSpPr>
        <p:spPr bwMode="auto">
          <a:xfrm>
            <a:off x="5940425" y="3967163"/>
            <a:ext cx="1003300" cy="35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7" name="Line 97"/>
          <p:cNvSpPr>
            <a:spLocks noChangeShapeType="1"/>
          </p:cNvSpPr>
          <p:nvPr/>
        </p:nvSpPr>
        <p:spPr bwMode="auto">
          <a:xfrm flipH="1">
            <a:off x="7086600" y="3571875"/>
            <a:ext cx="255588" cy="698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8" name="Line 98"/>
          <p:cNvSpPr>
            <a:spLocks noChangeShapeType="1"/>
          </p:cNvSpPr>
          <p:nvPr/>
        </p:nvSpPr>
        <p:spPr bwMode="auto">
          <a:xfrm>
            <a:off x="5502276" y="2714625"/>
            <a:ext cx="1458913" cy="158115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9" name="Line 99"/>
          <p:cNvSpPr>
            <a:spLocks noChangeShapeType="1"/>
          </p:cNvSpPr>
          <p:nvPr/>
        </p:nvSpPr>
        <p:spPr bwMode="auto">
          <a:xfrm>
            <a:off x="7426326" y="3557588"/>
            <a:ext cx="765175" cy="512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0" name="Line 100"/>
          <p:cNvSpPr>
            <a:spLocks noChangeShapeType="1"/>
          </p:cNvSpPr>
          <p:nvPr/>
        </p:nvSpPr>
        <p:spPr bwMode="auto">
          <a:xfrm flipV="1">
            <a:off x="7118350" y="4148139"/>
            <a:ext cx="1042988" cy="200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1" name="Line 101"/>
          <p:cNvSpPr>
            <a:spLocks noChangeShapeType="1"/>
          </p:cNvSpPr>
          <p:nvPr/>
        </p:nvSpPr>
        <p:spPr bwMode="auto">
          <a:xfrm flipV="1">
            <a:off x="8348664" y="4032250"/>
            <a:ext cx="1023937" cy="90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2" name="Line 102"/>
          <p:cNvSpPr>
            <a:spLocks noChangeShapeType="1"/>
          </p:cNvSpPr>
          <p:nvPr/>
        </p:nvSpPr>
        <p:spPr bwMode="auto">
          <a:xfrm>
            <a:off x="9528176" y="4070351"/>
            <a:ext cx="422275" cy="2778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3" name="Line 103"/>
          <p:cNvSpPr>
            <a:spLocks noChangeShapeType="1"/>
          </p:cNvSpPr>
          <p:nvPr/>
        </p:nvSpPr>
        <p:spPr bwMode="auto">
          <a:xfrm flipV="1">
            <a:off x="3609976" y="3803651"/>
            <a:ext cx="1209675" cy="11017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4" name="Line 104"/>
          <p:cNvSpPr>
            <a:spLocks noChangeShapeType="1"/>
          </p:cNvSpPr>
          <p:nvPr/>
        </p:nvSpPr>
        <p:spPr bwMode="auto">
          <a:xfrm>
            <a:off x="3624263" y="4981576"/>
            <a:ext cx="1219200" cy="4794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5" name="Line 105"/>
          <p:cNvSpPr>
            <a:spLocks noChangeShapeType="1"/>
          </p:cNvSpPr>
          <p:nvPr/>
        </p:nvSpPr>
        <p:spPr bwMode="auto">
          <a:xfrm>
            <a:off x="4943475" y="3832225"/>
            <a:ext cx="1022350" cy="12144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6" name="Line 106"/>
          <p:cNvSpPr>
            <a:spLocks noChangeShapeType="1"/>
          </p:cNvSpPr>
          <p:nvPr/>
        </p:nvSpPr>
        <p:spPr bwMode="auto">
          <a:xfrm>
            <a:off x="5910263" y="3978275"/>
            <a:ext cx="125412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7" name="Line 107"/>
          <p:cNvSpPr>
            <a:spLocks noChangeShapeType="1"/>
          </p:cNvSpPr>
          <p:nvPr/>
        </p:nvSpPr>
        <p:spPr bwMode="auto">
          <a:xfrm flipV="1">
            <a:off x="4984751" y="5113338"/>
            <a:ext cx="955675" cy="360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8" name="Line 108"/>
          <p:cNvSpPr>
            <a:spLocks noChangeShapeType="1"/>
          </p:cNvSpPr>
          <p:nvPr/>
        </p:nvSpPr>
        <p:spPr bwMode="auto">
          <a:xfrm>
            <a:off x="4984750" y="5551488"/>
            <a:ext cx="1208088" cy="6350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9" name="Line 109"/>
          <p:cNvSpPr>
            <a:spLocks noChangeShapeType="1"/>
          </p:cNvSpPr>
          <p:nvPr/>
        </p:nvSpPr>
        <p:spPr bwMode="auto">
          <a:xfrm>
            <a:off x="6005514" y="5181600"/>
            <a:ext cx="269875" cy="979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0" name="Line 110"/>
          <p:cNvSpPr>
            <a:spLocks noChangeShapeType="1"/>
          </p:cNvSpPr>
          <p:nvPr/>
        </p:nvSpPr>
        <p:spPr bwMode="auto">
          <a:xfrm flipH="1">
            <a:off x="6321425" y="5181600"/>
            <a:ext cx="865188" cy="990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1" name="Line 111"/>
          <p:cNvSpPr>
            <a:spLocks noChangeShapeType="1"/>
          </p:cNvSpPr>
          <p:nvPr/>
        </p:nvSpPr>
        <p:spPr bwMode="auto">
          <a:xfrm flipV="1">
            <a:off x="6337301" y="6094414"/>
            <a:ext cx="1598613" cy="155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2" name="Line 112"/>
          <p:cNvSpPr>
            <a:spLocks noChangeShapeType="1"/>
          </p:cNvSpPr>
          <p:nvPr/>
        </p:nvSpPr>
        <p:spPr bwMode="auto">
          <a:xfrm flipV="1">
            <a:off x="6111875" y="5113339"/>
            <a:ext cx="1028700" cy="15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3" name="Line 113"/>
          <p:cNvSpPr>
            <a:spLocks noChangeShapeType="1"/>
          </p:cNvSpPr>
          <p:nvPr/>
        </p:nvSpPr>
        <p:spPr bwMode="auto">
          <a:xfrm>
            <a:off x="5922963" y="3992564"/>
            <a:ext cx="1276350" cy="1081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4" name="Line 114"/>
          <p:cNvSpPr>
            <a:spLocks noChangeShapeType="1"/>
          </p:cNvSpPr>
          <p:nvPr/>
        </p:nvSpPr>
        <p:spPr bwMode="auto">
          <a:xfrm>
            <a:off x="7056439" y="4411664"/>
            <a:ext cx="160337" cy="6492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5" name="Line 115"/>
          <p:cNvSpPr>
            <a:spLocks noChangeShapeType="1"/>
          </p:cNvSpPr>
          <p:nvPr/>
        </p:nvSpPr>
        <p:spPr bwMode="auto">
          <a:xfrm>
            <a:off x="7102476" y="4373563"/>
            <a:ext cx="1006475" cy="622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6" name="Line 116"/>
          <p:cNvSpPr>
            <a:spLocks noChangeShapeType="1"/>
          </p:cNvSpPr>
          <p:nvPr/>
        </p:nvSpPr>
        <p:spPr bwMode="auto">
          <a:xfrm flipV="1">
            <a:off x="7312025" y="5046664"/>
            <a:ext cx="781050" cy="857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7" name="Line 117"/>
          <p:cNvSpPr>
            <a:spLocks noChangeShapeType="1"/>
          </p:cNvSpPr>
          <p:nvPr/>
        </p:nvSpPr>
        <p:spPr bwMode="auto">
          <a:xfrm flipH="1">
            <a:off x="8177213" y="4206876"/>
            <a:ext cx="74612" cy="7477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8" name="Line 118"/>
          <p:cNvSpPr>
            <a:spLocks noChangeShapeType="1"/>
          </p:cNvSpPr>
          <p:nvPr/>
        </p:nvSpPr>
        <p:spPr bwMode="auto">
          <a:xfrm>
            <a:off x="8335964" y="4178300"/>
            <a:ext cx="1036637" cy="636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9" name="Line 119"/>
          <p:cNvSpPr>
            <a:spLocks noChangeShapeType="1"/>
          </p:cNvSpPr>
          <p:nvPr/>
        </p:nvSpPr>
        <p:spPr bwMode="auto">
          <a:xfrm flipV="1">
            <a:off x="8207375" y="4891089"/>
            <a:ext cx="1131888" cy="904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0" name="Line 120"/>
          <p:cNvSpPr>
            <a:spLocks noChangeShapeType="1"/>
          </p:cNvSpPr>
          <p:nvPr/>
        </p:nvSpPr>
        <p:spPr bwMode="auto">
          <a:xfrm>
            <a:off x="8207375" y="5099051"/>
            <a:ext cx="863600" cy="428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1" name="Line 121"/>
          <p:cNvSpPr>
            <a:spLocks noChangeShapeType="1"/>
          </p:cNvSpPr>
          <p:nvPr/>
        </p:nvSpPr>
        <p:spPr bwMode="auto">
          <a:xfrm>
            <a:off x="7297739" y="5168901"/>
            <a:ext cx="700087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2" name="Line 122"/>
          <p:cNvSpPr>
            <a:spLocks noChangeShapeType="1"/>
          </p:cNvSpPr>
          <p:nvPr/>
        </p:nvSpPr>
        <p:spPr bwMode="auto">
          <a:xfrm flipH="1">
            <a:off x="8050213" y="5099051"/>
            <a:ext cx="88900" cy="936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3" name="Line 123"/>
          <p:cNvSpPr>
            <a:spLocks noChangeShapeType="1"/>
          </p:cNvSpPr>
          <p:nvPr/>
        </p:nvSpPr>
        <p:spPr bwMode="auto">
          <a:xfrm flipV="1">
            <a:off x="8078789" y="5602288"/>
            <a:ext cx="992187" cy="4810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4" name="Line 124"/>
          <p:cNvSpPr>
            <a:spLocks noChangeShapeType="1"/>
          </p:cNvSpPr>
          <p:nvPr/>
        </p:nvSpPr>
        <p:spPr bwMode="auto">
          <a:xfrm>
            <a:off x="5526089" y="2698750"/>
            <a:ext cx="1755775" cy="7762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5" name="Line 125"/>
          <p:cNvSpPr>
            <a:spLocks noChangeShapeType="1"/>
          </p:cNvSpPr>
          <p:nvPr/>
        </p:nvSpPr>
        <p:spPr bwMode="auto">
          <a:xfrm flipH="1">
            <a:off x="9483726" y="4465638"/>
            <a:ext cx="466725" cy="374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6" name="Line 126"/>
          <p:cNvSpPr>
            <a:spLocks noChangeShapeType="1"/>
          </p:cNvSpPr>
          <p:nvPr/>
        </p:nvSpPr>
        <p:spPr bwMode="auto">
          <a:xfrm flipH="1">
            <a:off x="9159875" y="4943476"/>
            <a:ext cx="242888" cy="5699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7" name="Line 127"/>
          <p:cNvSpPr>
            <a:spLocks noChangeShapeType="1"/>
          </p:cNvSpPr>
          <p:nvPr/>
        </p:nvSpPr>
        <p:spPr bwMode="auto">
          <a:xfrm>
            <a:off x="4886325" y="3844925"/>
            <a:ext cx="1588" cy="15827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8" name="Line 128"/>
          <p:cNvSpPr>
            <a:spLocks noChangeShapeType="1"/>
          </p:cNvSpPr>
          <p:nvPr/>
        </p:nvSpPr>
        <p:spPr bwMode="auto">
          <a:xfrm flipH="1">
            <a:off x="3781426" y="1974851"/>
            <a:ext cx="481013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9" name="Line 129"/>
          <p:cNvSpPr>
            <a:spLocks noChangeShapeType="1"/>
          </p:cNvSpPr>
          <p:nvPr/>
        </p:nvSpPr>
        <p:spPr bwMode="auto">
          <a:xfrm>
            <a:off x="9432926" y="4079875"/>
            <a:ext cx="4763" cy="7127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0" name="Line 130"/>
          <p:cNvSpPr>
            <a:spLocks noChangeShapeType="1"/>
          </p:cNvSpPr>
          <p:nvPr/>
        </p:nvSpPr>
        <p:spPr bwMode="auto">
          <a:xfrm>
            <a:off x="4357689" y="1920876"/>
            <a:ext cx="1057275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61" name="Oval 131"/>
          <p:cNvSpPr>
            <a:spLocks noChangeArrowheads="1"/>
          </p:cNvSpPr>
          <p:nvPr/>
        </p:nvSpPr>
        <p:spPr bwMode="auto">
          <a:xfrm>
            <a:off x="5368925" y="2589213"/>
            <a:ext cx="184150" cy="158750"/>
          </a:xfrm>
          <a:prstGeom prst="ellipse">
            <a:avLst/>
          </a:prstGeom>
          <a:solidFill>
            <a:srgbClr val="008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3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ChangeArrowheads="1"/>
          </p:cNvSpPr>
          <p:nvPr/>
        </p:nvSpPr>
        <p:spPr bwMode="auto">
          <a:xfrm>
            <a:off x="5524501" y="3500439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v0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3678238" y="2930525"/>
            <a:ext cx="184150" cy="160338"/>
          </a:xfrm>
          <a:prstGeom prst="ellipse">
            <a:avLst/>
          </a:prstGeom>
          <a:solidFill>
            <a:srgbClr val="FFFF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5060" name="Oval 11"/>
          <p:cNvSpPr>
            <a:spLocks noChangeArrowheads="1"/>
          </p:cNvSpPr>
          <p:nvPr/>
        </p:nvSpPr>
        <p:spPr bwMode="auto">
          <a:xfrm>
            <a:off x="4946651" y="1817688"/>
            <a:ext cx="187325" cy="157162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1" name="Oval 12"/>
          <p:cNvSpPr>
            <a:spLocks noChangeArrowheads="1"/>
          </p:cNvSpPr>
          <p:nvPr/>
        </p:nvSpPr>
        <p:spPr bwMode="auto">
          <a:xfrm>
            <a:off x="4802188" y="3695701"/>
            <a:ext cx="196850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5780089" y="3832225"/>
            <a:ext cx="187325" cy="153988"/>
          </a:xfrm>
          <a:prstGeom prst="ellipse">
            <a:avLst/>
          </a:prstGeom>
          <a:solidFill>
            <a:schemeClr val="accent3"/>
          </a:solidFill>
          <a:ln w="11113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5063" name="Oval 14"/>
          <p:cNvSpPr>
            <a:spLocks noChangeArrowheads="1"/>
          </p:cNvSpPr>
          <p:nvPr/>
        </p:nvSpPr>
        <p:spPr bwMode="auto">
          <a:xfrm>
            <a:off x="6943726" y="4265613"/>
            <a:ext cx="188913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4" name="Oval 17"/>
          <p:cNvSpPr>
            <a:spLocks noChangeArrowheads="1"/>
          </p:cNvSpPr>
          <p:nvPr/>
        </p:nvSpPr>
        <p:spPr bwMode="auto">
          <a:xfrm>
            <a:off x="7281863" y="3417889"/>
            <a:ext cx="188912" cy="153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5" name="Oval 20"/>
          <p:cNvSpPr>
            <a:spLocks noChangeArrowheads="1"/>
          </p:cNvSpPr>
          <p:nvPr/>
        </p:nvSpPr>
        <p:spPr bwMode="auto">
          <a:xfrm>
            <a:off x="7935914" y="2084389"/>
            <a:ext cx="187325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6" name="Oval 21"/>
          <p:cNvSpPr>
            <a:spLocks noChangeArrowheads="1"/>
          </p:cNvSpPr>
          <p:nvPr/>
        </p:nvSpPr>
        <p:spPr bwMode="auto">
          <a:xfrm>
            <a:off x="6162676" y="920750"/>
            <a:ext cx="188913" cy="153988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7" name="Oval 22"/>
          <p:cNvSpPr>
            <a:spLocks noChangeArrowheads="1"/>
          </p:cNvSpPr>
          <p:nvPr/>
        </p:nvSpPr>
        <p:spPr bwMode="auto">
          <a:xfrm>
            <a:off x="9658351" y="300038"/>
            <a:ext cx="193675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8" name="Oval 29"/>
          <p:cNvSpPr>
            <a:spLocks noChangeArrowheads="1"/>
          </p:cNvSpPr>
          <p:nvPr/>
        </p:nvSpPr>
        <p:spPr bwMode="auto">
          <a:xfrm>
            <a:off x="9339263" y="4792663"/>
            <a:ext cx="188912" cy="15875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9" name="Oval 31"/>
          <p:cNvSpPr>
            <a:spLocks noChangeArrowheads="1"/>
          </p:cNvSpPr>
          <p:nvPr/>
        </p:nvSpPr>
        <p:spPr bwMode="auto">
          <a:xfrm>
            <a:off x="7935914" y="5991226"/>
            <a:ext cx="187325" cy="16192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0" name="Oval 33"/>
          <p:cNvSpPr>
            <a:spLocks noChangeArrowheads="1"/>
          </p:cNvSpPr>
          <p:nvPr/>
        </p:nvSpPr>
        <p:spPr bwMode="auto">
          <a:xfrm>
            <a:off x="6176963" y="6142038"/>
            <a:ext cx="190500" cy="15240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1" name="Rectangle 38"/>
          <p:cNvSpPr>
            <a:spLocks noChangeArrowheads="1"/>
          </p:cNvSpPr>
          <p:nvPr/>
        </p:nvSpPr>
        <p:spPr bwMode="auto">
          <a:xfrm>
            <a:off x="9910763" y="28575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2" name="Rectangle 40"/>
          <p:cNvSpPr>
            <a:spLocks noChangeArrowheads="1"/>
          </p:cNvSpPr>
          <p:nvPr/>
        </p:nvSpPr>
        <p:spPr bwMode="auto">
          <a:xfrm>
            <a:off x="6299200" y="6889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3" name="Rectangle 41"/>
          <p:cNvSpPr>
            <a:spLocks noChangeArrowheads="1"/>
          </p:cNvSpPr>
          <p:nvPr/>
        </p:nvSpPr>
        <p:spPr bwMode="auto">
          <a:xfrm>
            <a:off x="7913688" y="1806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4" name="Rectangle 43"/>
          <p:cNvSpPr>
            <a:spLocks noChangeArrowheads="1"/>
          </p:cNvSpPr>
          <p:nvPr/>
        </p:nvSpPr>
        <p:spPr bwMode="auto">
          <a:xfrm>
            <a:off x="7670800" y="35004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豫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5" name="Rectangle 46"/>
          <p:cNvSpPr>
            <a:spLocks noChangeArrowheads="1"/>
          </p:cNvSpPr>
          <p:nvPr/>
        </p:nvSpPr>
        <p:spPr bwMode="auto">
          <a:xfrm>
            <a:off x="9604375" y="4854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6" name="Rectangle 48"/>
          <p:cNvSpPr>
            <a:spLocks noChangeArrowheads="1"/>
          </p:cNvSpPr>
          <p:nvPr/>
        </p:nvSpPr>
        <p:spPr bwMode="auto">
          <a:xfrm>
            <a:off x="5262563" y="17541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7" name="Rectangle 51"/>
          <p:cNvSpPr>
            <a:spLocks noChangeArrowheads="1"/>
          </p:cNvSpPr>
          <p:nvPr/>
        </p:nvSpPr>
        <p:spPr bwMode="auto">
          <a:xfrm>
            <a:off x="3414713" y="30353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青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8" name="Rectangle 56"/>
          <p:cNvSpPr>
            <a:spLocks noChangeArrowheads="1"/>
          </p:cNvSpPr>
          <p:nvPr/>
        </p:nvSpPr>
        <p:spPr bwMode="auto">
          <a:xfrm>
            <a:off x="5897563" y="623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9" name="Rectangle 57"/>
          <p:cNvSpPr>
            <a:spLocks noChangeArrowheads="1"/>
          </p:cNvSpPr>
          <p:nvPr/>
        </p:nvSpPr>
        <p:spPr bwMode="auto">
          <a:xfrm>
            <a:off x="4435475" y="369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川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80" name="Rectangle 58"/>
          <p:cNvSpPr>
            <a:spLocks noChangeArrowheads="1"/>
          </p:cNvSpPr>
          <p:nvPr/>
        </p:nvSpPr>
        <p:spPr bwMode="auto">
          <a:xfrm>
            <a:off x="7802563" y="6148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粤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81" name="Rectangle 62"/>
          <p:cNvSpPr>
            <a:spLocks noChangeArrowheads="1"/>
          </p:cNvSpPr>
          <p:nvPr/>
        </p:nvSpPr>
        <p:spPr bwMode="auto">
          <a:xfrm>
            <a:off x="6700838" y="4418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83" name="Line 64"/>
          <p:cNvSpPr>
            <a:spLocks noChangeShapeType="1"/>
          </p:cNvSpPr>
          <p:nvPr/>
        </p:nvSpPr>
        <p:spPr bwMode="auto">
          <a:xfrm flipV="1">
            <a:off x="6337300" y="388938"/>
            <a:ext cx="3321050" cy="563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8" name="Line 69"/>
          <p:cNvSpPr>
            <a:spLocks noChangeShapeType="1"/>
          </p:cNvSpPr>
          <p:nvPr/>
        </p:nvSpPr>
        <p:spPr bwMode="auto">
          <a:xfrm>
            <a:off x="6275389" y="1062038"/>
            <a:ext cx="1703387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74"/>
          <p:cNvSpPr>
            <a:spLocks noChangeShapeType="1"/>
          </p:cNvSpPr>
          <p:nvPr/>
        </p:nvSpPr>
        <p:spPr bwMode="auto">
          <a:xfrm flipH="1">
            <a:off x="7396163" y="2232026"/>
            <a:ext cx="569912" cy="1179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83"/>
          <p:cNvSpPr>
            <a:spLocks noChangeShapeType="1"/>
          </p:cNvSpPr>
          <p:nvPr/>
        </p:nvSpPr>
        <p:spPr bwMode="auto">
          <a:xfrm flipH="1">
            <a:off x="5075239" y="1047751"/>
            <a:ext cx="1101725" cy="7921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0" name="Line 91"/>
          <p:cNvSpPr>
            <a:spLocks noChangeShapeType="1"/>
          </p:cNvSpPr>
          <p:nvPr/>
        </p:nvSpPr>
        <p:spPr bwMode="auto">
          <a:xfrm>
            <a:off x="3819526" y="3079750"/>
            <a:ext cx="982663" cy="6477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4" name="Line 95"/>
          <p:cNvSpPr>
            <a:spLocks noChangeShapeType="1"/>
          </p:cNvSpPr>
          <p:nvPr/>
        </p:nvSpPr>
        <p:spPr bwMode="auto">
          <a:xfrm>
            <a:off x="4968876" y="3803651"/>
            <a:ext cx="811213" cy="111125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5" name="Line 96"/>
          <p:cNvSpPr>
            <a:spLocks noChangeShapeType="1"/>
          </p:cNvSpPr>
          <p:nvPr/>
        </p:nvSpPr>
        <p:spPr bwMode="auto">
          <a:xfrm>
            <a:off x="5940425" y="3967163"/>
            <a:ext cx="1003300" cy="355600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6" name="Line 97"/>
          <p:cNvSpPr>
            <a:spLocks noChangeShapeType="1"/>
          </p:cNvSpPr>
          <p:nvPr/>
        </p:nvSpPr>
        <p:spPr bwMode="auto">
          <a:xfrm flipH="1">
            <a:off x="7086600" y="3571875"/>
            <a:ext cx="255588" cy="698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0" name="Line 111"/>
          <p:cNvSpPr>
            <a:spLocks noChangeShapeType="1"/>
          </p:cNvSpPr>
          <p:nvPr/>
        </p:nvSpPr>
        <p:spPr bwMode="auto">
          <a:xfrm flipV="1">
            <a:off x="6337301" y="6094414"/>
            <a:ext cx="1598613" cy="155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Oval 32"/>
          <p:cNvSpPr>
            <a:spLocks noChangeArrowheads="1"/>
          </p:cNvSpPr>
          <p:nvPr/>
        </p:nvSpPr>
        <p:spPr bwMode="auto">
          <a:xfrm>
            <a:off x="7140576" y="5040314"/>
            <a:ext cx="187325" cy="1619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 flipH="1">
            <a:off x="4916489" y="2738438"/>
            <a:ext cx="511175" cy="950912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>
            <a:off x="5495925" y="2709863"/>
            <a:ext cx="381000" cy="1135062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Line 98"/>
          <p:cNvSpPr>
            <a:spLocks noChangeShapeType="1"/>
          </p:cNvSpPr>
          <p:nvPr/>
        </p:nvSpPr>
        <p:spPr bwMode="auto">
          <a:xfrm>
            <a:off x="5502276" y="2714625"/>
            <a:ext cx="1458913" cy="1581150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105"/>
          <p:cNvSpPr>
            <a:spLocks noChangeShapeType="1"/>
          </p:cNvSpPr>
          <p:nvPr/>
        </p:nvSpPr>
        <p:spPr bwMode="auto">
          <a:xfrm>
            <a:off x="4943475" y="3832225"/>
            <a:ext cx="1022350" cy="1214438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106"/>
          <p:cNvSpPr>
            <a:spLocks noChangeShapeType="1"/>
          </p:cNvSpPr>
          <p:nvPr/>
        </p:nvSpPr>
        <p:spPr bwMode="auto">
          <a:xfrm>
            <a:off x="5910263" y="3978275"/>
            <a:ext cx="125412" cy="1054100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112"/>
          <p:cNvSpPr>
            <a:spLocks noChangeShapeType="1"/>
          </p:cNvSpPr>
          <p:nvPr/>
        </p:nvSpPr>
        <p:spPr bwMode="auto">
          <a:xfrm flipV="1">
            <a:off x="6111875" y="5113339"/>
            <a:ext cx="1028700" cy="1587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113"/>
          <p:cNvSpPr>
            <a:spLocks noChangeShapeType="1"/>
          </p:cNvSpPr>
          <p:nvPr/>
        </p:nvSpPr>
        <p:spPr bwMode="auto">
          <a:xfrm>
            <a:off x="5922963" y="3992564"/>
            <a:ext cx="1276350" cy="1081087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114"/>
          <p:cNvSpPr>
            <a:spLocks noChangeShapeType="1"/>
          </p:cNvSpPr>
          <p:nvPr/>
        </p:nvSpPr>
        <p:spPr bwMode="auto">
          <a:xfrm>
            <a:off x="7056439" y="4411664"/>
            <a:ext cx="160337" cy="649287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Oval 131"/>
          <p:cNvSpPr>
            <a:spLocks noChangeArrowheads="1"/>
          </p:cNvSpPr>
          <p:nvPr/>
        </p:nvSpPr>
        <p:spPr bwMode="auto">
          <a:xfrm>
            <a:off x="5368925" y="2589213"/>
            <a:ext cx="184150" cy="158750"/>
          </a:xfrm>
          <a:prstGeom prst="ellipse">
            <a:avLst/>
          </a:prstGeom>
          <a:solidFill>
            <a:srgbClr val="008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" name="Oval 36"/>
          <p:cNvSpPr>
            <a:spLocks noChangeArrowheads="1"/>
          </p:cNvSpPr>
          <p:nvPr/>
        </p:nvSpPr>
        <p:spPr bwMode="auto">
          <a:xfrm>
            <a:off x="5929313" y="5026026"/>
            <a:ext cx="190500" cy="1619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" name="TextBox 33"/>
          <p:cNvSpPr txBox="1">
            <a:spLocks noChangeArrowheads="1"/>
          </p:cNvSpPr>
          <p:nvPr/>
        </p:nvSpPr>
        <p:spPr bwMode="auto">
          <a:xfrm>
            <a:off x="523287" y="405476"/>
            <a:ext cx="4595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G</a:t>
            </a:r>
            <a:r>
              <a:rPr lang="zh-CN" altLang="en-US" sz="3600" baseline="-25000" dirty="0" smtClean="0"/>
              <a:t>红黄</a:t>
            </a:r>
            <a:r>
              <a:rPr lang="zh-CN" altLang="en-US" sz="3600" dirty="0" smtClean="0"/>
              <a:t>中</a:t>
            </a:r>
            <a:r>
              <a:rPr lang="zh-CN" altLang="en-US" sz="3600" dirty="0" smtClean="0"/>
              <a:t>，川鄂不连通</a:t>
            </a:r>
            <a:endParaRPr lang="zh-CN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7459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16632"/>
            <a:ext cx="11069460" cy="11521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400" y="1484784"/>
            <a:ext cx="9813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证明要点：</a:t>
            </a:r>
            <a:endParaRPr lang="en-US" altLang="zh-CN" sz="2400" dirty="0"/>
          </a:p>
          <a:p>
            <a:r>
              <a:rPr lang="en-US" altLang="zh-CN" sz="2400" dirty="0"/>
              <a:t>        1</a:t>
            </a:r>
            <a:r>
              <a:rPr lang="zh-CN" altLang="en-US" sz="2400" dirty="0"/>
              <a:t>，树是满足欧拉公式</a:t>
            </a:r>
            <a:endParaRPr lang="en-US" altLang="zh-CN" sz="2400" dirty="0"/>
          </a:p>
          <a:p>
            <a:r>
              <a:rPr lang="en-US" altLang="zh-CN" sz="2400" dirty="0"/>
              <a:t>        2</a:t>
            </a:r>
            <a:r>
              <a:rPr lang="zh-CN" altLang="en-US" sz="2400" dirty="0"/>
              <a:t>，反证法：如果除树外，欧拉公式不成立</a:t>
            </a:r>
            <a:endParaRPr lang="en-US" altLang="zh-CN" sz="2400" dirty="0"/>
          </a:p>
          <a:p>
            <a:r>
              <a:rPr lang="en-US" altLang="zh-CN" sz="2400" dirty="0"/>
              <a:t>	2.1 </a:t>
            </a:r>
            <a:r>
              <a:rPr lang="zh-CN" altLang="en-US" sz="2400" dirty="0"/>
              <a:t>找一个边</a:t>
            </a:r>
            <a:r>
              <a:rPr lang="zh-CN" altLang="en-US" sz="2400" dirty="0" smtClean="0"/>
              <a:t>最少的</a:t>
            </a:r>
            <a:r>
              <a:rPr lang="zh-CN" altLang="en-US" sz="2400" dirty="0"/>
              <a:t>图</a:t>
            </a:r>
            <a:endParaRPr lang="en-US" altLang="zh-CN" sz="2400" dirty="0"/>
          </a:p>
          <a:p>
            <a:r>
              <a:rPr lang="en-US" altLang="zh-CN" sz="2400" dirty="0"/>
              <a:t>		2.1.1 </a:t>
            </a:r>
            <a:r>
              <a:rPr lang="zh-CN" altLang="en-US" sz="2400" dirty="0"/>
              <a:t>必定存在回路</a:t>
            </a:r>
            <a:endParaRPr lang="en-US" altLang="zh-CN" sz="2400" dirty="0"/>
          </a:p>
          <a:p>
            <a:r>
              <a:rPr lang="en-US" altLang="zh-CN" sz="2400" dirty="0"/>
              <a:t>	2.2 </a:t>
            </a:r>
            <a:r>
              <a:rPr lang="zh-CN" altLang="en-US" sz="2400" dirty="0"/>
              <a:t>去除回路上一条边，构造新图</a:t>
            </a:r>
            <a:endParaRPr lang="en-US" altLang="zh-CN" sz="2400" dirty="0"/>
          </a:p>
          <a:p>
            <a:r>
              <a:rPr lang="en-US" altLang="zh-CN" sz="2400" dirty="0"/>
              <a:t>		2.2.1 </a:t>
            </a:r>
            <a:r>
              <a:rPr lang="zh-CN" altLang="en-US" sz="2400" dirty="0"/>
              <a:t>新图有</a:t>
            </a:r>
            <a:r>
              <a:rPr lang="en-US" altLang="zh-CN" sz="2400" dirty="0"/>
              <a:t>n</a:t>
            </a:r>
            <a:r>
              <a:rPr lang="zh-CN" altLang="en-US" sz="2400" dirty="0"/>
              <a:t>个点，</a:t>
            </a:r>
            <a:r>
              <a:rPr lang="en-US" altLang="zh-CN" sz="2400" dirty="0"/>
              <a:t>m-1</a:t>
            </a:r>
            <a:r>
              <a:rPr lang="zh-CN" altLang="en-US" sz="2400" dirty="0"/>
              <a:t>条边，</a:t>
            </a:r>
            <a:r>
              <a:rPr lang="en-US" altLang="zh-CN" sz="2400" dirty="0"/>
              <a:t>r-1</a:t>
            </a:r>
            <a:r>
              <a:rPr lang="zh-CN" altLang="en-US" sz="2400" dirty="0"/>
              <a:t>个区域</a:t>
            </a:r>
            <a:endParaRPr lang="en-US" altLang="zh-CN" sz="2400" dirty="0"/>
          </a:p>
          <a:p>
            <a:r>
              <a:rPr lang="en-US" altLang="zh-CN" sz="2400" dirty="0"/>
              <a:t>	2.3 </a:t>
            </a:r>
            <a:r>
              <a:rPr lang="zh-CN" altLang="en-US" sz="2400" dirty="0"/>
              <a:t>新图满足欧拉公式（原图是最小的）</a:t>
            </a:r>
            <a:endParaRPr lang="en-US" altLang="zh-CN" sz="2400" dirty="0"/>
          </a:p>
          <a:p>
            <a:r>
              <a:rPr lang="en-US" altLang="zh-CN" sz="2400" dirty="0"/>
              <a:t>		2.3.1 n-(m-1)+(r-1) = 2</a:t>
            </a:r>
          </a:p>
          <a:p>
            <a:r>
              <a:rPr lang="en-US" altLang="zh-CN" sz="2400" dirty="0"/>
              <a:t>		2.3.2 </a:t>
            </a:r>
            <a:r>
              <a:rPr lang="en-US" altLang="zh-CN" sz="2400" dirty="0" err="1"/>
              <a:t>n-m+r</a:t>
            </a:r>
            <a:r>
              <a:rPr lang="en-US" altLang="zh-CN" sz="2400" dirty="0"/>
              <a:t>=2</a:t>
            </a:r>
          </a:p>
          <a:p>
            <a:r>
              <a:rPr lang="en-US" altLang="zh-CN" sz="2400" dirty="0"/>
              <a:t>	2.4 </a:t>
            </a:r>
            <a:r>
              <a:rPr lang="zh-CN" altLang="en-US" sz="2400" dirty="0"/>
              <a:t>矛盾</a:t>
            </a:r>
            <a:endParaRPr lang="en-US" altLang="zh-CN" sz="2400" dirty="0"/>
          </a:p>
          <a:p>
            <a:r>
              <a:rPr lang="en-US" altLang="zh-CN" sz="2400" dirty="0"/>
              <a:t>        3</a:t>
            </a:r>
            <a:r>
              <a:rPr lang="zh-CN" altLang="en-US" sz="2400" dirty="0"/>
              <a:t>，欧拉公式满足</a:t>
            </a:r>
          </a:p>
        </p:txBody>
      </p:sp>
      <p:sp>
        <p:nvSpPr>
          <p:cNvPr id="5" name="云形 4"/>
          <p:cNvSpPr/>
          <p:nvPr/>
        </p:nvSpPr>
        <p:spPr>
          <a:xfrm>
            <a:off x="8022276" y="2055186"/>
            <a:ext cx="3960440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如果我们用归纳法证明该定理，该如何归纳？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5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ChangeArrowheads="1"/>
          </p:cNvSpPr>
          <p:nvPr/>
        </p:nvSpPr>
        <p:spPr bwMode="auto">
          <a:xfrm>
            <a:off x="5524501" y="3500439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v0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3678238" y="2930525"/>
            <a:ext cx="184150" cy="160338"/>
          </a:xfrm>
          <a:prstGeom prst="ellipse">
            <a:avLst/>
          </a:prstGeom>
          <a:solidFill>
            <a:srgbClr val="FF0000"/>
          </a:solidFill>
          <a:ln w="11176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5060" name="Oval 11"/>
          <p:cNvSpPr>
            <a:spLocks noChangeArrowheads="1"/>
          </p:cNvSpPr>
          <p:nvPr/>
        </p:nvSpPr>
        <p:spPr bwMode="auto">
          <a:xfrm>
            <a:off x="4946651" y="1817688"/>
            <a:ext cx="187325" cy="157162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1" name="Oval 12"/>
          <p:cNvSpPr>
            <a:spLocks noChangeArrowheads="1"/>
          </p:cNvSpPr>
          <p:nvPr/>
        </p:nvSpPr>
        <p:spPr bwMode="auto">
          <a:xfrm>
            <a:off x="4802188" y="3695701"/>
            <a:ext cx="196850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5780089" y="3832225"/>
            <a:ext cx="187325" cy="153988"/>
          </a:xfrm>
          <a:prstGeom prst="ellipse">
            <a:avLst/>
          </a:prstGeom>
          <a:solidFill>
            <a:schemeClr val="accent3"/>
          </a:solidFill>
          <a:ln w="11113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5063" name="Oval 14"/>
          <p:cNvSpPr>
            <a:spLocks noChangeArrowheads="1"/>
          </p:cNvSpPr>
          <p:nvPr/>
        </p:nvSpPr>
        <p:spPr bwMode="auto">
          <a:xfrm>
            <a:off x="6943726" y="4265613"/>
            <a:ext cx="188913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4" name="Oval 17"/>
          <p:cNvSpPr>
            <a:spLocks noChangeArrowheads="1"/>
          </p:cNvSpPr>
          <p:nvPr/>
        </p:nvSpPr>
        <p:spPr bwMode="auto">
          <a:xfrm>
            <a:off x="7281863" y="3417889"/>
            <a:ext cx="188912" cy="153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5" name="Oval 20"/>
          <p:cNvSpPr>
            <a:spLocks noChangeArrowheads="1"/>
          </p:cNvSpPr>
          <p:nvPr/>
        </p:nvSpPr>
        <p:spPr bwMode="auto">
          <a:xfrm>
            <a:off x="7935914" y="2084389"/>
            <a:ext cx="187325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6" name="Oval 21"/>
          <p:cNvSpPr>
            <a:spLocks noChangeArrowheads="1"/>
          </p:cNvSpPr>
          <p:nvPr/>
        </p:nvSpPr>
        <p:spPr bwMode="auto">
          <a:xfrm>
            <a:off x="6162676" y="920750"/>
            <a:ext cx="188913" cy="153988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7" name="Oval 22"/>
          <p:cNvSpPr>
            <a:spLocks noChangeArrowheads="1"/>
          </p:cNvSpPr>
          <p:nvPr/>
        </p:nvSpPr>
        <p:spPr bwMode="auto">
          <a:xfrm>
            <a:off x="9658351" y="300038"/>
            <a:ext cx="193675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8" name="Oval 29"/>
          <p:cNvSpPr>
            <a:spLocks noChangeArrowheads="1"/>
          </p:cNvSpPr>
          <p:nvPr/>
        </p:nvSpPr>
        <p:spPr bwMode="auto">
          <a:xfrm>
            <a:off x="9339263" y="4792663"/>
            <a:ext cx="188912" cy="15875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9" name="Oval 31"/>
          <p:cNvSpPr>
            <a:spLocks noChangeArrowheads="1"/>
          </p:cNvSpPr>
          <p:nvPr/>
        </p:nvSpPr>
        <p:spPr bwMode="auto">
          <a:xfrm>
            <a:off x="7935914" y="5991226"/>
            <a:ext cx="187325" cy="16192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0" name="Oval 33"/>
          <p:cNvSpPr>
            <a:spLocks noChangeArrowheads="1"/>
          </p:cNvSpPr>
          <p:nvPr/>
        </p:nvSpPr>
        <p:spPr bwMode="auto">
          <a:xfrm>
            <a:off x="6176963" y="6142038"/>
            <a:ext cx="190500" cy="15240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1" name="Rectangle 38"/>
          <p:cNvSpPr>
            <a:spLocks noChangeArrowheads="1"/>
          </p:cNvSpPr>
          <p:nvPr/>
        </p:nvSpPr>
        <p:spPr bwMode="auto">
          <a:xfrm>
            <a:off x="9910763" y="28575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2" name="Rectangle 40"/>
          <p:cNvSpPr>
            <a:spLocks noChangeArrowheads="1"/>
          </p:cNvSpPr>
          <p:nvPr/>
        </p:nvSpPr>
        <p:spPr bwMode="auto">
          <a:xfrm>
            <a:off x="6299200" y="6889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3" name="Rectangle 41"/>
          <p:cNvSpPr>
            <a:spLocks noChangeArrowheads="1"/>
          </p:cNvSpPr>
          <p:nvPr/>
        </p:nvSpPr>
        <p:spPr bwMode="auto">
          <a:xfrm>
            <a:off x="7913688" y="1806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4" name="Rectangle 43"/>
          <p:cNvSpPr>
            <a:spLocks noChangeArrowheads="1"/>
          </p:cNvSpPr>
          <p:nvPr/>
        </p:nvSpPr>
        <p:spPr bwMode="auto">
          <a:xfrm>
            <a:off x="7670800" y="35004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豫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5" name="Rectangle 46"/>
          <p:cNvSpPr>
            <a:spLocks noChangeArrowheads="1"/>
          </p:cNvSpPr>
          <p:nvPr/>
        </p:nvSpPr>
        <p:spPr bwMode="auto">
          <a:xfrm>
            <a:off x="9604375" y="4854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6" name="Rectangle 48"/>
          <p:cNvSpPr>
            <a:spLocks noChangeArrowheads="1"/>
          </p:cNvSpPr>
          <p:nvPr/>
        </p:nvSpPr>
        <p:spPr bwMode="auto">
          <a:xfrm>
            <a:off x="5262563" y="17541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7" name="Rectangle 51"/>
          <p:cNvSpPr>
            <a:spLocks noChangeArrowheads="1"/>
          </p:cNvSpPr>
          <p:nvPr/>
        </p:nvSpPr>
        <p:spPr bwMode="auto">
          <a:xfrm>
            <a:off x="3414713" y="30353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青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8" name="Rectangle 56"/>
          <p:cNvSpPr>
            <a:spLocks noChangeArrowheads="1"/>
          </p:cNvSpPr>
          <p:nvPr/>
        </p:nvSpPr>
        <p:spPr bwMode="auto">
          <a:xfrm>
            <a:off x="5897563" y="623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79" name="Rectangle 57"/>
          <p:cNvSpPr>
            <a:spLocks noChangeArrowheads="1"/>
          </p:cNvSpPr>
          <p:nvPr/>
        </p:nvSpPr>
        <p:spPr bwMode="auto">
          <a:xfrm>
            <a:off x="4435475" y="369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川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80" name="Rectangle 58"/>
          <p:cNvSpPr>
            <a:spLocks noChangeArrowheads="1"/>
          </p:cNvSpPr>
          <p:nvPr/>
        </p:nvSpPr>
        <p:spPr bwMode="auto">
          <a:xfrm>
            <a:off x="7802563" y="6148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粤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81" name="Rectangle 62"/>
          <p:cNvSpPr>
            <a:spLocks noChangeArrowheads="1"/>
          </p:cNvSpPr>
          <p:nvPr/>
        </p:nvSpPr>
        <p:spPr bwMode="auto">
          <a:xfrm>
            <a:off x="6700838" y="4418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83" name="Line 64"/>
          <p:cNvSpPr>
            <a:spLocks noChangeShapeType="1"/>
          </p:cNvSpPr>
          <p:nvPr/>
        </p:nvSpPr>
        <p:spPr bwMode="auto">
          <a:xfrm flipV="1">
            <a:off x="6337300" y="388938"/>
            <a:ext cx="3321050" cy="563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8" name="Line 69"/>
          <p:cNvSpPr>
            <a:spLocks noChangeShapeType="1"/>
          </p:cNvSpPr>
          <p:nvPr/>
        </p:nvSpPr>
        <p:spPr bwMode="auto">
          <a:xfrm>
            <a:off x="6275389" y="1062038"/>
            <a:ext cx="1703387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74"/>
          <p:cNvSpPr>
            <a:spLocks noChangeShapeType="1"/>
          </p:cNvSpPr>
          <p:nvPr/>
        </p:nvSpPr>
        <p:spPr bwMode="auto">
          <a:xfrm flipH="1">
            <a:off x="7396163" y="2232026"/>
            <a:ext cx="569912" cy="1179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83"/>
          <p:cNvSpPr>
            <a:spLocks noChangeShapeType="1"/>
          </p:cNvSpPr>
          <p:nvPr/>
        </p:nvSpPr>
        <p:spPr bwMode="auto">
          <a:xfrm flipH="1">
            <a:off x="5075239" y="1047751"/>
            <a:ext cx="1101725" cy="7921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0" name="Line 91"/>
          <p:cNvSpPr>
            <a:spLocks noChangeShapeType="1"/>
          </p:cNvSpPr>
          <p:nvPr/>
        </p:nvSpPr>
        <p:spPr bwMode="auto">
          <a:xfrm>
            <a:off x="3819526" y="3079750"/>
            <a:ext cx="982663" cy="6477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4" name="Line 95"/>
          <p:cNvSpPr>
            <a:spLocks noChangeShapeType="1"/>
          </p:cNvSpPr>
          <p:nvPr/>
        </p:nvSpPr>
        <p:spPr bwMode="auto">
          <a:xfrm>
            <a:off x="4968876" y="3803651"/>
            <a:ext cx="811213" cy="111125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5" name="Line 96"/>
          <p:cNvSpPr>
            <a:spLocks noChangeShapeType="1"/>
          </p:cNvSpPr>
          <p:nvPr/>
        </p:nvSpPr>
        <p:spPr bwMode="auto">
          <a:xfrm>
            <a:off x="5940425" y="3967163"/>
            <a:ext cx="1003300" cy="355600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6" name="Line 97"/>
          <p:cNvSpPr>
            <a:spLocks noChangeShapeType="1"/>
          </p:cNvSpPr>
          <p:nvPr/>
        </p:nvSpPr>
        <p:spPr bwMode="auto">
          <a:xfrm flipH="1">
            <a:off x="7086600" y="3571875"/>
            <a:ext cx="255588" cy="698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0" name="Line 111"/>
          <p:cNvSpPr>
            <a:spLocks noChangeShapeType="1"/>
          </p:cNvSpPr>
          <p:nvPr/>
        </p:nvSpPr>
        <p:spPr bwMode="auto">
          <a:xfrm flipV="1">
            <a:off x="6337301" y="6094414"/>
            <a:ext cx="1598613" cy="155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Oval 32"/>
          <p:cNvSpPr>
            <a:spLocks noChangeArrowheads="1"/>
          </p:cNvSpPr>
          <p:nvPr/>
        </p:nvSpPr>
        <p:spPr bwMode="auto">
          <a:xfrm>
            <a:off x="7140576" y="5040314"/>
            <a:ext cx="187325" cy="1619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 flipH="1">
            <a:off x="4916489" y="2738438"/>
            <a:ext cx="511175" cy="950912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>
            <a:off x="5495925" y="2709863"/>
            <a:ext cx="381000" cy="1135062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Line 98"/>
          <p:cNvSpPr>
            <a:spLocks noChangeShapeType="1"/>
          </p:cNvSpPr>
          <p:nvPr/>
        </p:nvSpPr>
        <p:spPr bwMode="auto">
          <a:xfrm>
            <a:off x="5502276" y="2714625"/>
            <a:ext cx="1458913" cy="1581150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105"/>
          <p:cNvSpPr>
            <a:spLocks noChangeShapeType="1"/>
          </p:cNvSpPr>
          <p:nvPr/>
        </p:nvSpPr>
        <p:spPr bwMode="auto">
          <a:xfrm>
            <a:off x="4943475" y="3832225"/>
            <a:ext cx="1022350" cy="1214438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106"/>
          <p:cNvSpPr>
            <a:spLocks noChangeShapeType="1"/>
          </p:cNvSpPr>
          <p:nvPr/>
        </p:nvSpPr>
        <p:spPr bwMode="auto">
          <a:xfrm>
            <a:off x="5910263" y="3978275"/>
            <a:ext cx="125412" cy="1054100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112"/>
          <p:cNvSpPr>
            <a:spLocks noChangeShapeType="1"/>
          </p:cNvSpPr>
          <p:nvPr/>
        </p:nvSpPr>
        <p:spPr bwMode="auto">
          <a:xfrm flipV="1">
            <a:off x="6111875" y="5113339"/>
            <a:ext cx="1028700" cy="1587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113"/>
          <p:cNvSpPr>
            <a:spLocks noChangeShapeType="1"/>
          </p:cNvSpPr>
          <p:nvPr/>
        </p:nvSpPr>
        <p:spPr bwMode="auto">
          <a:xfrm>
            <a:off x="5922963" y="3992564"/>
            <a:ext cx="1276350" cy="1081087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114"/>
          <p:cNvSpPr>
            <a:spLocks noChangeShapeType="1"/>
          </p:cNvSpPr>
          <p:nvPr/>
        </p:nvSpPr>
        <p:spPr bwMode="auto">
          <a:xfrm>
            <a:off x="7056439" y="4411664"/>
            <a:ext cx="160337" cy="649287"/>
          </a:xfrm>
          <a:prstGeom prst="line">
            <a:avLst/>
          </a:prstGeom>
          <a:noFill/>
          <a:ln w="317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Oval 131"/>
          <p:cNvSpPr>
            <a:spLocks noChangeArrowheads="1"/>
          </p:cNvSpPr>
          <p:nvPr/>
        </p:nvSpPr>
        <p:spPr bwMode="auto">
          <a:xfrm>
            <a:off x="5368925" y="2589213"/>
            <a:ext cx="184150" cy="158750"/>
          </a:xfrm>
          <a:prstGeom prst="ellipse">
            <a:avLst/>
          </a:prstGeom>
          <a:solidFill>
            <a:srgbClr val="008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" name="Oval 36"/>
          <p:cNvSpPr>
            <a:spLocks noChangeArrowheads="1"/>
          </p:cNvSpPr>
          <p:nvPr/>
        </p:nvSpPr>
        <p:spPr bwMode="auto">
          <a:xfrm>
            <a:off x="5929313" y="5026026"/>
            <a:ext cx="190500" cy="1619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TextBox 33"/>
          <p:cNvSpPr txBox="1">
            <a:spLocks noChangeArrowheads="1"/>
          </p:cNvSpPr>
          <p:nvPr/>
        </p:nvSpPr>
        <p:spPr bwMode="auto">
          <a:xfrm>
            <a:off x="523287" y="405476"/>
            <a:ext cx="4595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G</a:t>
            </a:r>
            <a:r>
              <a:rPr lang="zh-CN" altLang="en-US" sz="3600" baseline="-25000" dirty="0" smtClean="0"/>
              <a:t>红黄</a:t>
            </a:r>
            <a:r>
              <a:rPr lang="zh-CN" altLang="en-US" sz="3600" dirty="0" smtClean="0"/>
              <a:t>中</a:t>
            </a:r>
            <a:r>
              <a:rPr lang="zh-CN" altLang="en-US" sz="3600" dirty="0" smtClean="0"/>
              <a:t>，川鄂不连通</a:t>
            </a:r>
            <a:endParaRPr lang="zh-CN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645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10150475" y="42275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沪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6081713" y="51768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黔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5524501" y="3500439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v0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9236075" y="3022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8523288" y="28082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津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59" name="Oval 9"/>
          <p:cNvSpPr>
            <a:spLocks noChangeArrowheads="1"/>
          </p:cNvSpPr>
          <p:nvPr/>
        </p:nvSpPr>
        <p:spPr bwMode="auto">
          <a:xfrm>
            <a:off x="3678238" y="2930525"/>
            <a:ext cx="184150" cy="160338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0" name="Oval 10"/>
          <p:cNvSpPr>
            <a:spLocks noChangeArrowheads="1"/>
          </p:cNvSpPr>
          <p:nvPr/>
        </p:nvSpPr>
        <p:spPr bwMode="auto">
          <a:xfrm>
            <a:off x="4203701" y="1806576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1" name="Oval 11"/>
          <p:cNvSpPr>
            <a:spLocks noChangeArrowheads="1"/>
          </p:cNvSpPr>
          <p:nvPr/>
        </p:nvSpPr>
        <p:spPr bwMode="auto">
          <a:xfrm>
            <a:off x="4946651" y="1817688"/>
            <a:ext cx="187325" cy="157162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4802188" y="3695701"/>
            <a:ext cx="196850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163" name="Oval 13"/>
          <p:cNvSpPr>
            <a:spLocks noChangeArrowheads="1"/>
          </p:cNvSpPr>
          <p:nvPr/>
        </p:nvSpPr>
        <p:spPr bwMode="auto">
          <a:xfrm>
            <a:off x="5780089" y="3832225"/>
            <a:ext cx="187325" cy="153988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6943726" y="4265613"/>
            <a:ext cx="188913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5" name="Oval 15"/>
          <p:cNvSpPr>
            <a:spLocks noChangeArrowheads="1"/>
          </p:cNvSpPr>
          <p:nvPr/>
        </p:nvSpPr>
        <p:spPr bwMode="auto">
          <a:xfrm>
            <a:off x="8177214" y="4051301"/>
            <a:ext cx="185737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6" name="Oval 16"/>
          <p:cNvSpPr>
            <a:spLocks noChangeArrowheads="1"/>
          </p:cNvSpPr>
          <p:nvPr/>
        </p:nvSpPr>
        <p:spPr bwMode="auto">
          <a:xfrm>
            <a:off x="6675439" y="2452689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7" name="Oval 17"/>
          <p:cNvSpPr>
            <a:spLocks noChangeArrowheads="1"/>
          </p:cNvSpPr>
          <p:nvPr/>
        </p:nvSpPr>
        <p:spPr bwMode="auto">
          <a:xfrm>
            <a:off x="7281863" y="3417889"/>
            <a:ext cx="188912" cy="153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8" name="Oval 18"/>
          <p:cNvSpPr>
            <a:spLocks noChangeArrowheads="1"/>
          </p:cNvSpPr>
          <p:nvPr/>
        </p:nvSpPr>
        <p:spPr bwMode="auto">
          <a:xfrm>
            <a:off x="7921626" y="2505075"/>
            <a:ext cx="187325" cy="160338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9" name="Oval 19"/>
          <p:cNvSpPr>
            <a:spLocks noChangeArrowheads="1"/>
          </p:cNvSpPr>
          <p:nvPr/>
        </p:nvSpPr>
        <p:spPr bwMode="auto">
          <a:xfrm>
            <a:off x="8264525" y="2782889"/>
            <a:ext cx="198438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0" name="Oval 20"/>
          <p:cNvSpPr>
            <a:spLocks noChangeArrowheads="1"/>
          </p:cNvSpPr>
          <p:nvPr/>
        </p:nvSpPr>
        <p:spPr bwMode="auto">
          <a:xfrm>
            <a:off x="7935914" y="2084389"/>
            <a:ext cx="187325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1" name="Oval 21"/>
          <p:cNvSpPr>
            <a:spLocks noChangeArrowheads="1"/>
          </p:cNvSpPr>
          <p:nvPr/>
        </p:nvSpPr>
        <p:spPr bwMode="auto">
          <a:xfrm>
            <a:off x="6162676" y="920750"/>
            <a:ext cx="188913" cy="153988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2" name="Oval 22"/>
          <p:cNvSpPr>
            <a:spLocks noChangeArrowheads="1"/>
          </p:cNvSpPr>
          <p:nvPr/>
        </p:nvSpPr>
        <p:spPr bwMode="auto">
          <a:xfrm>
            <a:off x="9658351" y="300038"/>
            <a:ext cx="193675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3" name="Oval 23"/>
          <p:cNvSpPr>
            <a:spLocks noChangeArrowheads="1"/>
          </p:cNvSpPr>
          <p:nvPr/>
        </p:nvSpPr>
        <p:spPr bwMode="auto">
          <a:xfrm>
            <a:off x="9467850" y="984251"/>
            <a:ext cx="190500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4" name="Oval 24"/>
          <p:cNvSpPr>
            <a:spLocks noChangeArrowheads="1"/>
          </p:cNvSpPr>
          <p:nvPr/>
        </p:nvSpPr>
        <p:spPr bwMode="auto">
          <a:xfrm>
            <a:off x="9086851" y="1670051"/>
            <a:ext cx="187325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5" name="Oval 25"/>
          <p:cNvSpPr>
            <a:spLocks noChangeArrowheads="1"/>
          </p:cNvSpPr>
          <p:nvPr/>
        </p:nvSpPr>
        <p:spPr bwMode="auto">
          <a:xfrm>
            <a:off x="8988425" y="3074989"/>
            <a:ext cx="185738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6" name="Oval 26"/>
          <p:cNvSpPr>
            <a:spLocks noChangeArrowheads="1"/>
          </p:cNvSpPr>
          <p:nvPr/>
        </p:nvSpPr>
        <p:spPr bwMode="auto">
          <a:xfrm>
            <a:off x="8078789" y="4951414"/>
            <a:ext cx="185737" cy="153987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7" name="Oval 27"/>
          <p:cNvSpPr>
            <a:spLocks noChangeArrowheads="1"/>
          </p:cNvSpPr>
          <p:nvPr/>
        </p:nvSpPr>
        <p:spPr bwMode="auto">
          <a:xfrm>
            <a:off x="9356726" y="3944938"/>
            <a:ext cx="187325" cy="158750"/>
          </a:xfrm>
          <a:prstGeom prst="ellipse">
            <a:avLst/>
          </a:prstGeom>
          <a:solidFill>
            <a:schemeClr val="tx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8" name="Oval 28"/>
          <p:cNvSpPr>
            <a:spLocks noChangeArrowheads="1"/>
          </p:cNvSpPr>
          <p:nvPr/>
        </p:nvSpPr>
        <p:spPr bwMode="auto">
          <a:xfrm>
            <a:off x="9910763" y="4314825"/>
            <a:ext cx="196850" cy="158750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9" name="Oval 29"/>
          <p:cNvSpPr>
            <a:spLocks noChangeArrowheads="1"/>
          </p:cNvSpPr>
          <p:nvPr/>
        </p:nvSpPr>
        <p:spPr bwMode="auto">
          <a:xfrm>
            <a:off x="9339263" y="4792663"/>
            <a:ext cx="188912" cy="15875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80" name="Oval 30"/>
          <p:cNvSpPr>
            <a:spLocks noChangeArrowheads="1"/>
          </p:cNvSpPr>
          <p:nvPr/>
        </p:nvSpPr>
        <p:spPr bwMode="auto">
          <a:xfrm>
            <a:off x="9032876" y="5480051"/>
            <a:ext cx="195263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81" name="Oval 31"/>
          <p:cNvSpPr>
            <a:spLocks noChangeArrowheads="1"/>
          </p:cNvSpPr>
          <p:nvPr/>
        </p:nvSpPr>
        <p:spPr bwMode="auto">
          <a:xfrm>
            <a:off x="7935914" y="5991226"/>
            <a:ext cx="187325" cy="16192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3" name="Oval 32"/>
          <p:cNvSpPr>
            <a:spLocks noChangeArrowheads="1"/>
          </p:cNvSpPr>
          <p:nvPr/>
        </p:nvSpPr>
        <p:spPr bwMode="auto">
          <a:xfrm>
            <a:off x="7140576" y="5040314"/>
            <a:ext cx="187325" cy="1619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9183" name="Oval 33"/>
          <p:cNvSpPr>
            <a:spLocks noChangeArrowheads="1"/>
          </p:cNvSpPr>
          <p:nvPr/>
        </p:nvSpPr>
        <p:spPr bwMode="auto">
          <a:xfrm>
            <a:off x="6176963" y="6142038"/>
            <a:ext cx="190500" cy="15240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84" name="Oval 34"/>
          <p:cNvSpPr>
            <a:spLocks noChangeArrowheads="1"/>
          </p:cNvSpPr>
          <p:nvPr/>
        </p:nvSpPr>
        <p:spPr bwMode="auto">
          <a:xfrm>
            <a:off x="3468689" y="4859339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85" name="Oval 35"/>
          <p:cNvSpPr>
            <a:spLocks noChangeArrowheads="1"/>
          </p:cNvSpPr>
          <p:nvPr/>
        </p:nvSpPr>
        <p:spPr bwMode="auto">
          <a:xfrm>
            <a:off x="4826000" y="5414963"/>
            <a:ext cx="185738" cy="157162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86" name="Oval 36"/>
          <p:cNvSpPr>
            <a:spLocks noChangeArrowheads="1"/>
          </p:cNvSpPr>
          <p:nvPr/>
        </p:nvSpPr>
        <p:spPr bwMode="auto">
          <a:xfrm>
            <a:off x="5929313" y="5026026"/>
            <a:ext cx="190500" cy="1619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87" name="Rectangle 37"/>
          <p:cNvSpPr>
            <a:spLocks noChangeArrowheads="1"/>
          </p:cNvSpPr>
          <p:nvPr/>
        </p:nvSpPr>
        <p:spPr bwMode="auto">
          <a:xfrm>
            <a:off x="9799638" y="9779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吉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88" name="Rectangle 38"/>
          <p:cNvSpPr>
            <a:spLocks noChangeArrowheads="1"/>
          </p:cNvSpPr>
          <p:nvPr/>
        </p:nvSpPr>
        <p:spPr bwMode="auto">
          <a:xfrm>
            <a:off x="9910763" y="28575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89" name="Rectangle 39"/>
          <p:cNvSpPr>
            <a:spLocks noChangeArrowheads="1"/>
          </p:cNvSpPr>
          <p:nvPr/>
        </p:nvSpPr>
        <p:spPr bwMode="auto">
          <a:xfrm>
            <a:off x="9361488" y="1703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辽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0" name="Rectangle 40"/>
          <p:cNvSpPr>
            <a:spLocks noChangeArrowheads="1"/>
          </p:cNvSpPr>
          <p:nvPr/>
        </p:nvSpPr>
        <p:spPr bwMode="auto">
          <a:xfrm>
            <a:off x="6299200" y="6889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1" name="Rectangle 41"/>
          <p:cNvSpPr>
            <a:spLocks noChangeArrowheads="1"/>
          </p:cNvSpPr>
          <p:nvPr/>
        </p:nvSpPr>
        <p:spPr bwMode="auto">
          <a:xfrm>
            <a:off x="7913688" y="1806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2" name="Rectangle 42"/>
          <p:cNvSpPr>
            <a:spLocks noChangeArrowheads="1"/>
          </p:cNvSpPr>
          <p:nvPr/>
        </p:nvSpPr>
        <p:spPr bwMode="auto">
          <a:xfrm>
            <a:off x="7854950" y="27432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京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3" name="Rectangle 43"/>
          <p:cNvSpPr>
            <a:spLocks noChangeArrowheads="1"/>
          </p:cNvSpPr>
          <p:nvPr/>
        </p:nvSpPr>
        <p:spPr bwMode="auto">
          <a:xfrm>
            <a:off x="7670800" y="35004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豫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4" name="Rectangle 44"/>
          <p:cNvSpPr>
            <a:spLocks noChangeArrowheads="1"/>
          </p:cNvSpPr>
          <p:nvPr/>
        </p:nvSpPr>
        <p:spPr bwMode="auto">
          <a:xfrm>
            <a:off x="6462713" y="26527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晋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5" name="Rectangle 45"/>
          <p:cNvSpPr>
            <a:spLocks noChangeArrowheads="1"/>
          </p:cNvSpPr>
          <p:nvPr/>
        </p:nvSpPr>
        <p:spPr bwMode="auto">
          <a:xfrm>
            <a:off x="9493250" y="37719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6" name="Rectangle 46"/>
          <p:cNvSpPr>
            <a:spLocks noChangeArrowheads="1"/>
          </p:cNvSpPr>
          <p:nvPr/>
        </p:nvSpPr>
        <p:spPr bwMode="auto">
          <a:xfrm>
            <a:off x="9604375" y="4854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7" name="Rectangle 47"/>
          <p:cNvSpPr>
            <a:spLocks noChangeArrowheads="1"/>
          </p:cNvSpPr>
          <p:nvPr/>
        </p:nvSpPr>
        <p:spPr bwMode="auto">
          <a:xfrm>
            <a:off x="9286875" y="55514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闽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8" name="Rectangle 48"/>
          <p:cNvSpPr>
            <a:spLocks noChangeArrowheads="1"/>
          </p:cNvSpPr>
          <p:nvPr/>
        </p:nvSpPr>
        <p:spPr bwMode="auto">
          <a:xfrm>
            <a:off x="5262563" y="17541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199" name="Rectangle 49"/>
          <p:cNvSpPr>
            <a:spLocks noChangeArrowheads="1"/>
          </p:cNvSpPr>
          <p:nvPr/>
        </p:nvSpPr>
        <p:spPr bwMode="auto">
          <a:xfrm>
            <a:off x="5643563" y="230822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陕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00" name="Rectangle 50"/>
          <p:cNvSpPr>
            <a:spLocks noChangeArrowheads="1"/>
          </p:cNvSpPr>
          <p:nvPr/>
        </p:nvSpPr>
        <p:spPr bwMode="auto">
          <a:xfrm>
            <a:off x="3968750" y="1625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01" name="Rectangle 51"/>
          <p:cNvSpPr>
            <a:spLocks noChangeArrowheads="1"/>
          </p:cNvSpPr>
          <p:nvPr/>
        </p:nvSpPr>
        <p:spPr bwMode="auto">
          <a:xfrm>
            <a:off x="3414713" y="30353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青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02" name="Oval 52"/>
          <p:cNvSpPr>
            <a:spLocks noChangeArrowheads="1"/>
          </p:cNvSpPr>
          <p:nvPr/>
        </p:nvSpPr>
        <p:spPr bwMode="auto">
          <a:xfrm>
            <a:off x="1987551" y="2589214"/>
            <a:ext cx="187325" cy="153987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03" name="Rectangle 53"/>
          <p:cNvSpPr>
            <a:spLocks noChangeArrowheads="1"/>
          </p:cNvSpPr>
          <p:nvPr/>
        </p:nvSpPr>
        <p:spPr bwMode="auto">
          <a:xfrm>
            <a:off x="1881188" y="2298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新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04" name="Rectangle 54"/>
          <p:cNvSpPr>
            <a:spLocks noChangeArrowheads="1"/>
          </p:cNvSpPr>
          <p:nvPr/>
        </p:nvSpPr>
        <p:spPr bwMode="auto">
          <a:xfrm>
            <a:off x="3160713" y="492442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05" name="Rectangle 55"/>
          <p:cNvSpPr>
            <a:spLocks noChangeArrowheads="1"/>
          </p:cNvSpPr>
          <p:nvPr/>
        </p:nvSpPr>
        <p:spPr bwMode="auto">
          <a:xfrm>
            <a:off x="4660900" y="55832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06" name="Rectangle 56"/>
          <p:cNvSpPr>
            <a:spLocks noChangeArrowheads="1"/>
          </p:cNvSpPr>
          <p:nvPr/>
        </p:nvSpPr>
        <p:spPr bwMode="auto">
          <a:xfrm>
            <a:off x="5897563" y="623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07" name="Rectangle 57"/>
          <p:cNvSpPr>
            <a:spLocks noChangeArrowheads="1"/>
          </p:cNvSpPr>
          <p:nvPr/>
        </p:nvSpPr>
        <p:spPr bwMode="auto">
          <a:xfrm>
            <a:off x="4435475" y="369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川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08" name="Rectangle 58"/>
          <p:cNvSpPr>
            <a:spLocks noChangeArrowheads="1"/>
          </p:cNvSpPr>
          <p:nvPr/>
        </p:nvSpPr>
        <p:spPr bwMode="auto">
          <a:xfrm>
            <a:off x="7802563" y="6148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粤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09" name="Rectangle 59"/>
          <p:cNvSpPr>
            <a:spLocks noChangeArrowheads="1"/>
          </p:cNvSpPr>
          <p:nvPr/>
        </p:nvSpPr>
        <p:spPr bwMode="auto">
          <a:xfrm>
            <a:off x="7148513" y="52276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10" name="Rectangle 60"/>
          <p:cNvSpPr>
            <a:spLocks noChangeArrowheads="1"/>
          </p:cNvSpPr>
          <p:nvPr/>
        </p:nvSpPr>
        <p:spPr bwMode="auto">
          <a:xfrm>
            <a:off x="8281988" y="4291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皖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11" name="Rectangle 61"/>
          <p:cNvSpPr>
            <a:spLocks noChangeArrowheads="1"/>
          </p:cNvSpPr>
          <p:nvPr/>
        </p:nvSpPr>
        <p:spPr bwMode="auto">
          <a:xfrm>
            <a:off x="8362950" y="50149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12" name="Rectangle 62"/>
          <p:cNvSpPr>
            <a:spLocks noChangeArrowheads="1"/>
          </p:cNvSpPr>
          <p:nvPr/>
        </p:nvSpPr>
        <p:spPr bwMode="auto">
          <a:xfrm>
            <a:off x="6700838" y="4418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213" name="Line 63"/>
          <p:cNvSpPr>
            <a:spLocks noChangeShapeType="1"/>
          </p:cNvSpPr>
          <p:nvPr/>
        </p:nvSpPr>
        <p:spPr bwMode="auto">
          <a:xfrm flipH="1">
            <a:off x="9594850" y="452438"/>
            <a:ext cx="158750" cy="558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14" name="Line 64"/>
          <p:cNvSpPr>
            <a:spLocks noChangeShapeType="1"/>
          </p:cNvSpPr>
          <p:nvPr/>
        </p:nvSpPr>
        <p:spPr bwMode="auto">
          <a:xfrm flipV="1">
            <a:off x="6337300" y="388938"/>
            <a:ext cx="3321050" cy="563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15" name="Line 65"/>
          <p:cNvSpPr>
            <a:spLocks noChangeShapeType="1"/>
          </p:cNvSpPr>
          <p:nvPr/>
        </p:nvSpPr>
        <p:spPr bwMode="auto">
          <a:xfrm flipV="1">
            <a:off x="6330950" y="1036639"/>
            <a:ext cx="31369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16" name="Line 66"/>
          <p:cNvSpPr>
            <a:spLocks noChangeShapeType="1"/>
          </p:cNvSpPr>
          <p:nvPr/>
        </p:nvSpPr>
        <p:spPr bwMode="auto">
          <a:xfrm flipH="1">
            <a:off x="9212264" y="1139826"/>
            <a:ext cx="331787" cy="555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17" name="Line 67"/>
          <p:cNvSpPr>
            <a:spLocks noChangeShapeType="1"/>
          </p:cNvSpPr>
          <p:nvPr/>
        </p:nvSpPr>
        <p:spPr bwMode="auto">
          <a:xfrm>
            <a:off x="6337300" y="1066800"/>
            <a:ext cx="2762250" cy="6429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18" name="Line 68"/>
          <p:cNvSpPr>
            <a:spLocks noChangeShapeType="1"/>
          </p:cNvSpPr>
          <p:nvPr/>
        </p:nvSpPr>
        <p:spPr bwMode="auto">
          <a:xfrm flipH="1">
            <a:off x="8093076" y="1798638"/>
            <a:ext cx="1006475" cy="317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19" name="Line 69"/>
          <p:cNvSpPr>
            <a:spLocks noChangeShapeType="1"/>
          </p:cNvSpPr>
          <p:nvPr/>
        </p:nvSpPr>
        <p:spPr bwMode="auto">
          <a:xfrm>
            <a:off x="6275389" y="1062038"/>
            <a:ext cx="1703387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0" name="Line 70"/>
          <p:cNvSpPr>
            <a:spLocks noChangeShapeType="1"/>
          </p:cNvSpPr>
          <p:nvPr/>
        </p:nvSpPr>
        <p:spPr bwMode="auto">
          <a:xfrm flipH="1">
            <a:off x="7997826" y="2232025"/>
            <a:ext cx="34925" cy="292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1" name="Line 71"/>
          <p:cNvSpPr>
            <a:spLocks noChangeShapeType="1"/>
          </p:cNvSpPr>
          <p:nvPr/>
        </p:nvSpPr>
        <p:spPr bwMode="auto">
          <a:xfrm>
            <a:off x="8062914" y="2220913"/>
            <a:ext cx="255587" cy="582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2" name="Line 72"/>
          <p:cNvSpPr>
            <a:spLocks noChangeShapeType="1"/>
          </p:cNvSpPr>
          <p:nvPr/>
        </p:nvSpPr>
        <p:spPr bwMode="auto">
          <a:xfrm>
            <a:off x="8093075" y="2193926"/>
            <a:ext cx="939800" cy="885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3" name="Line 73"/>
          <p:cNvSpPr>
            <a:spLocks noChangeShapeType="1"/>
          </p:cNvSpPr>
          <p:nvPr/>
        </p:nvSpPr>
        <p:spPr bwMode="auto">
          <a:xfrm flipV="1">
            <a:off x="6846888" y="2193925"/>
            <a:ext cx="1104900" cy="304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4" name="Line 74"/>
          <p:cNvSpPr>
            <a:spLocks noChangeShapeType="1"/>
          </p:cNvSpPr>
          <p:nvPr/>
        </p:nvSpPr>
        <p:spPr bwMode="auto">
          <a:xfrm flipH="1">
            <a:off x="7396163" y="2232026"/>
            <a:ext cx="569912" cy="1179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5" name="Line 75"/>
          <p:cNvSpPr>
            <a:spLocks noChangeShapeType="1"/>
          </p:cNvSpPr>
          <p:nvPr/>
        </p:nvSpPr>
        <p:spPr bwMode="auto">
          <a:xfrm>
            <a:off x="8072439" y="2665413"/>
            <a:ext cx="200025" cy="138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6" name="Line 76"/>
          <p:cNvSpPr>
            <a:spLocks noChangeShapeType="1"/>
          </p:cNvSpPr>
          <p:nvPr/>
        </p:nvSpPr>
        <p:spPr bwMode="auto">
          <a:xfrm flipH="1">
            <a:off x="7439025" y="3186114"/>
            <a:ext cx="1549400" cy="2762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7" name="Line 77"/>
          <p:cNvSpPr>
            <a:spLocks noChangeShapeType="1"/>
          </p:cNvSpPr>
          <p:nvPr/>
        </p:nvSpPr>
        <p:spPr bwMode="auto">
          <a:xfrm flipH="1">
            <a:off x="8289925" y="3241676"/>
            <a:ext cx="742950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8" name="Line 78"/>
          <p:cNvSpPr>
            <a:spLocks noChangeShapeType="1"/>
          </p:cNvSpPr>
          <p:nvPr/>
        </p:nvSpPr>
        <p:spPr bwMode="auto">
          <a:xfrm>
            <a:off x="9117014" y="3211513"/>
            <a:ext cx="320675" cy="755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29" name="Line 79"/>
          <p:cNvSpPr>
            <a:spLocks noChangeShapeType="1"/>
          </p:cNvSpPr>
          <p:nvPr/>
        </p:nvSpPr>
        <p:spPr bwMode="auto">
          <a:xfrm flipV="1">
            <a:off x="5526088" y="2535238"/>
            <a:ext cx="1149350" cy="1254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0" name="Line 80"/>
          <p:cNvSpPr>
            <a:spLocks noChangeShapeType="1"/>
          </p:cNvSpPr>
          <p:nvPr/>
        </p:nvSpPr>
        <p:spPr bwMode="auto">
          <a:xfrm>
            <a:off x="6786564" y="2608264"/>
            <a:ext cx="541337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1" name="Line 81"/>
          <p:cNvSpPr>
            <a:spLocks noChangeShapeType="1"/>
          </p:cNvSpPr>
          <p:nvPr/>
        </p:nvSpPr>
        <p:spPr bwMode="auto">
          <a:xfrm>
            <a:off x="6261101" y="1074738"/>
            <a:ext cx="473075" cy="13827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2" name="Line 82"/>
          <p:cNvSpPr>
            <a:spLocks noChangeShapeType="1"/>
          </p:cNvSpPr>
          <p:nvPr/>
        </p:nvSpPr>
        <p:spPr bwMode="auto">
          <a:xfrm flipH="1">
            <a:off x="5510214" y="1062038"/>
            <a:ext cx="682625" cy="1535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3" name="Line 83"/>
          <p:cNvSpPr>
            <a:spLocks noChangeShapeType="1"/>
          </p:cNvSpPr>
          <p:nvPr/>
        </p:nvSpPr>
        <p:spPr bwMode="auto">
          <a:xfrm flipH="1">
            <a:off x="5075239" y="1047751"/>
            <a:ext cx="1101725" cy="7921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4" name="Line 84"/>
          <p:cNvSpPr>
            <a:spLocks noChangeShapeType="1"/>
          </p:cNvSpPr>
          <p:nvPr/>
        </p:nvSpPr>
        <p:spPr bwMode="auto">
          <a:xfrm flipV="1">
            <a:off x="4306889" y="1022351"/>
            <a:ext cx="1843087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5" name="Line 85"/>
          <p:cNvSpPr>
            <a:spLocks noChangeShapeType="1"/>
          </p:cNvSpPr>
          <p:nvPr/>
        </p:nvSpPr>
        <p:spPr bwMode="auto">
          <a:xfrm flipV="1">
            <a:off x="2120901" y="1903414"/>
            <a:ext cx="2060575" cy="7318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6" name="Line 86"/>
          <p:cNvSpPr>
            <a:spLocks noChangeShapeType="1"/>
          </p:cNvSpPr>
          <p:nvPr/>
        </p:nvSpPr>
        <p:spPr bwMode="auto">
          <a:xfrm>
            <a:off x="2144714" y="2709863"/>
            <a:ext cx="1525587" cy="279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7" name="Line 87"/>
          <p:cNvSpPr>
            <a:spLocks noChangeShapeType="1"/>
          </p:cNvSpPr>
          <p:nvPr/>
        </p:nvSpPr>
        <p:spPr bwMode="auto">
          <a:xfrm>
            <a:off x="2093914" y="2749550"/>
            <a:ext cx="1431925" cy="21415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8" name="Line 88"/>
          <p:cNvSpPr>
            <a:spLocks noChangeShapeType="1"/>
          </p:cNvSpPr>
          <p:nvPr/>
        </p:nvSpPr>
        <p:spPr bwMode="auto">
          <a:xfrm flipH="1">
            <a:off x="3579814" y="3094039"/>
            <a:ext cx="174625" cy="17605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9" name="Line 89"/>
          <p:cNvSpPr>
            <a:spLocks noChangeShapeType="1"/>
          </p:cNvSpPr>
          <p:nvPr/>
        </p:nvSpPr>
        <p:spPr bwMode="auto">
          <a:xfrm>
            <a:off x="4391026" y="1903414"/>
            <a:ext cx="5556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0" name="Line 90"/>
          <p:cNvSpPr>
            <a:spLocks noChangeShapeType="1"/>
          </p:cNvSpPr>
          <p:nvPr/>
        </p:nvSpPr>
        <p:spPr bwMode="auto">
          <a:xfrm>
            <a:off x="5075238" y="1974851"/>
            <a:ext cx="336550" cy="6461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1" name="Line 91"/>
          <p:cNvSpPr>
            <a:spLocks noChangeShapeType="1"/>
          </p:cNvSpPr>
          <p:nvPr/>
        </p:nvSpPr>
        <p:spPr bwMode="auto">
          <a:xfrm>
            <a:off x="3819526" y="3079750"/>
            <a:ext cx="982663" cy="6477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2" name="Line 92"/>
          <p:cNvSpPr>
            <a:spLocks noChangeShapeType="1"/>
          </p:cNvSpPr>
          <p:nvPr/>
        </p:nvSpPr>
        <p:spPr bwMode="auto">
          <a:xfrm>
            <a:off x="4344988" y="1962150"/>
            <a:ext cx="525462" cy="1752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3" name="Line 93"/>
          <p:cNvSpPr>
            <a:spLocks noChangeShapeType="1"/>
          </p:cNvSpPr>
          <p:nvPr/>
        </p:nvSpPr>
        <p:spPr bwMode="auto">
          <a:xfrm flipH="1">
            <a:off x="4916489" y="2738438"/>
            <a:ext cx="511175" cy="95091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4" name="Line 94"/>
          <p:cNvSpPr>
            <a:spLocks noChangeShapeType="1"/>
          </p:cNvSpPr>
          <p:nvPr/>
        </p:nvSpPr>
        <p:spPr bwMode="auto">
          <a:xfrm>
            <a:off x="5495925" y="2709863"/>
            <a:ext cx="381000" cy="1135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5" name="Line 95"/>
          <p:cNvSpPr>
            <a:spLocks noChangeShapeType="1"/>
          </p:cNvSpPr>
          <p:nvPr/>
        </p:nvSpPr>
        <p:spPr bwMode="auto">
          <a:xfrm>
            <a:off x="4968876" y="3803651"/>
            <a:ext cx="811213" cy="111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6" name="Line 96"/>
          <p:cNvSpPr>
            <a:spLocks noChangeShapeType="1"/>
          </p:cNvSpPr>
          <p:nvPr/>
        </p:nvSpPr>
        <p:spPr bwMode="auto">
          <a:xfrm>
            <a:off x="5940425" y="3967163"/>
            <a:ext cx="1003300" cy="35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7" name="Line 97"/>
          <p:cNvSpPr>
            <a:spLocks noChangeShapeType="1"/>
          </p:cNvSpPr>
          <p:nvPr/>
        </p:nvSpPr>
        <p:spPr bwMode="auto">
          <a:xfrm flipH="1">
            <a:off x="7086600" y="3571875"/>
            <a:ext cx="255588" cy="698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8" name="Line 98"/>
          <p:cNvSpPr>
            <a:spLocks noChangeShapeType="1"/>
          </p:cNvSpPr>
          <p:nvPr/>
        </p:nvSpPr>
        <p:spPr bwMode="auto">
          <a:xfrm>
            <a:off x="5502276" y="2714625"/>
            <a:ext cx="1458913" cy="158115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9" name="Line 99"/>
          <p:cNvSpPr>
            <a:spLocks noChangeShapeType="1"/>
          </p:cNvSpPr>
          <p:nvPr/>
        </p:nvSpPr>
        <p:spPr bwMode="auto">
          <a:xfrm>
            <a:off x="7426326" y="3557588"/>
            <a:ext cx="765175" cy="512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0" name="Line 100"/>
          <p:cNvSpPr>
            <a:spLocks noChangeShapeType="1"/>
          </p:cNvSpPr>
          <p:nvPr/>
        </p:nvSpPr>
        <p:spPr bwMode="auto">
          <a:xfrm flipV="1">
            <a:off x="7118350" y="4148139"/>
            <a:ext cx="1042988" cy="200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1" name="Line 101"/>
          <p:cNvSpPr>
            <a:spLocks noChangeShapeType="1"/>
          </p:cNvSpPr>
          <p:nvPr/>
        </p:nvSpPr>
        <p:spPr bwMode="auto">
          <a:xfrm flipV="1">
            <a:off x="8348664" y="4032250"/>
            <a:ext cx="1023937" cy="90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2" name="Line 102"/>
          <p:cNvSpPr>
            <a:spLocks noChangeShapeType="1"/>
          </p:cNvSpPr>
          <p:nvPr/>
        </p:nvSpPr>
        <p:spPr bwMode="auto">
          <a:xfrm>
            <a:off x="9528176" y="4070351"/>
            <a:ext cx="422275" cy="2778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3" name="Line 103"/>
          <p:cNvSpPr>
            <a:spLocks noChangeShapeType="1"/>
          </p:cNvSpPr>
          <p:nvPr/>
        </p:nvSpPr>
        <p:spPr bwMode="auto">
          <a:xfrm flipV="1">
            <a:off x="3609976" y="3803651"/>
            <a:ext cx="1209675" cy="11017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4" name="Line 104"/>
          <p:cNvSpPr>
            <a:spLocks noChangeShapeType="1"/>
          </p:cNvSpPr>
          <p:nvPr/>
        </p:nvSpPr>
        <p:spPr bwMode="auto">
          <a:xfrm>
            <a:off x="3624263" y="4981576"/>
            <a:ext cx="1219200" cy="4794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5" name="Line 105"/>
          <p:cNvSpPr>
            <a:spLocks noChangeShapeType="1"/>
          </p:cNvSpPr>
          <p:nvPr/>
        </p:nvSpPr>
        <p:spPr bwMode="auto">
          <a:xfrm>
            <a:off x="4943475" y="3832225"/>
            <a:ext cx="1022350" cy="12144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6" name="Line 106"/>
          <p:cNvSpPr>
            <a:spLocks noChangeShapeType="1"/>
          </p:cNvSpPr>
          <p:nvPr/>
        </p:nvSpPr>
        <p:spPr bwMode="auto">
          <a:xfrm>
            <a:off x="5910263" y="3978275"/>
            <a:ext cx="125412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7" name="Line 107"/>
          <p:cNvSpPr>
            <a:spLocks noChangeShapeType="1"/>
          </p:cNvSpPr>
          <p:nvPr/>
        </p:nvSpPr>
        <p:spPr bwMode="auto">
          <a:xfrm flipV="1">
            <a:off x="4984751" y="5113338"/>
            <a:ext cx="955675" cy="360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8" name="Line 108"/>
          <p:cNvSpPr>
            <a:spLocks noChangeShapeType="1"/>
          </p:cNvSpPr>
          <p:nvPr/>
        </p:nvSpPr>
        <p:spPr bwMode="auto">
          <a:xfrm>
            <a:off x="4984750" y="5551488"/>
            <a:ext cx="1208088" cy="6350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9" name="Line 109"/>
          <p:cNvSpPr>
            <a:spLocks noChangeShapeType="1"/>
          </p:cNvSpPr>
          <p:nvPr/>
        </p:nvSpPr>
        <p:spPr bwMode="auto">
          <a:xfrm>
            <a:off x="6005514" y="5181600"/>
            <a:ext cx="269875" cy="979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0" name="Line 110"/>
          <p:cNvSpPr>
            <a:spLocks noChangeShapeType="1"/>
          </p:cNvSpPr>
          <p:nvPr/>
        </p:nvSpPr>
        <p:spPr bwMode="auto">
          <a:xfrm flipH="1">
            <a:off x="6321425" y="5181600"/>
            <a:ext cx="865188" cy="990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1" name="Line 111"/>
          <p:cNvSpPr>
            <a:spLocks noChangeShapeType="1"/>
          </p:cNvSpPr>
          <p:nvPr/>
        </p:nvSpPr>
        <p:spPr bwMode="auto">
          <a:xfrm flipV="1">
            <a:off x="6337301" y="6094414"/>
            <a:ext cx="1598613" cy="155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2" name="Line 112"/>
          <p:cNvSpPr>
            <a:spLocks noChangeShapeType="1"/>
          </p:cNvSpPr>
          <p:nvPr/>
        </p:nvSpPr>
        <p:spPr bwMode="auto">
          <a:xfrm flipV="1">
            <a:off x="6111875" y="5113339"/>
            <a:ext cx="1028700" cy="15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3" name="Line 113"/>
          <p:cNvSpPr>
            <a:spLocks noChangeShapeType="1"/>
          </p:cNvSpPr>
          <p:nvPr/>
        </p:nvSpPr>
        <p:spPr bwMode="auto">
          <a:xfrm>
            <a:off x="5922963" y="3992564"/>
            <a:ext cx="1276350" cy="1081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4" name="Line 114"/>
          <p:cNvSpPr>
            <a:spLocks noChangeShapeType="1"/>
          </p:cNvSpPr>
          <p:nvPr/>
        </p:nvSpPr>
        <p:spPr bwMode="auto">
          <a:xfrm>
            <a:off x="7056439" y="4411664"/>
            <a:ext cx="160337" cy="6492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5" name="Line 115"/>
          <p:cNvSpPr>
            <a:spLocks noChangeShapeType="1"/>
          </p:cNvSpPr>
          <p:nvPr/>
        </p:nvSpPr>
        <p:spPr bwMode="auto">
          <a:xfrm>
            <a:off x="7102476" y="4373563"/>
            <a:ext cx="1006475" cy="622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6" name="Line 116"/>
          <p:cNvSpPr>
            <a:spLocks noChangeShapeType="1"/>
          </p:cNvSpPr>
          <p:nvPr/>
        </p:nvSpPr>
        <p:spPr bwMode="auto">
          <a:xfrm flipV="1">
            <a:off x="7312025" y="5046664"/>
            <a:ext cx="781050" cy="857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7" name="Line 117"/>
          <p:cNvSpPr>
            <a:spLocks noChangeShapeType="1"/>
          </p:cNvSpPr>
          <p:nvPr/>
        </p:nvSpPr>
        <p:spPr bwMode="auto">
          <a:xfrm flipH="1">
            <a:off x="8177213" y="4206876"/>
            <a:ext cx="74612" cy="7477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8" name="Line 118"/>
          <p:cNvSpPr>
            <a:spLocks noChangeShapeType="1"/>
          </p:cNvSpPr>
          <p:nvPr/>
        </p:nvSpPr>
        <p:spPr bwMode="auto">
          <a:xfrm>
            <a:off x="8335964" y="4178300"/>
            <a:ext cx="1036637" cy="636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9" name="Line 119"/>
          <p:cNvSpPr>
            <a:spLocks noChangeShapeType="1"/>
          </p:cNvSpPr>
          <p:nvPr/>
        </p:nvSpPr>
        <p:spPr bwMode="auto">
          <a:xfrm flipV="1">
            <a:off x="8207375" y="4891089"/>
            <a:ext cx="1131888" cy="904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0" name="Line 120"/>
          <p:cNvSpPr>
            <a:spLocks noChangeShapeType="1"/>
          </p:cNvSpPr>
          <p:nvPr/>
        </p:nvSpPr>
        <p:spPr bwMode="auto">
          <a:xfrm>
            <a:off x="8207375" y="5099051"/>
            <a:ext cx="863600" cy="428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1" name="Line 121"/>
          <p:cNvSpPr>
            <a:spLocks noChangeShapeType="1"/>
          </p:cNvSpPr>
          <p:nvPr/>
        </p:nvSpPr>
        <p:spPr bwMode="auto">
          <a:xfrm>
            <a:off x="7297739" y="5168901"/>
            <a:ext cx="700087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2" name="Line 122"/>
          <p:cNvSpPr>
            <a:spLocks noChangeShapeType="1"/>
          </p:cNvSpPr>
          <p:nvPr/>
        </p:nvSpPr>
        <p:spPr bwMode="auto">
          <a:xfrm flipH="1">
            <a:off x="8050213" y="5099051"/>
            <a:ext cx="88900" cy="936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3" name="Line 123"/>
          <p:cNvSpPr>
            <a:spLocks noChangeShapeType="1"/>
          </p:cNvSpPr>
          <p:nvPr/>
        </p:nvSpPr>
        <p:spPr bwMode="auto">
          <a:xfrm flipV="1">
            <a:off x="8078789" y="5602288"/>
            <a:ext cx="992187" cy="4810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4" name="Line 124"/>
          <p:cNvSpPr>
            <a:spLocks noChangeShapeType="1"/>
          </p:cNvSpPr>
          <p:nvPr/>
        </p:nvSpPr>
        <p:spPr bwMode="auto">
          <a:xfrm>
            <a:off x="5526089" y="2698750"/>
            <a:ext cx="1755775" cy="7762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5" name="Line 125"/>
          <p:cNvSpPr>
            <a:spLocks noChangeShapeType="1"/>
          </p:cNvSpPr>
          <p:nvPr/>
        </p:nvSpPr>
        <p:spPr bwMode="auto">
          <a:xfrm flipH="1">
            <a:off x="9483726" y="4465638"/>
            <a:ext cx="466725" cy="374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6" name="Line 126"/>
          <p:cNvSpPr>
            <a:spLocks noChangeShapeType="1"/>
          </p:cNvSpPr>
          <p:nvPr/>
        </p:nvSpPr>
        <p:spPr bwMode="auto">
          <a:xfrm flipH="1">
            <a:off x="9159875" y="4943476"/>
            <a:ext cx="242888" cy="5699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7" name="Line 127"/>
          <p:cNvSpPr>
            <a:spLocks noChangeShapeType="1"/>
          </p:cNvSpPr>
          <p:nvPr/>
        </p:nvSpPr>
        <p:spPr bwMode="auto">
          <a:xfrm>
            <a:off x="4886325" y="3844925"/>
            <a:ext cx="1588" cy="15827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8" name="Line 128"/>
          <p:cNvSpPr>
            <a:spLocks noChangeShapeType="1"/>
          </p:cNvSpPr>
          <p:nvPr/>
        </p:nvSpPr>
        <p:spPr bwMode="auto">
          <a:xfrm flipH="1">
            <a:off x="3781426" y="1974851"/>
            <a:ext cx="481013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9" name="Line 129"/>
          <p:cNvSpPr>
            <a:spLocks noChangeShapeType="1"/>
          </p:cNvSpPr>
          <p:nvPr/>
        </p:nvSpPr>
        <p:spPr bwMode="auto">
          <a:xfrm>
            <a:off x="9432926" y="4079875"/>
            <a:ext cx="4763" cy="7127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80" name="Line 130"/>
          <p:cNvSpPr>
            <a:spLocks noChangeShapeType="1"/>
          </p:cNvSpPr>
          <p:nvPr/>
        </p:nvSpPr>
        <p:spPr bwMode="auto">
          <a:xfrm>
            <a:off x="4357689" y="1920876"/>
            <a:ext cx="1057275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81" name="Oval 131"/>
          <p:cNvSpPr>
            <a:spLocks noChangeArrowheads="1"/>
          </p:cNvSpPr>
          <p:nvPr/>
        </p:nvSpPr>
        <p:spPr bwMode="auto">
          <a:xfrm>
            <a:off x="5368925" y="2589213"/>
            <a:ext cx="184150" cy="158750"/>
          </a:xfrm>
          <a:prstGeom prst="ellipse">
            <a:avLst/>
          </a:prstGeom>
          <a:solidFill>
            <a:srgbClr val="008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96673" y="338460"/>
            <a:ext cx="487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但是，当川鄂联通时，如何？</a:t>
            </a:r>
          </a:p>
        </p:txBody>
      </p:sp>
    </p:spTree>
    <p:extLst>
      <p:ext uri="{BB962C8B-B14F-4D97-AF65-F5344CB8AC3E}">
        <p14:creationId xmlns:p14="http://schemas.microsoft.com/office/powerpoint/2010/main" val="12123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10150475" y="42275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沪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6081713" y="51768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黔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5524501" y="3500439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v0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9236075" y="3022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8523288" y="28082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津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3678238" y="2930525"/>
            <a:ext cx="184150" cy="160338"/>
          </a:xfrm>
          <a:prstGeom prst="ellipse">
            <a:avLst/>
          </a:prstGeom>
          <a:solidFill>
            <a:srgbClr val="FFFF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0184" name="Oval 10"/>
          <p:cNvSpPr>
            <a:spLocks noChangeArrowheads="1"/>
          </p:cNvSpPr>
          <p:nvPr/>
        </p:nvSpPr>
        <p:spPr bwMode="auto">
          <a:xfrm>
            <a:off x="4203701" y="1806576"/>
            <a:ext cx="187325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5" name="Oval 11"/>
          <p:cNvSpPr>
            <a:spLocks noChangeArrowheads="1"/>
          </p:cNvSpPr>
          <p:nvPr/>
        </p:nvSpPr>
        <p:spPr bwMode="auto">
          <a:xfrm>
            <a:off x="4946651" y="1817688"/>
            <a:ext cx="187325" cy="157162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6" name="Oval 12"/>
          <p:cNvSpPr>
            <a:spLocks noChangeArrowheads="1"/>
          </p:cNvSpPr>
          <p:nvPr/>
        </p:nvSpPr>
        <p:spPr bwMode="auto">
          <a:xfrm>
            <a:off x="4802188" y="3695701"/>
            <a:ext cx="196850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5780089" y="3832225"/>
            <a:ext cx="187325" cy="153988"/>
          </a:xfrm>
          <a:prstGeom prst="ellipse">
            <a:avLst/>
          </a:prstGeom>
          <a:solidFill>
            <a:schemeClr val="accent3"/>
          </a:solidFill>
          <a:ln w="11113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0188" name="Oval 14"/>
          <p:cNvSpPr>
            <a:spLocks noChangeArrowheads="1"/>
          </p:cNvSpPr>
          <p:nvPr/>
        </p:nvSpPr>
        <p:spPr bwMode="auto">
          <a:xfrm>
            <a:off x="6943726" y="4265613"/>
            <a:ext cx="188913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9" name="Oval 15"/>
          <p:cNvSpPr>
            <a:spLocks noChangeArrowheads="1"/>
          </p:cNvSpPr>
          <p:nvPr/>
        </p:nvSpPr>
        <p:spPr bwMode="auto">
          <a:xfrm>
            <a:off x="8177214" y="4051301"/>
            <a:ext cx="185737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0" name="Oval 16"/>
          <p:cNvSpPr>
            <a:spLocks noChangeArrowheads="1"/>
          </p:cNvSpPr>
          <p:nvPr/>
        </p:nvSpPr>
        <p:spPr bwMode="auto">
          <a:xfrm>
            <a:off x="6675439" y="2452689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1" name="Oval 17"/>
          <p:cNvSpPr>
            <a:spLocks noChangeArrowheads="1"/>
          </p:cNvSpPr>
          <p:nvPr/>
        </p:nvSpPr>
        <p:spPr bwMode="auto">
          <a:xfrm>
            <a:off x="7281863" y="3417889"/>
            <a:ext cx="188912" cy="153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2" name="Oval 18"/>
          <p:cNvSpPr>
            <a:spLocks noChangeArrowheads="1"/>
          </p:cNvSpPr>
          <p:nvPr/>
        </p:nvSpPr>
        <p:spPr bwMode="auto">
          <a:xfrm>
            <a:off x="7921626" y="2505075"/>
            <a:ext cx="187325" cy="160338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3" name="Oval 19"/>
          <p:cNvSpPr>
            <a:spLocks noChangeArrowheads="1"/>
          </p:cNvSpPr>
          <p:nvPr/>
        </p:nvSpPr>
        <p:spPr bwMode="auto">
          <a:xfrm>
            <a:off x="8264525" y="2782889"/>
            <a:ext cx="198438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4" name="Oval 20"/>
          <p:cNvSpPr>
            <a:spLocks noChangeArrowheads="1"/>
          </p:cNvSpPr>
          <p:nvPr/>
        </p:nvSpPr>
        <p:spPr bwMode="auto">
          <a:xfrm>
            <a:off x="7935914" y="2084389"/>
            <a:ext cx="187325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5" name="Oval 21"/>
          <p:cNvSpPr>
            <a:spLocks noChangeArrowheads="1"/>
          </p:cNvSpPr>
          <p:nvPr/>
        </p:nvSpPr>
        <p:spPr bwMode="auto">
          <a:xfrm>
            <a:off x="6162676" y="920750"/>
            <a:ext cx="188913" cy="153988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6" name="Oval 22"/>
          <p:cNvSpPr>
            <a:spLocks noChangeArrowheads="1"/>
          </p:cNvSpPr>
          <p:nvPr/>
        </p:nvSpPr>
        <p:spPr bwMode="auto">
          <a:xfrm>
            <a:off x="9658351" y="300038"/>
            <a:ext cx="193675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7" name="Oval 23"/>
          <p:cNvSpPr>
            <a:spLocks noChangeArrowheads="1"/>
          </p:cNvSpPr>
          <p:nvPr/>
        </p:nvSpPr>
        <p:spPr bwMode="auto">
          <a:xfrm>
            <a:off x="9467850" y="984251"/>
            <a:ext cx="190500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8" name="Oval 24"/>
          <p:cNvSpPr>
            <a:spLocks noChangeArrowheads="1"/>
          </p:cNvSpPr>
          <p:nvPr/>
        </p:nvSpPr>
        <p:spPr bwMode="auto">
          <a:xfrm>
            <a:off x="9086851" y="1670051"/>
            <a:ext cx="187325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9" name="Oval 25"/>
          <p:cNvSpPr>
            <a:spLocks noChangeArrowheads="1"/>
          </p:cNvSpPr>
          <p:nvPr/>
        </p:nvSpPr>
        <p:spPr bwMode="auto">
          <a:xfrm>
            <a:off x="8988425" y="3074989"/>
            <a:ext cx="185738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0" name="Oval 26"/>
          <p:cNvSpPr>
            <a:spLocks noChangeArrowheads="1"/>
          </p:cNvSpPr>
          <p:nvPr/>
        </p:nvSpPr>
        <p:spPr bwMode="auto">
          <a:xfrm>
            <a:off x="8078789" y="4951414"/>
            <a:ext cx="185737" cy="153987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1" name="Oval 27"/>
          <p:cNvSpPr>
            <a:spLocks noChangeArrowheads="1"/>
          </p:cNvSpPr>
          <p:nvPr/>
        </p:nvSpPr>
        <p:spPr bwMode="auto">
          <a:xfrm>
            <a:off x="9356726" y="3944938"/>
            <a:ext cx="187325" cy="158750"/>
          </a:xfrm>
          <a:prstGeom prst="ellipse">
            <a:avLst/>
          </a:prstGeom>
          <a:solidFill>
            <a:schemeClr val="tx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2" name="Oval 28"/>
          <p:cNvSpPr>
            <a:spLocks noChangeArrowheads="1"/>
          </p:cNvSpPr>
          <p:nvPr/>
        </p:nvSpPr>
        <p:spPr bwMode="auto">
          <a:xfrm>
            <a:off x="9910763" y="4314825"/>
            <a:ext cx="196850" cy="158750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3" name="Oval 29"/>
          <p:cNvSpPr>
            <a:spLocks noChangeArrowheads="1"/>
          </p:cNvSpPr>
          <p:nvPr/>
        </p:nvSpPr>
        <p:spPr bwMode="auto">
          <a:xfrm>
            <a:off x="9339263" y="4792663"/>
            <a:ext cx="188912" cy="15875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4" name="Oval 30"/>
          <p:cNvSpPr>
            <a:spLocks noChangeArrowheads="1"/>
          </p:cNvSpPr>
          <p:nvPr/>
        </p:nvSpPr>
        <p:spPr bwMode="auto">
          <a:xfrm>
            <a:off x="9032876" y="5480051"/>
            <a:ext cx="195263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5" name="Oval 31"/>
          <p:cNvSpPr>
            <a:spLocks noChangeArrowheads="1"/>
          </p:cNvSpPr>
          <p:nvPr/>
        </p:nvSpPr>
        <p:spPr bwMode="auto">
          <a:xfrm>
            <a:off x="7935914" y="5991226"/>
            <a:ext cx="187325" cy="16192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3" name="Oval 32"/>
          <p:cNvSpPr>
            <a:spLocks noChangeArrowheads="1"/>
          </p:cNvSpPr>
          <p:nvPr/>
        </p:nvSpPr>
        <p:spPr bwMode="auto">
          <a:xfrm>
            <a:off x="7140576" y="5040314"/>
            <a:ext cx="187325" cy="1619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0207" name="Oval 33"/>
          <p:cNvSpPr>
            <a:spLocks noChangeArrowheads="1"/>
          </p:cNvSpPr>
          <p:nvPr/>
        </p:nvSpPr>
        <p:spPr bwMode="auto">
          <a:xfrm>
            <a:off x="6176963" y="6142038"/>
            <a:ext cx="190500" cy="15240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8" name="Oval 34"/>
          <p:cNvSpPr>
            <a:spLocks noChangeArrowheads="1"/>
          </p:cNvSpPr>
          <p:nvPr/>
        </p:nvSpPr>
        <p:spPr bwMode="auto">
          <a:xfrm>
            <a:off x="3468689" y="4859339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9" name="Oval 35"/>
          <p:cNvSpPr>
            <a:spLocks noChangeArrowheads="1"/>
          </p:cNvSpPr>
          <p:nvPr/>
        </p:nvSpPr>
        <p:spPr bwMode="auto">
          <a:xfrm>
            <a:off x="4826000" y="5414963"/>
            <a:ext cx="185738" cy="157162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10" name="Oval 36"/>
          <p:cNvSpPr>
            <a:spLocks noChangeArrowheads="1"/>
          </p:cNvSpPr>
          <p:nvPr/>
        </p:nvSpPr>
        <p:spPr bwMode="auto">
          <a:xfrm>
            <a:off x="5929313" y="5026026"/>
            <a:ext cx="190500" cy="1619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11" name="Rectangle 37"/>
          <p:cNvSpPr>
            <a:spLocks noChangeArrowheads="1"/>
          </p:cNvSpPr>
          <p:nvPr/>
        </p:nvSpPr>
        <p:spPr bwMode="auto">
          <a:xfrm>
            <a:off x="9799638" y="9779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吉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2" name="Rectangle 38"/>
          <p:cNvSpPr>
            <a:spLocks noChangeArrowheads="1"/>
          </p:cNvSpPr>
          <p:nvPr/>
        </p:nvSpPr>
        <p:spPr bwMode="auto">
          <a:xfrm>
            <a:off x="9910763" y="28575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3" name="Rectangle 39"/>
          <p:cNvSpPr>
            <a:spLocks noChangeArrowheads="1"/>
          </p:cNvSpPr>
          <p:nvPr/>
        </p:nvSpPr>
        <p:spPr bwMode="auto">
          <a:xfrm>
            <a:off x="9361488" y="1703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辽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4" name="Rectangle 40"/>
          <p:cNvSpPr>
            <a:spLocks noChangeArrowheads="1"/>
          </p:cNvSpPr>
          <p:nvPr/>
        </p:nvSpPr>
        <p:spPr bwMode="auto">
          <a:xfrm>
            <a:off x="6299200" y="6889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5" name="Rectangle 41"/>
          <p:cNvSpPr>
            <a:spLocks noChangeArrowheads="1"/>
          </p:cNvSpPr>
          <p:nvPr/>
        </p:nvSpPr>
        <p:spPr bwMode="auto">
          <a:xfrm>
            <a:off x="7913688" y="1806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6" name="Rectangle 42"/>
          <p:cNvSpPr>
            <a:spLocks noChangeArrowheads="1"/>
          </p:cNvSpPr>
          <p:nvPr/>
        </p:nvSpPr>
        <p:spPr bwMode="auto">
          <a:xfrm>
            <a:off x="7854950" y="27432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京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7" name="Rectangle 43"/>
          <p:cNvSpPr>
            <a:spLocks noChangeArrowheads="1"/>
          </p:cNvSpPr>
          <p:nvPr/>
        </p:nvSpPr>
        <p:spPr bwMode="auto">
          <a:xfrm>
            <a:off x="7670800" y="35004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豫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8" name="Rectangle 44"/>
          <p:cNvSpPr>
            <a:spLocks noChangeArrowheads="1"/>
          </p:cNvSpPr>
          <p:nvPr/>
        </p:nvSpPr>
        <p:spPr bwMode="auto">
          <a:xfrm>
            <a:off x="6462713" y="26527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晋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9" name="Rectangle 45"/>
          <p:cNvSpPr>
            <a:spLocks noChangeArrowheads="1"/>
          </p:cNvSpPr>
          <p:nvPr/>
        </p:nvSpPr>
        <p:spPr bwMode="auto">
          <a:xfrm>
            <a:off x="9493250" y="37719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0" name="Rectangle 46"/>
          <p:cNvSpPr>
            <a:spLocks noChangeArrowheads="1"/>
          </p:cNvSpPr>
          <p:nvPr/>
        </p:nvSpPr>
        <p:spPr bwMode="auto">
          <a:xfrm>
            <a:off x="9604375" y="4854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1" name="Rectangle 47"/>
          <p:cNvSpPr>
            <a:spLocks noChangeArrowheads="1"/>
          </p:cNvSpPr>
          <p:nvPr/>
        </p:nvSpPr>
        <p:spPr bwMode="auto">
          <a:xfrm>
            <a:off x="9286875" y="55514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闽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2" name="Rectangle 48"/>
          <p:cNvSpPr>
            <a:spLocks noChangeArrowheads="1"/>
          </p:cNvSpPr>
          <p:nvPr/>
        </p:nvSpPr>
        <p:spPr bwMode="auto">
          <a:xfrm>
            <a:off x="5262563" y="17541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3" name="Rectangle 49"/>
          <p:cNvSpPr>
            <a:spLocks noChangeArrowheads="1"/>
          </p:cNvSpPr>
          <p:nvPr/>
        </p:nvSpPr>
        <p:spPr bwMode="auto">
          <a:xfrm>
            <a:off x="5643563" y="230822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陕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4" name="Rectangle 50"/>
          <p:cNvSpPr>
            <a:spLocks noChangeArrowheads="1"/>
          </p:cNvSpPr>
          <p:nvPr/>
        </p:nvSpPr>
        <p:spPr bwMode="auto">
          <a:xfrm>
            <a:off x="3968750" y="1625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5" name="Rectangle 51"/>
          <p:cNvSpPr>
            <a:spLocks noChangeArrowheads="1"/>
          </p:cNvSpPr>
          <p:nvPr/>
        </p:nvSpPr>
        <p:spPr bwMode="auto">
          <a:xfrm>
            <a:off x="3414713" y="30353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青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6" name="Oval 52"/>
          <p:cNvSpPr>
            <a:spLocks noChangeArrowheads="1"/>
          </p:cNvSpPr>
          <p:nvPr/>
        </p:nvSpPr>
        <p:spPr bwMode="auto">
          <a:xfrm>
            <a:off x="1987551" y="2589214"/>
            <a:ext cx="187325" cy="153987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27" name="Rectangle 53"/>
          <p:cNvSpPr>
            <a:spLocks noChangeArrowheads="1"/>
          </p:cNvSpPr>
          <p:nvPr/>
        </p:nvSpPr>
        <p:spPr bwMode="auto">
          <a:xfrm>
            <a:off x="1881188" y="2298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新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8" name="Rectangle 54"/>
          <p:cNvSpPr>
            <a:spLocks noChangeArrowheads="1"/>
          </p:cNvSpPr>
          <p:nvPr/>
        </p:nvSpPr>
        <p:spPr bwMode="auto">
          <a:xfrm>
            <a:off x="3160713" y="492442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9" name="Rectangle 55"/>
          <p:cNvSpPr>
            <a:spLocks noChangeArrowheads="1"/>
          </p:cNvSpPr>
          <p:nvPr/>
        </p:nvSpPr>
        <p:spPr bwMode="auto">
          <a:xfrm>
            <a:off x="4660900" y="55832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0" name="Rectangle 56"/>
          <p:cNvSpPr>
            <a:spLocks noChangeArrowheads="1"/>
          </p:cNvSpPr>
          <p:nvPr/>
        </p:nvSpPr>
        <p:spPr bwMode="auto">
          <a:xfrm>
            <a:off x="5897563" y="623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1" name="Rectangle 57"/>
          <p:cNvSpPr>
            <a:spLocks noChangeArrowheads="1"/>
          </p:cNvSpPr>
          <p:nvPr/>
        </p:nvSpPr>
        <p:spPr bwMode="auto">
          <a:xfrm>
            <a:off x="4435475" y="369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川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2" name="Rectangle 58"/>
          <p:cNvSpPr>
            <a:spLocks noChangeArrowheads="1"/>
          </p:cNvSpPr>
          <p:nvPr/>
        </p:nvSpPr>
        <p:spPr bwMode="auto">
          <a:xfrm>
            <a:off x="7802563" y="6148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粤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3" name="Rectangle 59"/>
          <p:cNvSpPr>
            <a:spLocks noChangeArrowheads="1"/>
          </p:cNvSpPr>
          <p:nvPr/>
        </p:nvSpPr>
        <p:spPr bwMode="auto">
          <a:xfrm>
            <a:off x="7148513" y="52276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4" name="Rectangle 60"/>
          <p:cNvSpPr>
            <a:spLocks noChangeArrowheads="1"/>
          </p:cNvSpPr>
          <p:nvPr/>
        </p:nvSpPr>
        <p:spPr bwMode="auto">
          <a:xfrm>
            <a:off x="8281988" y="4291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皖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5" name="Rectangle 61"/>
          <p:cNvSpPr>
            <a:spLocks noChangeArrowheads="1"/>
          </p:cNvSpPr>
          <p:nvPr/>
        </p:nvSpPr>
        <p:spPr bwMode="auto">
          <a:xfrm>
            <a:off x="8362950" y="50149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6" name="Rectangle 62"/>
          <p:cNvSpPr>
            <a:spLocks noChangeArrowheads="1"/>
          </p:cNvSpPr>
          <p:nvPr/>
        </p:nvSpPr>
        <p:spPr bwMode="auto">
          <a:xfrm>
            <a:off x="6700838" y="4418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7" name="Line 63"/>
          <p:cNvSpPr>
            <a:spLocks noChangeShapeType="1"/>
          </p:cNvSpPr>
          <p:nvPr/>
        </p:nvSpPr>
        <p:spPr bwMode="auto">
          <a:xfrm flipH="1">
            <a:off x="9594850" y="452438"/>
            <a:ext cx="158750" cy="558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8" name="Line 64"/>
          <p:cNvSpPr>
            <a:spLocks noChangeShapeType="1"/>
          </p:cNvSpPr>
          <p:nvPr/>
        </p:nvSpPr>
        <p:spPr bwMode="auto">
          <a:xfrm flipV="1">
            <a:off x="6337300" y="388938"/>
            <a:ext cx="3321050" cy="563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9" name="Line 65"/>
          <p:cNvSpPr>
            <a:spLocks noChangeShapeType="1"/>
          </p:cNvSpPr>
          <p:nvPr/>
        </p:nvSpPr>
        <p:spPr bwMode="auto">
          <a:xfrm flipV="1">
            <a:off x="6330950" y="1036639"/>
            <a:ext cx="31369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0" name="Line 66"/>
          <p:cNvSpPr>
            <a:spLocks noChangeShapeType="1"/>
          </p:cNvSpPr>
          <p:nvPr/>
        </p:nvSpPr>
        <p:spPr bwMode="auto">
          <a:xfrm flipH="1">
            <a:off x="9212264" y="1139826"/>
            <a:ext cx="331787" cy="555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1" name="Line 67"/>
          <p:cNvSpPr>
            <a:spLocks noChangeShapeType="1"/>
          </p:cNvSpPr>
          <p:nvPr/>
        </p:nvSpPr>
        <p:spPr bwMode="auto">
          <a:xfrm>
            <a:off x="6337300" y="1066800"/>
            <a:ext cx="2762250" cy="6429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2" name="Line 68"/>
          <p:cNvSpPr>
            <a:spLocks noChangeShapeType="1"/>
          </p:cNvSpPr>
          <p:nvPr/>
        </p:nvSpPr>
        <p:spPr bwMode="auto">
          <a:xfrm flipH="1">
            <a:off x="8093076" y="1798638"/>
            <a:ext cx="1006475" cy="317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3" name="Line 69"/>
          <p:cNvSpPr>
            <a:spLocks noChangeShapeType="1"/>
          </p:cNvSpPr>
          <p:nvPr/>
        </p:nvSpPr>
        <p:spPr bwMode="auto">
          <a:xfrm>
            <a:off x="6275389" y="1062038"/>
            <a:ext cx="1703387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4" name="Line 70"/>
          <p:cNvSpPr>
            <a:spLocks noChangeShapeType="1"/>
          </p:cNvSpPr>
          <p:nvPr/>
        </p:nvSpPr>
        <p:spPr bwMode="auto">
          <a:xfrm flipH="1">
            <a:off x="7997826" y="2232025"/>
            <a:ext cx="34925" cy="292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5" name="Line 71"/>
          <p:cNvSpPr>
            <a:spLocks noChangeShapeType="1"/>
          </p:cNvSpPr>
          <p:nvPr/>
        </p:nvSpPr>
        <p:spPr bwMode="auto">
          <a:xfrm>
            <a:off x="8062914" y="2220913"/>
            <a:ext cx="255587" cy="582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6" name="Line 72"/>
          <p:cNvSpPr>
            <a:spLocks noChangeShapeType="1"/>
          </p:cNvSpPr>
          <p:nvPr/>
        </p:nvSpPr>
        <p:spPr bwMode="auto">
          <a:xfrm>
            <a:off x="8093075" y="2193926"/>
            <a:ext cx="939800" cy="885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7" name="Line 73"/>
          <p:cNvSpPr>
            <a:spLocks noChangeShapeType="1"/>
          </p:cNvSpPr>
          <p:nvPr/>
        </p:nvSpPr>
        <p:spPr bwMode="auto">
          <a:xfrm flipV="1">
            <a:off x="6846888" y="2193925"/>
            <a:ext cx="1104900" cy="304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8" name="Line 74"/>
          <p:cNvSpPr>
            <a:spLocks noChangeShapeType="1"/>
          </p:cNvSpPr>
          <p:nvPr/>
        </p:nvSpPr>
        <p:spPr bwMode="auto">
          <a:xfrm flipH="1">
            <a:off x="7396163" y="2232026"/>
            <a:ext cx="569912" cy="1179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9" name="Line 75"/>
          <p:cNvSpPr>
            <a:spLocks noChangeShapeType="1"/>
          </p:cNvSpPr>
          <p:nvPr/>
        </p:nvSpPr>
        <p:spPr bwMode="auto">
          <a:xfrm>
            <a:off x="8072439" y="2665413"/>
            <a:ext cx="200025" cy="138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0" name="Line 76"/>
          <p:cNvSpPr>
            <a:spLocks noChangeShapeType="1"/>
          </p:cNvSpPr>
          <p:nvPr/>
        </p:nvSpPr>
        <p:spPr bwMode="auto">
          <a:xfrm flipH="1">
            <a:off x="7439025" y="3186114"/>
            <a:ext cx="1549400" cy="2762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1" name="Line 77"/>
          <p:cNvSpPr>
            <a:spLocks noChangeShapeType="1"/>
          </p:cNvSpPr>
          <p:nvPr/>
        </p:nvSpPr>
        <p:spPr bwMode="auto">
          <a:xfrm flipH="1">
            <a:off x="8289925" y="3241676"/>
            <a:ext cx="742950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2" name="Line 78"/>
          <p:cNvSpPr>
            <a:spLocks noChangeShapeType="1"/>
          </p:cNvSpPr>
          <p:nvPr/>
        </p:nvSpPr>
        <p:spPr bwMode="auto">
          <a:xfrm>
            <a:off x="9117014" y="3211513"/>
            <a:ext cx="320675" cy="755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3" name="Line 79"/>
          <p:cNvSpPr>
            <a:spLocks noChangeShapeType="1"/>
          </p:cNvSpPr>
          <p:nvPr/>
        </p:nvSpPr>
        <p:spPr bwMode="auto">
          <a:xfrm flipV="1">
            <a:off x="5526088" y="2535238"/>
            <a:ext cx="1149350" cy="1254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4" name="Line 80"/>
          <p:cNvSpPr>
            <a:spLocks noChangeShapeType="1"/>
          </p:cNvSpPr>
          <p:nvPr/>
        </p:nvSpPr>
        <p:spPr bwMode="auto">
          <a:xfrm>
            <a:off x="6786564" y="2608264"/>
            <a:ext cx="541337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5" name="Line 81"/>
          <p:cNvSpPr>
            <a:spLocks noChangeShapeType="1"/>
          </p:cNvSpPr>
          <p:nvPr/>
        </p:nvSpPr>
        <p:spPr bwMode="auto">
          <a:xfrm>
            <a:off x="6261101" y="1074738"/>
            <a:ext cx="473075" cy="13827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6" name="Line 82"/>
          <p:cNvSpPr>
            <a:spLocks noChangeShapeType="1"/>
          </p:cNvSpPr>
          <p:nvPr/>
        </p:nvSpPr>
        <p:spPr bwMode="auto">
          <a:xfrm flipH="1">
            <a:off x="5510214" y="1062038"/>
            <a:ext cx="682625" cy="1535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7" name="Line 83"/>
          <p:cNvSpPr>
            <a:spLocks noChangeShapeType="1"/>
          </p:cNvSpPr>
          <p:nvPr/>
        </p:nvSpPr>
        <p:spPr bwMode="auto">
          <a:xfrm flipH="1">
            <a:off x="5075239" y="1047751"/>
            <a:ext cx="1101725" cy="7921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8" name="Line 85"/>
          <p:cNvSpPr>
            <a:spLocks noChangeShapeType="1"/>
          </p:cNvSpPr>
          <p:nvPr/>
        </p:nvSpPr>
        <p:spPr bwMode="auto">
          <a:xfrm flipV="1">
            <a:off x="2120901" y="1903414"/>
            <a:ext cx="2060575" cy="7318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9" name="Line 86"/>
          <p:cNvSpPr>
            <a:spLocks noChangeShapeType="1"/>
          </p:cNvSpPr>
          <p:nvPr/>
        </p:nvSpPr>
        <p:spPr bwMode="auto">
          <a:xfrm>
            <a:off x="2144714" y="2709863"/>
            <a:ext cx="1525587" cy="279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0" name="Line 87"/>
          <p:cNvSpPr>
            <a:spLocks noChangeShapeType="1"/>
          </p:cNvSpPr>
          <p:nvPr/>
        </p:nvSpPr>
        <p:spPr bwMode="auto">
          <a:xfrm>
            <a:off x="2093914" y="2749550"/>
            <a:ext cx="1431925" cy="21415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1" name="Line 88"/>
          <p:cNvSpPr>
            <a:spLocks noChangeShapeType="1"/>
          </p:cNvSpPr>
          <p:nvPr/>
        </p:nvSpPr>
        <p:spPr bwMode="auto">
          <a:xfrm flipH="1">
            <a:off x="3579814" y="3094039"/>
            <a:ext cx="174625" cy="17605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2" name="Line 89"/>
          <p:cNvSpPr>
            <a:spLocks noChangeShapeType="1"/>
          </p:cNvSpPr>
          <p:nvPr/>
        </p:nvSpPr>
        <p:spPr bwMode="auto">
          <a:xfrm>
            <a:off x="4391026" y="1903414"/>
            <a:ext cx="5556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3" name="Line 90"/>
          <p:cNvSpPr>
            <a:spLocks noChangeShapeType="1"/>
          </p:cNvSpPr>
          <p:nvPr/>
        </p:nvSpPr>
        <p:spPr bwMode="auto">
          <a:xfrm>
            <a:off x="5075238" y="1974851"/>
            <a:ext cx="336550" cy="6461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4" name="Line 91"/>
          <p:cNvSpPr>
            <a:spLocks noChangeShapeType="1"/>
          </p:cNvSpPr>
          <p:nvPr/>
        </p:nvSpPr>
        <p:spPr bwMode="auto">
          <a:xfrm>
            <a:off x="3819526" y="3079750"/>
            <a:ext cx="982663" cy="6477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5" name="Line 93"/>
          <p:cNvSpPr>
            <a:spLocks noChangeShapeType="1"/>
          </p:cNvSpPr>
          <p:nvPr/>
        </p:nvSpPr>
        <p:spPr bwMode="auto">
          <a:xfrm flipH="1">
            <a:off x="4916489" y="2738438"/>
            <a:ext cx="511175" cy="95091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6" name="Line 94"/>
          <p:cNvSpPr>
            <a:spLocks noChangeShapeType="1"/>
          </p:cNvSpPr>
          <p:nvPr/>
        </p:nvSpPr>
        <p:spPr bwMode="auto">
          <a:xfrm>
            <a:off x="5495925" y="2709863"/>
            <a:ext cx="381000" cy="1135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7" name="Line 95"/>
          <p:cNvSpPr>
            <a:spLocks noChangeShapeType="1"/>
          </p:cNvSpPr>
          <p:nvPr/>
        </p:nvSpPr>
        <p:spPr bwMode="auto">
          <a:xfrm>
            <a:off x="4968876" y="3803651"/>
            <a:ext cx="811213" cy="111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8" name="Line 96"/>
          <p:cNvSpPr>
            <a:spLocks noChangeShapeType="1"/>
          </p:cNvSpPr>
          <p:nvPr/>
        </p:nvSpPr>
        <p:spPr bwMode="auto">
          <a:xfrm>
            <a:off x="5940425" y="3967163"/>
            <a:ext cx="1003300" cy="35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9" name="Line 97"/>
          <p:cNvSpPr>
            <a:spLocks noChangeShapeType="1"/>
          </p:cNvSpPr>
          <p:nvPr/>
        </p:nvSpPr>
        <p:spPr bwMode="auto">
          <a:xfrm flipH="1">
            <a:off x="7086600" y="3571875"/>
            <a:ext cx="255588" cy="698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0" name="Line 98"/>
          <p:cNvSpPr>
            <a:spLocks noChangeShapeType="1"/>
          </p:cNvSpPr>
          <p:nvPr/>
        </p:nvSpPr>
        <p:spPr bwMode="auto">
          <a:xfrm>
            <a:off x="5502276" y="2714625"/>
            <a:ext cx="1458913" cy="158115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1" name="Line 99"/>
          <p:cNvSpPr>
            <a:spLocks noChangeShapeType="1"/>
          </p:cNvSpPr>
          <p:nvPr/>
        </p:nvSpPr>
        <p:spPr bwMode="auto">
          <a:xfrm>
            <a:off x="7426326" y="3557588"/>
            <a:ext cx="765175" cy="512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2" name="Line 100"/>
          <p:cNvSpPr>
            <a:spLocks noChangeShapeType="1"/>
          </p:cNvSpPr>
          <p:nvPr/>
        </p:nvSpPr>
        <p:spPr bwMode="auto">
          <a:xfrm flipV="1">
            <a:off x="7118350" y="4148139"/>
            <a:ext cx="1042988" cy="200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3" name="Line 101"/>
          <p:cNvSpPr>
            <a:spLocks noChangeShapeType="1"/>
          </p:cNvSpPr>
          <p:nvPr/>
        </p:nvSpPr>
        <p:spPr bwMode="auto">
          <a:xfrm flipV="1">
            <a:off x="8348664" y="4032250"/>
            <a:ext cx="1023937" cy="90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4" name="Line 102"/>
          <p:cNvSpPr>
            <a:spLocks noChangeShapeType="1"/>
          </p:cNvSpPr>
          <p:nvPr/>
        </p:nvSpPr>
        <p:spPr bwMode="auto">
          <a:xfrm>
            <a:off x="9528176" y="4070351"/>
            <a:ext cx="422275" cy="2778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5" name="Line 103"/>
          <p:cNvSpPr>
            <a:spLocks noChangeShapeType="1"/>
          </p:cNvSpPr>
          <p:nvPr/>
        </p:nvSpPr>
        <p:spPr bwMode="auto">
          <a:xfrm flipV="1">
            <a:off x="3609976" y="3803651"/>
            <a:ext cx="1209675" cy="11017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6" name="Line 104"/>
          <p:cNvSpPr>
            <a:spLocks noChangeShapeType="1"/>
          </p:cNvSpPr>
          <p:nvPr/>
        </p:nvSpPr>
        <p:spPr bwMode="auto">
          <a:xfrm>
            <a:off x="3624263" y="4981576"/>
            <a:ext cx="1219200" cy="4794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7" name="Line 105"/>
          <p:cNvSpPr>
            <a:spLocks noChangeShapeType="1"/>
          </p:cNvSpPr>
          <p:nvPr/>
        </p:nvSpPr>
        <p:spPr bwMode="auto">
          <a:xfrm>
            <a:off x="4943475" y="3832225"/>
            <a:ext cx="1022350" cy="12144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8" name="Line 106"/>
          <p:cNvSpPr>
            <a:spLocks noChangeShapeType="1"/>
          </p:cNvSpPr>
          <p:nvPr/>
        </p:nvSpPr>
        <p:spPr bwMode="auto">
          <a:xfrm>
            <a:off x="5910263" y="3978275"/>
            <a:ext cx="125412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9" name="Line 107"/>
          <p:cNvSpPr>
            <a:spLocks noChangeShapeType="1"/>
          </p:cNvSpPr>
          <p:nvPr/>
        </p:nvSpPr>
        <p:spPr bwMode="auto">
          <a:xfrm flipV="1">
            <a:off x="4984751" y="5113338"/>
            <a:ext cx="955675" cy="360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0" name="Line 108"/>
          <p:cNvSpPr>
            <a:spLocks noChangeShapeType="1"/>
          </p:cNvSpPr>
          <p:nvPr/>
        </p:nvSpPr>
        <p:spPr bwMode="auto">
          <a:xfrm>
            <a:off x="4984750" y="5551488"/>
            <a:ext cx="1208088" cy="6350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1" name="Line 109"/>
          <p:cNvSpPr>
            <a:spLocks noChangeShapeType="1"/>
          </p:cNvSpPr>
          <p:nvPr/>
        </p:nvSpPr>
        <p:spPr bwMode="auto">
          <a:xfrm>
            <a:off x="6005514" y="5181600"/>
            <a:ext cx="269875" cy="979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2" name="Line 110"/>
          <p:cNvSpPr>
            <a:spLocks noChangeShapeType="1"/>
          </p:cNvSpPr>
          <p:nvPr/>
        </p:nvSpPr>
        <p:spPr bwMode="auto">
          <a:xfrm flipH="1">
            <a:off x="6321425" y="5181600"/>
            <a:ext cx="865188" cy="990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3" name="Line 111"/>
          <p:cNvSpPr>
            <a:spLocks noChangeShapeType="1"/>
          </p:cNvSpPr>
          <p:nvPr/>
        </p:nvSpPr>
        <p:spPr bwMode="auto">
          <a:xfrm flipV="1">
            <a:off x="6337301" y="6094414"/>
            <a:ext cx="1598613" cy="155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4" name="Line 112"/>
          <p:cNvSpPr>
            <a:spLocks noChangeShapeType="1"/>
          </p:cNvSpPr>
          <p:nvPr/>
        </p:nvSpPr>
        <p:spPr bwMode="auto">
          <a:xfrm flipV="1">
            <a:off x="6111875" y="5113339"/>
            <a:ext cx="1028700" cy="15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5" name="Line 113"/>
          <p:cNvSpPr>
            <a:spLocks noChangeShapeType="1"/>
          </p:cNvSpPr>
          <p:nvPr/>
        </p:nvSpPr>
        <p:spPr bwMode="auto">
          <a:xfrm>
            <a:off x="5922963" y="3992564"/>
            <a:ext cx="1276350" cy="1081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6" name="Line 114"/>
          <p:cNvSpPr>
            <a:spLocks noChangeShapeType="1"/>
          </p:cNvSpPr>
          <p:nvPr/>
        </p:nvSpPr>
        <p:spPr bwMode="auto">
          <a:xfrm>
            <a:off x="7056439" y="4411664"/>
            <a:ext cx="160337" cy="6492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7" name="Line 115"/>
          <p:cNvSpPr>
            <a:spLocks noChangeShapeType="1"/>
          </p:cNvSpPr>
          <p:nvPr/>
        </p:nvSpPr>
        <p:spPr bwMode="auto">
          <a:xfrm>
            <a:off x="7102476" y="4373563"/>
            <a:ext cx="1006475" cy="622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8" name="Line 116"/>
          <p:cNvSpPr>
            <a:spLocks noChangeShapeType="1"/>
          </p:cNvSpPr>
          <p:nvPr/>
        </p:nvSpPr>
        <p:spPr bwMode="auto">
          <a:xfrm flipV="1">
            <a:off x="7312025" y="5046664"/>
            <a:ext cx="781050" cy="857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9" name="Line 117"/>
          <p:cNvSpPr>
            <a:spLocks noChangeShapeType="1"/>
          </p:cNvSpPr>
          <p:nvPr/>
        </p:nvSpPr>
        <p:spPr bwMode="auto">
          <a:xfrm flipH="1">
            <a:off x="8177213" y="4206876"/>
            <a:ext cx="74612" cy="7477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0" name="Line 118"/>
          <p:cNvSpPr>
            <a:spLocks noChangeShapeType="1"/>
          </p:cNvSpPr>
          <p:nvPr/>
        </p:nvSpPr>
        <p:spPr bwMode="auto">
          <a:xfrm>
            <a:off x="8335964" y="4178300"/>
            <a:ext cx="1036637" cy="636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1" name="Line 119"/>
          <p:cNvSpPr>
            <a:spLocks noChangeShapeType="1"/>
          </p:cNvSpPr>
          <p:nvPr/>
        </p:nvSpPr>
        <p:spPr bwMode="auto">
          <a:xfrm flipV="1">
            <a:off x="8207375" y="4891089"/>
            <a:ext cx="1131888" cy="904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2" name="Line 120"/>
          <p:cNvSpPr>
            <a:spLocks noChangeShapeType="1"/>
          </p:cNvSpPr>
          <p:nvPr/>
        </p:nvSpPr>
        <p:spPr bwMode="auto">
          <a:xfrm>
            <a:off x="8207375" y="5099051"/>
            <a:ext cx="863600" cy="428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3" name="Line 121"/>
          <p:cNvSpPr>
            <a:spLocks noChangeShapeType="1"/>
          </p:cNvSpPr>
          <p:nvPr/>
        </p:nvSpPr>
        <p:spPr bwMode="auto">
          <a:xfrm>
            <a:off x="7297739" y="5168901"/>
            <a:ext cx="700087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4" name="Line 122"/>
          <p:cNvSpPr>
            <a:spLocks noChangeShapeType="1"/>
          </p:cNvSpPr>
          <p:nvPr/>
        </p:nvSpPr>
        <p:spPr bwMode="auto">
          <a:xfrm flipH="1">
            <a:off x="8050213" y="5099051"/>
            <a:ext cx="88900" cy="936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5" name="Line 123"/>
          <p:cNvSpPr>
            <a:spLocks noChangeShapeType="1"/>
          </p:cNvSpPr>
          <p:nvPr/>
        </p:nvSpPr>
        <p:spPr bwMode="auto">
          <a:xfrm flipV="1">
            <a:off x="8078789" y="5602288"/>
            <a:ext cx="992187" cy="4810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6" name="Line 124"/>
          <p:cNvSpPr>
            <a:spLocks noChangeShapeType="1"/>
          </p:cNvSpPr>
          <p:nvPr/>
        </p:nvSpPr>
        <p:spPr bwMode="auto">
          <a:xfrm>
            <a:off x="5526089" y="2698750"/>
            <a:ext cx="1755775" cy="7762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7" name="Line 125"/>
          <p:cNvSpPr>
            <a:spLocks noChangeShapeType="1"/>
          </p:cNvSpPr>
          <p:nvPr/>
        </p:nvSpPr>
        <p:spPr bwMode="auto">
          <a:xfrm flipH="1">
            <a:off x="9483726" y="4465638"/>
            <a:ext cx="466725" cy="374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8" name="Line 126"/>
          <p:cNvSpPr>
            <a:spLocks noChangeShapeType="1"/>
          </p:cNvSpPr>
          <p:nvPr/>
        </p:nvSpPr>
        <p:spPr bwMode="auto">
          <a:xfrm flipH="1">
            <a:off x="9159875" y="4943476"/>
            <a:ext cx="242888" cy="5699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9" name="Line 127"/>
          <p:cNvSpPr>
            <a:spLocks noChangeShapeType="1"/>
          </p:cNvSpPr>
          <p:nvPr/>
        </p:nvSpPr>
        <p:spPr bwMode="auto">
          <a:xfrm>
            <a:off x="4886325" y="3844925"/>
            <a:ext cx="1588" cy="15827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00" name="Line 128"/>
          <p:cNvSpPr>
            <a:spLocks noChangeShapeType="1"/>
          </p:cNvSpPr>
          <p:nvPr/>
        </p:nvSpPr>
        <p:spPr bwMode="auto">
          <a:xfrm flipH="1">
            <a:off x="3781426" y="1974851"/>
            <a:ext cx="481013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01" name="Line 129"/>
          <p:cNvSpPr>
            <a:spLocks noChangeShapeType="1"/>
          </p:cNvSpPr>
          <p:nvPr/>
        </p:nvSpPr>
        <p:spPr bwMode="auto">
          <a:xfrm>
            <a:off x="9432926" y="4079875"/>
            <a:ext cx="4763" cy="7127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02" name="Line 130"/>
          <p:cNvSpPr>
            <a:spLocks noChangeShapeType="1"/>
          </p:cNvSpPr>
          <p:nvPr/>
        </p:nvSpPr>
        <p:spPr bwMode="auto">
          <a:xfrm>
            <a:off x="4357689" y="1920876"/>
            <a:ext cx="1057275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03" name="Oval 131"/>
          <p:cNvSpPr>
            <a:spLocks noChangeArrowheads="1"/>
          </p:cNvSpPr>
          <p:nvPr/>
        </p:nvSpPr>
        <p:spPr bwMode="auto">
          <a:xfrm>
            <a:off x="5368925" y="2589213"/>
            <a:ext cx="184150" cy="158750"/>
          </a:xfrm>
          <a:prstGeom prst="ellipse">
            <a:avLst/>
          </a:prstGeom>
          <a:solidFill>
            <a:srgbClr val="008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5524501" y="3500439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v0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3678238" y="2930525"/>
            <a:ext cx="184150" cy="160338"/>
          </a:xfrm>
          <a:prstGeom prst="ellipse">
            <a:avLst/>
          </a:prstGeom>
          <a:solidFill>
            <a:srgbClr val="FFFF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04" name="Oval 10"/>
          <p:cNvSpPr>
            <a:spLocks noChangeArrowheads="1"/>
          </p:cNvSpPr>
          <p:nvPr/>
        </p:nvSpPr>
        <p:spPr bwMode="auto">
          <a:xfrm>
            <a:off x="4203701" y="1806576"/>
            <a:ext cx="187325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5" name="Oval 11"/>
          <p:cNvSpPr>
            <a:spLocks noChangeArrowheads="1"/>
          </p:cNvSpPr>
          <p:nvPr/>
        </p:nvSpPr>
        <p:spPr bwMode="auto">
          <a:xfrm>
            <a:off x="4946651" y="1817688"/>
            <a:ext cx="187325" cy="157162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6" name="Oval 12"/>
          <p:cNvSpPr>
            <a:spLocks noChangeArrowheads="1"/>
          </p:cNvSpPr>
          <p:nvPr/>
        </p:nvSpPr>
        <p:spPr bwMode="auto">
          <a:xfrm>
            <a:off x="4802188" y="3695701"/>
            <a:ext cx="196850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5780089" y="3832225"/>
            <a:ext cx="187325" cy="153988"/>
          </a:xfrm>
          <a:prstGeom prst="ellipse">
            <a:avLst/>
          </a:prstGeom>
          <a:solidFill>
            <a:schemeClr val="accent3"/>
          </a:solidFill>
          <a:ln w="11113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08" name="Oval 14"/>
          <p:cNvSpPr>
            <a:spLocks noChangeArrowheads="1"/>
          </p:cNvSpPr>
          <p:nvPr/>
        </p:nvSpPr>
        <p:spPr bwMode="auto">
          <a:xfrm>
            <a:off x="6943726" y="4265613"/>
            <a:ext cx="188913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9" name="Oval 17"/>
          <p:cNvSpPr>
            <a:spLocks noChangeArrowheads="1"/>
          </p:cNvSpPr>
          <p:nvPr/>
        </p:nvSpPr>
        <p:spPr bwMode="auto">
          <a:xfrm>
            <a:off x="7281863" y="3417889"/>
            <a:ext cx="188912" cy="153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0" name="Oval 20"/>
          <p:cNvSpPr>
            <a:spLocks noChangeArrowheads="1"/>
          </p:cNvSpPr>
          <p:nvPr/>
        </p:nvSpPr>
        <p:spPr bwMode="auto">
          <a:xfrm>
            <a:off x="7935914" y="2084389"/>
            <a:ext cx="187325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1" name="Oval 21"/>
          <p:cNvSpPr>
            <a:spLocks noChangeArrowheads="1"/>
          </p:cNvSpPr>
          <p:nvPr/>
        </p:nvSpPr>
        <p:spPr bwMode="auto">
          <a:xfrm>
            <a:off x="6162676" y="920750"/>
            <a:ext cx="188913" cy="153988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2" name="Oval 22"/>
          <p:cNvSpPr>
            <a:spLocks noChangeArrowheads="1"/>
          </p:cNvSpPr>
          <p:nvPr/>
        </p:nvSpPr>
        <p:spPr bwMode="auto">
          <a:xfrm>
            <a:off x="9658351" y="300038"/>
            <a:ext cx="193675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3" name="Oval 29"/>
          <p:cNvSpPr>
            <a:spLocks noChangeArrowheads="1"/>
          </p:cNvSpPr>
          <p:nvPr/>
        </p:nvSpPr>
        <p:spPr bwMode="auto">
          <a:xfrm>
            <a:off x="9339263" y="4792663"/>
            <a:ext cx="188912" cy="15875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4" name="Oval 31"/>
          <p:cNvSpPr>
            <a:spLocks noChangeArrowheads="1"/>
          </p:cNvSpPr>
          <p:nvPr/>
        </p:nvSpPr>
        <p:spPr bwMode="auto">
          <a:xfrm>
            <a:off x="7935914" y="5991226"/>
            <a:ext cx="187325" cy="16192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5" name="Oval 33"/>
          <p:cNvSpPr>
            <a:spLocks noChangeArrowheads="1"/>
          </p:cNvSpPr>
          <p:nvPr/>
        </p:nvSpPr>
        <p:spPr bwMode="auto">
          <a:xfrm>
            <a:off x="6176963" y="6142038"/>
            <a:ext cx="190500" cy="15240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6" name="Rectangle 38"/>
          <p:cNvSpPr>
            <a:spLocks noChangeArrowheads="1"/>
          </p:cNvSpPr>
          <p:nvPr/>
        </p:nvSpPr>
        <p:spPr bwMode="auto">
          <a:xfrm>
            <a:off x="9910763" y="28575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17" name="Rectangle 40"/>
          <p:cNvSpPr>
            <a:spLocks noChangeArrowheads="1"/>
          </p:cNvSpPr>
          <p:nvPr/>
        </p:nvSpPr>
        <p:spPr bwMode="auto">
          <a:xfrm>
            <a:off x="6299200" y="6889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18" name="Rectangle 41"/>
          <p:cNvSpPr>
            <a:spLocks noChangeArrowheads="1"/>
          </p:cNvSpPr>
          <p:nvPr/>
        </p:nvSpPr>
        <p:spPr bwMode="auto">
          <a:xfrm>
            <a:off x="7913688" y="1806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19" name="Rectangle 43"/>
          <p:cNvSpPr>
            <a:spLocks noChangeArrowheads="1"/>
          </p:cNvSpPr>
          <p:nvPr/>
        </p:nvSpPr>
        <p:spPr bwMode="auto">
          <a:xfrm>
            <a:off x="7670800" y="35004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豫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20" name="Rectangle 46"/>
          <p:cNvSpPr>
            <a:spLocks noChangeArrowheads="1"/>
          </p:cNvSpPr>
          <p:nvPr/>
        </p:nvSpPr>
        <p:spPr bwMode="auto">
          <a:xfrm>
            <a:off x="9604375" y="4854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21" name="Rectangle 48"/>
          <p:cNvSpPr>
            <a:spLocks noChangeArrowheads="1"/>
          </p:cNvSpPr>
          <p:nvPr/>
        </p:nvSpPr>
        <p:spPr bwMode="auto">
          <a:xfrm>
            <a:off x="5262563" y="17541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22" name="Rectangle 50"/>
          <p:cNvSpPr>
            <a:spLocks noChangeArrowheads="1"/>
          </p:cNvSpPr>
          <p:nvPr/>
        </p:nvSpPr>
        <p:spPr bwMode="auto">
          <a:xfrm>
            <a:off x="3968750" y="1625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23" name="Rectangle 51"/>
          <p:cNvSpPr>
            <a:spLocks noChangeArrowheads="1"/>
          </p:cNvSpPr>
          <p:nvPr/>
        </p:nvSpPr>
        <p:spPr bwMode="auto">
          <a:xfrm>
            <a:off x="3414713" y="30353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青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24" name="Rectangle 56"/>
          <p:cNvSpPr>
            <a:spLocks noChangeArrowheads="1"/>
          </p:cNvSpPr>
          <p:nvPr/>
        </p:nvSpPr>
        <p:spPr bwMode="auto">
          <a:xfrm>
            <a:off x="5897563" y="623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25" name="Rectangle 57"/>
          <p:cNvSpPr>
            <a:spLocks noChangeArrowheads="1"/>
          </p:cNvSpPr>
          <p:nvPr/>
        </p:nvSpPr>
        <p:spPr bwMode="auto">
          <a:xfrm>
            <a:off x="4435475" y="369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川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26" name="Rectangle 58"/>
          <p:cNvSpPr>
            <a:spLocks noChangeArrowheads="1"/>
          </p:cNvSpPr>
          <p:nvPr/>
        </p:nvSpPr>
        <p:spPr bwMode="auto">
          <a:xfrm>
            <a:off x="7802563" y="6148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粤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27" name="Rectangle 62"/>
          <p:cNvSpPr>
            <a:spLocks noChangeArrowheads="1"/>
          </p:cNvSpPr>
          <p:nvPr/>
        </p:nvSpPr>
        <p:spPr bwMode="auto">
          <a:xfrm>
            <a:off x="6700838" y="4418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28" name="Line 64"/>
          <p:cNvSpPr>
            <a:spLocks noChangeShapeType="1"/>
          </p:cNvSpPr>
          <p:nvPr/>
        </p:nvSpPr>
        <p:spPr bwMode="auto">
          <a:xfrm flipV="1">
            <a:off x="6337300" y="388938"/>
            <a:ext cx="3321050" cy="563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9" name="Line 69"/>
          <p:cNvSpPr>
            <a:spLocks noChangeShapeType="1"/>
          </p:cNvSpPr>
          <p:nvPr/>
        </p:nvSpPr>
        <p:spPr bwMode="auto">
          <a:xfrm>
            <a:off x="6275389" y="1062038"/>
            <a:ext cx="1703387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0" name="Line 74"/>
          <p:cNvSpPr>
            <a:spLocks noChangeShapeType="1"/>
          </p:cNvSpPr>
          <p:nvPr/>
        </p:nvSpPr>
        <p:spPr bwMode="auto">
          <a:xfrm flipH="1">
            <a:off x="7396163" y="2232026"/>
            <a:ext cx="569912" cy="1179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1" name="Line 83"/>
          <p:cNvSpPr>
            <a:spLocks noChangeShapeType="1"/>
          </p:cNvSpPr>
          <p:nvPr/>
        </p:nvSpPr>
        <p:spPr bwMode="auto">
          <a:xfrm flipH="1">
            <a:off x="5075239" y="1047751"/>
            <a:ext cx="1101725" cy="7921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2" name="Line 89"/>
          <p:cNvSpPr>
            <a:spLocks noChangeShapeType="1"/>
          </p:cNvSpPr>
          <p:nvPr/>
        </p:nvSpPr>
        <p:spPr bwMode="auto">
          <a:xfrm>
            <a:off x="4391026" y="1903414"/>
            <a:ext cx="5556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3" name="Line 91"/>
          <p:cNvSpPr>
            <a:spLocks noChangeShapeType="1"/>
          </p:cNvSpPr>
          <p:nvPr/>
        </p:nvSpPr>
        <p:spPr bwMode="auto">
          <a:xfrm>
            <a:off x="3819526" y="3079750"/>
            <a:ext cx="982663" cy="6477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4" name="Line 97"/>
          <p:cNvSpPr>
            <a:spLocks noChangeShapeType="1"/>
          </p:cNvSpPr>
          <p:nvPr/>
        </p:nvSpPr>
        <p:spPr bwMode="auto">
          <a:xfrm flipH="1">
            <a:off x="7086600" y="3571875"/>
            <a:ext cx="255588" cy="698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5" name="Line 111"/>
          <p:cNvSpPr>
            <a:spLocks noChangeShapeType="1"/>
          </p:cNvSpPr>
          <p:nvPr/>
        </p:nvSpPr>
        <p:spPr bwMode="auto">
          <a:xfrm flipV="1">
            <a:off x="6337301" y="6094414"/>
            <a:ext cx="1598613" cy="155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6" name="Line 128"/>
          <p:cNvSpPr>
            <a:spLocks noChangeShapeType="1"/>
          </p:cNvSpPr>
          <p:nvPr/>
        </p:nvSpPr>
        <p:spPr bwMode="auto">
          <a:xfrm flipH="1">
            <a:off x="3781426" y="1974851"/>
            <a:ext cx="481013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831643" y="831057"/>
            <a:ext cx="387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此时交换红黄颜色无意义！</a:t>
            </a:r>
          </a:p>
        </p:txBody>
      </p:sp>
    </p:spTree>
    <p:extLst>
      <p:ext uri="{BB962C8B-B14F-4D97-AF65-F5344CB8AC3E}">
        <p14:creationId xmlns:p14="http://schemas.microsoft.com/office/powerpoint/2010/main" val="198000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5524501" y="3500439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v0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3678238" y="2930525"/>
            <a:ext cx="184150" cy="160338"/>
          </a:xfrm>
          <a:prstGeom prst="ellipse">
            <a:avLst/>
          </a:prstGeom>
          <a:solidFill>
            <a:srgbClr val="FFFF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2228" name="Oval 10"/>
          <p:cNvSpPr>
            <a:spLocks noChangeArrowheads="1"/>
          </p:cNvSpPr>
          <p:nvPr/>
        </p:nvSpPr>
        <p:spPr bwMode="auto">
          <a:xfrm>
            <a:off x="4203701" y="1806576"/>
            <a:ext cx="187325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9" name="Oval 11"/>
          <p:cNvSpPr>
            <a:spLocks noChangeArrowheads="1"/>
          </p:cNvSpPr>
          <p:nvPr/>
        </p:nvSpPr>
        <p:spPr bwMode="auto">
          <a:xfrm>
            <a:off x="4946651" y="1817688"/>
            <a:ext cx="187325" cy="157162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0" name="Oval 12"/>
          <p:cNvSpPr>
            <a:spLocks noChangeArrowheads="1"/>
          </p:cNvSpPr>
          <p:nvPr/>
        </p:nvSpPr>
        <p:spPr bwMode="auto">
          <a:xfrm>
            <a:off x="4802188" y="3695701"/>
            <a:ext cx="196850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5780089" y="3832225"/>
            <a:ext cx="187325" cy="153988"/>
          </a:xfrm>
          <a:prstGeom prst="ellipse">
            <a:avLst/>
          </a:prstGeom>
          <a:solidFill>
            <a:schemeClr val="accent3"/>
          </a:solidFill>
          <a:ln w="11113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2232" name="Oval 14"/>
          <p:cNvSpPr>
            <a:spLocks noChangeArrowheads="1"/>
          </p:cNvSpPr>
          <p:nvPr/>
        </p:nvSpPr>
        <p:spPr bwMode="auto">
          <a:xfrm>
            <a:off x="6943726" y="4265613"/>
            <a:ext cx="188913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3" name="Oval 17"/>
          <p:cNvSpPr>
            <a:spLocks noChangeArrowheads="1"/>
          </p:cNvSpPr>
          <p:nvPr/>
        </p:nvSpPr>
        <p:spPr bwMode="auto">
          <a:xfrm>
            <a:off x="7281863" y="3417889"/>
            <a:ext cx="188912" cy="153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4" name="Oval 20"/>
          <p:cNvSpPr>
            <a:spLocks noChangeArrowheads="1"/>
          </p:cNvSpPr>
          <p:nvPr/>
        </p:nvSpPr>
        <p:spPr bwMode="auto">
          <a:xfrm>
            <a:off x="7935914" y="2084389"/>
            <a:ext cx="187325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5" name="Oval 21"/>
          <p:cNvSpPr>
            <a:spLocks noChangeArrowheads="1"/>
          </p:cNvSpPr>
          <p:nvPr/>
        </p:nvSpPr>
        <p:spPr bwMode="auto">
          <a:xfrm>
            <a:off x="6162676" y="920750"/>
            <a:ext cx="188913" cy="153988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6" name="Oval 22"/>
          <p:cNvSpPr>
            <a:spLocks noChangeArrowheads="1"/>
          </p:cNvSpPr>
          <p:nvPr/>
        </p:nvSpPr>
        <p:spPr bwMode="auto">
          <a:xfrm>
            <a:off x="9658351" y="300038"/>
            <a:ext cx="193675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7" name="Oval 29"/>
          <p:cNvSpPr>
            <a:spLocks noChangeArrowheads="1"/>
          </p:cNvSpPr>
          <p:nvPr/>
        </p:nvSpPr>
        <p:spPr bwMode="auto">
          <a:xfrm>
            <a:off x="9339263" y="4792663"/>
            <a:ext cx="188912" cy="15875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8" name="Oval 31"/>
          <p:cNvSpPr>
            <a:spLocks noChangeArrowheads="1"/>
          </p:cNvSpPr>
          <p:nvPr/>
        </p:nvSpPr>
        <p:spPr bwMode="auto">
          <a:xfrm>
            <a:off x="7935914" y="5991226"/>
            <a:ext cx="187325" cy="16192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9" name="Oval 33"/>
          <p:cNvSpPr>
            <a:spLocks noChangeArrowheads="1"/>
          </p:cNvSpPr>
          <p:nvPr/>
        </p:nvSpPr>
        <p:spPr bwMode="auto">
          <a:xfrm>
            <a:off x="6176963" y="6142038"/>
            <a:ext cx="190500" cy="15240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0" name="Rectangle 38"/>
          <p:cNvSpPr>
            <a:spLocks noChangeArrowheads="1"/>
          </p:cNvSpPr>
          <p:nvPr/>
        </p:nvSpPr>
        <p:spPr bwMode="auto">
          <a:xfrm>
            <a:off x="9910763" y="28575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1" name="Rectangle 40"/>
          <p:cNvSpPr>
            <a:spLocks noChangeArrowheads="1"/>
          </p:cNvSpPr>
          <p:nvPr/>
        </p:nvSpPr>
        <p:spPr bwMode="auto">
          <a:xfrm>
            <a:off x="6299200" y="6889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2" name="Rectangle 41"/>
          <p:cNvSpPr>
            <a:spLocks noChangeArrowheads="1"/>
          </p:cNvSpPr>
          <p:nvPr/>
        </p:nvSpPr>
        <p:spPr bwMode="auto">
          <a:xfrm>
            <a:off x="7913688" y="1806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3" name="Rectangle 43"/>
          <p:cNvSpPr>
            <a:spLocks noChangeArrowheads="1"/>
          </p:cNvSpPr>
          <p:nvPr/>
        </p:nvSpPr>
        <p:spPr bwMode="auto">
          <a:xfrm>
            <a:off x="7670800" y="35004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豫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4" name="Rectangle 46"/>
          <p:cNvSpPr>
            <a:spLocks noChangeArrowheads="1"/>
          </p:cNvSpPr>
          <p:nvPr/>
        </p:nvSpPr>
        <p:spPr bwMode="auto">
          <a:xfrm>
            <a:off x="9604375" y="4854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5" name="Rectangle 48"/>
          <p:cNvSpPr>
            <a:spLocks noChangeArrowheads="1"/>
          </p:cNvSpPr>
          <p:nvPr/>
        </p:nvSpPr>
        <p:spPr bwMode="auto">
          <a:xfrm>
            <a:off x="5262563" y="17541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6" name="Rectangle 50"/>
          <p:cNvSpPr>
            <a:spLocks noChangeArrowheads="1"/>
          </p:cNvSpPr>
          <p:nvPr/>
        </p:nvSpPr>
        <p:spPr bwMode="auto">
          <a:xfrm>
            <a:off x="3968750" y="1625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7" name="Rectangle 51"/>
          <p:cNvSpPr>
            <a:spLocks noChangeArrowheads="1"/>
          </p:cNvSpPr>
          <p:nvPr/>
        </p:nvSpPr>
        <p:spPr bwMode="auto">
          <a:xfrm>
            <a:off x="3414713" y="30353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青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8" name="Rectangle 56"/>
          <p:cNvSpPr>
            <a:spLocks noChangeArrowheads="1"/>
          </p:cNvSpPr>
          <p:nvPr/>
        </p:nvSpPr>
        <p:spPr bwMode="auto">
          <a:xfrm>
            <a:off x="5897563" y="623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9" name="Rectangle 57"/>
          <p:cNvSpPr>
            <a:spLocks noChangeArrowheads="1"/>
          </p:cNvSpPr>
          <p:nvPr/>
        </p:nvSpPr>
        <p:spPr bwMode="auto">
          <a:xfrm>
            <a:off x="4435475" y="369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川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50" name="Rectangle 58"/>
          <p:cNvSpPr>
            <a:spLocks noChangeArrowheads="1"/>
          </p:cNvSpPr>
          <p:nvPr/>
        </p:nvSpPr>
        <p:spPr bwMode="auto">
          <a:xfrm>
            <a:off x="7802563" y="6148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粤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51" name="Rectangle 62"/>
          <p:cNvSpPr>
            <a:spLocks noChangeArrowheads="1"/>
          </p:cNvSpPr>
          <p:nvPr/>
        </p:nvSpPr>
        <p:spPr bwMode="auto">
          <a:xfrm>
            <a:off x="6700838" y="4418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52" name="Line 64"/>
          <p:cNvSpPr>
            <a:spLocks noChangeShapeType="1"/>
          </p:cNvSpPr>
          <p:nvPr/>
        </p:nvSpPr>
        <p:spPr bwMode="auto">
          <a:xfrm flipV="1">
            <a:off x="6337300" y="388938"/>
            <a:ext cx="3321050" cy="563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3" name="Line 69"/>
          <p:cNvSpPr>
            <a:spLocks noChangeShapeType="1"/>
          </p:cNvSpPr>
          <p:nvPr/>
        </p:nvSpPr>
        <p:spPr bwMode="auto">
          <a:xfrm>
            <a:off x="6275389" y="1062038"/>
            <a:ext cx="1703387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4" name="Line 74"/>
          <p:cNvSpPr>
            <a:spLocks noChangeShapeType="1"/>
          </p:cNvSpPr>
          <p:nvPr/>
        </p:nvSpPr>
        <p:spPr bwMode="auto">
          <a:xfrm flipH="1">
            <a:off x="7396163" y="2232026"/>
            <a:ext cx="569912" cy="1179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5" name="Line 83"/>
          <p:cNvSpPr>
            <a:spLocks noChangeShapeType="1"/>
          </p:cNvSpPr>
          <p:nvPr/>
        </p:nvSpPr>
        <p:spPr bwMode="auto">
          <a:xfrm flipH="1">
            <a:off x="5075239" y="1047751"/>
            <a:ext cx="1101725" cy="7921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6" name="Line 89"/>
          <p:cNvSpPr>
            <a:spLocks noChangeShapeType="1"/>
          </p:cNvSpPr>
          <p:nvPr/>
        </p:nvSpPr>
        <p:spPr bwMode="auto">
          <a:xfrm>
            <a:off x="4391026" y="1903414"/>
            <a:ext cx="5556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7" name="Line 91"/>
          <p:cNvSpPr>
            <a:spLocks noChangeShapeType="1"/>
          </p:cNvSpPr>
          <p:nvPr/>
        </p:nvSpPr>
        <p:spPr bwMode="auto">
          <a:xfrm>
            <a:off x="3819526" y="3079750"/>
            <a:ext cx="982663" cy="6477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8" name="Line 97"/>
          <p:cNvSpPr>
            <a:spLocks noChangeShapeType="1"/>
          </p:cNvSpPr>
          <p:nvPr/>
        </p:nvSpPr>
        <p:spPr bwMode="auto">
          <a:xfrm flipH="1">
            <a:off x="7086600" y="3571875"/>
            <a:ext cx="255588" cy="698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9" name="Line 111"/>
          <p:cNvSpPr>
            <a:spLocks noChangeShapeType="1"/>
          </p:cNvSpPr>
          <p:nvPr/>
        </p:nvSpPr>
        <p:spPr bwMode="auto">
          <a:xfrm flipV="1">
            <a:off x="6337301" y="6094414"/>
            <a:ext cx="1598613" cy="155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0" name="Line 128"/>
          <p:cNvSpPr>
            <a:spLocks noChangeShapeType="1"/>
          </p:cNvSpPr>
          <p:nvPr/>
        </p:nvSpPr>
        <p:spPr bwMode="auto">
          <a:xfrm flipH="1">
            <a:off x="3781426" y="1974851"/>
            <a:ext cx="481013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1" name="Line 111"/>
          <p:cNvSpPr>
            <a:spLocks noChangeShapeType="1"/>
          </p:cNvSpPr>
          <p:nvPr/>
        </p:nvSpPr>
        <p:spPr bwMode="auto">
          <a:xfrm>
            <a:off x="4953000" y="3798889"/>
            <a:ext cx="857250" cy="130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2" name="Line 111"/>
          <p:cNvSpPr>
            <a:spLocks noChangeShapeType="1"/>
          </p:cNvSpPr>
          <p:nvPr/>
        </p:nvSpPr>
        <p:spPr bwMode="auto">
          <a:xfrm>
            <a:off x="5953126" y="3929064"/>
            <a:ext cx="1000125" cy="428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3" name="Rectangle 5"/>
          <p:cNvSpPr>
            <a:spLocks noChangeArrowheads="1"/>
          </p:cNvSpPr>
          <p:nvPr/>
        </p:nvSpPr>
        <p:spPr bwMode="auto">
          <a:xfrm>
            <a:off x="6081713" y="51768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黔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64" name="Oval 36"/>
          <p:cNvSpPr>
            <a:spLocks noChangeArrowheads="1"/>
          </p:cNvSpPr>
          <p:nvPr/>
        </p:nvSpPr>
        <p:spPr bwMode="auto">
          <a:xfrm>
            <a:off x="5929313" y="5026026"/>
            <a:ext cx="190500" cy="1619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65" name="Rectangle 49"/>
          <p:cNvSpPr>
            <a:spLocks noChangeArrowheads="1"/>
          </p:cNvSpPr>
          <p:nvPr/>
        </p:nvSpPr>
        <p:spPr bwMode="auto">
          <a:xfrm>
            <a:off x="5643563" y="230822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陕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66" name="Oval 131"/>
          <p:cNvSpPr>
            <a:spLocks noChangeArrowheads="1"/>
          </p:cNvSpPr>
          <p:nvPr/>
        </p:nvSpPr>
        <p:spPr bwMode="auto">
          <a:xfrm>
            <a:off x="5368925" y="2589213"/>
            <a:ext cx="184150" cy="158750"/>
          </a:xfrm>
          <a:prstGeom prst="ellipse">
            <a:avLst/>
          </a:prstGeom>
          <a:solidFill>
            <a:srgbClr val="008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67" name="Line 111"/>
          <p:cNvSpPr>
            <a:spLocks noChangeShapeType="1"/>
          </p:cNvSpPr>
          <p:nvPr/>
        </p:nvSpPr>
        <p:spPr bwMode="auto">
          <a:xfrm>
            <a:off x="5453064" y="2714625"/>
            <a:ext cx="428625" cy="11430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8" name="Line 111"/>
          <p:cNvSpPr>
            <a:spLocks noChangeShapeType="1"/>
          </p:cNvSpPr>
          <p:nvPr/>
        </p:nvSpPr>
        <p:spPr bwMode="auto">
          <a:xfrm>
            <a:off x="5881689" y="4000501"/>
            <a:ext cx="142875" cy="1000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524001" y="252413"/>
            <a:ext cx="6577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此时</a:t>
            </a:r>
            <a:r>
              <a:rPr lang="zh-CN" altLang="en-US" sz="2400" b="1" dirty="0" smtClean="0"/>
              <a:t>，蓝绿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陕黔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子图</a:t>
            </a:r>
            <a:r>
              <a:rPr lang="zh-CN" altLang="en-US" sz="2400" b="1" dirty="0"/>
              <a:t>中，陕和黔必定不联通！</a:t>
            </a:r>
          </a:p>
        </p:txBody>
      </p:sp>
    </p:spTree>
    <p:extLst>
      <p:ext uri="{BB962C8B-B14F-4D97-AF65-F5344CB8AC3E}">
        <p14:creationId xmlns:p14="http://schemas.microsoft.com/office/powerpoint/2010/main" val="37572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10150475" y="42275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沪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6081713" y="51768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黔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5524501" y="3500439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v0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9236075" y="3022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8523288" y="28082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津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3678238" y="2930525"/>
            <a:ext cx="184150" cy="160338"/>
          </a:xfrm>
          <a:prstGeom prst="ellipse">
            <a:avLst/>
          </a:prstGeom>
          <a:solidFill>
            <a:srgbClr val="FFFF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0184" name="Oval 10"/>
          <p:cNvSpPr>
            <a:spLocks noChangeArrowheads="1"/>
          </p:cNvSpPr>
          <p:nvPr/>
        </p:nvSpPr>
        <p:spPr bwMode="auto">
          <a:xfrm>
            <a:off x="4203701" y="1806576"/>
            <a:ext cx="187325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5" name="Oval 11"/>
          <p:cNvSpPr>
            <a:spLocks noChangeArrowheads="1"/>
          </p:cNvSpPr>
          <p:nvPr/>
        </p:nvSpPr>
        <p:spPr bwMode="auto">
          <a:xfrm>
            <a:off x="4946651" y="1817688"/>
            <a:ext cx="187325" cy="157162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6" name="Oval 12"/>
          <p:cNvSpPr>
            <a:spLocks noChangeArrowheads="1"/>
          </p:cNvSpPr>
          <p:nvPr/>
        </p:nvSpPr>
        <p:spPr bwMode="auto">
          <a:xfrm>
            <a:off x="4802188" y="3695701"/>
            <a:ext cx="196850" cy="155575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5780089" y="3832225"/>
            <a:ext cx="187325" cy="153988"/>
          </a:xfrm>
          <a:prstGeom prst="ellipse">
            <a:avLst/>
          </a:prstGeom>
          <a:solidFill>
            <a:schemeClr val="accent3"/>
          </a:solidFill>
          <a:ln w="11113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0188" name="Oval 14"/>
          <p:cNvSpPr>
            <a:spLocks noChangeArrowheads="1"/>
          </p:cNvSpPr>
          <p:nvPr/>
        </p:nvSpPr>
        <p:spPr bwMode="auto">
          <a:xfrm>
            <a:off x="6943726" y="4265613"/>
            <a:ext cx="188913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9" name="Oval 15"/>
          <p:cNvSpPr>
            <a:spLocks noChangeArrowheads="1"/>
          </p:cNvSpPr>
          <p:nvPr/>
        </p:nvSpPr>
        <p:spPr bwMode="auto">
          <a:xfrm>
            <a:off x="8177214" y="4051301"/>
            <a:ext cx="185737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0" name="Oval 16"/>
          <p:cNvSpPr>
            <a:spLocks noChangeArrowheads="1"/>
          </p:cNvSpPr>
          <p:nvPr/>
        </p:nvSpPr>
        <p:spPr bwMode="auto">
          <a:xfrm>
            <a:off x="6675439" y="2452689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1" name="Oval 17"/>
          <p:cNvSpPr>
            <a:spLocks noChangeArrowheads="1"/>
          </p:cNvSpPr>
          <p:nvPr/>
        </p:nvSpPr>
        <p:spPr bwMode="auto">
          <a:xfrm>
            <a:off x="7281863" y="3417889"/>
            <a:ext cx="188912" cy="153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2" name="Oval 18"/>
          <p:cNvSpPr>
            <a:spLocks noChangeArrowheads="1"/>
          </p:cNvSpPr>
          <p:nvPr/>
        </p:nvSpPr>
        <p:spPr bwMode="auto">
          <a:xfrm>
            <a:off x="7921626" y="2505075"/>
            <a:ext cx="187325" cy="160338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3" name="Oval 19"/>
          <p:cNvSpPr>
            <a:spLocks noChangeArrowheads="1"/>
          </p:cNvSpPr>
          <p:nvPr/>
        </p:nvSpPr>
        <p:spPr bwMode="auto">
          <a:xfrm>
            <a:off x="8264525" y="2782889"/>
            <a:ext cx="198438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4" name="Oval 20"/>
          <p:cNvSpPr>
            <a:spLocks noChangeArrowheads="1"/>
          </p:cNvSpPr>
          <p:nvPr/>
        </p:nvSpPr>
        <p:spPr bwMode="auto">
          <a:xfrm>
            <a:off x="7935914" y="2084389"/>
            <a:ext cx="187325" cy="15557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5" name="Oval 21"/>
          <p:cNvSpPr>
            <a:spLocks noChangeArrowheads="1"/>
          </p:cNvSpPr>
          <p:nvPr/>
        </p:nvSpPr>
        <p:spPr bwMode="auto">
          <a:xfrm>
            <a:off x="6162676" y="920750"/>
            <a:ext cx="188913" cy="153988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6" name="Oval 22"/>
          <p:cNvSpPr>
            <a:spLocks noChangeArrowheads="1"/>
          </p:cNvSpPr>
          <p:nvPr/>
        </p:nvSpPr>
        <p:spPr bwMode="auto">
          <a:xfrm>
            <a:off x="9658351" y="300038"/>
            <a:ext cx="193675" cy="152400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7" name="Oval 23"/>
          <p:cNvSpPr>
            <a:spLocks noChangeArrowheads="1"/>
          </p:cNvSpPr>
          <p:nvPr/>
        </p:nvSpPr>
        <p:spPr bwMode="auto">
          <a:xfrm>
            <a:off x="9467850" y="984251"/>
            <a:ext cx="190500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8" name="Oval 24"/>
          <p:cNvSpPr>
            <a:spLocks noChangeArrowheads="1"/>
          </p:cNvSpPr>
          <p:nvPr/>
        </p:nvSpPr>
        <p:spPr bwMode="auto">
          <a:xfrm>
            <a:off x="9086851" y="1670051"/>
            <a:ext cx="187325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9" name="Oval 25"/>
          <p:cNvSpPr>
            <a:spLocks noChangeArrowheads="1"/>
          </p:cNvSpPr>
          <p:nvPr/>
        </p:nvSpPr>
        <p:spPr bwMode="auto">
          <a:xfrm>
            <a:off x="8988425" y="3074989"/>
            <a:ext cx="185738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0" name="Oval 26"/>
          <p:cNvSpPr>
            <a:spLocks noChangeArrowheads="1"/>
          </p:cNvSpPr>
          <p:nvPr/>
        </p:nvSpPr>
        <p:spPr bwMode="auto">
          <a:xfrm>
            <a:off x="8078789" y="4951414"/>
            <a:ext cx="185737" cy="153987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1" name="Oval 27"/>
          <p:cNvSpPr>
            <a:spLocks noChangeArrowheads="1"/>
          </p:cNvSpPr>
          <p:nvPr/>
        </p:nvSpPr>
        <p:spPr bwMode="auto">
          <a:xfrm>
            <a:off x="9356726" y="3944938"/>
            <a:ext cx="187325" cy="158750"/>
          </a:xfrm>
          <a:prstGeom prst="ellipse">
            <a:avLst/>
          </a:prstGeom>
          <a:solidFill>
            <a:schemeClr val="tx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2" name="Oval 28"/>
          <p:cNvSpPr>
            <a:spLocks noChangeArrowheads="1"/>
          </p:cNvSpPr>
          <p:nvPr/>
        </p:nvSpPr>
        <p:spPr bwMode="auto">
          <a:xfrm>
            <a:off x="9910763" y="4314825"/>
            <a:ext cx="196850" cy="158750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3" name="Oval 29"/>
          <p:cNvSpPr>
            <a:spLocks noChangeArrowheads="1"/>
          </p:cNvSpPr>
          <p:nvPr/>
        </p:nvSpPr>
        <p:spPr bwMode="auto">
          <a:xfrm>
            <a:off x="9339263" y="4792663"/>
            <a:ext cx="188912" cy="15875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4" name="Oval 30"/>
          <p:cNvSpPr>
            <a:spLocks noChangeArrowheads="1"/>
          </p:cNvSpPr>
          <p:nvPr/>
        </p:nvSpPr>
        <p:spPr bwMode="auto">
          <a:xfrm>
            <a:off x="9032876" y="5480051"/>
            <a:ext cx="195263" cy="15557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5" name="Oval 31"/>
          <p:cNvSpPr>
            <a:spLocks noChangeArrowheads="1"/>
          </p:cNvSpPr>
          <p:nvPr/>
        </p:nvSpPr>
        <p:spPr bwMode="auto">
          <a:xfrm>
            <a:off x="7935914" y="5991226"/>
            <a:ext cx="187325" cy="161925"/>
          </a:xfrm>
          <a:prstGeom prst="ellipse">
            <a:avLst/>
          </a:prstGeom>
          <a:solidFill>
            <a:srgbClr val="FFFF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3" name="Oval 32"/>
          <p:cNvSpPr>
            <a:spLocks noChangeArrowheads="1"/>
          </p:cNvSpPr>
          <p:nvPr/>
        </p:nvSpPr>
        <p:spPr bwMode="auto">
          <a:xfrm>
            <a:off x="7140576" y="5040314"/>
            <a:ext cx="187325" cy="161925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07" name="Oval 33"/>
          <p:cNvSpPr>
            <a:spLocks noChangeArrowheads="1"/>
          </p:cNvSpPr>
          <p:nvPr/>
        </p:nvSpPr>
        <p:spPr bwMode="auto">
          <a:xfrm>
            <a:off x="6176963" y="6142038"/>
            <a:ext cx="190500" cy="152400"/>
          </a:xfrm>
          <a:prstGeom prst="ellipse">
            <a:avLst/>
          </a:prstGeom>
          <a:solidFill>
            <a:srgbClr val="FF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8" name="Oval 34"/>
          <p:cNvSpPr>
            <a:spLocks noChangeArrowheads="1"/>
          </p:cNvSpPr>
          <p:nvPr/>
        </p:nvSpPr>
        <p:spPr bwMode="auto">
          <a:xfrm>
            <a:off x="3468689" y="4859339"/>
            <a:ext cx="187325" cy="15557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09" name="Oval 35"/>
          <p:cNvSpPr>
            <a:spLocks noChangeArrowheads="1"/>
          </p:cNvSpPr>
          <p:nvPr/>
        </p:nvSpPr>
        <p:spPr bwMode="auto">
          <a:xfrm>
            <a:off x="4826000" y="5414963"/>
            <a:ext cx="185738" cy="157162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10" name="Oval 36"/>
          <p:cNvSpPr>
            <a:spLocks noChangeArrowheads="1"/>
          </p:cNvSpPr>
          <p:nvPr/>
        </p:nvSpPr>
        <p:spPr bwMode="auto">
          <a:xfrm>
            <a:off x="5929313" y="5026026"/>
            <a:ext cx="190500" cy="1619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11" name="Rectangle 37"/>
          <p:cNvSpPr>
            <a:spLocks noChangeArrowheads="1"/>
          </p:cNvSpPr>
          <p:nvPr/>
        </p:nvSpPr>
        <p:spPr bwMode="auto">
          <a:xfrm>
            <a:off x="9799638" y="9779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吉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2" name="Rectangle 38"/>
          <p:cNvSpPr>
            <a:spLocks noChangeArrowheads="1"/>
          </p:cNvSpPr>
          <p:nvPr/>
        </p:nvSpPr>
        <p:spPr bwMode="auto">
          <a:xfrm>
            <a:off x="9910763" y="28575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3" name="Rectangle 39"/>
          <p:cNvSpPr>
            <a:spLocks noChangeArrowheads="1"/>
          </p:cNvSpPr>
          <p:nvPr/>
        </p:nvSpPr>
        <p:spPr bwMode="auto">
          <a:xfrm>
            <a:off x="9361488" y="1703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辽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4" name="Rectangle 40"/>
          <p:cNvSpPr>
            <a:spLocks noChangeArrowheads="1"/>
          </p:cNvSpPr>
          <p:nvPr/>
        </p:nvSpPr>
        <p:spPr bwMode="auto">
          <a:xfrm>
            <a:off x="6299200" y="6889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5" name="Rectangle 41"/>
          <p:cNvSpPr>
            <a:spLocks noChangeArrowheads="1"/>
          </p:cNvSpPr>
          <p:nvPr/>
        </p:nvSpPr>
        <p:spPr bwMode="auto">
          <a:xfrm>
            <a:off x="7913688" y="1806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6" name="Rectangle 42"/>
          <p:cNvSpPr>
            <a:spLocks noChangeArrowheads="1"/>
          </p:cNvSpPr>
          <p:nvPr/>
        </p:nvSpPr>
        <p:spPr bwMode="auto">
          <a:xfrm>
            <a:off x="7854950" y="27432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京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7" name="Rectangle 43"/>
          <p:cNvSpPr>
            <a:spLocks noChangeArrowheads="1"/>
          </p:cNvSpPr>
          <p:nvPr/>
        </p:nvSpPr>
        <p:spPr bwMode="auto">
          <a:xfrm>
            <a:off x="7670800" y="35004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豫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8" name="Rectangle 44"/>
          <p:cNvSpPr>
            <a:spLocks noChangeArrowheads="1"/>
          </p:cNvSpPr>
          <p:nvPr/>
        </p:nvSpPr>
        <p:spPr bwMode="auto">
          <a:xfrm>
            <a:off x="6462713" y="26527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晋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19" name="Rectangle 45"/>
          <p:cNvSpPr>
            <a:spLocks noChangeArrowheads="1"/>
          </p:cNvSpPr>
          <p:nvPr/>
        </p:nvSpPr>
        <p:spPr bwMode="auto">
          <a:xfrm>
            <a:off x="9493250" y="37719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0" name="Rectangle 46"/>
          <p:cNvSpPr>
            <a:spLocks noChangeArrowheads="1"/>
          </p:cNvSpPr>
          <p:nvPr/>
        </p:nvSpPr>
        <p:spPr bwMode="auto">
          <a:xfrm>
            <a:off x="9604375" y="485457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1" name="Rectangle 47"/>
          <p:cNvSpPr>
            <a:spLocks noChangeArrowheads="1"/>
          </p:cNvSpPr>
          <p:nvPr/>
        </p:nvSpPr>
        <p:spPr bwMode="auto">
          <a:xfrm>
            <a:off x="9286875" y="55514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闽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2" name="Rectangle 48"/>
          <p:cNvSpPr>
            <a:spLocks noChangeArrowheads="1"/>
          </p:cNvSpPr>
          <p:nvPr/>
        </p:nvSpPr>
        <p:spPr bwMode="auto">
          <a:xfrm>
            <a:off x="5262563" y="17541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3" name="Rectangle 49"/>
          <p:cNvSpPr>
            <a:spLocks noChangeArrowheads="1"/>
          </p:cNvSpPr>
          <p:nvPr/>
        </p:nvSpPr>
        <p:spPr bwMode="auto">
          <a:xfrm>
            <a:off x="5643563" y="230822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陕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4" name="Rectangle 50"/>
          <p:cNvSpPr>
            <a:spLocks noChangeArrowheads="1"/>
          </p:cNvSpPr>
          <p:nvPr/>
        </p:nvSpPr>
        <p:spPr bwMode="auto">
          <a:xfrm>
            <a:off x="3968750" y="16256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5" name="Rectangle 51"/>
          <p:cNvSpPr>
            <a:spLocks noChangeArrowheads="1"/>
          </p:cNvSpPr>
          <p:nvPr/>
        </p:nvSpPr>
        <p:spPr bwMode="auto">
          <a:xfrm>
            <a:off x="3414713" y="30353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青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6" name="Oval 52"/>
          <p:cNvSpPr>
            <a:spLocks noChangeArrowheads="1"/>
          </p:cNvSpPr>
          <p:nvPr/>
        </p:nvSpPr>
        <p:spPr bwMode="auto">
          <a:xfrm>
            <a:off x="1987551" y="2589214"/>
            <a:ext cx="187325" cy="153987"/>
          </a:xfrm>
          <a:prstGeom prst="ellipse">
            <a:avLst/>
          </a:prstGeom>
          <a:solidFill>
            <a:srgbClr val="008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27" name="Rectangle 53"/>
          <p:cNvSpPr>
            <a:spLocks noChangeArrowheads="1"/>
          </p:cNvSpPr>
          <p:nvPr/>
        </p:nvSpPr>
        <p:spPr bwMode="auto">
          <a:xfrm>
            <a:off x="1881188" y="2298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新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8" name="Rectangle 54"/>
          <p:cNvSpPr>
            <a:spLocks noChangeArrowheads="1"/>
          </p:cNvSpPr>
          <p:nvPr/>
        </p:nvSpPr>
        <p:spPr bwMode="auto">
          <a:xfrm>
            <a:off x="3160713" y="4924425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29" name="Rectangle 55"/>
          <p:cNvSpPr>
            <a:spLocks noChangeArrowheads="1"/>
          </p:cNvSpPr>
          <p:nvPr/>
        </p:nvSpPr>
        <p:spPr bwMode="auto">
          <a:xfrm>
            <a:off x="4660900" y="55832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0" name="Rectangle 56"/>
          <p:cNvSpPr>
            <a:spLocks noChangeArrowheads="1"/>
          </p:cNvSpPr>
          <p:nvPr/>
        </p:nvSpPr>
        <p:spPr bwMode="auto">
          <a:xfrm>
            <a:off x="5897563" y="623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1" name="Rectangle 57"/>
          <p:cNvSpPr>
            <a:spLocks noChangeArrowheads="1"/>
          </p:cNvSpPr>
          <p:nvPr/>
        </p:nvSpPr>
        <p:spPr bwMode="auto">
          <a:xfrm>
            <a:off x="4435475" y="3695700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川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2" name="Rectangle 58"/>
          <p:cNvSpPr>
            <a:spLocks noChangeArrowheads="1"/>
          </p:cNvSpPr>
          <p:nvPr/>
        </p:nvSpPr>
        <p:spPr bwMode="auto">
          <a:xfrm>
            <a:off x="7802563" y="614838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粤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3" name="Rectangle 59"/>
          <p:cNvSpPr>
            <a:spLocks noChangeArrowheads="1"/>
          </p:cNvSpPr>
          <p:nvPr/>
        </p:nvSpPr>
        <p:spPr bwMode="auto">
          <a:xfrm>
            <a:off x="7148513" y="5227638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4" name="Rectangle 60"/>
          <p:cNvSpPr>
            <a:spLocks noChangeArrowheads="1"/>
          </p:cNvSpPr>
          <p:nvPr/>
        </p:nvSpPr>
        <p:spPr bwMode="auto">
          <a:xfrm>
            <a:off x="8281988" y="4291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皖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5" name="Rectangle 61"/>
          <p:cNvSpPr>
            <a:spLocks noChangeArrowheads="1"/>
          </p:cNvSpPr>
          <p:nvPr/>
        </p:nvSpPr>
        <p:spPr bwMode="auto">
          <a:xfrm>
            <a:off x="8362950" y="50149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6" name="Rectangle 62"/>
          <p:cNvSpPr>
            <a:spLocks noChangeArrowheads="1"/>
          </p:cNvSpPr>
          <p:nvPr/>
        </p:nvSpPr>
        <p:spPr bwMode="auto">
          <a:xfrm>
            <a:off x="6700838" y="4418013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237" name="Line 63"/>
          <p:cNvSpPr>
            <a:spLocks noChangeShapeType="1"/>
          </p:cNvSpPr>
          <p:nvPr/>
        </p:nvSpPr>
        <p:spPr bwMode="auto">
          <a:xfrm flipH="1">
            <a:off x="9594850" y="452438"/>
            <a:ext cx="158750" cy="558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8" name="Line 64"/>
          <p:cNvSpPr>
            <a:spLocks noChangeShapeType="1"/>
          </p:cNvSpPr>
          <p:nvPr/>
        </p:nvSpPr>
        <p:spPr bwMode="auto">
          <a:xfrm flipV="1">
            <a:off x="6337300" y="388938"/>
            <a:ext cx="3321050" cy="563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9" name="Line 65"/>
          <p:cNvSpPr>
            <a:spLocks noChangeShapeType="1"/>
          </p:cNvSpPr>
          <p:nvPr/>
        </p:nvSpPr>
        <p:spPr bwMode="auto">
          <a:xfrm flipV="1">
            <a:off x="6330950" y="1036639"/>
            <a:ext cx="31369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0" name="Line 66"/>
          <p:cNvSpPr>
            <a:spLocks noChangeShapeType="1"/>
          </p:cNvSpPr>
          <p:nvPr/>
        </p:nvSpPr>
        <p:spPr bwMode="auto">
          <a:xfrm flipH="1">
            <a:off x="9212264" y="1139826"/>
            <a:ext cx="331787" cy="555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1" name="Line 67"/>
          <p:cNvSpPr>
            <a:spLocks noChangeShapeType="1"/>
          </p:cNvSpPr>
          <p:nvPr/>
        </p:nvSpPr>
        <p:spPr bwMode="auto">
          <a:xfrm>
            <a:off x="6337300" y="1066800"/>
            <a:ext cx="2762250" cy="6429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2" name="Line 68"/>
          <p:cNvSpPr>
            <a:spLocks noChangeShapeType="1"/>
          </p:cNvSpPr>
          <p:nvPr/>
        </p:nvSpPr>
        <p:spPr bwMode="auto">
          <a:xfrm flipH="1">
            <a:off x="8093076" y="1798638"/>
            <a:ext cx="1006475" cy="3175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3" name="Line 69"/>
          <p:cNvSpPr>
            <a:spLocks noChangeShapeType="1"/>
          </p:cNvSpPr>
          <p:nvPr/>
        </p:nvSpPr>
        <p:spPr bwMode="auto">
          <a:xfrm>
            <a:off x="6275389" y="1062038"/>
            <a:ext cx="1703387" cy="10541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4" name="Line 70"/>
          <p:cNvSpPr>
            <a:spLocks noChangeShapeType="1"/>
          </p:cNvSpPr>
          <p:nvPr/>
        </p:nvSpPr>
        <p:spPr bwMode="auto">
          <a:xfrm flipH="1">
            <a:off x="7997826" y="2232025"/>
            <a:ext cx="34925" cy="292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5" name="Line 71"/>
          <p:cNvSpPr>
            <a:spLocks noChangeShapeType="1"/>
          </p:cNvSpPr>
          <p:nvPr/>
        </p:nvSpPr>
        <p:spPr bwMode="auto">
          <a:xfrm>
            <a:off x="8062914" y="2220913"/>
            <a:ext cx="255587" cy="582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6" name="Line 72"/>
          <p:cNvSpPr>
            <a:spLocks noChangeShapeType="1"/>
          </p:cNvSpPr>
          <p:nvPr/>
        </p:nvSpPr>
        <p:spPr bwMode="auto">
          <a:xfrm>
            <a:off x="8093075" y="2193926"/>
            <a:ext cx="939800" cy="885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7" name="Line 73"/>
          <p:cNvSpPr>
            <a:spLocks noChangeShapeType="1"/>
          </p:cNvSpPr>
          <p:nvPr/>
        </p:nvSpPr>
        <p:spPr bwMode="auto">
          <a:xfrm flipV="1">
            <a:off x="6846888" y="2193925"/>
            <a:ext cx="1104900" cy="304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8" name="Line 74"/>
          <p:cNvSpPr>
            <a:spLocks noChangeShapeType="1"/>
          </p:cNvSpPr>
          <p:nvPr/>
        </p:nvSpPr>
        <p:spPr bwMode="auto">
          <a:xfrm flipH="1">
            <a:off x="7396163" y="2232026"/>
            <a:ext cx="569912" cy="11795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9" name="Line 75"/>
          <p:cNvSpPr>
            <a:spLocks noChangeShapeType="1"/>
          </p:cNvSpPr>
          <p:nvPr/>
        </p:nvSpPr>
        <p:spPr bwMode="auto">
          <a:xfrm>
            <a:off x="8072439" y="2665413"/>
            <a:ext cx="200025" cy="138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0" name="Line 76"/>
          <p:cNvSpPr>
            <a:spLocks noChangeShapeType="1"/>
          </p:cNvSpPr>
          <p:nvPr/>
        </p:nvSpPr>
        <p:spPr bwMode="auto">
          <a:xfrm flipH="1">
            <a:off x="7439025" y="3186114"/>
            <a:ext cx="1549400" cy="2762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1" name="Line 77"/>
          <p:cNvSpPr>
            <a:spLocks noChangeShapeType="1"/>
          </p:cNvSpPr>
          <p:nvPr/>
        </p:nvSpPr>
        <p:spPr bwMode="auto">
          <a:xfrm flipH="1">
            <a:off x="8289925" y="3241676"/>
            <a:ext cx="742950" cy="828675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2" name="Line 78"/>
          <p:cNvSpPr>
            <a:spLocks noChangeShapeType="1"/>
          </p:cNvSpPr>
          <p:nvPr/>
        </p:nvSpPr>
        <p:spPr bwMode="auto">
          <a:xfrm>
            <a:off x="9117014" y="3211513"/>
            <a:ext cx="320675" cy="755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3" name="Line 79"/>
          <p:cNvSpPr>
            <a:spLocks noChangeShapeType="1"/>
          </p:cNvSpPr>
          <p:nvPr/>
        </p:nvSpPr>
        <p:spPr bwMode="auto">
          <a:xfrm flipV="1">
            <a:off x="5526088" y="2535238"/>
            <a:ext cx="1149350" cy="125412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4" name="Line 80"/>
          <p:cNvSpPr>
            <a:spLocks noChangeShapeType="1"/>
          </p:cNvSpPr>
          <p:nvPr/>
        </p:nvSpPr>
        <p:spPr bwMode="auto">
          <a:xfrm>
            <a:off x="6786564" y="2608264"/>
            <a:ext cx="541337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5" name="Line 81"/>
          <p:cNvSpPr>
            <a:spLocks noChangeShapeType="1"/>
          </p:cNvSpPr>
          <p:nvPr/>
        </p:nvSpPr>
        <p:spPr bwMode="auto">
          <a:xfrm>
            <a:off x="6261101" y="1074738"/>
            <a:ext cx="473075" cy="13827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6" name="Line 82"/>
          <p:cNvSpPr>
            <a:spLocks noChangeShapeType="1"/>
          </p:cNvSpPr>
          <p:nvPr/>
        </p:nvSpPr>
        <p:spPr bwMode="auto">
          <a:xfrm flipH="1">
            <a:off x="5510214" y="1062038"/>
            <a:ext cx="682625" cy="1535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7" name="Line 83"/>
          <p:cNvSpPr>
            <a:spLocks noChangeShapeType="1"/>
          </p:cNvSpPr>
          <p:nvPr/>
        </p:nvSpPr>
        <p:spPr bwMode="auto">
          <a:xfrm flipH="1">
            <a:off x="5075239" y="1047751"/>
            <a:ext cx="1101725" cy="7921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8" name="Line 85"/>
          <p:cNvSpPr>
            <a:spLocks noChangeShapeType="1"/>
          </p:cNvSpPr>
          <p:nvPr/>
        </p:nvSpPr>
        <p:spPr bwMode="auto">
          <a:xfrm flipV="1">
            <a:off x="2120901" y="1903414"/>
            <a:ext cx="2060575" cy="7318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59" name="Line 86"/>
          <p:cNvSpPr>
            <a:spLocks noChangeShapeType="1"/>
          </p:cNvSpPr>
          <p:nvPr/>
        </p:nvSpPr>
        <p:spPr bwMode="auto">
          <a:xfrm>
            <a:off x="2144714" y="2709863"/>
            <a:ext cx="1525587" cy="279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0" name="Line 87"/>
          <p:cNvSpPr>
            <a:spLocks noChangeShapeType="1"/>
          </p:cNvSpPr>
          <p:nvPr/>
        </p:nvSpPr>
        <p:spPr bwMode="auto">
          <a:xfrm>
            <a:off x="2093914" y="2749550"/>
            <a:ext cx="1431925" cy="21415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1" name="Line 88"/>
          <p:cNvSpPr>
            <a:spLocks noChangeShapeType="1"/>
          </p:cNvSpPr>
          <p:nvPr/>
        </p:nvSpPr>
        <p:spPr bwMode="auto">
          <a:xfrm flipH="1">
            <a:off x="3579814" y="3094039"/>
            <a:ext cx="174625" cy="17605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2" name="Line 89"/>
          <p:cNvSpPr>
            <a:spLocks noChangeShapeType="1"/>
          </p:cNvSpPr>
          <p:nvPr/>
        </p:nvSpPr>
        <p:spPr bwMode="auto">
          <a:xfrm>
            <a:off x="4391026" y="1903414"/>
            <a:ext cx="555625" cy="1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3" name="Line 90"/>
          <p:cNvSpPr>
            <a:spLocks noChangeShapeType="1"/>
          </p:cNvSpPr>
          <p:nvPr/>
        </p:nvSpPr>
        <p:spPr bwMode="auto">
          <a:xfrm>
            <a:off x="5075238" y="1974851"/>
            <a:ext cx="336550" cy="6461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4" name="Line 91"/>
          <p:cNvSpPr>
            <a:spLocks noChangeShapeType="1"/>
          </p:cNvSpPr>
          <p:nvPr/>
        </p:nvSpPr>
        <p:spPr bwMode="auto">
          <a:xfrm>
            <a:off x="3819526" y="3079750"/>
            <a:ext cx="982663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5" name="Line 93"/>
          <p:cNvSpPr>
            <a:spLocks noChangeShapeType="1"/>
          </p:cNvSpPr>
          <p:nvPr/>
        </p:nvSpPr>
        <p:spPr bwMode="auto">
          <a:xfrm flipH="1">
            <a:off x="4916489" y="2738438"/>
            <a:ext cx="511175" cy="9509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6" name="Line 94"/>
          <p:cNvSpPr>
            <a:spLocks noChangeShapeType="1"/>
          </p:cNvSpPr>
          <p:nvPr/>
        </p:nvSpPr>
        <p:spPr bwMode="auto">
          <a:xfrm>
            <a:off x="5495925" y="2709863"/>
            <a:ext cx="381000" cy="1135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7" name="Line 95"/>
          <p:cNvSpPr>
            <a:spLocks noChangeShapeType="1"/>
          </p:cNvSpPr>
          <p:nvPr/>
        </p:nvSpPr>
        <p:spPr bwMode="auto">
          <a:xfrm>
            <a:off x="4968876" y="3803651"/>
            <a:ext cx="811213" cy="111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8" name="Line 96"/>
          <p:cNvSpPr>
            <a:spLocks noChangeShapeType="1"/>
          </p:cNvSpPr>
          <p:nvPr/>
        </p:nvSpPr>
        <p:spPr bwMode="auto">
          <a:xfrm>
            <a:off x="5940425" y="3967163"/>
            <a:ext cx="1003300" cy="35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9" name="Line 97"/>
          <p:cNvSpPr>
            <a:spLocks noChangeShapeType="1"/>
          </p:cNvSpPr>
          <p:nvPr/>
        </p:nvSpPr>
        <p:spPr bwMode="auto">
          <a:xfrm flipH="1">
            <a:off x="7086600" y="3571875"/>
            <a:ext cx="255588" cy="6985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0" name="Line 98"/>
          <p:cNvSpPr>
            <a:spLocks noChangeShapeType="1"/>
          </p:cNvSpPr>
          <p:nvPr/>
        </p:nvSpPr>
        <p:spPr bwMode="auto">
          <a:xfrm>
            <a:off x="5502276" y="2714625"/>
            <a:ext cx="1458913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1" name="Line 99"/>
          <p:cNvSpPr>
            <a:spLocks noChangeShapeType="1"/>
          </p:cNvSpPr>
          <p:nvPr/>
        </p:nvSpPr>
        <p:spPr bwMode="auto">
          <a:xfrm>
            <a:off x="7426326" y="3557588"/>
            <a:ext cx="765175" cy="512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2" name="Line 100"/>
          <p:cNvSpPr>
            <a:spLocks noChangeShapeType="1"/>
          </p:cNvSpPr>
          <p:nvPr/>
        </p:nvSpPr>
        <p:spPr bwMode="auto">
          <a:xfrm flipV="1">
            <a:off x="7118350" y="4148139"/>
            <a:ext cx="1042988" cy="200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3" name="Line 101"/>
          <p:cNvSpPr>
            <a:spLocks noChangeShapeType="1"/>
          </p:cNvSpPr>
          <p:nvPr/>
        </p:nvSpPr>
        <p:spPr bwMode="auto">
          <a:xfrm flipV="1">
            <a:off x="8348664" y="4032250"/>
            <a:ext cx="1023937" cy="90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4" name="Line 102"/>
          <p:cNvSpPr>
            <a:spLocks noChangeShapeType="1"/>
          </p:cNvSpPr>
          <p:nvPr/>
        </p:nvSpPr>
        <p:spPr bwMode="auto">
          <a:xfrm>
            <a:off x="9528176" y="4070351"/>
            <a:ext cx="422275" cy="2778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5" name="Line 103"/>
          <p:cNvSpPr>
            <a:spLocks noChangeShapeType="1"/>
          </p:cNvSpPr>
          <p:nvPr/>
        </p:nvSpPr>
        <p:spPr bwMode="auto">
          <a:xfrm flipV="1">
            <a:off x="3609976" y="3803651"/>
            <a:ext cx="1209675" cy="11017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6" name="Line 104"/>
          <p:cNvSpPr>
            <a:spLocks noChangeShapeType="1"/>
          </p:cNvSpPr>
          <p:nvPr/>
        </p:nvSpPr>
        <p:spPr bwMode="auto">
          <a:xfrm>
            <a:off x="3624263" y="4981576"/>
            <a:ext cx="1219200" cy="4794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7" name="Line 105"/>
          <p:cNvSpPr>
            <a:spLocks noChangeShapeType="1"/>
          </p:cNvSpPr>
          <p:nvPr/>
        </p:nvSpPr>
        <p:spPr bwMode="auto">
          <a:xfrm>
            <a:off x="4943475" y="3832225"/>
            <a:ext cx="1022350" cy="12144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8" name="Line 106"/>
          <p:cNvSpPr>
            <a:spLocks noChangeShapeType="1"/>
          </p:cNvSpPr>
          <p:nvPr/>
        </p:nvSpPr>
        <p:spPr bwMode="auto">
          <a:xfrm>
            <a:off x="5910263" y="3978275"/>
            <a:ext cx="125412" cy="1054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9" name="Line 107"/>
          <p:cNvSpPr>
            <a:spLocks noChangeShapeType="1"/>
          </p:cNvSpPr>
          <p:nvPr/>
        </p:nvSpPr>
        <p:spPr bwMode="auto">
          <a:xfrm flipV="1">
            <a:off x="4984751" y="5113338"/>
            <a:ext cx="955675" cy="360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0" name="Line 108"/>
          <p:cNvSpPr>
            <a:spLocks noChangeShapeType="1"/>
          </p:cNvSpPr>
          <p:nvPr/>
        </p:nvSpPr>
        <p:spPr bwMode="auto">
          <a:xfrm>
            <a:off x="4984750" y="5551488"/>
            <a:ext cx="1208088" cy="6350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1" name="Line 109"/>
          <p:cNvSpPr>
            <a:spLocks noChangeShapeType="1"/>
          </p:cNvSpPr>
          <p:nvPr/>
        </p:nvSpPr>
        <p:spPr bwMode="auto">
          <a:xfrm>
            <a:off x="6005514" y="5181600"/>
            <a:ext cx="269875" cy="979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2" name="Line 110"/>
          <p:cNvSpPr>
            <a:spLocks noChangeShapeType="1"/>
          </p:cNvSpPr>
          <p:nvPr/>
        </p:nvSpPr>
        <p:spPr bwMode="auto">
          <a:xfrm flipH="1">
            <a:off x="6321425" y="5181600"/>
            <a:ext cx="865188" cy="990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3" name="Line 111"/>
          <p:cNvSpPr>
            <a:spLocks noChangeShapeType="1"/>
          </p:cNvSpPr>
          <p:nvPr/>
        </p:nvSpPr>
        <p:spPr bwMode="auto">
          <a:xfrm flipV="1">
            <a:off x="6337301" y="6094414"/>
            <a:ext cx="1598613" cy="155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4" name="Line 112"/>
          <p:cNvSpPr>
            <a:spLocks noChangeShapeType="1"/>
          </p:cNvSpPr>
          <p:nvPr/>
        </p:nvSpPr>
        <p:spPr bwMode="auto">
          <a:xfrm flipV="1">
            <a:off x="6111875" y="5113339"/>
            <a:ext cx="1028700" cy="1587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5" name="Line 113"/>
          <p:cNvSpPr>
            <a:spLocks noChangeShapeType="1"/>
          </p:cNvSpPr>
          <p:nvPr/>
        </p:nvSpPr>
        <p:spPr bwMode="auto">
          <a:xfrm>
            <a:off x="5922963" y="3992564"/>
            <a:ext cx="1276350" cy="1081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6" name="Line 114"/>
          <p:cNvSpPr>
            <a:spLocks noChangeShapeType="1"/>
          </p:cNvSpPr>
          <p:nvPr/>
        </p:nvSpPr>
        <p:spPr bwMode="auto">
          <a:xfrm>
            <a:off x="7056439" y="4411664"/>
            <a:ext cx="160337" cy="6492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7" name="Line 115"/>
          <p:cNvSpPr>
            <a:spLocks noChangeShapeType="1"/>
          </p:cNvSpPr>
          <p:nvPr/>
        </p:nvSpPr>
        <p:spPr bwMode="auto">
          <a:xfrm>
            <a:off x="7102476" y="4373563"/>
            <a:ext cx="1006475" cy="622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8" name="Line 116"/>
          <p:cNvSpPr>
            <a:spLocks noChangeShapeType="1"/>
          </p:cNvSpPr>
          <p:nvPr/>
        </p:nvSpPr>
        <p:spPr bwMode="auto">
          <a:xfrm flipV="1">
            <a:off x="7312025" y="5046664"/>
            <a:ext cx="781050" cy="85725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9" name="Line 117"/>
          <p:cNvSpPr>
            <a:spLocks noChangeShapeType="1"/>
          </p:cNvSpPr>
          <p:nvPr/>
        </p:nvSpPr>
        <p:spPr bwMode="auto">
          <a:xfrm flipH="1">
            <a:off x="8177213" y="4206876"/>
            <a:ext cx="74612" cy="747713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0" name="Line 118"/>
          <p:cNvSpPr>
            <a:spLocks noChangeShapeType="1"/>
          </p:cNvSpPr>
          <p:nvPr/>
        </p:nvSpPr>
        <p:spPr bwMode="auto">
          <a:xfrm>
            <a:off x="8335964" y="4178300"/>
            <a:ext cx="1036637" cy="636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1" name="Line 119"/>
          <p:cNvSpPr>
            <a:spLocks noChangeShapeType="1"/>
          </p:cNvSpPr>
          <p:nvPr/>
        </p:nvSpPr>
        <p:spPr bwMode="auto">
          <a:xfrm flipV="1">
            <a:off x="8207375" y="4891089"/>
            <a:ext cx="1131888" cy="904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2" name="Line 120"/>
          <p:cNvSpPr>
            <a:spLocks noChangeShapeType="1"/>
          </p:cNvSpPr>
          <p:nvPr/>
        </p:nvSpPr>
        <p:spPr bwMode="auto">
          <a:xfrm>
            <a:off x="8207375" y="5099051"/>
            <a:ext cx="863600" cy="428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3" name="Line 121"/>
          <p:cNvSpPr>
            <a:spLocks noChangeShapeType="1"/>
          </p:cNvSpPr>
          <p:nvPr/>
        </p:nvSpPr>
        <p:spPr bwMode="auto">
          <a:xfrm>
            <a:off x="7297739" y="5168901"/>
            <a:ext cx="700087" cy="828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4" name="Line 122"/>
          <p:cNvSpPr>
            <a:spLocks noChangeShapeType="1"/>
          </p:cNvSpPr>
          <p:nvPr/>
        </p:nvSpPr>
        <p:spPr bwMode="auto">
          <a:xfrm flipH="1">
            <a:off x="8050213" y="5099051"/>
            <a:ext cx="88900" cy="9366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5" name="Line 123"/>
          <p:cNvSpPr>
            <a:spLocks noChangeShapeType="1"/>
          </p:cNvSpPr>
          <p:nvPr/>
        </p:nvSpPr>
        <p:spPr bwMode="auto">
          <a:xfrm flipV="1">
            <a:off x="8078789" y="5602288"/>
            <a:ext cx="992187" cy="4810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6" name="Line 124"/>
          <p:cNvSpPr>
            <a:spLocks noChangeShapeType="1"/>
          </p:cNvSpPr>
          <p:nvPr/>
        </p:nvSpPr>
        <p:spPr bwMode="auto">
          <a:xfrm>
            <a:off x="5526089" y="2698750"/>
            <a:ext cx="1755775" cy="7762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7" name="Line 125"/>
          <p:cNvSpPr>
            <a:spLocks noChangeShapeType="1"/>
          </p:cNvSpPr>
          <p:nvPr/>
        </p:nvSpPr>
        <p:spPr bwMode="auto">
          <a:xfrm flipH="1">
            <a:off x="9483726" y="4465638"/>
            <a:ext cx="466725" cy="374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8" name="Line 126"/>
          <p:cNvSpPr>
            <a:spLocks noChangeShapeType="1"/>
          </p:cNvSpPr>
          <p:nvPr/>
        </p:nvSpPr>
        <p:spPr bwMode="auto">
          <a:xfrm flipH="1">
            <a:off x="9159875" y="4943476"/>
            <a:ext cx="242888" cy="5699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9" name="Line 127"/>
          <p:cNvSpPr>
            <a:spLocks noChangeShapeType="1"/>
          </p:cNvSpPr>
          <p:nvPr/>
        </p:nvSpPr>
        <p:spPr bwMode="auto">
          <a:xfrm>
            <a:off x="4886325" y="3844925"/>
            <a:ext cx="1588" cy="15827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00" name="Line 128"/>
          <p:cNvSpPr>
            <a:spLocks noChangeShapeType="1"/>
          </p:cNvSpPr>
          <p:nvPr/>
        </p:nvSpPr>
        <p:spPr bwMode="auto">
          <a:xfrm flipH="1">
            <a:off x="3781426" y="1974851"/>
            <a:ext cx="481013" cy="9636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01" name="Line 129"/>
          <p:cNvSpPr>
            <a:spLocks noChangeShapeType="1"/>
          </p:cNvSpPr>
          <p:nvPr/>
        </p:nvSpPr>
        <p:spPr bwMode="auto">
          <a:xfrm>
            <a:off x="9432926" y="4079875"/>
            <a:ext cx="4763" cy="7127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02" name="Line 130"/>
          <p:cNvSpPr>
            <a:spLocks noChangeShapeType="1"/>
          </p:cNvSpPr>
          <p:nvPr/>
        </p:nvSpPr>
        <p:spPr bwMode="auto">
          <a:xfrm>
            <a:off x="4357689" y="1920876"/>
            <a:ext cx="1057275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03" name="Oval 131"/>
          <p:cNvSpPr>
            <a:spLocks noChangeArrowheads="1"/>
          </p:cNvSpPr>
          <p:nvPr/>
        </p:nvSpPr>
        <p:spPr bwMode="auto">
          <a:xfrm>
            <a:off x="5368925" y="2589213"/>
            <a:ext cx="184150" cy="158750"/>
          </a:xfrm>
          <a:prstGeom prst="ellipse">
            <a:avLst/>
          </a:prstGeom>
          <a:solidFill>
            <a:srgbClr val="008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请证明</a:t>
            </a:r>
            <a:r>
              <a:rPr lang="en-US" altLang="zh-CN" dirty="0" smtClean="0"/>
              <a:t>Brooks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右下图是四色图的反例吗？</a:t>
            </a:r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4" name="Group 152"/>
          <p:cNvGrpSpPr>
            <a:grpSpLocks/>
          </p:cNvGrpSpPr>
          <p:nvPr/>
        </p:nvGrpSpPr>
        <p:grpSpPr bwMode="auto">
          <a:xfrm>
            <a:off x="6456040" y="2420888"/>
            <a:ext cx="4535488" cy="4160837"/>
            <a:chOff x="381" y="987"/>
            <a:chExt cx="3513" cy="3159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0" y="987"/>
              <a:ext cx="3504" cy="315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81" y="1179"/>
              <a:ext cx="3360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573" y="3984"/>
              <a:ext cx="3312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96" y="3993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725" y="2427"/>
              <a:ext cx="705" cy="2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741" y="1179"/>
              <a:ext cx="0" cy="1395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67" y="1338"/>
              <a:ext cx="3006" cy="0"/>
            </a:xfrm>
            <a:prstGeom prst="line">
              <a:avLst/>
            </a:prstGeom>
            <a:grp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582" y="1350"/>
              <a:ext cx="3" cy="1212"/>
            </a:xfrm>
            <a:prstGeom prst="line">
              <a:avLst/>
            </a:prstGeom>
            <a:grp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2430" y="2571"/>
              <a:ext cx="1311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567" y="2571"/>
              <a:ext cx="1161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38" y="1500"/>
              <a:ext cx="2643" cy="3"/>
            </a:xfrm>
            <a:prstGeom prst="line">
              <a:avLst/>
            </a:prstGeom>
            <a:grp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855" y="1644"/>
              <a:ext cx="2403" cy="0"/>
            </a:xfrm>
            <a:prstGeom prst="line">
              <a:avLst/>
            </a:prstGeom>
            <a:grp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990" y="1770"/>
              <a:ext cx="216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134" y="1896"/>
              <a:ext cx="189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1245" y="2040"/>
              <a:ext cx="1626" cy="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368" y="2166"/>
              <a:ext cx="138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485" y="2283"/>
              <a:ext cx="114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738" y="1500"/>
              <a:ext cx="0" cy="1071"/>
            </a:xfrm>
            <a:prstGeom prst="line">
              <a:avLst/>
            </a:prstGeom>
            <a:grp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846" y="1644"/>
              <a:ext cx="0" cy="927"/>
            </a:xfrm>
            <a:prstGeom prst="line">
              <a:avLst/>
            </a:prstGeom>
            <a:grp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81" y="1770"/>
              <a:ext cx="0" cy="80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125" y="1896"/>
              <a:ext cx="0" cy="6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242" y="2040"/>
              <a:ext cx="0" cy="53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359" y="2166"/>
              <a:ext cx="0" cy="40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485" y="2283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619" y="2283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760" y="2178"/>
              <a:ext cx="3" cy="39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877" y="2043"/>
              <a:ext cx="3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1" y="1899"/>
              <a:ext cx="3" cy="6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150" y="1770"/>
              <a:ext cx="0" cy="80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3258" y="1659"/>
              <a:ext cx="3" cy="912"/>
            </a:xfrm>
            <a:prstGeom prst="line">
              <a:avLst/>
            </a:prstGeom>
            <a:grp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402" y="1500"/>
              <a:ext cx="0" cy="1071"/>
            </a:xfrm>
            <a:prstGeom prst="line">
              <a:avLst/>
            </a:prstGeom>
            <a:grp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061" y="2283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1818" y="2166"/>
              <a:ext cx="0" cy="1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2295" y="2166"/>
              <a:ext cx="0" cy="1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2224" y="1908"/>
              <a:ext cx="3" cy="12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2031" y="2040"/>
              <a:ext cx="3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475" y="2040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422" y="1896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823" y="190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2628" y="1896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1233" y="1767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1621" y="1767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010" y="1767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398" y="1767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2787" y="1767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098" y="1644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976" y="1644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1473" y="1644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224" y="1644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849" y="1644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563" y="2046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2600" y="1644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981" y="1500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093" y="1500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1333" y="1500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1685" y="1500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2037" y="1500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2389" y="1500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2741" y="1500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855" y="1338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237" y="1338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1195" y="1338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1535" y="1338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875" y="1338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2216" y="1338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2556" y="1338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2896" y="1338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711" y="1176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3363" y="1176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3031" y="1176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2700" y="1176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2368" y="1176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1042" y="1176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2037" y="1176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1705" y="1176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1374" y="1176"/>
              <a:ext cx="0" cy="1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 flipV="1">
              <a:off x="810" y="3639"/>
              <a:ext cx="2490" cy="3"/>
            </a:xfrm>
            <a:prstGeom prst="line">
              <a:avLst/>
            </a:prstGeom>
            <a:grp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V="1">
              <a:off x="927" y="3498"/>
              <a:ext cx="2304" cy="0"/>
            </a:xfrm>
            <a:prstGeom prst="line">
              <a:avLst/>
            </a:prstGeom>
            <a:grp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 flipV="1">
              <a:off x="1062" y="3372"/>
              <a:ext cx="20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 flipV="1">
              <a:off x="1206" y="3246"/>
              <a:ext cx="173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1317" y="3099"/>
              <a:ext cx="150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1440" y="2976"/>
              <a:ext cx="1254" cy="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 flipV="1">
              <a:off x="1602" y="2859"/>
              <a:ext cx="90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V="1">
              <a:off x="810" y="2571"/>
              <a:ext cx="0" cy="1071"/>
            </a:xfrm>
            <a:prstGeom prst="line">
              <a:avLst/>
            </a:prstGeom>
            <a:grp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V="1">
              <a:off x="918" y="2571"/>
              <a:ext cx="0" cy="927"/>
            </a:xfrm>
            <a:prstGeom prst="line">
              <a:avLst/>
            </a:prstGeom>
            <a:grp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 flipV="1">
              <a:off x="1053" y="2571"/>
              <a:ext cx="0" cy="80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 flipV="1">
              <a:off x="1197" y="2571"/>
              <a:ext cx="0" cy="6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 flipV="1">
              <a:off x="1314" y="2571"/>
              <a:ext cx="0" cy="53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V="1">
              <a:off x="1431" y="2571"/>
              <a:ext cx="0" cy="40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V="1">
              <a:off x="1593" y="2571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2691" y="2571"/>
              <a:ext cx="0" cy="40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2832" y="2571"/>
              <a:ext cx="3" cy="5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V="1">
              <a:off x="2949" y="2571"/>
              <a:ext cx="3" cy="6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 flipH="1" flipV="1">
              <a:off x="3096" y="2571"/>
              <a:ext cx="3" cy="80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 flipV="1">
              <a:off x="3222" y="2571"/>
              <a:ext cx="0" cy="930"/>
            </a:xfrm>
            <a:prstGeom prst="line">
              <a:avLst/>
            </a:prstGeom>
            <a:grp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 flipH="1" flipV="1">
              <a:off x="2061" y="2733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V="1">
              <a:off x="1818" y="2859"/>
              <a:ext cx="0" cy="1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H="1" flipV="1">
              <a:off x="2277" y="2868"/>
              <a:ext cx="0" cy="1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V="1">
              <a:off x="2266" y="3102"/>
              <a:ext cx="3" cy="12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 flipH="1" flipV="1">
              <a:off x="2062" y="2976"/>
              <a:ext cx="3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2493" y="2976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 flipV="1">
              <a:off x="1494" y="3102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V="1">
              <a:off x="1880" y="3102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 flipV="1">
              <a:off x="2655" y="3102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 flipV="1">
              <a:off x="1350" y="324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 flipV="1">
              <a:off x="1711" y="324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 flipV="1">
              <a:off x="2073" y="324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 flipV="1">
              <a:off x="2434" y="324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 flipV="1">
              <a:off x="2796" y="324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 flipV="1">
              <a:off x="1206" y="336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 flipV="1">
              <a:off x="1554" y="336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 flipV="1">
              <a:off x="2251" y="336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V="1">
              <a:off x="1902" y="336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 flipV="1">
              <a:off x="1635" y="2976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 flipV="1">
              <a:off x="2599" y="336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 flipV="1">
              <a:off x="1053" y="349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V="1">
              <a:off x="1388" y="349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 flipV="1">
              <a:off x="1724" y="349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 flipV="1">
              <a:off x="2060" y="349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23"/>
            <p:cNvSpPr>
              <a:spLocks noChangeShapeType="1"/>
            </p:cNvSpPr>
            <p:nvPr/>
          </p:nvSpPr>
          <p:spPr bwMode="auto">
            <a:xfrm flipV="1">
              <a:off x="2395" y="349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 flipV="1">
              <a:off x="2731" y="349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669" y="2571"/>
              <a:ext cx="0" cy="1245"/>
            </a:xfrm>
            <a:prstGeom prst="line">
              <a:avLst/>
            </a:prstGeom>
            <a:grp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26"/>
            <p:cNvSpPr>
              <a:spLocks noChangeShapeType="1"/>
            </p:cNvSpPr>
            <p:nvPr/>
          </p:nvSpPr>
          <p:spPr bwMode="auto">
            <a:xfrm flipV="1">
              <a:off x="678" y="3813"/>
              <a:ext cx="2760" cy="3"/>
            </a:xfrm>
            <a:prstGeom prst="line">
              <a:avLst/>
            </a:prstGeom>
            <a:grp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27"/>
            <p:cNvSpPr>
              <a:spLocks noChangeShapeType="1"/>
            </p:cNvSpPr>
            <p:nvPr/>
          </p:nvSpPr>
          <p:spPr bwMode="auto">
            <a:xfrm flipV="1">
              <a:off x="3456" y="2571"/>
              <a:ext cx="0" cy="1242"/>
            </a:xfrm>
            <a:prstGeom prst="line">
              <a:avLst/>
            </a:prstGeom>
            <a:grp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28"/>
            <p:cNvSpPr>
              <a:spLocks noChangeShapeType="1"/>
            </p:cNvSpPr>
            <p:nvPr/>
          </p:nvSpPr>
          <p:spPr bwMode="auto">
            <a:xfrm flipV="1">
              <a:off x="3312" y="2571"/>
              <a:ext cx="0" cy="1071"/>
            </a:xfrm>
            <a:prstGeom prst="line">
              <a:avLst/>
            </a:prstGeom>
            <a:grp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29"/>
            <p:cNvSpPr>
              <a:spLocks noChangeShapeType="1"/>
            </p:cNvSpPr>
            <p:nvPr/>
          </p:nvSpPr>
          <p:spPr bwMode="auto">
            <a:xfrm flipV="1">
              <a:off x="2511" y="2571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 flipV="1">
              <a:off x="3067" y="3498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 flipV="1">
              <a:off x="2948" y="3369"/>
              <a:ext cx="0" cy="1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2"/>
            <p:cNvSpPr>
              <a:spLocks noChangeShapeType="1"/>
            </p:cNvSpPr>
            <p:nvPr/>
          </p:nvSpPr>
          <p:spPr bwMode="auto">
            <a:xfrm>
              <a:off x="927" y="3642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33"/>
            <p:cNvSpPr>
              <a:spLocks noChangeShapeType="1"/>
            </p:cNvSpPr>
            <p:nvPr/>
          </p:nvSpPr>
          <p:spPr bwMode="auto">
            <a:xfrm>
              <a:off x="3174" y="3642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>
              <a:off x="2853" y="3642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35"/>
            <p:cNvSpPr>
              <a:spLocks noChangeShapeType="1"/>
            </p:cNvSpPr>
            <p:nvPr/>
          </p:nvSpPr>
          <p:spPr bwMode="auto">
            <a:xfrm>
              <a:off x="2532" y="3642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36"/>
            <p:cNvSpPr>
              <a:spLocks noChangeShapeType="1"/>
            </p:cNvSpPr>
            <p:nvPr/>
          </p:nvSpPr>
          <p:spPr bwMode="auto">
            <a:xfrm>
              <a:off x="1569" y="3642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>
              <a:off x="2211" y="3642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38"/>
            <p:cNvSpPr>
              <a:spLocks noChangeShapeType="1"/>
            </p:cNvSpPr>
            <p:nvPr/>
          </p:nvSpPr>
          <p:spPr bwMode="auto">
            <a:xfrm>
              <a:off x="1890" y="3642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39"/>
            <p:cNvSpPr>
              <a:spLocks noChangeShapeType="1"/>
            </p:cNvSpPr>
            <p:nvPr/>
          </p:nvSpPr>
          <p:spPr bwMode="auto">
            <a:xfrm>
              <a:off x="1248" y="3642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40"/>
            <p:cNvSpPr>
              <a:spLocks noChangeShapeType="1"/>
            </p:cNvSpPr>
            <p:nvPr/>
          </p:nvSpPr>
          <p:spPr bwMode="auto">
            <a:xfrm>
              <a:off x="810" y="3813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>
              <a:off x="3291" y="3813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>
              <a:off x="1430" y="3813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>
              <a:off x="2050" y="3813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4"/>
            <p:cNvSpPr>
              <a:spLocks noChangeShapeType="1"/>
            </p:cNvSpPr>
            <p:nvPr/>
          </p:nvSpPr>
          <p:spPr bwMode="auto">
            <a:xfrm>
              <a:off x="1120" y="3813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45"/>
            <p:cNvSpPr>
              <a:spLocks noChangeShapeType="1"/>
            </p:cNvSpPr>
            <p:nvPr/>
          </p:nvSpPr>
          <p:spPr bwMode="auto">
            <a:xfrm>
              <a:off x="2360" y="3813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>
              <a:off x="2670" y="3813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>
              <a:off x="2980" y="3813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8"/>
            <p:cNvSpPr>
              <a:spLocks noChangeShapeType="1"/>
            </p:cNvSpPr>
            <p:nvPr/>
          </p:nvSpPr>
          <p:spPr bwMode="auto">
            <a:xfrm>
              <a:off x="1740" y="3813"/>
              <a:ext cx="0" cy="1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49"/>
            <p:cNvSpPr>
              <a:spLocks noChangeShapeType="1"/>
            </p:cNvSpPr>
            <p:nvPr/>
          </p:nvSpPr>
          <p:spPr bwMode="auto">
            <a:xfrm>
              <a:off x="555" y="1332"/>
              <a:ext cx="0" cy="1248"/>
            </a:xfrm>
            <a:prstGeom prst="line">
              <a:avLst/>
            </a:prstGeom>
            <a:grp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50"/>
            <p:cNvSpPr>
              <a:spLocks noChangeShapeType="1"/>
            </p:cNvSpPr>
            <p:nvPr/>
          </p:nvSpPr>
          <p:spPr bwMode="auto">
            <a:xfrm>
              <a:off x="555" y="2580"/>
              <a:ext cx="3" cy="1413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Text Box 151"/>
          <p:cNvSpPr txBox="1">
            <a:spLocks noChangeArrowheads="1"/>
          </p:cNvSpPr>
          <p:nvPr/>
        </p:nvSpPr>
        <p:spPr bwMode="auto">
          <a:xfrm>
            <a:off x="4353123" y="5438268"/>
            <a:ext cx="19812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dirty="0">
                <a:latin typeface="Times New Roman" panose="02020603050405020304" pitchFamily="18" charset="0"/>
              </a:rPr>
              <a:t>Scientific American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1600" dirty="0">
                <a:latin typeface="Times New Roman" panose="02020603050405020304" pitchFamily="18" charset="0"/>
              </a:rPr>
              <a:t>Fool’s Day of 1975</a:t>
            </a:r>
          </a:p>
        </p:txBody>
      </p:sp>
    </p:spTree>
    <p:extLst>
      <p:ext uri="{BB962C8B-B14F-4D97-AF65-F5344CB8AC3E}">
        <p14:creationId xmlns:p14="http://schemas.microsoft.com/office/powerpoint/2010/main" val="27120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774700"/>
          </a:xfrm>
        </p:spPr>
        <p:txBody>
          <a:bodyPr/>
          <a:lstStyle/>
          <a:p>
            <a:r>
              <a:rPr lang="en-US" altLang="zh-CN" smtClean="0"/>
              <a:t>Brooks</a:t>
            </a:r>
            <a:r>
              <a:rPr lang="zh-CN" altLang="en-US" smtClean="0"/>
              <a:t>定理：</a:t>
            </a:r>
            <a:r>
              <a:rPr lang="en-US" altLang="zh-CN" smtClean="0"/>
              <a:t>case 1 </a:t>
            </a:r>
            <a:endParaRPr lang="zh-CN" altLang="en-US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38" y="1484784"/>
            <a:ext cx="898092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924944"/>
            <a:ext cx="9038606" cy="352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5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Brooks</a:t>
            </a:r>
            <a:r>
              <a:rPr lang="zh-CN" altLang="en-US" smtClean="0"/>
              <a:t>定理：</a:t>
            </a:r>
            <a:r>
              <a:rPr lang="en-US" altLang="zh-CN" smtClean="0"/>
              <a:t>case 2 </a:t>
            </a:r>
            <a:endParaRPr lang="zh-CN" altLang="en-US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920751"/>
            <a:ext cx="7655124" cy="584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9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典型的非平面图 </a:t>
            </a:r>
          </a:p>
        </p:txBody>
      </p:sp>
      <p:grpSp>
        <p:nvGrpSpPr>
          <p:cNvPr id="14339" name="Group 51"/>
          <p:cNvGrpSpPr>
            <a:grpSpLocks/>
          </p:cNvGrpSpPr>
          <p:nvPr/>
        </p:nvGrpSpPr>
        <p:grpSpPr bwMode="auto">
          <a:xfrm>
            <a:off x="2424113" y="4267200"/>
            <a:ext cx="1447800" cy="1417638"/>
            <a:chOff x="1328" y="1194"/>
            <a:chExt cx="1079" cy="1020"/>
          </a:xfrm>
        </p:grpSpPr>
        <p:sp>
          <p:nvSpPr>
            <p:cNvPr id="14377" name="AutoShape 5"/>
            <p:cNvSpPr>
              <a:spLocks noChangeArrowheads="1"/>
            </p:cNvSpPr>
            <p:nvPr/>
          </p:nvSpPr>
          <p:spPr bwMode="auto">
            <a:xfrm>
              <a:off x="1365" y="1232"/>
              <a:ext cx="1028" cy="949"/>
            </a:xfrm>
            <a:prstGeom prst="pentag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8" name="Oval 6"/>
            <p:cNvSpPr>
              <a:spLocks noChangeArrowheads="1"/>
            </p:cNvSpPr>
            <p:nvPr/>
          </p:nvSpPr>
          <p:spPr bwMode="auto">
            <a:xfrm>
              <a:off x="1842" y="1194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9" name="Oval 7"/>
            <p:cNvSpPr>
              <a:spLocks noChangeArrowheads="1"/>
            </p:cNvSpPr>
            <p:nvPr/>
          </p:nvSpPr>
          <p:spPr bwMode="auto">
            <a:xfrm>
              <a:off x="132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0" name="Oval 8"/>
            <p:cNvSpPr>
              <a:spLocks noChangeArrowheads="1"/>
            </p:cNvSpPr>
            <p:nvPr/>
          </p:nvSpPr>
          <p:spPr bwMode="auto">
            <a:xfrm>
              <a:off x="233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1" name="Oval 9"/>
            <p:cNvSpPr>
              <a:spLocks noChangeArrowheads="1"/>
            </p:cNvSpPr>
            <p:nvPr/>
          </p:nvSpPr>
          <p:spPr bwMode="auto">
            <a:xfrm>
              <a:off x="1548" y="2124"/>
              <a:ext cx="70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2" name="Oval 10"/>
            <p:cNvSpPr>
              <a:spLocks noChangeArrowheads="1"/>
            </p:cNvSpPr>
            <p:nvPr/>
          </p:nvSpPr>
          <p:spPr bwMode="auto">
            <a:xfrm>
              <a:off x="2145" y="2143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3" name="Line 11"/>
            <p:cNvSpPr>
              <a:spLocks noChangeShapeType="1"/>
            </p:cNvSpPr>
            <p:nvPr/>
          </p:nvSpPr>
          <p:spPr bwMode="auto">
            <a:xfrm flipH="1">
              <a:off x="1595" y="1269"/>
              <a:ext cx="275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12"/>
            <p:cNvSpPr>
              <a:spLocks noChangeShapeType="1"/>
            </p:cNvSpPr>
            <p:nvPr/>
          </p:nvSpPr>
          <p:spPr bwMode="auto">
            <a:xfrm>
              <a:off x="1401" y="1608"/>
              <a:ext cx="9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13"/>
            <p:cNvSpPr>
              <a:spLocks noChangeShapeType="1"/>
            </p:cNvSpPr>
            <p:nvPr/>
          </p:nvSpPr>
          <p:spPr bwMode="auto">
            <a:xfrm>
              <a:off x="1383" y="1626"/>
              <a:ext cx="781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14"/>
            <p:cNvSpPr>
              <a:spLocks noChangeShapeType="1"/>
            </p:cNvSpPr>
            <p:nvPr/>
          </p:nvSpPr>
          <p:spPr bwMode="auto">
            <a:xfrm>
              <a:off x="1879" y="1269"/>
              <a:ext cx="294" cy="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15"/>
            <p:cNvSpPr>
              <a:spLocks noChangeShapeType="1"/>
            </p:cNvSpPr>
            <p:nvPr/>
          </p:nvSpPr>
          <p:spPr bwMode="auto">
            <a:xfrm flipV="1">
              <a:off x="1603" y="1636"/>
              <a:ext cx="763" cy="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0" name="Group 2"/>
          <p:cNvGrpSpPr>
            <a:grpSpLocks/>
          </p:cNvGrpSpPr>
          <p:nvPr/>
        </p:nvGrpSpPr>
        <p:grpSpPr bwMode="auto">
          <a:xfrm>
            <a:off x="4249739" y="4405314"/>
            <a:ext cx="1550987" cy="1089025"/>
            <a:chOff x="5405438" y="2181225"/>
            <a:chExt cx="2108200" cy="1171575"/>
          </a:xfrm>
        </p:grpSpPr>
        <p:sp>
          <p:nvSpPr>
            <p:cNvPr id="14362" name="Oval 16"/>
            <p:cNvSpPr>
              <a:spLocks noChangeArrowheads="1"/>
            </p:cNvSpPr>
            <p:nvPr/>
          </p:nvSpPr>
          <p:spPr bwMode="auto">
            <a:xfrm>
              <a:off x="5405438" y="2181225"/>
              <a:ext cx="109537" cy="1127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3" name="Oval 17"/>
            <p:cNvSpPr>
              <a:spLocks noChangeArrowheads="1"/>
            </p:cNvSpPr>
            <p:nvPr/>
          </p:nvSpPr>
          <p:spPr bwMode="auto">
            <a:xfrm>
              <a:off x="6405563" y="2181225"/>
              <a:ext cx="109537" cy="1127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4" name="Oval 18"/>
            <p:cNvSpPr>
              <a:spLocks noChangeArrowheads="1"/>
            </p:cNvSpPr>
            <p:nvPr/>
          </p:nvSpPr>
          <p:spPr bwMode="auto">
            <a:xfrm>
              <a:off x="7404100" y="2181225"/>
              <a:ext cx="109538" cy="1127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Oval 19"/>
            <p:cNvSpPr>
              <a:spLocks noChangeArrowheads="1"/>
            </p:cNvSpPr>
            <p:nvPr/>
          </p:nvSpPr>
          <p:spPr bwMode="auto">
            <a:xfrm>
              <a:off x="5405438" y="3240088"/>
              <a:ext cx="109537" cy="1127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6" name="Oval 20"/>
            <p:cNvSpPr>
              <a:spLocks noChangeArrowheads="1"/>
            </p:cNvSpPr>
            <p:nvPr/>
          </p:nvSpPr>
          <p:spPr bwMode="auto">
            <a:xfrm>
              <a:off x="6405563" y="3240088"/>
              <a:ext cx="109537" cy="1127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7" name="Oval 21"/>
            <p:cNvSpPr>
              <a:spLocks noChangeArrowheads="1"/>
            </p:cNvSpPr>
            <p:nvPr/>
          </p:nvSpPr>
          <p:spPr bwMode="auto">
            <a:xfrm>
              <a:off x="7404100" y="3240088"/>
              <a:ext cx="109538" cy="1127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8" name="Line 22"/>
            <p:cNvSpPr>
              <a:spLocks noChangeShapeType="1"/>
            </p:cNvSpPr>
            <p:nvPr/>
          </p:nvSpPr>
          <p:spPr bwMode="auto">
            <a:xfrm>
              <a:off x="5462588" y="2300288"/>
              <a:ext cx="0" cy="955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23"/>
            <p:cNvSpPr>
              <a:spLocks noChangeShapeType="1"/>
            </p:cNvSpPr>
            <p:nvPr/>
          </p:nvSpPr>
          <p:spPr bwMode="auto">
            <a:xfrm>
              <a:off x="5505450" y="2255838"/>
              <a:ext cx="931863" cy="1000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24"/>
            <p:cNvSpPr>
              <a:spLocks noChangeShapeType="1"/>
            </p:cNvSpPr>
            <p:nvPr/>
          </p:nvSpPr>
          <p:spPr bwMode="auto">
            <a:xfrm>
              <a:off x="5505450" y="2225675"/>
              <a:ext cx="1939925" cy="1044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25"/>
            <p:cNvSpPr>
              <a:spLocks noChangeShapeType="1"/>
            </p:cNvSpPr>
            <p:nvPr/>
          </p:nvSpPr>
          <p:spPr bwMode="auto">
            <a:xfrm flipH="1">
              <a:off x="5505450" y="2270125"/>
              <a:ext cx="919163" cy="1000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26"/>
            <p:cNvSpPr>
              <a:spLocks noChangeShapeType="1"/>
            </p:cNvSpPr>
            <p:nvPr/>
          </p:nvSpPr>
          <p:spPr bwMode="auto">
            <a:xfrm>
              <a:off x="6453188" y="2300288"/>
              <a:ext cx="0" cy="969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27"/>
            <p:cNvSpPr>
              <a:spLocks noChangeShapeType="1"/>
            </p:cNvSpPr>
            <p:nvPr/>
          </p:nvSpPr>
          <p:spPr bwMode="auto">
            <a:xfrm>
              <a:off x="6511925" y="2270125"/>
              <a:ext cx="933450" cy="985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28"/>
            <p:cNvSpPr>
              <a:spLocks noChangeShapeType="1"/>
            </p:cNvSpPr>
            <p:nvPr/>
          </p:nvSpPr>
          <p:spPr bwMode="auto">
            <a:xfrm flipH="1">
              <a:off x="5505450" y="2255838"/>
              <a:ext cx="1909763" cy="1044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29"/>
            <p:cNvSpPr>
              <a:spLocks noChangeShapeType="1"/>
            </p:cNvSpPr>
            <p:nvPr/>
          </p:nvSpPr>
          <p:spPr bwMode="auto">
            <a:xfrm flipH="1">
              <a:off x="6483350" y="2286000"/>
              <a:ext cx="946150" cy="954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30"/>
            <p:cNvSpPr>
              <a:spLocks noChangeShapeType="1"/>
            </p:cNvSpPr>
            <p:nvPr/>
          </p:nvSpPr>
          <p:spPr bwMode="auto">
            <a:xfrm>
              <a:off x="7458075" y="2300288"/>
              <a:ext cx="0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1" name="Text Box 31"/>
          <p:cNvSpPr txBox="1">
            <a:spLocks noChangeArrowheads="1"/>
          </p:cNvSpPr>
          <p:nvPr/>
        </p:nvSpPr>
        <p:spPr bwMode="auto">
          <a:xfrm>
            <a:off x="2936875" y="5684839"/>
            <a:ext cx="4460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K</a:t>
            </a:r>
            <a:r>
              <a:rPr lang="en-US" altLang="zh-CN" sz="16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42" name="Text Box 32"/>
          <p:cNvSpPr txBox="1">
            <a:spLocks noChangeArrowheads="1"/>
          </p:cNvSpPr>
          <p:nvPr/>
        </p:nvSpPr>
        <p:spPr bwMode="auto">
          <a:xfrm>
            <a:off x="4735514" y="5608638"/>
            <a:ext cx="5794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K</a:t>
            </a:r>
            <a:r>
              <a:rPr lang="en-US" altLang="zh-CN" sz="1600" baseline="-25000">
                <a:latin typeface="Times New Roman" panose="02020603050405020304" pitchFamily="18" charset="0"/>
              </a:rPr>
              <a:t>3,3</a:t>
            </a:r>
          </a:p>
        </p:txBody>
      </p:sp>
      <p:pic>
        <p:nvPicPr>
          <p:cNvPr id="14343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089025"/>
            <a:ext cx="7678738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344" name="Group 33"/>
          <p:cNvGrpSpPr>
            <a:grpSpLocks/>
          </p:cNvGrpSpPr>
          <p:nvPr/>
        </p:nvGrpSpPr>
        <p:grpSpPr bwMode="auto">
          <a:xfrm>
            <a:off x="6223001" y="3897313"/>
            <a:ext cx="3967163" cy="1700212"/>
            <a:chOff x="2784" y="2400"/>
            <a:chExt cx="2739" cy="1344"/>
          </a:xfrm>
        </p:grpSpPr>
        <p:sp>
          <p:nvSpPr>
            <p:cNvPr id="14345" name="Freeform 34"/>
            <p:cNvSpPr>
              <a:spLocks/>
            </p:cNvSpPr>
            <p:nvPr/>
          </p:nvSpPr>
          <p:spPr bwMode="auto">
            <a:xfrm>
              <a:off x="3176" y="3525"/>
              <a:ext cx="789" cy="219"/>
            </a:xfrm>
            <a:custGeom>
              <a:avLst/>
              <a:gdLst>
                <a:gd name="T0" fmla="*/ 0 w 1246"/>
                <a:gd name="T1" fmla="*/ 7 h 320"/>
                <a:gd name="T2" fmla="*/ 30 w 1246"/>
                <a:gd name="T3" fmla="*/ 49 h 320"/>
                <a:gd name="T4" fmla="*/ 139 w 1246"/>
                <a:gd name="T5" fmla="*/ 120 h 320"/>
                <a:gd name="T6" fmla="*/ 235 w 1246"/>
                <a:gd name="T7" fmla="*/ 148 h 320"/>
                <a:gd name="T8" fmla="*/ 343 w 1246"/>
                <a:gd name="T9" fmla="*/ 133 h 320"/>
                <a:gd name="T10" fmla="*/ 415 w 1246"/>
                <a:gd name="T11" fmla="*/ 91 h 320"/>
                <a:gd name="T12" fmla="*/ 500 w 1246"/>
                <a:gd name="T13" fmla="*/ 0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6" h="320">
                  <a:moveTo>
                    <a:pt x="0" y="15"/>
                  </a:moveTo>
                  <a:cubicBezTo>
                    <a:pt x="9" y="40"/>
                    <a:pt x="18" y="65"/>
                    <a:pt x="76" y="105"/>
                  </a:cubicBezTo>
                  <a:cubicBezTo>
                    <a:pt x="134" y="145"/>
                    <a:pt x="261" y="220"/>
                    <a:pt x="346" y="255"/>
                  </a:cubicBezTo>
                  <a:cubicBezTo>
                    <a:pt x="431" y="290"/>
                    <a:pt x="501" y="310"/>
                    <a:pt x="586" y="315"/>
                  </a:cubicBezTo>
                  <a:cubicBezTo>
                    <a:pt x="671" y="320"/>
                    <a:pt x="781" y="305"/>
                    <a:pt x="856" y="285"/>
                  </a:cubicBezTo>
                  <a:cubicBezTo>
                    <a:pt x="931" y="265"/>
                    <a:pt x="971" y="242"/>
                    <a:pt x="1036" y="195"/>
                  </a:cubicBezTo>
                  <a:cubicBezTo>
                    <a:pt x="1101" y="148"/>
                    <a:pt x="1173" y="74"/>
                    <a:pt x="1246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Freeform 35"/>
            <p:cNvSpPr>
              <a:spLocks/>
            </p:cNvSpPr>
            <p:nvPr/>
          </p:nvSpPr>
          <p:spPr bwMode="auto">
            <a:xfrm>
              <a:off x="3076" y="2653"/>
              <a:ext cx="480" cy="862"/>
            </a:xfrm>
            <a:custGeom>
              <a:avLst/>
              <a:gdLst>
                <a:gd name="T0" fmla="*/ 58 w 758"/>
                <a:gd name="T1" fmla="*/ 590 h 1260"/>
                <a:gd name="T2" fmla="*/ 22 w 758"/>
                <a:gd name="T3" fmla="*/ 519 h 1260"/>
                <a:gd name="T4" fmla="*/ 3 w 758"/>
                <a:gd name="T5" fmla="*/ 428 h 1260"/>
                <a:gd name="T6" fmla="*/ 3 w 758"/>
                <a:gd name="T7" fmla="*/ 344 h 1260"/>
                <a:gd name="T8" fmla="*/ 15 w 758"/>
                <a:gd name="T9" fmla="*/ 252 h 1260"/>
                <a:gd name="T10" fmla="*/ 63 w 758"/>
                <a:gd name="T11" fmla="*/ 161 h 1260"/>
                <a:gd name="T12" fmla="*/ 136 w 758"/>
                <a:gd name="T13" fmla="*/ 70 h 1260"/>
                <a:gd name="T14" fmla="*/ 208 w 758"/>
                <a:gd name="T15" fmla="*/ 35 h 1260"/>
                <a:gd name="T16" fmla="*/ 268 w 758"/>
                <a:gd name="T17" fmla="*/ 14 h 1260"/>
                <a:gd name="T18" fmla="*/ 304 w 758"/>
                <a:gd name="T19" fmla="*/ 0 h 12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8" h="1260">
                  <a:moveTo>
                    <a:pt x="144" y="1260"/>
                  </a:moveTo>
                  <a:cubicBezTo>
                    <a:pt x="110" y="1213"/>
                    <a:pt x="77" y="1167"/>
                    <a:pt x="54" y="1110"/>
                  </a:cubicBezTo>
                  <a:cubicBezTo>
                    <a:pt x="31" y="1053"/>
                    <a:pt x="16" y="977"/>
                    <a:pt x="8" y="915"/>
                  </a:cubicBezTo>
                  <a:cubicBezTo>
                    <a:pt x="0" y="853"/>
                    <a:pt x="3" y="797"/>
                    <a:pt x="8" y="735"/>
                  </a:cubicBezTo>
                  <a:cubicBezTo>
                    <a:pt x="13" y="673"/>
                    <a:pt x="13" y="605"/>
                    <a:pt x="38" y="540"/>
                  </a:cubicBezTo>
                  <a:cubicBezTo>
                    <a:pt x="63" y="475"/>
                    <a:pt x="108" y="410"/>
                    <a:pt x="158" y="345"/>
                  </a:cubicBezTo>
                  <a:cubicBezTo>
                    <a:pt x="208" y="280"/>
                    <a:pt x="279" y="195"/>
                    <a:pt x="339" y="150"/>
                  </a:cubicBezTo>
                  <a:cubicBezTo>
                    <a:pt x="399" y="105"/>
                    <a:pt x="464" y="95"/>
                    <a:pt x="519" y="75"/>
                  </a:cubicBezTo>
                  <a:cubicBezTo>
                    <a:pt x="574" y="55"/>
                    <a:pt x="628" y="43"/>
                    <a:pt x="668" y="30"/>
                  </a:cubicBezTo>
                  <a:cubicBezTo>
                    <a:pt x="708" y="17"/>
                    <a:pt x="733" y="7"/>
                    <a:pt x="758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Freeform 36"/>
            <p:cNvSpPr>
              <a:spLocks/>
            </p:cNvSpPr>
            <p:nvPr/>
          </p:nvSpPr>
          <p:spPr bwMode="auto">
            <a:xfrm>
              <a:off x="3613" y="2674"/>
              <a:ext cx="429" cy="800"/>
            </a:xfrm>
            <a:custGeom>
              <a:avLst/>
              <a:gdLst>
                <a:gd name="T0" fmla="*/ 0 w 678"/>
                <a:gd name="T1" fmla="*/ 0 h 1170"/>
                <a:gd name="T2" fmla="*/ 72 w 678"/>
                <a:gd name="T3" fmla="*/ 21 h 1170"/>
                <a:gd name="T4" fmla="*/ 139 w 678"/>
                <a:gd name="T5" fmla="*/ 77 h 1170"/>
                <a:gd name="T6" fmla="*/ 199 w 678"/>
                <a:gd name="T7" fmla="*/ 126 h 1170"/>
                <a:gd name="T8" fmla="*/ 259 w 678"/>
                <a:gd name="T9" fmla="*/ 239 h 1170"/>
                <a:gd name="T10" fmla="*/ 271 w 678"/>
                <a:gd name="T11" fmla="*/ 336 h 1170"/>
                <a:gd name="T12" fmla="*/ 264 w 678"/>
                <a:gd name="T13" fmla="*/ 456 h 1170"/>
                <a:gd name="T14" fmla="*/ 235 w 678"/>
                <a:gd name="T15" fmla="*/ 547 h 1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8" h="1170">
                  <a:moveTo>
                    <a:pt x="0" y="0"/>
                  </a:moveTo>
                  <a:cubicBezTo>
                    <a:pt x="62" y="10"/>
                    <a:pt x="122" y="18"/>
                    <a:pt x="180" y="45"/>
                  </a:cubicBezTo>
                  <a:cubicBezTo>
                    <a:pt x="238" y="72"/>
                    <a:pt x="293" y="127"/>
                    <a:pt x="346" y="165"/>
                  </a:cubicBezTo>
                  <a:cubicBezTo>
                    <a:pt x="399" y="203"/>
                    <a:pt x="446" y="213"/>
                    <a:pt x="496" y="270"/>
                  </a:cubicBezTo>
                  <a:cubicBezTo>
                    <a:pt x="546" y="327"/>
                    <a:pt x="616" y="435"/>
                    <a:pt x="646" y="510"/>
                  </a:cubicBezTo>
                  <a:cubicBezTo>
                    <a:pt x="676" y="585"/>
                    <a:pt x="674" y="643"/>
                    <a:pt x="676" y="720"/>
                  </a:cubicBezTo>
                  <a:cubicBezTo>
                    <a:pt x="678" y="797"/>
                    <a:pt x="675" y="900"/>
                    <a:pt x="660" y="975"/>
                  </a:cubicBezTo>
                  <a:cubicBezTo>
                    <a:pt x="645" y="1050"/>
                    <a:pt x="601" y="1130"/>
                    <a:pt x="586" y="117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Oval 37"/>
            <p:cNvSpPr>
              <a:spLocks noChangeArrowheads="1"/>
            </p:cNvSpPr>
            <p:nvPr/>
          </p:nvSpPr>
          <p:spPr bwMode="auto">
            <a:xfrm>
              <a:off x="3528" y="2643"/>
              <a:ext cx="72" cy="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9" name="Oval 38"/>
            <p:cNvSpPr>
              <a:spLocks noChangeArrowheads="1"/>
            </p:cNvSpPr>
            <p:nvPr/>
          </p:nvSpPr>
          <p:spPr bwMode="auto">
            <a:xfrm>
              <a:off x="3138" y="3484"/>
              <a:ext cx="72" cy="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0" name="Oval 39"/>
            <p:cNvSpPr>
              <a:spLocks noChangeArrowheads="1"/>
            </p:cNvSpPr>
            <p:nvPr/>
          </p:nvSpPr>
          <p:spPr bwMode="auto">
            <a:xfrm>
              <a:off x="4240" y="2745"/>
              <a:ext cx="72" cy="7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Oval 40"/>
            <p:cNvSpPr>
              <a:spLocks noChangeArrowheads="1"/>
            </p:cNvSpPr>
            <p:nvPr/>
          </p:nvSpPr>
          <p:spPr bwMode="auto">
            <a:xfrm>
              <a:off x="3528" y="3146"/>
              <a:ext cx="72" cy="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2" name="Oval 41"/>
            <p:cNvSpPr>
              <a:spLocks noChangeArrowheads="1"/>
            </p:cNvSpPr>
            <p:nvPr/>
          </p:nvSpPr>
          <p:spPr bwMode="auto">
            <a:xfrm>
              <a:off x="3918" y="3464"/>
              <a:ext cx="72" cy="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Line 42"/>
            <p:cNvSpPr>
              <a:spLocks noChangeShapeType="1"/>
            </p:cNvSpPr>
            <p:nvPr/>
          </p:nvSpPr>
          <p:spPr bwMode="auto">
            <a:xfrm>
              <a:off x="3566" y="2715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43"/>
            <p:cNvSpPr>
              <a:spLocks noChangeShapeType="1"/>
            </p:cNvSpPr>
            <p:nvPr/>
          </p:nvSpPr>
          <p:spPr bwMode="auto">
            <a:xfrm flipV="1">
              <a:off x="3195" y="3207"/>
              <a:ext cx="352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44"/>
            <p:cNvSpPr>
              <a:spLocks noChangeShapeType="1"/>
            </p:cNvSpPr>
            <p:nvPr/>
          </p:nvSpPr>
          <p:spPr bwMode="auto">
            <a:xfrm>
              <a:off x="3594" y="3197"/>
              <a:ext cx="342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Freeform 45"/>
            <p:cNvSpPr>
              <a:spLocks/>
            </p:cNvSpPr>
            <p:nvPr/>
          </p:nvSpPr>
          <p:spPr bwMode="auto">
            <a:xfrm>
              <a:off x="3594" y="2579"/>
              <a:ext cx="665" cy="177"/>
            </a:xfrm>
            <a:custGeom>
              <a:avLst/>
              <a:gdLst>
                <a:gd name="T0" fmla="*/ 0 w 1050"/>
                <a:gd name="T1" fmla="*/ 51 h 258"/>
                <a:gd name="T2" fmla="*/ 60 w 1050"/>
                <a:gd name="T3" fmla="*/ 16 h 258"/>
                <a:gd name="T4" fmla="*/ 115 w 1050"/>
                <a:gd name="T5" fmla="*/ 16 h 258"/>
                <a:gd name="T6" fmla="*/ 156 w 1050"/>
                <a:gd name="T7" fmla="*/ 1 h 258"/>
                <a:gd name="T8" fmla="*/ 235 w 1050"/>
                <a:gd name="T9" fmla="*/ 23 h 258"/>
                <a:gd name="T10" fmla="*/ 301 w 1050"/>
                <a:gd name="T11" fmla="*/ 44 h 258"/>
                <a:gd name="T12" fmla="*/ 391 w 1050"/>
                <a:gd name="T13" fmla="*/ 93 h 258"/>
                <a:gd name="T14" fmla="*/ 421 w 1050"/>
                <a:gd name="T15" fmla="*/ 121 h 2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50" h="258">
                  <a:moveTo>
                    <a:pt x="0" y="108"/>
                  </a:moveTo>
                  <a:cubicBezTo>
                    <a:pt x="51" y="76"/>
                    <a:pt x="102" y="45"/>
                    <a:pt x="150" y="33"/>
                  </a:cubicBezTo>
                  <a:cubicBezTo>
                    <a:pt x="198" y="21"/>
                    <a:pt x="246" y="38"/>
                    <a:pt x="286" y="33"/>
                  </a:cubicBezTo>
                  <a:cubicBezTo>
                    <a:pt x="326" y="28"/>
                    <a:pt x="340" y="0"/>
                    <a:pt x="390" y="3"/>
                  </a:cubicBezTo>
                  <a:cubicBezTo>
                    <a:pt x="440" y="6"/>
                    <a:pt x="526" y="33"/>
                    <a:pt x="586" y="48"/>
                  </a:cubicBezTo>
                  <a:cubicBezTo>
                    <a:pt x="646" y="63"/>
                    <a:pt x="685" y="68"/>
                    <a:pt x="750" y="93"/>
                  </a:cubicBezTo>
                  <a:cubicBezTo>
                    <a:pt x="815" y="118"/>
                    <a:pt x="926" y="171"/>
                    <a:pt x="976" y="198"/>
                  </a:cubicBezTo>
                  <a:cubicBezTo>
                    <a:pt x="1026" y="225"/>
                    <a:pt x="1038" y="241"/>
                    <a:pt x="1050" y="258"/>
                  </a:cubicBezTo>
                </a:path>
              </a:pathLst>
            </a:custGeom>
            <a:noFill/>
            <a:ln w="9525" cap="flat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46"/>
            <p:cNvSpPr>
              <a:spLocks/>
            </p:cNvSpPr>
            <p:nvPr/>
          </p:nvSpPr>
          <p:spPr bwMode="auto">
            <a:xfrm>
              <a:off x="3982" y="2827"/>
              <a:ext cx="300" cy="688"/>
            </a:xfrm>
            <a:custGeom>
              <a:avLst/>
              <a:gdLst>
                <a:gd name="T0" fmla="*/ 180 w 474"/>
                <a:gd name="T1" fmla="*/ 0 h 1005"/>
                <a:gd name="T2" fmla="*/ 186 w 474"/>
                <a:gd name="T3" fmla="*/ 112 h 1005"/>
                <a:gd name="T4" fmla="*/ 156 w 474"/>
                <a:gd name="T5" fmla="*/ 288 h 1005"/>
                <a:gd name="T6" fmla="*/ 0 w 474"/>
                <a:gd name="T7" fmla="*/ 471 h 10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4" h="1005">
                  <a:moveTo>
                    <a:pt x="450" y="0"/>
                  </a:moveTo>
                  <a:cubicBezTo>
                    <a:pt x="462" y="69"/>
                    <a:pt x="474" y="138"/>
                    <a:pt x="464" y="240"/>
                  </a:cubicBezTo>
                  <a:cubicBezTo>
                    <a:pt x="454" y="342"/>
                    <a:pt x="467" y="488"/>
                    <a:pt x="390" y="615"/>
                  </a:cubicBezTo>
                  <a:cubicBezTo>
                    <a:pt x="313" y="742"/>
                    <a:pt x="156" y="873"/>
                    <a:pt x="0" y="1005"/>
                  </a:cubicBezTo>
                </a:path>
              </a:pathLst>
            </a:custGeom>
            <a:noFill/>
            <a:ln w="9525" cap="flat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Freeform 47"/>
            <p:cNvSpPr>
              <a:spLocks/>
            </p:cNvSpPr>
            <p:nvPr/>
          </p:nvSpPr>
          <p:spPr bwMode="auto">
            <a:xfrm>
              <a:off x="2784" y="2400"/>
              <a:ext cx="1485" cy="1144"/>
            </a:xfrm>
            <a:custGeom>
              <a:avLst/>
              <a:gdLst>
                <a:gd name="T0" fmla="*/ 940 w 2345"/>
                <a:gd name="T1" fmla="*/ 244 h 1672"/>
                <a:gd name="T2" fmla="*/ 850 w 2345"/>
                <a:gd name="T3" fmla="*/ 110 h 1672"/>
                <a:gd name="T4" fmla="*/ 688 w 2345"/>
                <a:gd name="T5" fmla="*/ 26 h 1672"/>
                <a:gd name="T6" fmla="*/ 453 w 2345"/>
                <a:gd name="T7" fmla="*/ 12 h 1672"/>
                <a:gd name="T8" fmla="*/ 231 w 2345"/>
                <a:gd name="T9" fmla="*/ 96 h 1672"/>
                <a:gd name="T10" fmla="*/ 32 w 2345"/>
                <a:gd name="T11" fmla="*/ 321 h 1672"/>
                <a:gd name="T12" fmla="*/ 38 w 2345"/>
                <a:gd name="T13" fmla="*/ 580 h 1672"/>
                <a:gd name="T14" fmla="*/ 98 w 2345"/>
                <a:gd name="T15" fmla="*/ 700 h 1672"/>
                <a:gd name="T16" fmla="*/ 165 w 2345"/>
                <a:gd name="T17" fmla="*/ 770 h 1672"/>
                <a:gd name="T18" fmla="*/ 231 w 2345"/>
                <a:gd name="T19" fmla="*/ 777 h 1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45" h="1672">
                  <a:moveTo>
                    <a:pt x="2345" y="520"/>
                  </a:moveTo>
                  <a:cubicBezTo>
                    <a:pt x="2307" y="472"/>
                    <a:pt x="2225" y="313"/>
                    <a:pt x="2120" y="235"/>
                  </a:cubicBezTo>
                  <a:cubicBezTo>
                    <a:pt x="2015" y="157"/>
                    <a:pt x="1880" y="90"/>
                    <a:pt x="1715" y="55"/>
                  </a:cubicBezTo>
                  <a:cubicBezTo>
                    <a:pt x="1550" y="20"/>
                    <a:pt x="1320" y="0"/>
                    <a:pt x="1130" y="25"/>
                  </a:cubicBezTo>
                  <a:cubicBezTo>
                    <a:pt x="940" y="50"/>
                    <a:pt x="750" y="95"/>
                    <a:pt x="575" y="205"/>
                  </a:cubicBezTo>
                  <a:cubicBezTo>
                    <a:pt x="400" y="315"/>
                    <a:pt x="160" y="513"/>
                    <a:pt x="80" y="685"/>
                  </a:cubicBezTo>
                  <a:cubicBezTo>
                    <a:pt x="0" y="857"/>
                    <a:pt x="68" y="1105"/>
                    <a:pt x="95" y="1240"/>
                  </a:cubicBezTo>
                  <a:cubicBezTo>
                    <a:pt x="122" y="1375"/>
                    <a:pt x="193" y="1427"/>
                    <a:pt x="245" y="1495"/>
                  </a:cubicBezTo>
                  <a:cubicBezTo>
                    <a:pt x="297" y="1563"/>
                    <a:pt x="355" y="1618"/>
                    <a:pt x="410" y="1645"/>
                  </a:cubicBezTo>
                  <a:cubicBezTo>
                    <a:pt x="465" y="1672"/>
                    <a:pt x="541" y="1657"/>
                    <a:pt x="575" y="1660"/>
                  </a:cubicBezTo>
                </a:path>
              </a:pathLst>
            </a:custGeom>
            <a:noFill/>
            <a:ln w="9525" cap="flat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48"/>
            <p:cNvSpPr>
              <a:spLocks noChangeShapeType="1"/>
            </p:cNvSpPr>
            <p:nvPr/>
          </p:nvSpPr>
          <p:spPr bwMode="auto">
            <a:xfrm flipV="1">
              <a:off x="3594" y="2809"/>
              <a:ext cx="656" cy="359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49"/>
            <p:cNvSpPr>
              <a:spLocks noChangeShapeType="1"/>
            </p:cNvSpPr>
            <p:nvPr/>
          </p:nvSpPr>
          <p:spPr bwMode="auto">
            <a:xfrm flipH="1" flipV="1">
              <a:off x="4316" y="2827"/>
              <a:ext cx="219" cy="1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Text Box 50"/>
            <p:cNvSpPr txBox="1">
              <a:spLocks noChangeArrowheads="1"/>
            </p:cNvSpPr>
            <p:nvPr/>
          </p:nvSpPr>
          <p:spPr bwMode="auto">
            <a:xfrm>
              <a:off x="4592" y="2858"/>
              <a:ext cx="931" cy="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600">
                  <a:latin typeface="Times New Roman" panose="02020603050405020304" pitchFamily="18" charset="0"/>
                </a:rPr>
                <a:t>不管这第</a:t>
              </a: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r>
                <a:rPr lang="zh-CN" altLang="en-US" sz="1600">
                  <a:latin typeface="Times New Roman" panose="02020603050405020304" pitchFamily="18" charset="0"/>
                </a:rPr>
                <a:t>个顶点加在何处，都出现</a:t>
              </a:r>
              <a:r>
                <a:rPr lang="en-US" altLang="zh-CN" sz="1600">
                  <a:latin typeface="Times New Roman" panose="02020603050405020304" pitchFamily="18" charset="0"/>
                </a:rPr>
                <a:t>Jordan</a:t>
              </a:r>
              <a:r>
                <a:rPr lang="zh-CN" altLang="en-US" sz="1600">
                  <a:latin typeface="Times New Roman" panose="02020603050405020304" pitchFamily="18" charset="0"/>
                </a:rPr>
                <a:t>条件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9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568" y="2060848"/>
            <a:ext cx="7992888" cy="243143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问题</a:t>
            </a:r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2:</a:t>
            </a:r>
            <a:endParaRPr lang="en-US" altLang="zh-CN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你是否在哪里里还见过“这个”欧拉公式</a:t>
            </a:r>
            <a:r>
              <a:rPr lang="en-US" altLang="zh-CN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824788" y="3068638"/>
            <a:ext cx="2292350" cy="15696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四色地图猜想</a:t>
            </a:r>
          </a:p>
          <a:p>
            <a:pPr algn="ctr" eaLnBrk="1" hangingPunct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的一个反例</a:t>
            </a:r>
          </a:p>
          <a:p>
            <a:pPr algn="ctr" eaLnBrk="1" hangingPunct="1"/>
            <a:r>
              <a:rPr kumimoji="1" lang="zh-CN" altLang="en-US" sz="4800" b="1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772400" cy="1143000"/>
          </a:xfrm>
        </p:spPr>
        <p:txBody>
          <a:bodyPr/>
          <a:lstStyle/>
          <a:p>
            <a:r>
              <a:rPr lang="en-US" altLang="zh-CN" sz="3500"/>
              <a:t>Martin Gardner</a:t>
            </a:r>
            <a:r>
              <a:rPr lang="zh-CN" altLang="en-US" sz="3500"/>
              <a:t>的愚人节礼物</a:t>
            </a:r>
          </a:p>
        </p:txBody>
      </p:sp>
      <p:grpSp>
        <p:nvGrpSpPr>
          <p:cNvPr id="27652" name="Group 152"/>
          <p:cNvGrpSpPr>
            <a:grpSpLocks/>
          </p:cNvGrpSpPr>
          <p:nvPr/>
        </p:nvGrpSpPr>
        <p:grpSpPr bwMode="auto">
          <a:xfrm>
            <a:off x="2711450" y="1989139"/>
            <a:ext cx="4535488" cy="4160837"/>
            <a:chOff x="381" y="987"/>
            <a:chExt cx="3513" cy="3159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390" y="987"/>
              <a:ext cx="3504" cy="31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5" name="Line 5"/>
            <p:cNvSpPr>
              <a:spLocks noChangeShapeType="1"/>
            </p:cNvSpPr>
            <p:nvPr/>
          </p:nvSpPr>
          <p:spPr bwMode="auto">
            <a:xfrm>
              <a:off x="381" y="1179"/>
              <a:ext cx="33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 flipH="1">
              <a:off x="573" y="3984"/>
              <a:ext cx="33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2196" y="399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725" y="2427"/>
              <a:ext cx="705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9" name="Line 9"/>
            <p:cNvSpPr>
              <a:spLocks noChangeShapeType="1"/>
            </p:cNvSpPr>
            <p:nvPr/>
          </p:nvSpPr>
          <p:spPr bwMode="auto">
            <a:xfrm>
              <a:off x="3741" y="1179"/>
              <a:ext cx="0" cy="13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567" y="1338"/>
              <a:ext cx="3006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H="1">
              <a:off x="3582" y="1350"/>
              <a:ext cx="3" cy="1212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H="1">
              <a:off x="2430" y="2571"/>
              <a:ext cx="131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 flipH="1">
              <a:off x="567" y="2571"/>
              <a:ext cx="11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>
              <a:off x="738" y="1500"/>
              <a:ext cx="2643" cy="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>
              <a:off x="855" y="1644"/>
              <a:ext cx="2403" cy="0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6"/>
            <p:cNvSpPr>
              <a:spLocks noChangeShapeType="1"/>
            </p:cNvSpPr>
            <p:nvPr/>
          </p:nvSpPr>
          <p:spPr bwMode="auto">
            <a:xfrm>
              <a:off x="990" y="177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7"/>
            <p:cNvSpPr>
              <a:spLocks noChangeShapeType="1"/>
            </p:cNvSpPr>
            <p:nvPr/>
          </p:nvSpPr>
          <p:spPr bwMode="auto">
            <a:xfrm>
              <a:off x="1134" y="1896"/>
              <a:ext cx="18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 flipV="1">
              <a:off x="1245" y="2040"/>
              <a:ext cx="162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>
              <a:off x="1368" y="2166"/>
              <a:ext cx="1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0"/>
            <p:cNvSpPr>
              <a:spLocks noChangeShapeType="1"/>
            </p:cNvSpPr>
            <p:nvPr/>
          </p:nvSpPr>
          <p:spPr bwMode="auto">
            <a:xfrm>
              <a:off x="1485" y="2283"/>
              <a:ext cx="1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>
              <a:off x="738" y="1500"/>
              <a:ext cx="0" cy="10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>
              <a:off x="846" y="1644"/>
              <a:ext cx="0" cy="927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3"/>
            <p:cNvSpPr>
              <a:spLocks noChangeShapeType="1"/>
            </p:cNvSpPr>
            <p:nvPr/>
          </p:nvSpPr>
          <p:spPr bwMode="auto">
            <a:xfrm>
              <a:off x="981" y="1770"/>
              <a:ext cx="0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24"/>
            <p:cNvSpPr>
              <a:spLocks noChangeShapeType="1"/>
            </p:cNvSpPr>
            <p:nvPr/>
          </p:nvSpPr>
          <p:spPr bwMode="auto">
            <a:xfrm>
              <a:off x="1125" y="1896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>
              <a:off x="1242" y="2040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26"/>
            <p:cNvSpPr>
              <a:spLocks noChangeShapeType="1"/>
            </p:cNvSpPr>
            <p:nvPr/>
          </p:nvSpPr>
          <p:spPr bwMode="auto">
            <a:xfrm>
              <a:off x="1359" y="2166"/>
              <a:ext cx="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7"/>
            <p:cNvSpPr>
              <a:spLocks noChangeShapeType="1"/>
            </p:cNvSpPr>
            <p:nvPr/>
          </p:nvSpPr>
          <p:spPr bwMode="auto">
            <a:xfrm>
              <a:off x="1485" y="228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28"/>
            <p:cNvSpPr>
              <a:spLocks noChangeShapeType="1"/>
            </p:cNvSpPr>
            <p:nvPr/>
          </p:nvSpPr>
          <p:spPr bwMode="auto">
            <a:xfrm>
              <a:off x="2619" y="228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29"/>
            <p:cNvSpPr>
              <a:spLocks noChangeShapeType="1"/>
            </p:cNvSpPr>
            <p:nvPr/>
          </p:nvSpPr>
          <p:spPr bwMode="auto">
            <a:xfrm>
              <a:off x="2760" y="2178"/>
              <a:ext cx="3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30"/>
            <p:cNvSpPr>
              <a:spLocks noChangeShapeType="1"/>
            </p:cNvSpPr>
            <p:nvPr/>
          </p:nvSpPr>
          <p:spPr bwMode="auto">
            <a:xfrm>
              <a:off x="2877" y="2043"/>
              <a:ext cx="3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31"/>
            <p:cNvSpPr>
              <a:spLocks noChangeShapeType="1"/>
            </p:cNvSpPr>
            <p:nvPr/>
          </p:nvSpPr>
          <p:spPr bwMode="auto">
            <a:xfrm>
              <a:off x="3021" y="1899"/>
              <a:ext cx="3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32"/>
            <p:cNvSpPr>
              <a:spLocks noChangeShapeType="1"/>
            </p:cNvSpPr>
            <p:nvPr/>
          </p:nvSpPr>
          <p:spPr bwMode="auto">
            <a:xfrm>
              <a:off x="3150" y="1770"/>
              <a:ext cx="0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33"/>
            <p:cNvSpPr>
              <a:spLocks noChangeShapeType="1"/>
            </p:cNvSpPr>
            <p:nvPr/>
          </p:nvSpPr>
          <p:spPr bwMode="auto">
            <a:xfrm flipH="1">
              <a:off x="3258" y="1659"/>
              <a:ext cx="3" cy="912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34"/>
            <p:cNvSpPr>
              <a:spLocks noChangeShapeType="1"/>
            </p:cNvSpPr>
            <p:nvPr/>
          </p:nvSpPr>
          <p:spPr bwMode="auto">
            <a:xfrm flipH="1">
              <a:off x="3402" y="1500"/>
              <a:ext cx="0" cy="10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35"/>
            <p:cNvSpPr>
              <a:spLocks noChangeShapeType="1"/>
            </p:cNvSpPr>
            <p:nvPr/>
          </p:nvSpPr>
          <p:spPr bwMode="auto">
            <a:xfrm flipH="1">
              <a:off x="2061" y="22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36"/>
            <p:cNvSpPr>
              <a:spLocks noChangeShapeType="1"/>
            </p:cNvSpPr>
            <p:nvPr/>
          </p:nvSpPr>
          <p:spPr bwMode="auto">
            <a:xfrm>
              <a:off x="1818" y="2166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37"/>
            <p:cNvSpPr>
              <a:spLocks noChangeShapeType="1"/>
            </p:cNvSpPr>
            <p:nvPr/>
          </p:nvSpPr>
          <p:spPr bwMode="auto">
            <a:xfrm flipH="1">
              <a:off x="2295" y="2166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38"/>
            <p:cNvSpPr>
              <a:spLocks noChangeShapeType="1"/>
            </p:cNvSpPr>
            <p:nvPr/>
          </p:nvSpPr>
          <p:spPr bwMode="auto">
            <a:xfrm>
              <a:off x="2224" y="1908"/>
              <a:ext cx="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39"/>
            <p:cNvSpPr>
              <a:spLocks noChangeShapeType="1"/>
            </p:cNvSpPr>
            <p:nvPr/>
          </p:nvSpPr>
          <p:spPr bwMode="auto">
            <a:xfrm flipH="1">
              <a:off x="2031" y="2040"/>
              <a:ext cx="3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40"/>
            <p:cNvSpPr>
              <a:spLocks noChangeShapeType="1"/>
            </p:cNvSpPr>
            <p:nvPr/>
          </p:nvSpPr>
          <p:spPr bwMode="auto">
            <a:xfrm>
              <a:off x="2475" y="2040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41"/>
            <p:cNvSpPr>
              <a:spLocks noChangeShapeType="1"/>
            </p:cNvSpPr>
            <p:nvPr/>
          </p:nvSpPr>
          <p:spPr bwMode="auto">
            <a:xfrm>
              <a:off x="1422" y="18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42"/>
            <p:cNvSpPr>
              <a:spLocks noChangeShapeType="1"/>
            </p:cNvSpPr>
            <p:nvPr/>
          </p:nvSpPr>
          <p:spPr bwMode="auto">
            <a:xfrm>
              <a:off x="1823" y="19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43"/>
            <p:cNvSpPr>
              <a:spLocks noChangeShapeType="1"/>
            </p:cNvSpPr>
            <p:nvPr/>
          </p:nvSpPr>
          <p:spPr bwMode="auto">
            <a:xfrm>
              <a:off x="2628" y="18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Line 44"/>
            <p:cNvSpPr>
              <a:spLocks noChangeShapeType="1"/>
            </p:cNvSpPr>
            <p:nvPr/>
          </p:nvSpPr>
          <p:spPr bwMode="auto">
            <a:xfrm>
              <a:off x="1233" y="1767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Line 45"/>
            <p:cNvSpPr>
              <a:spLocks noChangeShapeType="1"/>
            </p:cNvSpPr>
            <p:nvPr/>
          </p:nvSpPr>
          <p:spPr bwMode="auto">
            <a:xfrm>
              <a:off x="1621" y="1767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Line 46"/>
            <p:cNvSpPr>
              <a:spLocks noChangeShapeType="1"/>
            </p:cNvSpPr>
            <p:nvPr/>
          </p:nvSpPr>
          <p:spPr bwMode="auto">
            <a:xfrm>
              <a:off x="2010" y="1767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Line 47"/>
            <p:cNvSpPr>
              <a:spLocks noChangeShapeType="1"/>
            </p:cNvSpPr>
            <p:nvPr/>
          </p:nvSpPr>
          <p:spPr bwMode="auto">
            <a:xfrm>
              <a:off x="2398" y="1767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Line 48"/>
            <p:cNvSpPr>
              <a:spLocks noChangeShapeType="1"/>
            </p:cNvSpPr>
            <p:nvPr/>
          </p:nvSpPr>
          <p:spPr bwMode="auto">
            <a:xfrm>
              <a:off x="2787" y="1767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Line 49"/>
            <p:cNvSpPr>
              <a:spLocks noChangeShapeType="1"/>
            </p:cNvSpPr>
            <p:nvPr/>
          </p:nvSpPr>
          <p:spPr bwMode="auto">
            <a:xfrm>
              <a:off x="1098" y="164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Line 50"/>
            <p:cNvSpPr>
              <a:spLocks noChangeShapeType="1"/>
            </p:cNvSpPr>
            <p:nvPr/>
          </p:nvSpPr>
          <p:spPr bwMode="auto">
            <a:xfrm>
              <a:off x="2976" y="164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Line 51"/>
            <p:cNvSpPr>
              <a:spLocks noChangeShapeType="1"/>
            </p:cNvSpPr>
            <p:nvPr/>
          </p:nvSpPr>
          <p:spPr bwMode="auto">
            <a:xfrm>
              <a:off x="1473" y="164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Line 52"/>
            <p:cNvSpPr>
              <a:spLocks noChangeShapeType="1"/>
            </p:cNvSpPr>
            <p:nvPr/>
          </p:nvSpPr>
          <p:spPr bwMode="auto">
            <a:xfrm>
              <a:off x="2224" y="164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Line 53"/>
            <p:cNvSpPr>
              <a:spLocks noChangeShapeType="1"/>
            </p:cNvSpPr>
            <p:nvPr/>
          </p:nvSpPr>
          <p:spPr bwMode="auto">
            <a:xfrm>
              <a:off x="1849" y="164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4" name="Line 54"/>
            <p:cNvSpPr>
              <a:spLocks noChangeShapeType="1"/>
            </p:cNvSpPr>
            <p:nvPr/>
          </p:nvSpPr>
          <p:spPr bwMode="auto">
            <a:xfrm>
              <a:off x="1563" y="2046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Line 55"/>
            <p:cNvSpPr>
              <a:spLocks noChangeShapeType="1"/>
            </p:cNvSpPr>
            <p:nvPr/>
          </p:nvSpPr>
          <p:spPr bwMode="auto">
            <a:xfrm>
              <a:off x="2600" y="164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6" name="Line 56"/>
            <p:cNvSpPr>
              <a:spLocks noChangeShapeType="1"/>
            </p:cNvSpPr>
            <p:nvPr/>
          </p:nvSpPr>
          <p:spPr bwMode="auto">
            <a:xfrm>
              <a:off x="981" y="15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Line 57"/>
            <p:cNvSpPr>
              <a:spLocks noChangeShapeType="1"/>
            </p:cNvSpPr>
            <p:nvPr/>
          </p:nvSpPr>
          <p:spPr bwMode="auto">
            <a:xfrm>
              <a:off x="3093" y="15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8" name="Line 58"/>
            <p:cNvSpPr>
              <a:spLocks noChangeShapeType="1"/>
            </p:cNvSpPr>
            <p:nvPr/>
          </p:nvSpPr>
          <p:spPr bwMode="auto">
            <a:xfrm>
              <a:off x="1333" y="15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9" name="Line 59"/>
            <p:cNvSpPr>
              <a:spLocks noChangeShapeType="1"/>
            </p:cNvSpPr>
            <p:nvPr/>
          </p:nvSpPr>
          <p:spPr bwMode="auto">
            <a:xfrm>
              <a:off x="1685" y="15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Line 60"/>
            <p:cNvSpPr>
              <a:spLocks noChangeShapeType="1"/>
            </p:cNvSpPr>
            <p:nvPr/>
          </p:nvSpPr>
          <p:spPr bwMode="auto">
            <a:xfrm>
              <a:off x="2037" y="15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1" name="Line 61"/>
            <p:cNvSpPr>
              <a:spLocks noChangeShapeType="1"/>
            </p:cNvSpPr>
            <p:nvPr/>
          </p:nvSpPr>
          <p:spPr bwMode="auto">
            <a:xfrm>
              <a:off x="2389" y="15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2" name="Line 62"/>
            <p:cNvSpPr>
              <a:spLocks noChangeShapeType="1"/>
            </p:cNvSpPr>
            <p:nvPr/>
          </p:nvSpPr>
          <p:spPr bwMode="auto">
            <a:xfrm>
              <a:off x="2741" y="15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Line 63"/>
            <p:cNvSpPr>
              <a:spLocks noChangeShapeType="1"/>
            </p:cNvSpPr>
            <p:nvPr/>
          </p:nvSpPr>
          <p:spPr bwMode="auto">
            <a:xfrm>
              <a:off x="855" y="1338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Line 64"/>
            <p:cNvSpPr>
              <a:spLocks noChangeShapeType="1"/>
            </p:cNvSpPr>
            <p:nvPr/>
          </p:nvSpPr>
          <p:spPr bwMode="auto">
            <a:xfrm>
              <a:off x="3237" y="1338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Line 65"/>
            <p:cNvSpPr>
              <a:spLocks noChangeShapeType="1"/>
            </p:cNvSpPr>
            <p:nvPr/>
          </p:nvSpPr>
          <p:spPr bwMode="auto">
            <a:xfrm>
              <a:off x="1195" y="1338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Line 66"/>
            <p:cNvSpPr>
              <a:spLocks noChangeShapeType="1"/>
            </p:cNvSpPr>
            <p:nvPr/>
          </p:nvSpPr>
          <p:spPr bwMode="auto">
            <a:xfrm>
              <a:off x="1535" y="1338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Line 67"/>
            <p:cNvSpPr>
              <a:spLocks noChangeShapeType="1"/>
            </p:cNvSpPr>
            <p:nvPr/>
          </p:nvSpPr>
          <p:spPr bwMode="auto">
            <a:xfrm>
              <a:off x="1875" y="1338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8" name="Line 68"/>
            <p:cNvSpPr>
              <a:spLocks noChangeShapeType="1"/>
            </p:cNvSpPr>
            <p:nvPr/>
          </p:nvSpPr>
          <p:spPr bwMode="auto">
            <a:xfrm>
              <a:off x="2216" y="1338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9" name="Line 69"/>
            <p:cNvSpPr>
              <a:spLocks noChangeShapeType="1"/>
            </p:cNvSpPr>
            <p:nvPr/>
          </p:nvSpPr>
          <p:spPr bwMode="auto">
            <a:xfrm>
              <a:off x="2556" y="1338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0" name="Line 70"/>
            <p:cNvSpPr>
              <a:spLocks noChangeShapeType="1"/>
            </p:cNvSpPr>
            <p:nvPr/>
          </p:nvSpPr>
          <p:spPr bwMode="auto">
            <a:xfrm>
              <a:off x="2896" y="1338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1" name="Line 71"/>
            <p:cNvSpPr>
              <a:spLocks noChangeShapeType="1"/>
            </p:cNvSpPr>
            <p:nvPr/>
          </p:nvSpPr>
          <p:spPr bwMode="auto">
            <a:xfrm>
              <a:off x="711" y="1176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2" name="Line 72"/>
            <p:cNvSpPr>
              <a:spLocks noChangeShapeType="1"/>
            </p:cNvSpPr>
            <p:nvPr/>
          </p:nvSpPr>
          <p:spPr bwMode="auto">
            <a:xfrm>
              <a:off x="3363" y="1176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3" name="Line 73"/>
            <p:cNvSpPr>
              <a:spLocks noChangeShapeType="1"/>
            </p:cNvSpPr>
            <p:nvPr/>
          </p:nvSpPr>
          <p:spPr bwMode="auto">
            <a:xfrm>
              <a:off x="3031" y="1176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4" name="Line 74"/>
            <p:cNvSpPr>
              <a:spLocks noChangeShapeType="1"/>
            </p:cNvSpPr>
            <p:nvPr/>
          </p:nvSpPr>
          <p:spPr bwMode="auto">
            <a:xfrm>
              <a:off x="2700" y="1176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Line 75"/>
            <p:cNvSpPr>
              <a:spLocks noChangeShapeType="1"/>
            </p:cNvSpPr>
            <p:nvPr/>
          </p:nvSpPr>
          <p:spPr bwMode="auto">
            <a:xfrm>
              <a:off x="2368" y="1176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Line 76"/>
            <p:cNvSpPr>
              <a:spLocks noChangeShapeType="1"/>
            </p:cNvSpPr>
            <p:nvPr/>
          </p:nvSpPr>
          <p:spPr bwMode="auto">
            <a:xfrm>
              <a:off x="1042" y="1176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7" name="Line 77"/>
            <p:cNvSpPr>
              <a:spLocks noChangeShapeType="1"/>
            </p:cNvSpPr>
            <p:nvPr/>
          </p:nvSpPr>
          <p:spPr bwMode="auto">
            <a:xfrm>
              <a:off x="2037" y="1176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8" name="Line 78"/>
            <p:cNvSpPr>
              <a:spLocks noChangeShapeType="1"/>
            </p:cNvSpPr>
            <p:nvPr/>
          </p:nvSpPr>
          <p:spPr bwMode="auto">
            <a:xfrm>
              <a:off x="1705" y="1176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9" name="Line 79"/>
            <p:cNvSpPr>
              <a:spLocks noChangeShapeType="1"/>
            </p:cNvSpPr>
            <p:nvPr/>
          </p:nvSpPr>
          <p:spPr bwMode="auto">
            <a:xfrm>
              <a:off x="1374" y="1176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0" name="Line 80"/>
            <p:cNvSpPr>
              <a:spLocks noChangeShapeType="1"/>
            </p:cNvSpPr>
            <p:nvPr/>
          </p:nvSpPr>
          <p:spPr bwMode="auto">
            <a:xfrm flipV="1">
              <a:off x="810" y="3639"/>
              <a:ext cx="2490" cy="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1" name="Line 81"/>
            <p:cNvSpPr>
              <a:spLocks noChangeShapeType="1"/>
            </p:cNvSpPr>
            <p:nvPr/>
          </p:nvSpPr>
          <p:spPr bwMode="auto">
            <a:xfrm flipV="1">
              <a:off x="927" y="3498"/>
              <a:ext cx="2304" cy="0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2" name="Line 82"/>
            <p:cNvSpPr>
              <a:spLocks noChangeShapeType="1"/>
            </p:cNvSpPr>
            <p:nvPr/>
          </p:nvSpPr>
          <p:spPr bwMode="auto">
            <a:xfrm flipV="1">
              <a:off x="1062" y="3372"/>
              <a:ext cx="2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3" name="Line 83"/>
            <p:cNvSpPr>
              <a:spLocks noChangeShapeType="1"/>
            </p:cNvSpPr>
            <p:nvPr/>
          </p:nvSpPr>
          <p:spPr bwMode="auto">
            <a:xfrm flipV="1">
              <a:off x="1206" y="3246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4" name="Line 84"/>
            <p:cNvSpPr>
              <a:spLocks noChangeShapeType="1"/>
            </p:cNvSpPr>
            <p:nvPr/>
          </p:nvSpPr>
          <p:spPr bwMode="auto">
            <a:xfrm>
              <a:off x="1317" y="3099"/>
              <a:ext cx="15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5" name="Line 85"/>
            <p:cNvSpPr>
              <a:spLocks noChangeShapeType="1"/>
            </p:cNvSpPr>
            <p:nvPr/>
          </p:nvSpPr>
          <p:spPr bwMode="auto">
            <a:xfrm>
              <a:off x="1440" y="2976"/>
              <a:ext cx="1254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6" name="Line 86"/>
            <p:cNvSpPr>
              <a:spLocks noChangeShapeType="1"/>
            </p:cNvSpPr>
            <p:nvPr/>
          </p:nvSpPr>
          <p:spPr bwMode="auto">
            <a:xfrm flipV="1">
              <a:off x="1602" y="2859"/>
              <a:ext cx="9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7" name="Line 87"/>
            <p:cNvSpPr>
              <a:spLocks noChangeShapeType="1"/>
            </p:cNvSpPr>
            <p:nvPr/>
          </p:nvSpPr>
          <p:spPr bwMode="auto">
            <a:xfrm flipV="1">
              <a:off x="810" y="2571"/>
              <a:ext cx="0" cy="10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8" name="Line 88"/>
            <p:cNvSpPr>
              <a:spLocks noChangeShapeType="1"/>
            </p:cNvSpPr>
            <p:nvPr/>
          </p:nvSpPr>
          <p:spPr bwMode="auto">
            <a:xfrm flipV="1">
              <a:off x="918" y="2571"/>
              <a:ext cx="0" cy="927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9" name="Line 89"/>
            <p:cNvSpPr>
              <a:spLocks noChangeShapeType="1"/>
            </p:cNvSpPr>
            <p:nvPr/>
          </p:nvSpPr>
          <p:spPr bwMode="auto">
            <a:xfrm flipV="1">
              <a:off x="1053" y="2571"/>
              <a:ext cx="0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0" name="Line 90"/>
            <p:cNvSpPr>
              <a:spLocks noChangeShapeType="1"/>
            </p:cNvSpPr>
            <p:nvPr/>
          </p:nvSpPr>
          <p:spPr bwMode="auto">
            <a:xfrm flipV="1">
              <a:off x="1197" y="2571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1" name="Line 91"/>
            <p:cNvSpPr>
              <a:spLocks noChangeShapeType="1"/>
            </p:cNvSpPr>
            <p:nvPr/>
          </p:nvSpPr>
          <p:spPr bwMode="auto">
            <a:xfrm flipV="1">
              <a:off x="1314" y="2571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2" name="Line 92"/>
            <p:cNvSpPr>
              <a:spLocks noChangeShapeType="1"/>
            </p:cNvSpPr>
            <p:nvPr/>
          </p:nvSpPr>
          <p:spPr bwMode="auto">
            <a:xfrm flipV="1">
              <a:off x="1431" y="2571"/>
              <a:ext cx="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3" name="Line 93"/>
            <p:cNvSpPr>
              <a:spLocks noChangeShapeType="1"/>
            </p:cNvSpPr>
            <p:nvPr/>
          </p:nvSpPr>
          <p:spPr bwMode="auto">
            <a:xfrm flipV="1">
              <a:off x="1593" y="257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4" name="Line 94"/>
            <p:cNvSpPr>
              <a:spLocks noChangeShapeType="1"/>
            </p:cNvSpPr>
            <p:nvPr/>
          </p:nvSpPr>
          <p:spPr bwMode="auto">
            <a:xfrm flipV="1">
              <a:off x="2691" y="2571"/>
              <a:ext cx="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5" name="Line 95"/>
            <p:cNvSpPr>
              <a:spLocks noChangeShapeType="1"/>
            </p:cNvSpPr>
            <p:nvPr/>
          </p:nvSpPr>
          <p:spPr bwMode="auto">
            <a:xfrm flipV="1">
              <a:off x="2832" y="2571"/>
              <a:ext cx="3" cy="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6" name="Line 96"/>
            <p:cNvSpPr>
              <a:spLocks noChangeShapeType="1"/>
            </p:cNvSpPr>
            <p:nvPr/>
          </p:nvSpPr>
          <p:spPr bwMode="auto">
            <a:xfrm flipV="1">
              <a:off x="2949" y="2571"/>
              <a:ext cx="3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7" name="Line 97"/>
            <p:cNvSpPr>
              <a:spLocks noChangeShapeType="1"/>
            </p:cNvSpPr>
            <p:nvPr/>
          </p:nvSpPr>
          <p:spPr bwMode="auto">
            <a:xfrm flipH="1" flipV="1">
              <a:off x="3096" y="2571"/>
              <a:ext cx="3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8" name="Line 98"/>
            <p:cNvSpPr>
              <a:spLocks noChangeShapeType="1"/>
            </p:cNvSpPr>
            <p:nvPr/>
          </p:nvSpPr>
          <p:spPr bwMode="auto">
            <a:xfrm flipV="1">
              <a:off x="3222" y="2571"/>
              <a:ext cx="0" cy="930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9" name="Line 99"/>
            <p:cNvSpPr>
              <a:spLocks noChangeShapeType="1"/>
            </p:cNvSpPr>
            <p:nvPr/>
          </p:nvSpPr>
          <p:spPr bwMode="auto">
            <a:xfrm flipH="1" flipV="1">
              <a:off x="2061" y="2733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0" name="Line 100"/>
            <p:cNvSpPr>
              <a:spLocks noChangeShapeType="1"/>
            </p:cNvSpPr>
            <p:nvPr/>
          </p:nvSpPr>
          <p:spPr bwMode="auto">
            <a:xfrm flipV="1">
              <a:off x="1818" y="2859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" name="Line 101"/>
            <p:cNvSpPr>
              <a:spLocks noChangeShapeType="1"/>
            </p:cNvSpPr>
            <p:nvPr/>
          </p:nvSpPr>
          <p:spPr bwMode="auto">
            <a:xfrm flipH="1" flipV="1">
              <a:off x="2277" y="28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2" name="Line 102"/>
            <p:cNvSpPr>
              <a:spLocks noChangeShapeType="1"/>
            </p:cNvSpPr>
            <p:nvPr/>
          </p:nvSpPr>
          <p:spPr bwMode="auto">
            <a:xfrm flipV="1">
              <a:off x="2266" y="3102"/>
              <a:ext cx="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" name="Line 103"/>
            <p:cNvSpPr>
              <a:spLocks noChangeShapeType="1"/>
            </p:cNvSpPr>
            <p:nvPr/>
          </p:nvSpPr>
          <p:spPr bwMode="auto">
            <a:xfrm flipH="1" flipV="1">
              <a:off x="2062" y="2976"/>
              <a:ext cx="3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" name="Line 104"/>
            <p:cNvSpPr>
              <a:spLocks noChangeShapeType="1"/>
            </p:cNvSpPr>
            <p:nvPr/>
          </p:nvSpPr>
          <p:spPr bwMode="auto">
            <a:xfrm flipV="1">
              <a:off x="2493" y="2976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" name="Line 105"/>
            <p:cNvSpPr>
              <a:spLocks noChangeShapeType="1"/>
            </p:cNvSpPr>
            <p:nvPr/>
          </p:nvSpPr>
          <p:spPr bwMode="auto">
            <a:xfrm flipV="1">
              <a:off x="1494" y="310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6" name="Line 106"/>
            <p:cNvSpPr>
              <a:spLocks noChangeShapeType="1"/>
            </p:cNvSpPr>
            <p:nvPr/>
          </p:nvSpPr>
          <p:spPr bwMode="auto">
            <a:xfrm flipV="1">
              <a:off x="1880" y="310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7" name="Line 107"/>
            <p:cNvSpPr>
              <a:spLocks noChangeShapeType="1"/>
            </p:cNvSpPr>
            <p:nvPr/>
          </p:nvSpPr>
          <p:spPr bwMode="auto">
            <a:xfrm flipV="1">
              <a:off x="2655" y="310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8" name="Line 108"/>
            <p:cNvSpPr>
              <a:spLocks noChangeShapeType="1"/>
            </p:cNvSpPr>
            <p:nvPr/>
          </p:nvSpPr>
          <p:spPr bwMode="auto">
            <a:xfrm flipV="1">
              <a:off x="1350" y="324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9" name="Line 109"/>
            <p:cNvSpPr>
              <a:spLocks noChangeShapeType="1"/>
            </p:cNvSpPr>
            <p:nvPr/>
          </p:nvSpPr>
          <p:spPr bwMode="auto">
            <a:xfrm flipV="1">
              <a:off x="1711" y="324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0" name="Line 110"/>
            <p:cNvSpPr>
              <a:spLocks noChangeShapeType="1"/>
            </p:cNvSpPr>
            <p:nvPr/>
          </p:nvSpPr>
          <p:spPr bwMode="auto">
            <a:xfrm flipV="1">
              <a:off x="2073" y="324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1" name="Line 111"/>
            <p:cNvSpPr>
              <a:spLocks noChangeShapeType="1"/>
            </p:cNvSpPr>
            <p:nvPr/>
          </p:nvSpPr>
          <p:spPr bwMode="auto">
            <a:xfrm flipV="1">
              <a:off x="2434" y="324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2" name="Line 112"/>
            <p:cNvSpPr>
              <a:spLocks noChangeShapeType="1"/>
            </p:cNvSpPr>
            <p:nvPr/>
          </p:nvSpPr>
          <p:spPr bwMode="auto">
            <a:xfrm flipV="1">
              <a:off x="2796" y="324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3" name="Line 113"/>
            <p:cNvSpPr>
              <a:spLocks noChangeShapeType="1"/>
            </p:cNvSpPr>
            <p:nvPr/>
          </p:nvSpPr>
          <p:spPr bwMode="auto">
            <a:xfrm flipV="1">
              <a:off x="1206" y="336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4" name="Line 114"/>
            <p:cNvSpPr>
              <a:spLocks noChangeShapeType="1"/>
            </p:cNvSpPr>
            <p:nvPr/>
          </p:nvSpPr>
          <p:spPr bwMode="auto">
            <a:xfrm flipV="1">
              <a:off x="1554" y="336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5" name="Line 115"/>
            <p:cNvSpPr>
              <a:spLocks noChangeShapeType="1"/>
            </p:cNvSpPr>
            <p:nvPr/>
          </p:nvSpPr>
          <p:spPr bwMode="auto">
            <a:xfrm flipV="1">
              <a:off x="2251" y="336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6" name="Line 116"/>
            <p:cNvSpPr>
              <a:spLocks noChangeShapeType="1"/>
            </p:cNvSpPr>
            <p:nvPr/>
          </p:nvSpPr>
          <p:spPr bwMode="auto">
            <a:xfrm flipV="1">
              <a:off x="1902" y="336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7" name="Line 117"/>
            <p:cNvSpPr>
              <a:spLocks noChangeShapeType="1"/>
            </p:cNvSpPr>
            <p:nvPr/>
          </p:nvSpPr>
          <p:spPr bwMode="auto">
            <a:xfrm flipV="1">
              <a:off x="1635" y="2976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8" name="Line 118"/>
            <p:cNvSpPr>
              <a:spLocks noChangeShapeType="1"/>
            </p:cNvSpPr>
            <p:nvPr/>
          </p:nvSpPr>
          <p:spPr bwMode="auto">
            <a:xfrm flipV="1">
              <a:off x="2599" y="336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9" name="Line 119"/>
            <p:cNvSpPr>
              <a:spLocks noChangeShapeType="1"/>
            </p:cNvSpPr>
            <p:nvPr/>
          </p:nvSpPr>
          <p:spPr bwMode="auto">
            <a:xfrm flipV="1">
              <a:off x="1053" y="34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0" name="Line 120"/>
            <p:cNvSpPr>
              <a:spLocks noChangeShapeType="1"/>
            </p:cNvSpPr>
            <p:nvPr/>
          </p:nvSpPr>
          <p:spPr bwMode="auto">
            <a:xfrm flipV="1">
              <a:off x="1388" y="34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1" name="Line 121"/>
            <p:cNvSpPr>
              <a:spLocks noChangeShapeType="1"/>
            </p:cNvSpPr>
            <p:nvPr/>
          </p:nvSpPr>
          <p:spPr bwMode="auto">
            <a:xfrm flipV="1">
              <a:off x="1724" y="34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2" name="Line 122"/>
            <p:cNvSpPr>
              <a:spLocks noChangeShapeType="1"/>
            </p:cNvSpPr>
            <p:nvPr/>
          </p:nvSpPr>
          <p:spPr bwMode="auto">
            <a:xfrm flipV="1">
              <a:off x="2060" y="34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3" name="Line 123"/>
            <p:cNvSpPr>
              <a:spLocks noChangeShapeType="1"/>
            </p:cNvSpPr>
            <p:nvPr/>
          </p:nvSpPr>
          <p:spPr bwMode="auto">
            <a:xfrm flipV="1">
              <a:off x="2395" y="34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4" name="Line 124"/>
            <p:cNvSpPr>
              <a:spLocks noChangeShapeType="1"/>
            </p:cNvSpPr>
            <p:nvPr/>
          </p:nvSpPr>
          <p:spPr bwMode="auto">
            <a:xfrm flipV="1">
              <a:off x="2731" y="34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5" name="Line 125"/>
            <p:cNvSpPr>
              <a:spLocks noChangeShapeType="1"/>
            </p:cNvSpPr>
            <p:nvPr/>
          </p:nvSpPr>
          <p:spPr bwMode="auto">
            <a:xfrm>
              <a:off x="669" y="2571"/>
              <a:ext cx="0" cy="1245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6" name="Line 126"/>
            <p:cNvSpPr>
              <a:spLocks noChangeShapeType="1"/>
            </p:cNvSpPr>
            <p:nvPr/>
          </p:nvSpPr>
          <p:spPr bwMode="auto">
            <a:xfrm flipV="1">
              <a:off x="678" y="3813"/>
              <a:ext cx="2760" cy="3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7" name="Line 127"/>
            <p:cNvSpPr>
              <a:spLocks noChangeShapeType="1"/>
            </p:cNvSpPr>
            <p:nvPr/>
          </p:nvSpPr>
          <p:spPr bwMode="auto">
            <a:xfrm flipV="1">
              <a:off x="3456" y="2571"/>
              <a:ext cx="0" cy="1242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8" name="Line 128"/>
            <p:cNvSpPr>
              <a:spLocks noChangeShapeType="1"/>
            </p:cNvSpPr>
            <p:nvPr/>
          </p:nvSpPr>
          <p:spPr bwMode="auto">
            <a:xfrm flipV="1">
              <a:off x="3312" y="2571"/>
              <a:ext cx="0" cy="10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9" name="Line 129"/>
            <p:cNvSpPr>
              <a:spLocks noChangeShapeType="1"/>
            </p:cNvSpPr>
            <p:nvPr/>
          </p:nvSpPr>
          <p:spPr bwMode="auto">
            <a:xfrm flipV="1">
              <a:off x="2511" y="257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0" name="Line 130"/>
            <p:cNvSpPr>
              <a:spLocks noChangeShapeType="1"/>
            </p:cNvSpPr>
            <p:nvPr/>
          </p:nvSpPr>
          <p:spPr bwMode="auto">
            <a:xfrm flipV="1">
              <a:off x="3067" y="349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1" name="Line 131"/>
            <p:cNvSpPr>
              <a:spLocks noChangeShapeType="1"/>
            </p:cNvSpPr>
            <p:nvPr/>
          </p:nvSpPr>
          <p:spPr bwMode="auto">
            <a:xfrm flipV="1">
              <a:off x="2948" y="3369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2" name="Line 132"/>
            <p:cNvSpPr>
              <a:spLocks noChangeShapeType="1"/>
            </p:cNvSpPr>
            <p:nvPr/>
          </p:nvSpPr>
          <p:spPr bwMode="auto">
            <a:xfrm>
              <a:off x="927" y="3642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3" name="Line 133"/>
            <p:cNvSpPr>
              <a:spLocks noChangeShapeType="1"/>
            </p:cNvSpPr>
            <p:nvPr/>
          </p:nvSpPr>
          <p:spPr bwMode="auto">
            <a:xfrm>
              <a:off x="3174" y="3642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4" name="Line 134"/>
            <p:cNvSpPr>
              <a:spLocks noChangeShapeType="1"/>
            </p:cNvSpPr>
            <p:nvPr/>
          </p:nvSpPr>
          <p:spPr bwMode="auto">
            <a:xfrm>
              <a:off x="2853" y="3642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5" name="Line 135"/>
            <p:cNvSpPr>
              <a:spLocks noChangeShapeType="1"/>
            </p:cNvSpPr>
            <p:nvPr/>
          </p:nvSpPr>
          <p:spPr bwMode="auto">
            <a:xfrm>
              <a:off x="2532" y="3642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6" name="Line 136"/>
            <p:cNvSpPr>
              <a:spLocks noChangeShapeType="1"/>
            </p:cNvSpPr>
            <p:nvPr/>
          </p:nvSpPr>
          <p:spPr bwMode="auto">
            <a:xfrm>
              <a:off x="1569" y="3642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7" name="Line 137"/>
            <p:cNvSpPr>
              <a:spLocks noChangeShapeType="1"/>
            </p:cNvSpPr>
            <p:nvPr/>
          </p:nvSpPr>
          <p:spPr bwMode="auto">
            <a:xfrm>
              <a:off x="2211" y="3642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8" name="Line 138"/>
            <p:cNvSpPr>
              <a:spLocks noChangeShapeType="1"/>
            </p:cNvSpPr>
            <p:nvPr/>
          </p:nvSpPr>
          <p:spPr bwMode="auto">
            <a:xfrm>
              <a:off x="1890" y="3642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9" name="Line 139"/>
            <p:cNvSpPr>
              <a:spLocks noChangeShapeType="1"/>
            </p:cNvSpPr>
            <p:nvPr/>
          </p:nvSpPr>
          <p:spPr bwMode="auto">
            <a:xfrm>
              <a:off x="1248" y="3642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0" name="Line 140"/>
            <p:cNvSpPr>
              <a:spLocks noChangeShapeType="1"/>
            </p:cNvSpPr>
            <p:nvPr/>
          </p:nvSpPr>
          <p:spPr bwMode="auto">
            <a:xfrm>
              <a:off x="810" y="38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1" name="Line 141"/>
            <p:cNvSpPr>
              <a:spLocks noChangeShapeType="1"/>
            </p:cNvSpPr>
            <p:nvPr/>
          </p:nvSpPr>
          <p:spPr bwMode="auto">
            <a:xfrm>
              <a:off x="3291" y="38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2" name="Line 142"/>
            <p:cNvSpPr>
              <a:spLocks noChangeShapeType="1"/>
            </p:cNvSpPr>
            <p:nvPr/>
          </p:nvSpPr>
          <p:spPr bwMode="auto">
            <a:xfrm>
              <a:off x="1430" y="38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3" name="Line 143"/>
            <p:cNvSpPr>
              <a:spLocks noChangeShapeType="1"/>
            </p:cNvSpPr>
            <p:nvPr/>
          </p:nvSpPr>
          <p:spPr bwMode="auto">
            <a:xfrm>
              <a:off x="2050" y="38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4" name="Line 144"/>
            <p:cNvSpPr>
              <a:spLocks noChangeShapeType="1"/>
            </p:cNvSpPr>
            <p:nvPr/>
          </p:nvSpPr>
          <p:spPr bwMode="auto">
            <a:xfrm>
              <a:off x="1120" y="38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5" name="Line 145"/>
            <p:cNvSpPr>
              <a:spLocks noChangeShapeType="1"/>
            </p:cNvSpPr>
            <p:nvPr/>
          </p:nvSpPr>
          <p:spPr bwMode="auto">
            <a:xfrm>
              <a:off x="2360" y="38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6" name="Line 146"/>
            <p:cNvSpPr>
              <a:spLocks noChangeShapeType="1"/>
            </p:cNvSpPr>
            <p:nvPr/>
          </p:nvSpPr>
          <p:spPr bwMode="auto">
            <a:xfrm>
              <a:off x="2670" y="38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7" name="Line 147"/>
            <p:cNvSpPr>
              <a:spLocks noChangeShapeType="1"/>
            </p:cNvSpPr>
            <p:nvPr/>
          </p:nvSpPr>
          <p:spPr bwMode="auto">
            <a:xfrm>
              <a:off x="2980" y="38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8" name="Line 148"/>
            <p:cNvSpPr>
              <a:spLocks noChangeShapeType="1"/>
            </p:cNvSpPr>
            <p:nvPr/>
          </p:nvSpPr>
          <p:spPr bwMode="auto">
            <a:xfrm>
              <a:off x="1740" y="38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9" name="Line 149"/>
            <p:cNvSpPr>
              <a:spLocks noChangeShapeType="1"/>
            </p:cNvSpPr>
            <p:nvPr/>
          </p:nvSpPr>
          <p:spPr bwMode="auto">
            <a:xfrm>
              <a:off x="555" y="1332"/>
              <a:ext cx="0" cy="124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0" name="Line 150"/>
            <p:cNvSpPr>
              <a:spLocks noChangeShapeType="1"/>
            </p:cNvSpPr>
            <p:nvPr/>
          </p:nvSpPr>
          <p:spPr bwMode="auto">
            <a:xfrm>
              <a:off x="555" y="2580"/>
              <a:ext cx="3" cy="1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3" name="Text Box 151"/>
          <p:cNvSpPr txBox="1">
            <a:spLocks noChangeArrowheads="1"/>
          </p:cNvSpPr>
          <p:nvPr/>
        </p:nvSpPr>
        <p:spPr bwMode="auto">
          <a:xfrm>
            <a:off x="7924800" y="5181600"/>
            <a:ext cx="19812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dirty="0">
                <a:latin typeface="Times New Roman" panose="02020603050405020304" pitchFamily="18" charset="0"/>
              </a:rPr>
              <a:t>Scientific American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1600" dirty="0">
                <a:latin typeface="Times New Roman" panose="02020603050405020304" pitchFamily="18" charset="0"/>
              </a:rPr>
              <a:t>Fool’s Day of 1975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585" y="1700809"/>
            <a:ext cx="7344815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必要条件可以判断什么？欧拉公式在实际判断平面图时有用吗？</a:t>
            </a:r>
            <a:endParaRPr lang="en-US" altLang="zh-C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404813"/>
            <a:ext cx="7793037" cy="1143000"/>
          </a:xfrm>
        </p:spPr>
        <p:txBody>
          <a:bodyPr/>
          <a:lstStyle/>
          <a:p>
            <a:r>
              <a:rPr lang="zh-CN" altLang="en-US" smtClean="0"/>
              <a:t>简单连通平面图的必要条件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5" y="1484314"/>
            <a:ext cx="9577636" cy="4537075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b="1" i="1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欧拉公式的推论</a:t>
            </a:r>
            <a:r>
              <a:rPr lang="zh-CN" altLang="en-US" dirty="0" smtClean="0">
                <a:latin typeface="Times New Roman" panose="02020603050405020304" pitchFamily="18" charset="0"/>
              </a:rPr>
              <a:t>：若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是简单连通平面图</a:t>
            </a:r>
            <a:r>
              <a:rPr lang="en-US" altLang="zh-CN" dirty="0" smtClean="0">
                <a:latin typeface="Times New Roman" panose="02020603050405020304" pitchFamily="18" charset="0"/>
              </a:rPr>
              <a:t>(n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3), 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3n-6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证明：至少</a:t>
            </a:r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个顶点的简单图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中，</a:t>
            </a:r>
            <a:r>
              <a:rPr lang="zh-CN" altLang="en-US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面的</a:t>
            </a:r>
            <a:r>
              <a:rPr lang="zh-CN" altLang="en-US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最小边数</a:t>
            </a:r>
            <a:r>
              <a:rPr lang="zh-CN" altLang="en-US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dirty="0" smtClean="0">
                <a:latin typeface="Times New Roman" panose="02020603050405020304" pitchFamily="18" charset="0"/>
              </a:rPr>
              <a:t>3r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2m, </a:t>
            </a:r>
            <a:r>
              <a:rPr lang="zh-CN" altLang="en-US" dirty="0" smtClean="0">
                <a:latin typeface="Times New Roman" panose="02020603050405020304" pitchFamily="18" charset="0"/>
              </a:rPr>
              <a:t>根据欧拉公式：</a:t>
            </a:r>
            <a:r>
              <a:rPr lang="en-US" altLang="zh-CN" dirty="0" smtClean="0">
                <a:latin typeface="Times New Roman" panose="02020603050405020304" pitchFamily="18" charset="0"/>
              </a:rPr>
              <a:t>3r=3m+6-3n,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dirty="0" smtClean="0">
                <a:latin typeface="Times New Roman" panose="02020603050405020304" pitchFamily="18" charset="0"/>
              </a:rPr>
              <a:t>3m+6-3n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2m, </a:t>
            </a:r>
            <a:r>
              <a:rPr lang="zh-CN" altLang="en-US" dirty="0" smtClean="0">
                <a:latin typeface="Times New Roman" panose="02020603050405020304" pitchFamily="18" charset="0"/>
              </a:rPr>
              <a:t>即：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3n-6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K</a:t>
            </a:r>
            <a:r>
              <a:rPr lang="en-US" altLang="zh-CN" sz="2600" baseline="-30000" dirty="0">
                <a:latin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</a:rPr>
              <a:t>不是平面图：在</a:t>
            </a:r>
            <a:r>
              <a:rPr lang="en-US" altLang="zh-CN" sz="2600" dirty="0">
                <a:latin typeface="Times New Roman" panose="02020603050405020304" pitchFamily="18" charset="0"/>
              </a:rPr>
              <a:t>K</a:t>
            </a:r>
            <a:r>
              <a:rPr lang="en-US" altLang="zh-CN" sz="2600" baseline="-30000" dirty="0">
                <a:latin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</a:rPr>
              <a:t>中，</a:t>
            </a:r>
            <a:r>
              <a:rPr lang="en-US" altLang="zh-CN" sz="2600" dirty="0">
                <a:latin typeface="Times New Roman" panose="02020603050405020304" pitchFamily="18" charset="0"/>
              </a:rPr>
              <a:t>n=5, m=10, 3n-6=9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3525" y="5157192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平面图中，边数是有上限的。请问，这个界是否紧致？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3472" y="1018705"/>
            <a:ext cx="10081120" cy="255454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上述推论不能证明</a:t>
            </a:r>
            <a:r>
              <a:rPr lang="en-US" altLang="zh-CN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K</a:t>
            </a:r>
            <a:r>
              <a:rPr lang="en-US" altLang="zh-CN" sz="4800" b="1" baseline="-250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3,3</a:t>
            </a: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是非平面图，你能推出一个类似的推论用于</a:t>
            </a:r>
            <a:r>
              <a:rPr lang="en-US" altLang="zh-CN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K</a:t>
            </a:r>
            <a:r>
              <a:rPr lang="en-US" altLang="zh-CN" sz="4800" b="1" baseline="-250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3,3</a:t>
            </a: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吗？</a:t>
            </a:r>
            <a:endParaRPr lang="en-US" altLang="zh-CN" sz="4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3935760" y="3933056"/>
            <a:ext cx="6408712" cy="2520280"/>
          </a:xfrm>
          <a:prstGeom prst="cloudCallout">
            <a:avLst>
              <a:gd name="adj1" fmla="val -13535"/>
              <a:gd name="adj2" fmla="val 47383"/>
            </a:avLst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tx1"/>
                </a:solidFill>
              </a:rPr>
              <a:t>二部图的一个区域至少多少条边？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57"/>
          <p:cNvSpPr>
            <a:spLocks noChangeArrowheads="1"/>
          </p:cNvSpPr>
          <p:nvPr/>
        </p:nvSpPr>
        <p:spPr bwMode="auto">
          <a:xfrm>
            <a:off x="5524500" y="722314"/>
            <a:ext cx="4464050" cy="2879725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464769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同胚图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148533" y="2355849"/>
            <a:ext cx="10507712" cy="4252912"/>
          </a:xfrm>
        </p:spPr>
        <p:txBody>
          <a:bodyPr/>
          <a:lstStyle/>
          <a:p>
            <a:pPr algn="just" eaLnBrk="1" hangingPunct="1"/>
            <a:r>
              <a:rPr lang="zh-CN" altLang="en-US" sz="2600" dirty="0">
                <a:latin typeface="Times New Roman" panose="02020603050405020304" pitchFamily="18" charset="0"/>
              </a:rPr>
              <a:t>基本动作：</a:t>
            </a:r>
          </a:p>
          <a:p>
            <a:pPr lvl="1" algn="just" eaLnBrk="1" hangingPunct="1"/>
            <a:r>
              <a:rPr lang="zh-CN" altLang="en-US" sz="2200" dirty="0">
                <a:latin typeface="Times New Roman" panose="02020603050405020304" pitchFamily="18" charset="0"/>
              </a:rPr>
              <a:t>二次顶点的插入和消去</a:t>
            </a:r>
          </a:p>
          <a:p>
            <a:pPr algn="just" eaLnBrk="1" hangingPunct="1"/>
            <a:endParaRPr lang="zh-CN" altLang="en-US" sz="26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600" dirty="0">
                <a:latin typeface="Times New Roman" panose="02020603050405020304" pitchFamily="18" charset="0"/>
              </a:rPr>
              <a:t>如果图</a:t>
            </a:r>
            <a:r>
              <a:rPr lang="en-US" altLang="zh-CN" sz="2600" dirty="0">
                <a:latin typeface="Times New Roman" panose="02020603050405020304" pitchFamily="18" charset="0"/>
              </a:rPr>
              <a:t>G</a:t>
            </a:r>
            <a:r>
              <a:rPr lang="en-US" altLang="zh-CN" sz="26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</a:rPr>
              <a:t>G</a:t>
            </a:r>
            <a:r>
              <a:rPr lang="en-US" altLang="zh-CN" sz="26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经过反复的插入和消去二次顶点，可达到同构，则</a:t>
            </a:r>
            <a:r>
              <a:rPr lang="en-US" altLang="zh-CN" sz="2600" dirty="0">
                <a:latin typeface="Times New Roman" panose="02020603050405020304" pitchFamily="18" charset="0"/>
              </a:rPr>
              <a:t>G</a:t>
            </a:r>
            <a:r>
              <a:rPr lang="en-US" altLang="zh-CN" sz="26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</a:rPr>
              <a:t>G</a:t>
            </a:r>
            <a:r>
              <a:rPr lang="en-US" altLang="zh-CN" sz="26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是同胚图。 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6402389" y="1838326"/>
            <a:ext cx="96837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7037388" y="2613026"/>
            <a:ext cx="95250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8431213" y="2101851"/>
            <a:ext cx="95250" cy="111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8861425" y="2517776"/>
            <a:ext cx="95250" cy="112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8013700" y="1684338"/>
            <a:ext cx="95250" cy="1127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494463" y="1946275"/>
            <a:ext cx="571500" cy="685800"/>
          </a:xfrm>
          <a:prstGeom prst="line">
            <a:avLst/>
          </a:prstGeom>
          <a:noFill/>
          <a:ln w="158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8101013" y="1782764"/>
            <a:ext cx="341312" cy="327025"/>
          </a:xfrm>
          <a:prstGeom prst="line">
            <a:avLst/>
          </a:prstGeom>
          <a:noFill/>
          <a:ln w="158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8507413" y="2184400"/>
            <a:ext cx="392112" cy="357188"/>
          </a:xfrm>
          <a:prstGeom prst="line">
            <a:avLst/>
          </a:prstGeom>
          <a:noFill/>
          <a:ln w="158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 flipV="1">
            <a:off x="5808663" y="1619251"/>
            <a:ext cx="608012" cy="2524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 flipV="1">
            <a:off x="6454775" y="1290639"/>
            <a:ext cx="25400" cy="58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7050088" y="2720976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7126288" y="2660650"/>
            <a:ext cx="506412" cy="1793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 flipV="1">
            <a:off x="7505701" y="1558925"/>
            <a:ext cx="506413" cy="1793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H="1" flipV="1">
            <a:off x="8012113" y="1201738"/>
            <a:ext cx="50800" cy="4762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8861425" y="2616201"/>
            <a:ext cx="38100" cy="5508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8963026" y="2557464"/>
            <a:ext cx="531813" cy="1476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7789863" y="1658939"/>
            <a:ext cx="57785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126163" y="1738313"/>
            <a:ext cx="6080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7104063" y="2420939"/>
            <a:ext cx="60801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8856663" y="2268539"/>
            <a:ext cx="60801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8475663" y="1887539"/>
            <a:ext cx="60801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auto">
          <a:xfrm>
            <a:off x="7332663" y="2039938"/>
            <a:ext cx="685800" cy="457200"/>
          </a:xfrm>
          <a:prstGeom prst="leftRightArrow">
            <a:avLst>
              <a:gd name="adj1" fmla="val 50000"/>
              <a:gd name="adj2" fmla="val 30000"/>
            </a:avLst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4601369" y="4460927"/>
            <a:ext cx="3732212" cy="1628775"/>
            <a:chOff x="3320" y="2985"/>
            <a:chExt cx="5878" cy="2565"/>
          </a:xfrm>
        </p:grpSpPr>
        <p:sp>
          <p:nvSpPr>
            <p:cNvPr id="25628" name="AutoShape 28"/>
            <p:cNvSpPr>
              <a:spLocks noChangeArrowheads="1"/>
            </p:cNvSpPr>
            <p:nvPr/>
          </p:nvSpPr>
          <p:spPr bwMode="auto">
            <a:xfrm>
              <a:off x="3413" y="3080"/>
              <a:ext cx="2570" cy="2373"/>
            </a:xfrm>
            <a:prstGeom prst="pentag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9" name="Oval 29"/>
            <p:cNvSpPr>
              <a:spLocks noChangeArrowheads="1"/>
            </p:cNvSpPr>
            <p:nvPr/>
          </p:nvSpPr>
          <p:spPr bwMode="auto">
            <a:xfrm>
              <a:off x="4605" y="2985"/>
              <a:ext cx="173" cy="1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0" name="Oval 30"/>
            <p:cNvSpPr>
              <a:spLocks noChangeArrowheads="1"/>
            </p:cNvSpPr>
            <p:nvPr/>
          </p:nvSpPr>
          <p:spPr bwMode="auto">
            <a:xfrm>
              <a:off x="3320" y="3903"/>
              <a:ext cx="173" cy="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1" name="Oval 31"/>
            <p:cNvSpPr>
              <a:spLocks noChangeArrowheads="1"/>
            </p:cNvSpPr>
            <p:nvPr/>
          </p:nvSpPr>
          <p:spPr bwMode="auto">
            <a:xfrm>
              <a:off x="5845" y="3903"/>
              <a:ext cx="173" cy="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2" name="Oval 32"/>
            <p:cNvSpPr>
              <a:spLocks noChangeArrowheads="1"/>
            </p:cNvSpPr>
            <p:nvPr/>
          </p:nvSpPr>
          <p:spPr bwMode="auto">
            <a:xfrm>
              <a:off x="3870" y="5310"/>
              <a:ext cx="175" cy="1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3" name="Oval 33"/>
            <p:cNvSpPr>
              <a:spLocks noChangeArrowheads="1"/>
            </p:cNvSpPr>
            <p:nvPr/>
          </p:nvSpPr>
          <p:spPr bwMode="auto">
            <a:xfrm>
              <a:off x="5363" y="5358"/>
              <a:ext cx="172" cy="1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 flipH="1">
              <a:off x="3988" y="3173"/>
              <a:ext cx="687" cy="2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3503" y="4020"/>
              <a:ext cx="23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3458" y="4065"/>
              <a:ext cx="1952" cy="1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4698" y="3173"/>
              <a:ext cx="735" cy="2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 flipV="1">
              <a:off x="4008" y="4090"/>
              <a:ext cx="1907" cy="1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9" name="Group 39"/>
            <p:cNvGrpSpPr>
              <a:grpSpLocks/>
            </p:cNvGrpSpPr>
            <p:nvPr/>
          </p:nvGrpSpPr>
          <p:grpSpPr bwMode="auto">
            <a:xfrm>
              <a:off x="6500" y="3000"/>
              <a:ext cx="2698" cy="2550"/>
              <a:chOff x="1328" y="1194"/>
              <a:chExt cx="1079" cy="1020"/>
            </a:xfrm>
          </p:grpSpPr>
          <p:sp>
            <p:nvSpPr>
              <p:cNvPr id="25646" name="AutoShape 40"/>
              <p:cNvSpPr>
                <a:spLocks noChangeArrowheads="1"/>
              </p:cNvSpPr>
              <p:nvPr/>
            </p:nvSpPr>
            <p:spPr bwMode="auto">
              <a:xfrm>
                <a:off x="1365" y="1232"/>
                <a:ext cx="1028" cy="949"/>
              </a:xfrm>
              <a:prstGeom prst="pentag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7" name="Oval 41"/>
              <p:cNvSpPr>
                <a:spLocks noChangeArrowheads="1"/>
              </p:cNvSpPr>
              <p:nvPr/>
            </p:nvSpPr>
            <p:spPr bwMode="auto">
              <a:xfrm>
                <a:off x="1842" y="1194"/>
                <a:ext cx="69" cy="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8" name="Oval 42"/>
              <p:cNvSpPr>
                <a:spLocks noChangeArrowheads="1"/>
              </p:cNvSpPr>
              <p:nvPr/>
            </p:nvSpPr>
            <p:spPr bwMode="auto">
              <a:xfrm>
                <a:off x="1328" y="1561"/>
                <a:ext cx="69" cy="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9" name="Oval 43"/>
              <p:cNvSpPr>
                <a:spLocks noChangeArrowheads="1"/>
              </p:cNvSpPr>
              <p:nvPr/>
            </p:nvSpPr>
            <p:spPr bwMode="auto">
              <a:xfrm>
                <a:off x="2338" y="1561"/>
                <a:ext cx="69" cy="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50" name="Oval 44"/>
              <p:cNvSpPr>
                <a:spLocks noChangeArrowheads="1"/>
              </p:cNvSpPr>
              <p:nvPr/>
            </p:nvSpPr>
            <p:spPr bwMode="auto">
              <a:xfrm>
                <a:off x="1548" y="2124"/>
                <a:ext cx="70" cy="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51" name="Oval 45"/>
              <p:cNvSpPr>
                <a:spLocks noChangeArrowheads="1"/>
              </p:cNvSpPr>
              <p:nvPr/>
            </p:nvSpPr>
            <p:spPr bwMode="auto">
              <a:xfrm>
                <a:off x="2145" y="2143"/>
                <a:ext cx="69" cy="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52" name="Line 46"/>
              <p:cNvSpPr>
                <a:spLocks noChangeShapeType="1"/>
              </p:cNvSpPr>
              <p:nvPr/>
            </p:nvSpPr>
            <p:spPr bwMode="auto">
              <a:xfrm flipH="1">
                <a:off x="1595" y="1269"/>
                <a:ext cx="275" cy="8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3" name="Line 47"/>
              <p:cNvSpPr>
                <a:spLocks noChangeShapeType="1"/>
              </p:cNvSpPr>
              <p:nvPr/>
            </p:nvSpPr>
            <p:spPr bwMode="auto">
              <a:xfrm>
                <a:off x="1401" y="1608"/>
                <a:ext cx="9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4" name="Line 48"/>
              <p:cNvSpPr>
                <a:spLocks noChangeShapeType="1"/>
              </p:cNvSpPr>
              <p:nvPr/>
            </p:nvSpPr>
            <p:spPr bwMode="auto">
              <a:xfrm>
                <a:off x="1383" y="1626"/>
                <a:ext cx="781" cy="5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5" name="Line 49"/>
              <p:cNvSpPr>
                <a:spLocks noChangeShapeType="1"/>
              </p:cNvSpPr>
              <p:nvPr/>
            </p:nvSpPr>
            <p:spPr bwMode="auto">
              <a:xfrm>
                <a:off x="1879" y="1269"/>
                <a:ext cx="294" cy="9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6" name="Line 50"/>
              <p:cNvSpPr>
                <a:spLocks noChangeShapeType="1"/>
              </p:cNvSpPr>
              <p:nvPr/>
            </p:nvSpPr>
            <p:spPr bwMode="auto">
              <a:xfrm flipV="1">
                <a:off x="1603" y="1636"/>
                <a:ext cx="7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40" name="Oval 51"/>
            <p:cNvSpPr>
              <a:spLocks noChangeArrowheads="1"/>
            </p:cNvSpPr>
            <p:nvPr/>
          </p:nvSpPr>
          <p:spPr bwMode="auto">
            <a:xfrm>
              <a:off x="8160" y="4215"/>
              <a:ext cx="173" cy="1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1" name="Oval 52"/>
            <p:cNvSpPr>
              <a:spLocks noChangeArrowheads="1"/>
            </p:cNvSpPr>
            <p:nvPr/>
          </p:nvSpPr>
          <p:spPr bwMode="auto">
            <a:xfrm>
              <a:off x="3570" y="4605"/>
              <a:ext cx="173" cy="1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2" name="Line 53"/>
            <p:cNvSpPr>
              <a:spLocks noChangeShapeType="1"/>
            </p:cNvSpPr>
            <p:nvPr/>
          </p:nvSpPr>
          <p:spPr bwMode="auto">
            <a:xfrm>
              <a:off x="3434" y="4080"/>
              <a:ext cx="196" cy="5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Line 54"/>
            <p:cNvSpPr>
              <a:spLocks noChangeShapeType="1"/>
            </p:cNvSpPr>
            <p:nvPr/>
          </p:nvSpPr>
          <p:spPr bwMode="auto">
            <a:xfrm>
              <a:off x="3677" y="4785"/>
              <a:ext cx="196" cy="57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55"/>
            <p:cNvSpPr>
              <a:spLocks noChangeShapeType="1"/>
            </p:cNvSpPr>
            <p:nvPr/>
          </p:nvSpPr>
          <p:spPr bwMode="auto">
            <a:xfrm>
              <a:off x="7890" y="3165"/>
              <a:ext cx="344" cy="10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56"/>
            <p:cNvSpPr>
              <a:spLocks noChangeShapeType="1"/>
            </p:cNvSpPr>
            <p:nvPr/>
          </p:nvSpPr>
          <p:spPr bwMode="auto">
            <a:xfrm>
              <a:off x="8280" y="4383"/>
              <a:ext cx="330" cy="10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1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图的收缩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94402" y="1184730"/>
            <a:ext cx="7693025" cy="37242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基本动作：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图的收缩</a:t>
            </a:r>
            <a:r>
              <a:rPr lang="zh-CN" altLang="en-US" dirty="0" smtClean="0"/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93937" y="1444301"/>
            <a:ext cx="5688013" cy="2122623"/>
            <a:chOff x="4274023" y="1731828"/>
            <a:chExt cx="5688013" cy="2122623"/>
          </a:xfrm>
        </p:grpSpPr>
        <p:sp>
          <p:nvSpPr>
            <p:cNvPr id="26626" name="AutoShape 60"/>
            <p:cNvSpPr>
              <a:spLocks noChangeArrowheads="1"/>
            </p:cNvSpPr>
            <p:nvPr/>
          </p:nvSpPr>
          <p:spPr bwMode="auto">
            <a:xfrm>
              <a:off x="4274023" y="1731828"/>
              <a:ext cx="5688013" cy="20875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AAA66"/>
                </a:gs>
                <a:gs pos="50000">
                  <a:srgbClr val="FFFF99"/>
                </a:gs>
                <a:gs pos="100000">
                  <a:srgbClr val="AAAA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6629" name="Group 4"/>
            <p:cNvGrpSpPr>
              <a:grpSpLocks/>
            </p:cNvGrpSpPr>
            <p:nvPr/>
          </p:nvGrpSpPr>
          <p:grpSpPr bwMode="auto">
            <a:xfrm>
              <a:off x="4583113" y="1844676"/>
              <a:ext cx="5105400" cy="2009775"/>
              <a:chOff x="3014" y="1980"/>
              <a:chExt cx="6316" cy="2085"/>
            </a:xfrm>
          </p:grpSpPr>
          <p:sp>
            <p:nvSpPr>
              <p:cNvPr id="26653" name="Oval 5"/>
              <p:cNvSpPr>
                <a:spLocks noChangeArrowheads="1"/>
              </p:cNvSpPr>
              <p:nvPr/>
            </p:nvSpPr>
            <p:spPr bwMode="auto">
              <a:xfrm>
                <a:off x="6494" y="3180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54" name="Line 6"/>
              <p:cNvSpPr>
                <a:spLocks noChangeShapeType="1"/>
              </p:cNvSpPr>
              <p:nvPr/>
            </p:nvSpPr>
            <p:spPr bwMode="auto">
              <a:xfrm flipH="1">
                <a:off x="6507" y="3315"/>
                <a:ext cx="44" cy="51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Line 7"/>
              <p:cNvSpPr>
                <a:spLocks noChangeShapeType="1"/>
              </p:cNvSpPr>
              <p:nvPr/>
            </p:nvSpPr>
            <p:spPr bwMode="auto">
              <a:xfrm>
                <a:off x="6630" y="3255"/>
                <a:ext cx="630" cy="315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656" name="Group 8"/>
              <p:cNvGrpSpPr>
                <a:grpSpLocks/>
              </p:cNvGrpSpPr>
              <p:nvPr/>
            </p:nvGrpSpPr>
            <p:grpSpPr bwMode="auto">
              <a:xfrm>
                <a:off x="5474" y="1980"/>
                <a:ext cx="886" cy="960"/>
                <a:chOff x="5474" y="1980"/>
                <a:chExt cx="886" cy="960"/>
              </a:xfrm>
            </p:grpSpPr>
            <p:grpSp>
              <p:nvGrpSpPr>
                <p:cNvPr id="26680" name="Group 9"/>
                <p:cNvGrpSpPr>
                  <a:grpSpLocks/>
                </p:cNvGrpSpPr>
                <p:nvPr/>
              </p:nvGrpSpPr>
              <p:grpSpPr bwMode="auto">
                <a:xfrm>
                  <a:off x="5474" y="1980"/>
                  <a:ext cx="706" cy="623"/>
                  <a:chOff x="5474" y="1980"/>
                  <a:chExt cx="706" cy="623"/>
                </a:xfrm>
              </p:grpSpPr>
              <p:sp>
                <p:nvSpPr>
                  <p:cNvPr id="26682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50" y="1980"/>
                    <a:ext cx="30" cy="525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8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6060" y="249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84" name="Line 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74" y="2250"/>
                    <a:ext cx="586" cy="285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6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730" y="2400"/>
                  <a:ext cx="63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u</a:t>
                  </a:r>
                </a:p>
              </p:txBody>
            </p:sp>
          </p:grpSp>
          <p:sp>
            <p:nvSpPr>
              <p:cNvPr id="26657" name="Text Box 14"/>
              <p:cNvSpPr txBox="1">
                <a:spLocks noChangeArrowheads="1"/>
              </p:cNvSpPr>
              <p:nvPr/>
            </p:nvSpPr>
            <p:spPr bwMode="auto">
              <a:xfrm>
                <a:off x="6540" y="2940"/>
                <a:ext cx="63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</a:p>
            </p:txBody>
          </p:sp>
          <p:grpSp>
            <p:nvGrpSpPr>
              <p:cNvPr id="26658" name="Group 15"/>
              <p:cNvGrpSpPr>
                <a:grpSpLocks/>
              </p:cNvGrpSpPr>
              <p:nvPr/>
            </p:nvGrpSpPr>
            <p:grpSpPr bwMode="auto">
              <a:xfrm>
                <a:off x="3014" y="2220"/>
                <a:ext cx="1786" cy="1845"/>
                <a:chOff x="2774" y="1980"/>
                <a:chExt cx="1786" cy="1845"/>
              </a:xfrm>
            </p:grpSpPr>
            <p:sp>
              <p:nvSpPr>
                <p:cNvPr id="2666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450" y="1980"/>
                  <a:ext cx="30" cy="52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6670" name="Group 17"/>
                <p:cNvGrpSpPr>
                  <a:grpSpLocks/>
                </p:cNvGrpSpPr>
                <p:nvPr/>
              </p:nvGrpSpPr>
              <p:grpSpPr bwMode="auto">
                <a:xfrm>
                  <a:off x="2774" y="2250"/>
                  <a:ext cx="1786" cy="1575"/>
                  <a:chOff x="2774" y="2250"/>
                  <a:chExt cx="1786" cy="1575"/>
                </a:xfrm>
              </p:grpSpPr>
              <p:sp>
                <p:nvSpPr>
                  <p:cNvPr id="2667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9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2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794" y="318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3" name="Line 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774" y="2250"/>
                    <a:ext cx="586" cy="285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74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7" y="3315"/>
                    <a:ext cx="44" cy="510"/>
                  </a:xfrm>
                  <a:prstGeom prst="line">
                    <a:avLst/>
                  </a:prstGeom>
                  <a:noFill/>
                  <a:ln w="12700">
                    <a:solidFill>
                      <a:srgbClr val="00FF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7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930" y="3255"/>
                    <a:ext cx="630" cy="315"/>
                  </a:xfrm>
                  <a:prstGeom prst="line">
                    <a:avLst/>
                  </a:prstGeom>
                  <a:noFill/>
                  <a:ln w="12700">
                    <a:solidFill>
                      <a:srgbClr val="00FF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7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64" y="2610"/>
                    <a:ext cx="360" cy="61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77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0" y="2400"/>
                    <a:ext cx="63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600">
                        <a:latin typeface="Times New Roman" panose="02020603050405020304" pitchFamily="18" charset="0"/>
                      </a:rPr>
                      <a:t>u</a:t>
                    </a:r>
                  </a:p>
                </p:txBody>
              </p:sp>
              <p:sp>
                <p:nvSpPr>
                  <p:cNvPr id="26678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2940"/>
                    <a:ext cx="63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600">
                        <a:latin typeface="Times New Roman" panose="02020603050405020304" pitchFamily="18" charset="0"/>
                      </a:rPr>
                      <a:t>v</a:t>
                    </a:r>
                  </a:p>
                </p:txBody>
              </p:sp>
              <p:sp>
                <p:nvSpPr>
                  <p:cNvPr id="26679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6" y="2580"/>
                    <a:ext cx="63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600" b="1">
                        <a:solidFill>
                          <a:srgbClr val="800000"/>
                        </a:solidFill>
                        <a:latin typeface="Times New Roman" panose="02020603050405020304" pitchFamily="18" charset="0"/>
                      </a:rPr>
                      <a:t>e</a:t>
                    </a:r>
                  </a:p>
                </p:txBody>
              </p:sp>
            </p:grpSp>
          </p:grpSp>
          <p:grpSp>
            <p:nvGrpSpPr>
              <p:cNvPr id="26659" name="Group 27"/>
              <p:cNvGrpSpPr>
                <a:grpSpLocks/>
              </p:cNvGrpSpPr>
              <p:nvPr/>
            </p:nvGrpSpPr>
            <p:grpSpPr bwMode="auto">
              <a:xfrm>
                <a:off x="7980" y="2160"/>
                <a:ext cx="706" cy="623"/>
                <a:chOff x="5474" y="1980"/>
                <a:chExt cx="706" cy="623"/>
              </a:xfrm>
            </p:grpSpPr>
            <p:sp>
              <p:nvSpPr>
                <p:cNvPr id="2666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6150" y="1980"/>
                  <a:ext cx="30" cy="52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67" name="Oval 29"/>
                <p:cNvSpPr>
                  <a:spLocks noChangeArrowheads="1"/>
                </p:cNvSpPr>
                <p:nvPr/>
              </p:nvSpPr>
              <p:spPr bwMode="auto">
                <a:xfrm>
                  <a:off x="6060" y="2490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6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5474" y="2250"/>
                  <a:ext cx="586" cy="28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60" name="Text Box 31"/>
              <p:cNvSpPr txBox="1">
                <a:spLocks noChangeArrowheads="1"/>
              </p:cNvSpPr>
              <p:nvPr/>
            </p:nvSpPr>
            <p:spPr bwMode="auto">
              <a:xfrm>
                <a:off x="7830" y="2610"/>
                <a:ext cx="826" cy="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96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w</a:t>
                </a:r>
              </a:p>
              <a:p>
                <a:pPr algn="just">
                  <a:lnSpc>
                    <a:spcPct val="96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(u,v)</a:t>
                </a:r>
              </a:p>
            </p:txBody>
          </p:sp>
          <p:sp>
            <p:nvSpPr>
              <p:cNvPr id="26661" name="Line 32"/>
              <p:cNvSpPr>
                <a:spLocks noChangeShapeType="1"/>
              </p:cNvSpPr>
              <p:nvPr/>
            </p:nvSpPr>
            <p:spPr bwMode="auto">
              <a:xfrm flipH="1">
                <a:off x="8576" y="2835"/>
                <a:ext cx="44" cy="51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2" name="Line 33"/>
              <p:cNvSpPr>
                <a:spLocks noChangeShapeType="1"/>
              </p:cNvSpPr>
              <p:nvPr/>
            </p:nvSpPr>
            <p:spPr bwMode="auto">
              <a:xfrm>
                <a:off x="8700" y="2775"/>
                <a:ext cx="630" cy="315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3" name="Line 34"/>
              <p:cNvSpPr>
                <a:spLocks noChangeShapeType="1"/>
              </p:cNvSpPr>
              <p:nvPr/>
            </p:nvSpPr>
            <p:spPr bwMode="auto">
              <a:xfrm>
                <a:off x="6150" y="2610"/>
                <a:ext cx="374" cy="585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4" name="AutoShape 35"/>
              <p:cNvSpPr>
                <a:spLocks noChangeArrowheads="1"/>
              </p:cNvSpPr>
              <p:nvPr/>
            </p:nvSpPr>
            <p:spPr bwMode="auto">
              <a:xfrm>
                <a:off x="4650" y="2610"/>
                <a:ext cx="810" cy="450"/>
              </a:xfrm>
              <a:prstGeom prst="righ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65" name="AutoShape 36"/>
              <p:cNvSpPr>
                <a:spLocks noChangeArrowheads="1"/>
              </p:cNvSpPr>
              <p:nvPr/>
            </p:nvSpPr>
            <p:spPr bwMode="auto">
              <a:xfrm>
                <a:off x="6900" y="2535"/>
                <a:ext cx="794" cy="420"/>
              </a:xfrm>
              <a:prstGeom prst="rightArrow">
                <a:avLst>
                  <a:gd name="adj1" fmla="val 50000"/>
                  <a:gd name="adj2" fmla="val 47262"/>
                </a:avLst>
              </a:prstGeom>
              <a:gradFill rotWithShape="0">
                <a:gsLst>
                  <a:gs pos="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26630" name="Group 37"/>
          <p:cNvGrpSpPr>
            <a:grpSpLocks/>
          </p:cNvGrpSpPr>
          <p:nvPr/>
        </p:nvGrpSpPr>
        <p:grpSpPr bwMode="auto">
          <a:xfrm>
            <a:off x="3541380" y="4305828"/>
            <a:ext cx="5257800" cy="1452563"/>
            <a:chOff x="2458" y="1875"/>
            <a:chExt cx="6249" cy="1568"/>
          </a:xfrm>
        </p:grpSpPr>
        <p:sp>
          <p:nvSpPr>
            <p:cNvPr id="26631" name="Rectangle 38"/>
            <p:cNvSpPr>
              <a:spLocks noChangeArrowheads="1"/>
            </p:cNvSpPr>
            <p:nvPr/>
          </p:nvSpPr>
          <p:spPr bwMode="auto">
            <a:xfrm>
              <a:off x="2504" y="1980"/>
              <a:ext cx="2536" cy="1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2" name="Line 39"/>
            <p:cNvSpPr>
              <a:spLocks noChangeShapeType="1"/>
            </p:cNvSpPr>
            <p:nvPr/>
          </p:nvSpPr>
          <p:spPr bwMode="auto">
            <a:xfrm>
              <a:off x="3780" y="1980"/>
              <a:ext cx="0" cy="1395"/>
            </a:xfrm>
            <a:prstGeom prst="line">
              <a:avLst/>
            </a:prstGeom>
            <a:noFill/>
            <a:ln w="762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Oval 40"/>
            <p:cNvSpPr>
              <a:spLocks noChangeArrowheads="1"/>
            </p:cNvSpPr>
            <p:nvPr/>
          </p:nvSpPr>
          <p:spPr bwMode="auto">
            <a:xfrm>
              <a:off x="2458" y="190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4" name="Oval 41"/>
            <p:cNvSpPr>
              <a:spLocks noChangeArrowheads="1"/>
            </p:cNvSpPr>
            <p:nvPr/>
          </p:nvSpPr>
          <p:spPr bwMode="auto">
            <a:xfrm>
              <a:off x="2458" y="333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5" name="Oval 42"/>
            <p:cNvSpPr>
              <a:spLocks noChangeArrowheads="1"/>
            </p:cNvSpPr>
            <p:nvPr/>
          </p:nvSpPr>
          <p:spPr bwMode="auto">
            <a:xfrm>
              <a:off x="3750" y="193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6" name="Oval 43"/>
            <p:cNvSpPr>
              <a:spLocks noChangeArrowheads="1"/>
            </p:cNvSpPr>
            <p:nvPr/>
          </p:nvSpPr>
          <p:spPr bwMode="auto">
            <a:xfrm>
              <a:off x="3720" y="330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7" name="Oval 44"/>
            <p:cNvSpPr>
              <a:spLocks noChangeArrowheads="1"/>
            </p:cNvSpPr>
            <p:nvPr/>
          </p:nvSpPr>
          <p:spPr bwMode="auto">
            <a:xfrm>
              <a:off x="5024" y="195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8" name="Oval 45"/>
            <p:cNvSpPr>
              <a:spLocks noChangeArrowheads="1"/>
            </p:cNvSpPr>
            <p:nvPr/>
          </p:nvSpPr>
          <p:spPr bwMode="auto">
            <a:xfrm>
              <a:off x="4994" y="328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9" name="Line 46"/>
            <p:cNvSpPr>
              <a:spLocks noChangeShapeType="1"/>
            </p:cNvSpPr>
            <p:nvPr/>
          </p:nvSpPr>
          <p:spPr bwMode="auto">
            <a:xfrm>
              <a:off x="3854" y="2040"/>
              <a:ext cx="1186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Oval 47"/>
            <p:cNvSpPr>
              <a:spLocks noChangeArrowheads="1"/>
            </p:cNvSpPr>
            <p:nvPr/>
          </p:nvSpPr>
          <p:spPr bwMode="auto">
            <a:xfrm>
              <a:off x="6388" y="195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1" name="Oval 48"/>
            <p:cNvSpPr>
              <a:spLocks noChangeArrowheads="1"/>
            </p:cNvSpPr>
            <p:nvPr/>
          </p:nvSpPr>
          <p:spPr bwMode="auto">
            <a:xfrm>
              <a:off x="6402" y="331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2" name="Oval 49"/>
            <p:cNvSpPr>
              <a:spLocks noChangeArrowheads="1"/>
            </p:cNvSpPr>
            <p:nvPr/>
          </p:nvSpPr>
          <p:spPr bwMode="auto">
            <a:xfrm>
              <a:off x="7574" y="2580"/>
              <a:ext cx="113" cy="1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3" name="Oval 50"/>
            <p:cNvSpPr>
              <a:spLocks noChangeArrowheads="1"/>
            </p:cNvSpPr>
            <p:nvPr/>
          </p:nvSpPr>
          <p:spPr bwMode="auto">
            <a:xfrm>
              <a:off x="8594" y="187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4" name="Oval 51"/>
            <p:cNvSpPr>
              <a:spLocks noChangeArrowheads="1"/>
            </p:cNvSpPr>
            <p:nvPr/>
          </p:nvSpPr>
          <p:spPr bwMode="auto">
            <a:xfrm>
              <a:off x="8578" y="3255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5" name="Line 52"/>
            <p:cNvSpPr>
              <a:spLocks noChangeShapeType="1"/>
            </p:cNvSpPr>
            <p:nvPr/>
          </p:nvSpPr>
          <p:spPr bwMode="auto">
            <a:xfrm>
              <a:off x="6434" y="2070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53"/>
            <p:cNvSpPr>
              <a:spLocks noChangeShapeType="1"/>
            </p:cNvSpPr>
            <p:nvPr/>
          </p:nvSpPr>
          <p:spPr bwMode="auto">
            <a:xfrm>
              <a:off x="6494" y="2040"/>
              <a:ext cx="111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54"/>
            <p:cNvSpPr>
              <a:spLocks noChangeShapeType="1"/>
            </p:cNvSpPr>
            <p:nvPr/>
          </p:nvSpPr>
          <p:spPr bwMode="auto">
            <a:xfrm flipV="1">
              <a:off x="6524" y="2685"/>
              <a:ext cx="1066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55"/>
            <p:cNvSpPr>
              <a:spLocks noChangeShapeType="1"/>
            </p:cNvSpPr>
            <p:nvPr/>
          </p:nvSpPr>
          <p:spPr bwMode="auto">
            <a:xfrm flipV="1">
              <a:off x="7664" y="1965"/>
              <a:ext cx="946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56"/>
            <p:cNvSpPr>
              <a:spLocks noChangeShapeType="1"/>
            </p:cNvSpPr>
            <p:nvPr/>
          </p:nvSpPr>
          <p:spPr bwMode="auto">
            <a:xfrm>
              <a:off x="8638" y="1965"/>
              <a:ext cx="0" cy="1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Freeform 57"/>
            <p:cNvSpPr>
              <a:spLocks/>
            </p:cNvSpPr>
            <p:nvPr/>
          </p:nvSpPr>
          <p:spPr bwMode="auto">
            <a:xfrm>
              <a:off x="7680" y="2670"/>
              <a:ext cx="944" cy="615"/>
            </a:xfrm>
            <a:custGeom>
              <a:avLst/>
              <a:gdLst>
                <a:gd name="T0" fmla="*/ 0 w 944"/>
                <a:gd name="T1" fmla="*/ 0 h 615"/>
                <a:gd name="T2" fmla="*/ 540 w 944"/>
                <a:gd name="T3" fmla="*/ 195 h 615"/>
                <a:gd name="T4" fmla="*/ 944 w 944"/>
                <a:gd name="T5" fmla="*/ 615 h 615"/>
                <a:gd name="T6" fmla="*/ 0 60000 65536"/>
                <a:gd name="T7" fmla="*/ 0 60000 65536"/>
                <a:gd name="T8" fmla="*/ 0 60000 65536"/>
                <a:gd name="T9" fmla="*/ 0 w 944"/>
                <a:gd name="T10" fmla="*/ 0 h 615"/>
                <a:gd name="T11" fmla="*/ 944 w 944"/>
                <a:gd name="T12" fmla="*/ 615 h 6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4" h="615">
                  <a:moveTo>
                    <a:pt x="0" y="0"/>
                  </a:moveTo>
                  <a:cubicBezTo>
                    <a:pt x="191" y="46"/>
                    <a:pt x="383" y="93"/>
                    <a:pt x="540" y="195"/>
                  </a:cubicBezTo>
                  <a:cubicBezTo>
                    <a:pt x="697" y="297"/>
                    <a:pt x="820" y="456"/>
                    <a:pt x="944" y="61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Freeform 58"/>
            <p:cNvSpPr>
              <a:spLocks/>
            </p:cNvSpPr>
            <p:nvPr/>
          </p:nvSpPr>
          <p:spPr bwMode="auto">
            <a:xfrm>
              <a:off x="7650" y="2700"/>
              <a:ext cx="974" cy="645"/>
            </a:xfrm>
            <a:custGeom>
              <a:avLst/>
              <a:gdLst>
                <a:gd name="T0" fmla="*/ 0 w 974"/>
                <a:gd name="T1" fmla="*/ 0 h 645"/>
                <a:gd name="T2" fmla="*/ 344 w 974"/>
                <a:gd name="T3" fmla="*/ 450 h 645"/>
                <a:gd name="T4" fmla="*/ 974 w 974"/>
                <a:gd name="T5" fmla="*/ 645 h 645"/>
                <a:gd name="T6" fmla="*/ 0 60000 65536"/>
                <a:gd name="T7" fmla="*/ 0 60000 65536"/>
                <a:gd name="T8" fmla="*/ 0 60000 65536"/>
                <a:gd name="T9" fmla="*/ 0 w 974"/>
                <a:gd name="T10" fmla="*/ 0 h 645"/>
                <a:gd name="T11" fmla="*/ 974 w 974"/>
                <a:gd name="T12" fmla="*/ 645 h 6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4" h="645">
                  <a:moveTo>
                    <a:pt x="0" y="0"/>
                  </a:moveTo>
                  <a:cubicBezTo>
                    <a:pt x="91" y="171"/>
                    <a:pt x="182" y="343"/>
                    <a:pt x="344" y="450"/>
                  </a:cubicBezTo>
                  <a:cubicBezTo>
                    <a:pt x="506" y="557"/>
                    <a:pt x="740" y="601"/>
                    <a:pt x="974" y="6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AutoShape 59"/>
            <p:cNvSpPr>
              <a:spLocks noChangeArrowheads="1"/>
            </p:cNvSpPr>
            <p:nvPr/>
          </p:nvSpPr>
          <p:spPr bwMode="auto">
            <a:xfrm>
              <a:off x="5370" y="2505"/>
              <a:ext cx="764" cy="435"/>
            </a:xfrm>
            <a:prstGeom prst="rightArrow">
              <a:avLst>
                <a:gd name="adj1" fmla="val 50000"/>
                <a:gd name="adj2" fmla="val 43908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5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3562</TotalTime>
  <Pages>0</Pages>
  <Words>2308</Words>
  <Characters>0</Characters>
  <Application>Microsoft Office PowerPoint</Application>
  <DocSecurity>0</DocSecurity>
  <PresentationFormat>宽屏</PresentationFormat>
  <Lines>0</Lines>
  <Paragraphs>423</Paragraphs>
  <Slides>40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华文行楷</vt:lpstr>
      <vt:lpstr>楷体</vt:lpstr>
      <vt:lpstr>宋体</vt:lpstr>
      <vt:lpstr>Arial</vt:lpstr>
      <vt:lpstr>Garamond</vt:lpstr>
      <vt:lpstr>Symbol</vt:lpstr>
      <vt:lpstr>Times New Roman</vt:lpstr>
      <vt:lpstr>Wingdings</vt:lpstr>
      <vt:lpstr>default</vt:lpstr>
      <vt:lpstr>位图图像</vt:lpstr>
      <vt:lpstr>计算机问题求解 – 论题3-14     -  图论中的其它专题</vt:lpstr>
      <vt:lpstr>平面图</vt:lpstr>
      <vt:lpstr>PowerPoint 演示文稿</vt:lpstr>
      <vt:lpstr>PowerPoint 演示文稿</vt:lpstr>
      <vt:lpstr>PowerPoint 演示文稿</vt:lpstr>
      <vt:lpstr>简单连通平面图的必要条件 </vt:lpstr>
      <vt:lpstr>PowerPoint 演示文稿</vt:lpstr>
      <vt:lpstr>同胚图 </vt:lpstr>
      <vt:lpstr>图的收缩 </vt:lpstr>
      <vt:lpstr>平面图的充分必要条件</vt:lpstr>
      <vt:lpstr>Kuratowsky定理的应用 (1)</vt:lpstr>
      <vt:lpstr>Kuratowsky定理的应用 (2)</vt:lpstr>
      <vt:lpstr>Kuratowsky定理的应用 (3)</vt:lpstr>
      <vt:lpstr>Kuratowsky定理的应用 (4)</vt:lpstr>
      <vt:lpstr>平面图及其对偶图</vt:lpstr>
      <vt:lpstr>地图及其对偶图</vt:lpstr>
      <vt:lpstr>Francis Guthrie的猜想</vt:lpstr>
      <vt:lpstr>四色地图猜想的另一种描述</vt:lpstr>
      <vt:lpstr>PowerPoint 演示文稿</vt:lpstr>
      <vt:lpstr>图的顶点着色</vt:lpstr>
      <vt:lpstr>确定一个图的着色数是非常困难的，我们常常只能借助一些下界/上界观察：</vt:lpstr>
      <vt:lpstr>PowerPoint 演示文稿</vt:lpstr>
      <vt:lpstr>PowerPoint 演示文稿</vt:lpstr>
      <vt:lpstr>PowerPoint 演示文稿</vt:lpstr>
      <vt:lpstr>五色定理</vt:lpstr>
      <vt:lpstr>五色定理</vt:lpstr>
      <vt:lpstr>五色定理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 topics</vt:lpstr>
      <vt:lpstr>Brooks定理：case 1 </vt:lpstr>
      <vt:lpstr>Brooks定理：case 2 </vt:lpstr>
      <vt:lpstr>典型的非平面图 </vt:lpstr>
      <vt:lpstr>Martin Gardner的愚人节礼物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94</cp:revision>
  <cp:lastPrinted>1601-01-01T00:00:00Z</cp:lastPrinted>
  <dcterms:created xsi:type="dcterms:W3CDTF">2010-10-07T02:50:25Z</dcterms:created>
  <dcterms:modified xsi:type="dcterms:W3CDTF">2018-12-10T16:13:46Z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