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4"/>
  </p:notesMasterIdLst>
  <p:sldIdLst>
    <p:sldId id="256" r:id="rId2"/>
    <p:sldId id="320" r:id="rId3"/>
    <p:sldId id="321" r:id="rId4"/>
    <p:sldId id="323" r:id="rId5"/>
    <p:sldId id="345" r:id="rId6"/>
    <p:sldId id="324" r:id="rId7"/>
    <p:sldId id="325" r:id="rId8"/>
    <p:sldId id="326" r:id="rId9"/>
    <p:sldId id="346" r:id="rId10"/>
    <p:sldId id="347" r:id="rId11"/>
    <p:sldId id="348" r:id="rId12"/>
    <p:sldId id="327" r:id="rId13"/>
    <p:sldId id="328" r:id="rId14"/>
    <p:sldId id="329" r:id="rId15"/>
    <p:sldId id="349" r:id="rId16"/>
    <p:sldId id="350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9" r:id="rId26"/>
    <p:sldId id="338" r:id="rId27"/>
    <p:sldId id="340" r:id="rId28"/>
    <p:sldId id="341" r:id="rId29"/>
    <p:sldId id="273" r:id="rId30"/>
    <p:sldId id="342" r:id="rId31"/>
    <p:sldId id="343" r:id="rId32"/>
    <p:sldId id="344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5444" autoAdjust="0"/>
  </p:normalViewPr>
  <p:slideViewPr>
    <p:cSldViewPr>
      <p:cViewPr varScale="1">
        <p:scale>
          <a:sx n="77" d="100"/>
          <a:sy n="77" d="100"/>
        </p:scale>
        <p:origin x="90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1ECB40-4B47-44E2-8783-B767AE64BF9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2273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保持结构的双射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图的同构；</a:t>
            </a:r>
            <a:endParaRPr lang="en-US" altLang="zh-CN" dirty="0" smtClean="0"/>
          </a:p>
          <a:p>
            <a:r>
              <a:rPr lang="zh-CN" altLang="en-US" dirty="0" smtClean="0"/>
              <a:t>格的同构；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824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直积群中元素的阶就是各个元素分量的阶的乘积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539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一个数总是可以分解为若干素因子的乘积；大数的素因子分解是非常困难的。将互质的两个大素数乘积得到的大数作为公钥的部分发布，将素因子作为私钥信息保密。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462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Well define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</a:t>
            </a:r>
            <a:r>
              <a:rPr lang="zh-CN" altLang="en-US" dirty="0" smtClean="0"/>
              <a:t>唯一确定</a:t>
            </a:r>
            <a:r>
              <a:rPr lang="en-US" altLang="zh-CN" dirty="0" err="1" smtClean="0"/>
              <a:t>hk</a:t>
            </a:r>
            <a:r>
              <a:rPr lang="zh-CN" altLang="en-US" dirty="0" smtClean="0"/>
              <a:t>，才能保证</a:t>
            </a:r>
            <a:r>
              <a:rPr lang="en-US" altLang="zh-CN" dirty="0" smtClean="0"/>
              <a:t>fi</a:t>
            </a:r>
            <a:r>
              <a:rPr lang="zh-CN" altLang="en-US" dirty="0" smtClean="0"/>
              <a:t>函数的良定义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51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子群会导致一个群的划分，但我们不能保证在划分下的所有陪集形成一个群；</a:t>
            </a:r>
            <a:endParaRPr lang="en-US" altLang="zh-CN" dirty="0" smtClean="0"/>
          </a:p>
          <a:p>
            <a:r>
              <a:rPr lang="zh-CN" altLang="en-US" dirty="0" smtClean="0"/>
              <a:t>如果是正规子群，我们完全可以由群操作定义陪集上的操作，进而建立一个陪集集合上的群：单位元就是该子群，</a:t>
            </a:r>
            <a:r>
              <a:rPr lang="en-US" altLang="zh-CN" dirty="0" err="1" smtClean="0"/>
              <a:t>aH</a:t>
            </a:r>
            <a:r>
              <a:rPr lang="zh-CN" altLang="en-US" dirty="0" smtClean="0"/>
              <a:t>的逆就是</a:t>
            </a:r>
            <a:r>
              <a:rPr lang="en-US" altLang="zh-CN" dirty="0" smtClean="0"/>
              <a:t>a(-1)H.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380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同构的性质要求太强了。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其实我们可以将群内元素进行分类，研究商群，将商群和某个群进行同构研究。进而从某个群的性质中，得到“代表性元素群”的性质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78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看逆像和像的结构相似性；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423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93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同态关系，同态映射就是</a:t>
            </a:r>
            <a:r>
              <a:rPr lang="en-US" altLang="zh-CN" dirty="0" err="1" smtClean="0"/>
              <a:t>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84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同构关系：由同态映射</a:t>
            </a:r>
            <a:r>
              <a:rPr lang="en-US" altLang="zh-CN" dirty="0" smtClean="0"/>
              <a:t>f</a:t>
            </a:r>
            <a:r>
              <a:rPr lang="zh-CN" altLang="en-US" dirty="0" smtClean="0"/>
              <a:t>导出的同构关系：</a:t>
            </a:r>
            <a:r>
              <a:rPr lang="en-US" altLang="zh-CN" dirty="0" smtClean="0"/>
              <a:t> Φ(</a:t>
            </a:r>
            <a:r>
              <a:rPr lang="en-US" altLang="zh-CN" dirty="0" err="1" smtClean="0"/>
              <a:t>aKernel</a:t>
            </a:r>
            <a:r>
              <a:rPr lang="en-US" altLang="zh-CN" dirty="0" smtClean="0"/>
              <a:t>(f)) =f(a)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2741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Psai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eta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56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，两个同构的代数系统，其元素及运算（对象及操作）会有“雷同”：个数、特性等；其结构会有“雷同”：某个结构上成立的命题，在另一个结构上也会存在；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，深入研究某个系统，意味着掌握了与其同构的所有系统；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18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良定义：代表元素非特定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陪集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024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两个商群同构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699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S24</a:t>
            </a:r>
            <a:r>
              <a:rPr lang="zh-CN" altLang="en-US" dirty="0" smtClean="0"/>
              <a:t>的一个子群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4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971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群亦可群分</a:t>
            </a:r>
            <a:endParaRPr lang="en-US" altLang="zh-CN" dirty="0" smtClean="0"/>
          </a:p>
          <a:p>
            <a:r>
              <a:rPr lang="zh-CN" altLang="en-US" dirty="0" smtClean="0"/>
              <a:t>证明同构关系是等价关系：自反、对称、传递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739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素数阶群一定是循环群；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74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函数是置换</a:t>
            </a:r>
            <a:endParaRPr lang="en-US" altLang="zh-CN" dirty="0" smtClean="0"/>
          </a:p>
          <a:p>
            <a:r>
              <a:rPr lang="zh-CN" altLang="en-US" dirty="0" smtClean="0"/>
              <a:t>各置换构成群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4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06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Well defined</a:t>
            </a:r>
            <a:r>
              <a:rPr lang="zh-CN" altLang="en-US" dirty="0" smtClean="0"/>
              <a:t>，结论的成立，取决于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*</a:t>
            </a:r>
            <a:r>
              <a:rPr lang="en-US" altLang="zh-CN" dirty="0" smtClean="0"/>
              <a:t>H</a:t>
            </a:r>
            <a:r>
              <a:rPr lang="zh-CN" altLang="en-US" dirty="0" smtClean="0"/>
              <a:t>集合上的运算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为什么我们对长度为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位串构成的群，采用这个符号来表述？用</a:t>
            </a:r>
            <a:r>
              <a:rPr lang="en-US" altLang="zh-CN" dirty="0" smtClean="0"/>
              <a:t>01</a:t>
            </a:r>
            <a:r>
              <a:rPr lang="zh-CN" altLang="en-US" dirty="0" smtClean="0"/>
              <a:t>群的外积来解读这个群的操作？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操作来自于</a:t>
            </a:r>
            <a:r>
              <a:rPr lang="en-US" altLang="zh-CN" dirty="0" smtClean="0"/>
              <a:t>Z2</a:t>
            </a:r>
            <a:r>
              <a:rPr lang="zh-CN" altLang="en-US" dirty="0" smtClean="0"/>
              <a:t>的操作：</a:t>
            </a:r>
            <a:r>
              <a:rPr lang="en-US" altLang="zh-CN" dirty="0" smtClean="0"/>
              <a:t>00,11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，其余得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Z2</a:t>
            </a:r>
            <a:r>
              <a:rPr lang="zh-CN" altLang="en-US" dirty="0" smtClean="0"/>
              <a:t>加法群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ECB40-4B47-44E2-8783-B767AE64BF9D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137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960-AF11-4468-BE32-09C4821B180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57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D091-5CBC-4AFC-817D-3F0D6E8DB5A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14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38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92C6-99AD-4EAA-BBB0-0011C136D3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69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BAD-AC67-47F6-80BB-5DB9625ED6B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598A-1A37-4A3B-9EE9-80F24A23BA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50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3E1-35AE-4DA7-AFD1-687A473B75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E1F4-8886-4861-B5C8-71FE425D0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4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F782-D538-40D4-95F3-370F2CC428A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1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4422-3404-4113-AF44-ABC2352F245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13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EEAE-8FBF-4327-A0BF-73F84AAF013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4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CFA-6CEA-47F7-A552-6E482D35E4D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4-3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</a:t>
            </a:r>
            <a:r>
              <a:rPr lang="zh-CN" altLang="zh-CN" sz="3600" dirty="0" smtClean="0">
                <a:latin typeface="+mj-ea"/>
              </a:rPr>
              <a:t>-</a:t>
            </a:r>
            <a:r>
              <a:rPr lang="zh-CN" altLang="en-US" sz="3600" dirty="0" smtClean="0">
                <a:latin typeface="+mj-ea"/>
              </a:rPr>
              <a:t> 群同态基本定理</a:t>
            </a:r>
            <a:endParaRPr lang="zh-CN" altLang="zh-CN" sz="3600" dirty="0">
              <a:latin typeface="+mj-ea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个群，同构吗？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299122" y="2124953"/>
            <a:ext cx="5112568" cy="3601920"/>
            <a:chOff x="6362903" y="2058510"/>
            <a:chExt cx="5112568" cy="3601920"/>
          </a:xfrm>
        </p:grpSpPr>
        <p:sp>
          <p:nvSpPr>
            <p:cNvPr id="5" name="椭圆 4"/>
            <p:cNvSpPr/>
            <p:nvPr/>
          </p:nvSpPr>
          <p:spPr>
            <a:xfrm>
              <a:off x="6362903" y="2636094"/>
              <a:ext cx="5112568" cy="30243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745" y="2058510"/>
              <a:ext cx="466790" cy="485843"/>
            </a:xfrm>
            <a:prstGeom prst="rect">
              <a:avLst/>
            </a:prstGeom>
          </p:spPr>
        </p:pic>
      </p:grpSp>
      <p:sp>
        <p:nvSpPr>
          <p:cNvPr id="7" name="椭圆 6"/>
          <p:cNvSpPr/>
          <p:nvPr/>
        </p:nvSpPr>
        <p:spPr>
          <a:xfrm>
            <a:off x="1255150" y="2544922"/>
            <a:ext cx="1944216" cy="2952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804" y="201041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2136207" y="3685511"/>
            <a:ext cx="182101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0804" y="3243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en-US" altLang="zh-CN" dirty="0" smtClean="0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90" y="3239470"/>
            <a:ext cx="523948" cy="46679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2136207" y="4407198"/>
            <a:ext cx="182101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0804" y="3965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855640" y="3930424"/>
            <a:ext cx="4481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90" y="3926000"/>
            <a:ext cx="523948" cy="54723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511824" y="335699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pic>
        <p:nvPicPr>
          <p:cNvPr id="22" name="图片 21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29" y="1577031"/>
            <a:ext cx="8783276" cy="51442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25279" y="567826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如何证明这个函数是同构函数？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149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个群的外直积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2060848"/>
            <a:ext cx="12000656" cy="3024700"/>
          </a:xfrm>
        </p:spPr>
      </p:pic>
    </p:spTree>
    <p:extLst>
      <p:ext uri="{BB962C8B-B14F-4D97-AF65-F5344CB8AC3E}">
        <p14:creationId xmlns:p14="http://schemas.microsoft.com/office/powerpoint/2010/main" val="41611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：为什么下面的结论不叫“定理”？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5" y="1988840"/>
            <a:ext cx="10782970" cy="1008112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2" y="3429000"/>
            <a:ext cx="10543952" cy="1656184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861040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103599"/>
              <a:gd name="adj4" fmla="val 651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：这个符号是什么意思？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528048" y="5229200"/>
            <a:ext cx="5400600" cy="1368152"/>
          </a:xfrm>
          <a:prstGeom prst="borderCallout1">
            <a:avLst>
              <a:gd name="adj1" fmla="val -1300"/>
              <a:gd name="adj2" fmla="val 25386"/>
              <a:gd name="adj3" fmla="val -76865"/>
              <a:gd name="adj4" fmla="val 84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：这个操作从何而来？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4367808" y="5085184"/>
            <a:ext cx="4464496" cy="165618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后会有期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不难理解的几个定理：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2" y="2122736"/>
            <a:ext cx="10863981" cy="130626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42316"/>
            <a:ext cx="10864333" cy="8868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9885" y="5726685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/>
              <a:t>问题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如果诸</a:t>
            </a:r>
            <a:r>
              <a:rPr lang="en-US" altLang="zh-CN" sz="4000" dirty="0" err="1"/>
              <a:t>ri</a:t>
            </a:r>
            <a:r>
              <a:rPr lang="zh-CN" altLang="en-US" sz="4000" dirty="0"/>
              <a:t>互素，会有什么结论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89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255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以下几个结论，余味袅袅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0768"/>
            <a:ext cx="10120783" cy="83840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9" y="2132856"/>
            <a:ext cx="7346033" cy="226895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9" y="4401815"/>
            <a:ext cx="6347292" cy="20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两个群的内直积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690688"/>
            <a:ext cx="11413551" cy="3034456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013176"/>
            <a:ext cx="9633175" cy="1368991"/>
          </a:xfrm>
          <a:prstGeom prst="rect">
            <a:avLst/>
          </a:prstGeom>
          <a:solidFill>
            <a:schemeClr val="accent4"/>
          </a:solidFill>
          <a:ln w="76200">
            <a:solidFill>
              <a:srgbClr val="FFFF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33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如果一个群能够表示成两个子群的内直积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916832"/>
            <a:ext cx="11305256" cy="894264"/>
          </a:xfrm>
        </p:spPr>
      </p:pic>
      <p:sp>
        <p:nvSpPr>
          <p:cNvPr id="5" name="文本框 4"/>
          <p:cNvSpPr txBox="1"/>
          <p:nvPr/>
        </p:nvSpPr>
        <p:spPr>
          <a:xfrm>
            <a:off x="3071664" y="2811096"/>
            <a:ext cx="7007046" cy="52322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第一感觉上，这个定理证明的思路是什么？</a:t>
            </a:r>
            <a:endParaRPr lang="zh-CN" altLang="en-US" sz="2800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672336"/>
            <a:ext cx="6952514" cy="47674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310920"/>
            <a:ext cx="5799256" cy="352360"/>
          </a:xfrm>
          <a:prstGeom prst="rect">
            <a:avLst/>
          </a:prstGeom>
        </p:spPr>
      </p:pic>
      <p:sp>
        <p:nvSpPr>
          <p:cNvPr id="8" name="右弧形箭头 7"/>
          <p:cNvSpPr/>
          <p:nvPr/>
        </p:nvSpPr>
        <p:spPr>
          <a:xfrm flipV="1">
            <a:off x="9917998" y="3789040"/>
            <a:ext cx="321424" cy="698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783827"/>
            <a:ext cx="5280110" cy="452986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64" y="5293921"/>
            <a:ext cx="6545994" cy="499271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79" y="5850300"/>
            <a:ext cx="4113594" cy="51420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9336360" y="4941168"/>
            <a:ext cx="432048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：为什么我们在正规子群概念下讨论商群？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4824"/>
            <a:ext cx="10278167" cy="180020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05064"/>
            <a:ext cx="1020112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64352" y="1486541"/>
            <a:ext cx="2088232" cy="47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8" y="399518"/>
            <a:ext cx="11228418" cy="62698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68208" y="1268760"/>
            <a:ext cx="38613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1138" y="1700808"/>
            <a:ext cx="232651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01137" y="1581267"/>
            <a:ext cx="11111486" cy="808909"/>
            <a:chOff x="601137" y="1581267"/>
            <a:chExt cx="11111486" cy="808909"/>
          </a:xfrm>
        </p:grpSpPr>
        <p:sp>
          <p:nvSpPr>
            <p:cNvPr id="13" name="矩形 12"/>
            <p:cNvSpPr/>
            <p:nvPr/>
          </p:nvSpPr>
          <p:spPr>
            <a:xfrm>
              <a:off x="2892244" y="1581267"/>
              <a:ext cx="8820379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1137" y="1958128"/>
              <a:ext cx="1966471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526218" y="1958127"/>
            <a:ext cx="6261162" cy="92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136" y="2882401"/>
            <a:ext cx="7655103" cy="546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7887" y="3659654"/>
            <a:ext cx="2376265" cy="192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1136" y="5685438"/>
            <a:ext cx="11228420" cy="92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：为什么有了同构概念，我们还需要研究同态？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3" y="4406840"/>
            <a:ext cx="10114660" cy="21905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8102" y="3719287"/>
            <a:ext cx="628890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通常情况下，我们对满同态更有兴趣！</a:t>
            </a:r>
            <a:endParaRPr lang="zh-CN" altLang="en-US" sz="2800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3" y="1690688"/>
            <a:ext cx="10641593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：我们为什么定义“同构”函数 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007852"/>
            <a:ext cx="10002646" cy="2524477"/>
          </a:xfrm>
        </p:spPr>
      </p:pic>
      <p:sp>
        <p:nvSpPr>
          <p:cNvPr id="5" name="文本框 4"/>
          <p:cNvSpPr txBox="1"/>
          <p:nvPr/>
        </p:nvSpPr>
        <p:spPr>
          <a:xfrm>
            <a:off x="4249180" y="169068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iso</a:t>
            </a:r>
            <a:r>
              <a:rPr lang="en-US" altLang="zh-CN" sz="4000" dirty="0" smtClean="0"/>
              <a:t>-morphology</a:t>
            </a:r>
            <a:endParaRPr lang="zh-CN" altLang="en-US" sz="4000" dirty="0"/>
          </a:p>
        </p:txBody>
      </p:sp>
      <p:sp>
        <p:nvSpPr>
          <p:cNvPr id="6" name="云形 5"/>
          <p:cNvSpPr/>
          <p:nvPr/>
        </p:nvSpPr>
        <p:spPr>
          <a:xfrm>
            <a:off x="6960096" y="4060681"/>
            <a:ext cx="5040560" cy="239857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同构其实可在任何代数结构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系统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上讨论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：同态映射是否也保持了两个系统的结构“相似性”？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878073" cy="3970560"/>
          </a:xfrm>
        </p:spPr>
      </p:pic>
    </p:spTree>
    <p:extLst>
      <p:ext uri="{BB962C8B-B14F-4D97-AF65-F5344CB8AC3E}">
        <p14:creationId xmlns:p14="http://schemas.microsoft.com/office/powerpoint/2010/main" val="37467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正规子群的同态保持证明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3" y="1689904"/>
            <a:ext cx="10990394" cy="3466504"/>
          </a:xfrm>
        </p:spPr>
      </p:pic>
      <p:sp>
        <p:nvSpPr>
          <p:cNvPr id="3" name="矩形 2"/>
          <p:cNvSpPr/>
          <p:nvPr/>
        </p:nvSpPr>
        <p:spPr>
          <a:xfrm>
            <a:off x="7608168" y="2060848"/>
            <a:ext cx="398302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803" y="2492896"/>
            <a:ext cx="146274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9376" y="2492896"/>
            <a:ext cx="11233248" cy="802208"/>
            <a:chOff x="479376" y="2492896"/>
            <a:chExt cx="11233248" cy="802208"/>
          </a:xfrm>
        </p:grpSpPr>
        <p:sp>
          <p:nvSpPr>
            <p:cNvPr id="6" name="矩形 5"/>
            <p:cNvSpPr/>
            <p:nvPr/>
          </p:nvSpPr>
          <p:spPr>
            <a:xfrm>
              <a:off x="2112971" y="2492896"/>
              <a:ext cx="9599653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9376" y="2863056"/>
              <a:ext cx="105851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00803" y="3295104"/>
            <a:ext cx="11111821" cy="193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64552" y="2863056"/>
            <a:ext cx="64807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以下定理奠定了群基本同态定理的基础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392996"/>
            <a:ext cx="10730408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3" y="1690688"/>
            <a:ext cx="10742353" cy="1018232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3573"/>
            <a:ext cx="10730408" cy="20822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79776" y="4725144"/>
            <a:ext cx="576064" cy="4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和</a:t>
            </a:r>
            <a:r>
              <a:rPr lang="en-US" altLang="zh-CN" b="1" i="1" dirty="0"/>
              <a:t>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(a</a:t>
            </a:r>
            <a:r>
              <a:rPr lang="en-US" altLang="zh-CN" b="1" dirty="0" smtClean="0"/>
              <a:t>’)</a:t>
            </a:r>
            <a:r>
              <a:rPr lang="zh-CN" altLang="en-US" b="1" dirty="0" smtClean="0"/>
              <a:t>之间有什么</a:t>
            </a:r>
            <a:r>
              <a:rPr lang="zh-CN" altLang="en-US" dirty="0" smtClean="0"/>
              <a:t>结论？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G’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87587" y="278262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87587" y="278262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0326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6181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69934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3363" y="30362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914069" y="313859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490160" y="323095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43472" y="443711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2"/>
          </p:cNvCxnSpPr>
          <p:nvPr/>
        </p:nvCxnSpPr>
        <p:spPr>
          <a:xfrm flipH="1">
            <a:off x="2490160" y="325322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87488" y="486916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587" y="356765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29429" y="443946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f</a:t>
            </a:r>
            <a:r>
              <a:rPr lang="en-US" altLang="zh-CN" sz="2400" b="1" baseline="30000" dirty="0" smtClean="0"/>
              <a:t>-1</a:t>
            </a:r>
            <a:r>
              <a:rPr lang="en-US" altLang="zh-CN" sz="2400" b="1" dirty="0" smtClean="0"/>
              <a:t>(a’)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311007" y="44058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221713" y="450819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95800" y="4369347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</a:t>
            </a:r>
            <a:r>
              <a:rPr lang="zh-CN" altLang="en-US" sz="2800" b="1" dirty="0"/>
              <a:t>像</a:t>
            </a:r>
            <a:r>
              <a:rPr lang="zh-CN" altLang="en-US" sz="2800" b="1" dirty="0" smtClean="0"/>
              <a:t>不相交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4295800" y="5052350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和任意的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中非单位元元素的逆像同势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295800" y="5645535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中元素的逆像不相交且同势</a:t>
            </a:r>
            <a:endParaRPr lang="zh-CN" altLang="en-US" sz="28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295800" y="6165310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任意的</a:t>
            </a:r>
            <a:r>
              <a:rPr lang="en-US" altLang="zh-CN" sz="2800" b="1" dirty="0" smtClean="0"/>
              <a:t>G’</a:t>
            </a:r>
            <a:r>
              <a:rPr lang="zh-CN" altLang="en-US" sz="2800" b="1" dirty="0" smtClean="0"/>
              <a:t>中元素的逆像必定是</a:t>
            </a:r>
            <a:r>
              <a:rPr lang="en-US" altLang="zh-CN" sz="2800" b="1" dirty="0" smtClean="0"/>
              <a:t>kernel</a:t>
            </a:r>
            <a:r>
              <a:rPr lang="zh-CN" altLang="en-US" sz="2800" b="1" dirty="0" smtClean="0"/>
              <a:t>的某个陪集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52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和商群会有什么关系？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861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74136" y="4637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03363" y="50673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003363" y="5675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[a]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商群</a:t>
            </a:r>
            <a:r>
              <a:rPr lang="en-US" altLang="zh-CN" sz="2800" dirty="0" smtClean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21702" y="491392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35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/>
              <a:t>下</a:t>
            </a:r>
            <a:r>
              <a:rPr lang="zh-CN" altLang="en-US" dirty="0" smtClean="0"/>
              <a:t>图中的群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同态群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商群会有什么关系？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同态</a:t>
            </a:r>
            <a:r>
              <a:rPr lang="en-US" altLang="zh-CN" sz="3200" b="1" i="1" dirty="0" smtClean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群</a:t>
            </a:r>
            <a:r>
              <a:rPr lang="en-US" altLang="zh-CN" sz="2800" dirty="0" smtClean="0"/>
              <a:t>H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11007" y="2782620"/>
            <a:ext cx="4598172" cy="102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15897" y="2782620"/>
            <a:ext cx="4593282" cy="151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81654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27621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861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94287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74136" y="46370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184842" y="473946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77587" y="3811177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kernel</a:t>
            </a:r>
            <a:endParaRPr lang="zh-CN" altLang="en-US" sz="2400" b="1" dirty="0"/>
          </a:p>
        </p:txBody>
      </p:sp>
      <p:sp>
        <p:nvSpPr>
          <p:cNvPr id="31" name="椭圆 30"/>
          <p:cNvSpPr/>
          <p:nvPr/>
        </p:nvSpPr>
        <p:spPr>
          <a:xfrm>
            <a:off x="6312024" y="4410286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88088" y="5225893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03363" y="506736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003363" y="5675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[a]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914069" y="5777544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96822" y="4328869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商群</a:t>
            </a:r>
            <a:r>
              <a:rPr lang="en-US" altLang="zh-CN" sz="2800" dirty="0" smtClean="0"/>
              <a:t>G/K</a:t>
            </a:r>
            <a:endParaRPr lang="zh-CN" altLang="en-US" sz="28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143672" y="5186078"/>
            <a:ext cx="3168352" cy="670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50946" y="49687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同态</a:t>
            </a:r>
          </a:p>
        </p:txBody>
      </p:sp>
      <p:cxnSp>
        <p:nvCxnSpPr>
          <p:cNvPr id="7" name="直接箭头连接符 6"/>
          <p:cNvCxnSpPr>
            <a:stCxn id="31" idx="0"/>
            <a:endCxn id="6" idx="4"/>
          </p:cNvCxnSpPr>
          <p:nvPr/>
        </p:nvCxnSpPr>
        <p:spPr>
          <a:xfrm flipV="1">
            <a:off x="6960096" y="3861048"/>
            <a:ext cx="0" cy="549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137893" y="38068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581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群同态第一定理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9664234" cy="1944216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159200"/>
            <a:ext cx="10296255" cy="1862088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9039288">
            <a:off x="5474548" y="3540795"/>
            <a:ext cx="293301" cy="1435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99456" y="1690688"/>
            <a:ext cx="5112568" cy="2098352"/>
            <a:chOff x="1199456" y="1690688"/>
            <a:chExt cx="5112568" cy="2098352"/>
          </a:xfrm>
        </p:grpSpPr>
        <p:grpSp>
          <p:nvGrpSpPr>
            <p:cNvPr id="7" name="组合 6"/>
            <p:cNvGrpSpPr/>
            <p:nvPr/>
          </p:nvGrpSpPr>
          <p:grpSpPr>
            <a:xfrm>
              <a:off x="1199456" y="1690688"/>
              <a:ext cx="5112568" cy="2098352"/>
              <a:chOff x="1199456" y="1690688"/>
              <a:chExt cx="5112568" cy="209835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59496" y="1690688"/>
                <a:ext cx="4752528" cy="51417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199456" y="2588711"/>
                <a:ext cx="3888432" cy="120032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一般的正规子群尚不能让我们“看穿”同态映射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</a:t>
                </a:r>
                <a:r>
                  <a:rPr lang="zh-CN" altLang="en-US" sz="2400" b="1" dirty="0" smtClean="0"/>
                  <a:t>给我们带来的清晰结构</a:t>
                </a:r>
                <a:endParaRPr lang="zh-CN" altLang="en-US" sz="2400" b="1" dirty="0"/>
              </a:p>
            </p:txBody>
          </p:sp>
        </p:grpSp>
        <p:pic>
          <p:nvPicPr>
            <p:cNvPr id="9" name="图片 8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784" y="2989624"/>
              <a:ext cx="307468" cy="402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0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76672"/>
            <a:ext cx="10081120" cy="6171874"/>
          </a:xfrm>
        </p:spPr>
      </p:pic>
      <p:cxnSp>
        <p:nvCxnSpPr>
          <p:cNvPr id="6" name="直接连接符 5"/>
          <p:cNvCxnSpPr/>
          <p:nvPr/>
        </p:nvCxnSpPr>
        <p:spPr>
          <a:xfrm>
            <a:off x="4007768" y="1340768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655840" y="1268760"/>
            <a:ext cx="4966230" cy="849571"/>
            <a:chOff x="4655840" y="1268760"/>
            <a:chExt cx="4966230" cy="849571"/>
          </a:xfrm>
        </p:grpSpPr>
        <p:sp>
          <p:nvSpPr>
            <p:cNvPr id="2" name="圆角矩形 1"/>
            <p:cNvSpPr/>
            <p:nvPr/>
          </p:nvSpPr>
          <p:spPr>
            <a:xfrm>
              <a:off x="4655840" y="1268760"/>
              <a:ext cx="3456384" cy="504056"/>
            </a:xfrm>
            <a:prstGeom prst="round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206298" y="1656666"/>
              <a:ext cx="1415772" cy="461665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为什么？</a:t>
              </a:r>
              <a:endParaRPr lang="zh-CN" altLang="en-US" sz="2400" b="1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55440" y="1340768"/>
            <a:ext cx="3528392" cy="1696922"/>
            <a:chOff x="1055440" y="1340768"/>
            <a:chExt cx="3528392" cy="1696922"/>
          </a:xfrm>
        </p:grpSpPr>
        <p:sp>
          <p:nvSpPr>
            <p:cNvPr id="8" name="圆角矩形 7"/>
            <p:cNvSpPr/>
            <p:nvPr/>
          </p:nvSpPr>
          <p:spPr>
            <a:xfrm>
              <a:off x="1055440" y="1340768"/>
              <a:ext cx="3528392" cy="43204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3291" y="2605642"/>
              <a:ext cx="3294517" cy="43204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199456" y="4509120"/>
            <a:ext cx="6912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88640"/>
            <a:ext cx="11017224" cy="2206056"/>
          </a:xfrm>
        </p:spPr>
      </p:pic>
      <p:sp>
        <p:nvSpPr>
          <p:cNvPr id="5" name="文本框 4"/>
          <p:cNvSpPr txBox="1"/>
          <p:nvPr/>
        </p:nvSpPr>
        <p:spPr>
          <a:xfrm>
            <a:off x="838200" y="3212974"/>
            <a:ext cx="3531689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HN </a:t>
            </a:r>
            <a:r>
              <a:rPr lang="zh-CN" altLang="en-US" sz="3600" dirty="0" smtClean="0"/>
              <a:t>是子群？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319686"/>
            <a:ext cx="5005736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H∩N </a:t>
            </a:r>
            <a:r>
              <a:rPr lang="zh-CN" altLang="en-US" sz="3600" dirty="0" smtClean="0"/>
              <a:t>是正规子群？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5426399"/>
            <a:ext cx="957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H</a:t>
            </a:r>
            <a:r>
              <a:rPr lang="en-US" altLang="zh-CN" sz="3600" dirty="0"/>
              <a:t>/</a:t>
            </a:r>
            <a:r>
              <a:rPr lang="en-US" altLang="zh-CN" sz="3600" dirty="0" smtClean="0"/>
              <a:t>H∩N 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HN/N</a:t>
            </a:r>
            <a:r>
              <a:rPr lang="zh-CN" altLang="en-US" sz="3600" dirty="0" smtClean="0"/>
              <a:t>到底是什么样子的群？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791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Topics:</a:t>
            </a:r>
            <a:endParaRPr lang="zh-CN" altLang="en-US" dirty="0" smtClean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442376" cy="439261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证明群同构第二定理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证明问题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中得到的猜想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：从这个定理中，你能解释我们为什么研究“同构”吗？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2062686"/>
            <a:ext cx="9993120" cy="3877216"/>
          </a:xfrm>
        </p:spPr>
      </p:pic>
      <p:sp>
        <p:nvSpPr>
          <p:cNvPr id="3" name="矩形 2"/>
          <p:cNvSpPr/>
          <p:nvPr/>
        </p:nvSpPr>
        <p:spPr>
          <a:xfrm>
            <a:off x="1099440" y="2062686"/>
            <a:ext cx="2044232" cy="358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子群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32"/>
            <a:ext cx="10759725" cy="3168352"/>
          </a:xfrm>
        </p:spPr>
      </p:pic>
    </p:spTree>
    <p:extLst>
      <p:ext uri="{BB962C8B-B14F-4D97-AF65-F5344CB8AC3E}">
        <p14:creationId xmlns:p14="http://schemas.microsoft.com/office/powerpoint/2010/main" val="17072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正规子群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6" y="2420888"/>
            <a:ext cx="11842868" cy="1440160"/>
          </a:xfrm>
        </p:spPr>
      </p:pic>
    </p:spTree>
    <p:extLst>
      <p:ext uri="{BB962C8B-B14F-4D97-AF65-F5344CB8AC3E}">
        <p14:creationId xmlns:p14="http://schemas.microsoft.com/office/powerpoint/2010/main" val="23920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48" y="1665144"/>
            <a:ext cx="9794304" cy="4660658"/>
          </a:xfrm>
        </p:spPr>
      </p:pic>
    </p:spTree>
    <p:extLst>
      <p:ext uri="{BB962C8B-B14F-4D97-AF65-F5344CB8AC3E}">
        <p14:creationId xmlns:p14="http://schemas.microsoft.com/office/powerpoint/2010/main" val="39498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6400" y="3194764"/>
            <a:ext cx="1297360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观察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构造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证明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如何判断两个系统的同构？</a:t>
            </a:r>
            <a:endParaRPr lang="zh-CN" altLang="en-US" dirty="0"/>
          </a:p>
        </p:txBody>
      </p:sp>
      <p:pic>
        <p:nvPicPr>
          <p:cNvPr id="5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30" y="1772816"/>
            <a:ext cx="9421540" cy="56205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780928"/>
            <a:ext cx="8002117" cy="65731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627093"/>
            <a:ext cx="4363059" cy="514422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9" y="4330363"/>
            <a:ext cx="798306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如何判断两个系统不同构？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916832"/>
            <a:ext cx="11054712" cy="3538512"/>
          </a:xfrm>
        </p:spPr>
      </p:pic>
      <p:cxnSp>
        <p:nvCxnSpPr>
          <p:cNvPr id="6" name="直接连接符 5"/>
          <p:cNvCxnSpPr/>
          <p:nvPr/>
        </p:nvCxnSpPr>
        <p:spPr>
          <a:xfrm>
            <a:off x="5735960" y="3068960"/>
            <a:ext cx="5400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11424" y="5373216"/>
            <a:ext cx="662473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：这个定理给我们什么感觉？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" y="2564904"/>
            <a:ext cx="11238893" cy="1012033"/>
          </a:xfrm>
        </p:spPr>
      </p:pic>
      <p:sp>
        <p:nvSpPr>
          <p:cNvPr id="5" name="文本框 4"/>
          <p:cNvSpPr txBox="1"/>
          <p:nvPr/>
        </p:nvSpPr>
        <p:spPr>
          <a:xfrm>
            <a:off x="3431704" y="44511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如何去证明这个定理？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476553" y="2636912"/>
            <a:ext cx="2307079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几个有趣的同构结论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" y="1844824"/>
            <a:ext cx="11756694" cy="72008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725896"/>
            <a:ext cx="11305256" cy="92534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005064"/>
            <a:ext cx="1118790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Carley</a:t>
            </a:r>
            <a:r>
              <a:rPr lang="zh-CN" altLang="en-US" dirty="0" smtClean="0"/>
              <a:t>定理的证明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7920"/>
            <a:ext cx="10515600" cy="3907631"/>
          </a:xfrm>
        </p:spPr>
        <p:txBody>
          <a:bodyPr/>
          <a:lstStyle/>
          <a:p>
            <a:r>
              <a:rPr lang="zh-CN" altLang="en-US" dirty="0" smtClean="0"/>
              <a:t>从任意一个群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出发，构造一个置换群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由置换函数组成的群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G</a:t>
            </a:r>
            <a:r>
              <a:rPr lang="zh-CN" altLang="en-US" dirty="0" smtClean="0"/>
              <a:t>出发，构造置换函数</a:t>
            </a:r>
            <a:r>
              <a:rPr lang="zh-CN" altLang="en-US" dirty="0"/>
              <a:t>，置换函数的个数和群</a:t>
            </a:r>
            <a:r>
              <a:rPr lang="en-US" altLang="zh-CN" dirty="0"/>
              <a:t>G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构造群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到置换群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’的同构函数</a:t>
            </a:r>
            <a:endParaRPr lang="en-US" altLang="zh-CN" dirty="0"/>
          </a:p>
          <a:p>
            <a:pPr lvl="1"/>
            <a:r>
              <a:rPr lang="zh-CN" altLang="en-US" dirty="0" smtClean="0"/>
              <a:t>证明这个函数的双射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证明这个函数是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’的同构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8" y="1484784"/>
            <a:ext cx="11187904" cy="108012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861048"/>
            <a:ext cx="1728192" cy="51378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950989"/>
            <a:ext cx="2029108" cy="50489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75" y="4774158"/>
            <a:ext cx="1606625" cy="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299122" y="2124953"/>
            <a:ext cx="5112568" cy="3601920"/>
            <a:chOff x="6362903" y="2058510"/>
            <a:chExt cx="5112568" cy="3601920"/>
          </a:xfrm>
        </p:grpSpPr>
        <p:sp>
          <p:nvSpPr>
            <p:cNvPr id="18" name="椭圆 17"/>
            <p:cNvSpPr/>
            <p:nvPr/>
          </p:nvSpPr>
          <p:spPr>
            <a:xfrm>
              <a:off x="6362903" y="2636094"/>
              <a:ext cx="5112568" cy="30243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5745" y="2058510"/>
              <a:ext cx="466790" cy="485843"/>
            </a:xfrm>
            <a:prstGeom prst="rect">
              <a:avLst/>
            </a:prstGeom>
          </p:spPr>
        </p:pic>
      </p:grp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8"/>
            <a:ext cx="11499989" cy="1224136"/>
          </a:xfrm>
        </p:spPr>
      </p:pic>
      <p:sp>
        <p:nvSpPr>
          <p:cNvPr id="5" name="矩形 4"/>
          <p:cNvSpPr/>
          <p:nvPr/>
        </p:nvSpPr>
        <p:spPr>
          <a:xfrm>
            <a:off x="2639616" y="1052736"/>
            <a:ext cx="83529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26928" y="1223174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为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中的</a:t>
            </a:r>
            <a:r>
              <a:rPr lang="zh-CN" altLang="en-US" sz="2800" dirty="0"/>
              <a:t>任意</a:t>
            </a:r>
            <a:r>
              <a:rPr lang="zh-CN" altLang="en-US" sz="2800" dirty="0" smtClean="0"/>
              <a:t>元素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，构造一个置换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255150" y="2544922"/>
            <a:ext cx="1944216" cy="29523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804" y="201041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</a:t>
            </a:r>
            <a:endParaRPr lang="zh-CN" altLang="en-US" sz="28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070804" y="3100592"/>
            <a:ext cx="9010109" cy="920494"/>
            <a:chOff x="2070804" y="3100592"/>
            <a:chExt cx="9010109" cy="920494"/>
          </a:xfrm>
        </p:grpSpPr>
        <p:sp>
          <p:nvSpPr>
            <p:cNvPr id="9" name="椭圆 8"/>
            <p:cNvSpPr/>
            <p:nvPr/>
          </p:nvSpPr>
          <p:spPr>
            <a:xfrm>
              <a:off x="2136207" y="3685511"/>
              <a:ext cx="182101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70804" y="32435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</a:t>
              </a:r>
              <a:endParaRPr lang="en-US" altLang="zh-CN" dirty="0" smtClean="0"/>
            </a:p>
          </p:txBody>
        </p:sp>
        <p:cxnSp>
          <p:nvCxnSpPr>
            <p:cNvPr id="12" name="直接箭头连接符 11"/>
            <p:cNvCxnSpPr>
              <a:stCxn id="9" idx="6"/>
            </p:cNvCxnSpPr>
            <p:nvPr/>
          </p:nvCxnSpPr>
          <p:spPr>
            <a:xfrm>
              <a:off x="2318308" y="3775521"/>
              <a:ext cx="44814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797368" y="3436311"/>
              <a:ext cx="4283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(</a:t>
              </a:r>
              <a:r>
                <a:rPr lang="en-US" altLang="zh-CN" sz="3200" dirty="0" err="1" smtClean="0"/>
                <a:t>ga,gb,gc</a:t>
              </a:r>
              <a:r>
                <a:rPr lang="en-US" altLang="zh-CN" sz="3200" dirty="0" smtClean="0"/>
                <a:t>,…,gg,…,….)</a:t>
              </a:r>
              <a:endParaRPr lang="zh-CN" altLang="en-US" sz="3200" dirty="0"/>
            </a:p>
          </p:txBody>
        </p:sp>
        <p:pic>
          <p:nvPicPr>
            <p:cNvPr id="21" name="图片 20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862" y="3100592"/>
              <a:ext cx="523948" cy="466790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2070804" y="3965203"/>
            <a:ext cx="9010109" cy="777570"/>
            <a:chOff x="2070804" y="3965203"/>
            <a:chExt cx="9010109" cy="777570"/>
          </a:xfrm>
        </p:grpSpPr>
        <p:sp>
          <p:nvSpPr>
            <p:cNvPr id="14" name="椭圆 13"/>
            <p:cNvSpPr/>
            <p:nvPr/>
          </p:nvSpPr>
          <p:spPr>
            <a:xfrm>
              <a:off x="2136207" y="4407198"/>
              <a:ext cx="182101" cy="18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70804" y="39652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</a:t>
              </a:r>
            </a:p>
          </p:txBody>
        </p: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>
              <a:off x="2318308" y="4497208"/>
              <a:ext cx="448145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797368" y="4157998"/>
              <a:ext cx="4283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(</a:t>
              </a:r>
              <a:r>
                <a:rPr lang="en-US" altLang="zh-CN" sz="3200" dirty="0" err="1" smtClean="0"/>
                <a:t>ha,hb,hc</a:t>
              </a:r>
              <a:r>
                <a:rPr lang="en-US" altLang="zh-CN" sz="3200" dirty="0" smtClean="0"/>
                <a:t>,…,hg,…,….)</a:t>
              </a:r>
              <a:endParaRPr lang="zh-CN" altLang="en-US" sz="3200" dirty="0"/>
            </a:p>
          </p:txBody>
        </p:sp>
        <p:pic>
          <p:nvPicPr>
            <p:cNvPr id="22" name="图片 21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437" y="3983661"/>
              <a:ext cx="428685" cy="447737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393057" y="5956495"/>
            <a:ext cx="11240578" cy="584775"/>
            <a:chOff x="1886254" y="5821010"/>
            <a:chExt cx="11240578" cy="584775"/>
          </a:xfrm>
        </p:grpSpPr>
        <p:sp>
          <p:nvSpPr>
            <p:cNvPr id="23" name="文本框 22"/>
            <p:cNvSpPr txBox="1"/>
            <p:nvPr/>
          </p:nvSpPr>
          <p:spPr>
            <a:xfrm>
              <a:off x="1886254" y="5821010"/>
              <a:ext cx="11240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/>
                <a:t>如果       是置换，是否所有这样的置换在某个运算上构成群？</a:t>
              </a:r>
              <a:endParaRPr lang="zh-CN" altLang="en-US" sz="3200" dirty="0"/>
            </a:p>
          </p:txBody>
        </p:sp>
        <p:pic>
          <p:nvPicPr>
            <p:cNvPr id="24" name="图片 23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114" y="5872041"/>
              <a:ext cx="523948" cy="466790"/>
            </a:xfrm>
            <a:prstGeom prst="rect">
              <a:avLst/>
            </a:prstGeom>
          </p:spPr>
        </p:pic>
        <p:pic>
          <p:nvPicPr>
            <p:cNvPr id="25" name="图片 24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0705" y="5889528"/>
              <a:ext cx="428685" cy="447737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2572725" y="5403706"/>
            <a:ext cx="618630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请问，这里涉及到几个证明？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8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8855</TotalTime>
  <Pages>0</Pages>
  <Words>1049</Words>
  <Characters>0</Characters>
  <Application>Microsoft Office PowerPoint</Application>
  <DocSecurity>0</DocSecurity>
  <PresentationFormat>宽屏</PresentationFormat>
  <Lines>0</Lines>
  <Paragraphs>161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华文行楷</vt:lpstr>
      <vt:lpstr>楷体</vt:lpstr>
      <vt:lpstr>宋体</vt:lpstr>
      <vt:lpstr>Arial</vt:lpstr>
      <vt:lpstr>Calibri</vt:lpstr>
      <vt:lpstr>Calibri Light</vt:lpstr>
      <vt:lpstr>Office 主题</vt:lpstr>
      <vt:lpstr>计算机问题求解 – 论题4-3     - 群同态基本定理</vt:lpstr>
      <vt:lpstr>问题1：我们为什么定义“同构”函数 ？</vt:lpstr>
      <vt:lpstr>问题2：从这个定理中，你能解释我们为什么研究“同构”吗？</vt:lpstr>
      <vt:lpstr>PowerPoint 演示文稿</vt:lpstr>
      <vt:lpstr>如何判断两个系统不同构？</vt:lpstr>
      <vt:lpstr>问题3.1：这个定理给我们什么感觉？</vt:lpstr>
      <vt:lpstr>几个有趣的同构结论</vt:lpstr>
      <vt:lpstr>Carley定理的证明</vt:lpstr>
      <vt:lpstr>PowerPoint 演示文稿</vt:lpstr>
      <vt:lpstr>两个群，同构吗？</vt:lpstr>
      <vt:lpstr>两个群的外直积</vt:lpstr>
      <vt:lpstr>问题4：为什么下面的结论不叫“定理”？</vt:lpstr>
      <vt:lpstr>不难理解的几个定理：</vt:lpstr>
      <vt:lpstr>以下几个结论，余味袅袅</vt:lpstr>
      <vt:lpstr>两个群的内直积</vt:lpstr>
      <vt:lpstr>如果一个群能够表示成两个子群的内直积</vt:lpstr>
      <vt:lpstr>问题7：为什么我们在正规子群概念下讨论商群？</vt:lpstr>
      <vt:lpstr>PowerPoint 演示文稿</vt:lpstr>
      <vt:lpstr>问题8：为什么有了同构概念，我们还需要研究同态？</vt:lpstr>
      <vt:lpstr>问题9：同态映射是否也保持了两个系统的结构“相似性”？</vt:lpstr>
      <vt:lpstr>正规子群的同态保持证明</vt:lpstr>
      <vt:lpstr>以下定理奠定了群基本同态定理的基础</vt:lpstr>
      <vt:lpstr>问题10：下图中的kernel和f-1(a’)之间有什么结论？</vt:lpstr>
      <vt:lpstr>问题11：下图中的G和商群会有什么关系？</vt:lpstr>
      <vt:lpstr>问题12：下图中的群G、f同态群H和K商群会有什么关系？</vt:lpstr>
      <vt:lpstr>群同态第一定理</vt:lpstr>
      <vt:lpstr>PowerPoint 演示文稿</vt:lpstr>
      <vt:lpstr>PowerPoint 演示文稿</vt:lpstr>
      <vt:lpstr>Open Topics:</vt:lpstr>
      <vt:lpstr>子群</vt:lpstr>
      <vt:lpstr>正规子群</vt:lpstr>
      <vt:lpstr>同构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wei hengxin</cp:lastModifiedBy>
  <cp:revision>166</cp:revision>
  <cp:lastPrinted>1601-01-01T00:00:00Z</cp:lastPrinted>
  <dcterms:created xsi:type="dcterms:W3CDTF">2010-10-07T02:50:25Z</dcterms:created>
  <dcterms:modified xsi:type="dcterms:W3CDTF">2019-03-21T01:19:44Z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