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4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5" r:id="rId9"/>
    <p:sldId id="297" r:id="rId10"/>
    <p:sldId id="299" r:id="rId11"/>
    <p:sldId id="304" r:id="rId12"/>
    <p:sldId id="296" r:id="rId13"/>
    <p:sldId id="298" r:id="rId14"/>
    <p:sldId id="300" r:id="rId15"/>
    <p:sldId id="305" r:id="rId16"/>
    <p:sldId id="301" r:id="rId17"/>
    <p:sldId id="306" r:id="rId18"/>
    <p:sldId id="302" r:id="rId19"/>
    <p:sldId id="303" r:id="rId20"/>
    <p:sldId id="307" r:id="rId21"/>
    <p:sldId id="308" r:id="rId22"/>
    <p:sldId id="294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3300"/>
    <a:srgbClr val="0000CC"/>
    <a:srgbClr val="CC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1" autoAdjust="0"/>
    <p:restoredTop sz="81977" autoAdjust="0"/>
  </p:normalViewPr>
  <p:slideViewPr>
    <p:cSldViewPr>
      <p:cViewPr varScale="1">
        <p:scale>
          <a:sx n="75" d="100"/>
          <a:sy n="75" d="100"/>
        </p:scale>
        <p:origin x="39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5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58D2A627-FCF4-4C78-B482-A0A6B802D6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1F0224-D3C9-4BFE-9827-5C1F89920CEC}" type="slidenum">
              <a:rPr lang="en-US" altLang="zh-CN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37208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素项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的加入，表面上看，增加了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的长度。但是因为吸收率的存在，素项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的加入多数时候会吸收掉若干个基础积，使得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的长度变小。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2A627-FCF4-4C78-B482-A0A6B802D619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42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2A627-FCF4-4C78-B482-A0A6B802D619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60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红色标记：书籍错误</a:t>
            </a:r>
            <a:endParaRPr lang="en-US" altLang="zh-CN" dirty="0" smtClean="0"/>
          </a:p>
          <a:p>
            <a:r>
              <a:rPr lang="zh-CN" altLang="en-US" dirty="0" smtClean="0"/>
              <a:t>其实在第二个“共识项”中，还有其它选择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2A627-FCF4-4C78-B482-A0A6B802D619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801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01B406-1848-431E-9722-C2E78ED47A44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72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逻辑连接词的定义；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集合运算</a:t>
            </a:r>
          </a:p>
          <a:p>
            <a:r>
              <a:rPr lang="zh-CN" altLang="en-US" dirty="0" smtClean="0"/>
              <a:t>格定义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2A627-FCF4-4C78-B482-A0A6B802D619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37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从同构的角度上讲，有界布尔代数、有界有补分配格、有限集合的幂集运算格，同构：</a:t>
            </a:r>
            <a:endParaRPr lang="en-US" altLang="zh-CN" dirty="0" smtClean="0"/>
          </a:p>
          <a:p>
            <a:r>
              <a:rPr lang="en-US" altLang="zh-CN" dirty="0" err="1" smtClean="0"/>
              <a:t>Bn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n=</a:t>
            </a:r>
            <a:r>
              <a:rPr lang="zh-CN" altLang="en-US" dirty="0" smtClean="0"/>
              <a:t>集合元素个数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原子个数</a:t>
            </a:r>
            <a:endParaRPr lang="en-US" altLang="zh-CN" dirty="0" smtClean="0"/>
          </a:p>
          <a:p>
            <a:r>
              <a:rPr lang="en-US" altLang="zh-CN" dirty="0" err="1" smtClean="0"/>
              <a:t>Bn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0…1…0</a:t>
            </a:r>
            <a:r>
              <a:rPr lang="zh-CN" altLang="en-US" dirty="0" smtClean="0"/>
              <a:t>，对应为原子，对应为单元素子集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2A627-FCF4-4C78-B482-A0A6B802D619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72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必定！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2A627-FCF4-4C78-B482-A0A6B802D619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037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所有的集合，均可以由几个“并”范式表达：任意的三集合运算表达式，均可以表达为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个标准式中若干式子的并。</a:t>
            </a:r>
          </a:p>
          <a:p>
            <a:r>
              <a:rPr lang="zh-CN" altLang="en-US" dirty="0" smtClean="0"/>
              <a:t>任何集合运算表达式，均可以表达为若干合取式的并</a:t>
            </a:r>
            <a:endParaRPr lang="en-US" altLang="zh-CN" dirty="0" smtClean="0"/>
          </a:p>
          <a:p>
            <a:r>
              <a:rPr lang="zh-CN" altLang="en-US" dirty="0" smtClean="0"/>
              <a:t>任何逻辑运算表达式，也均可以表达为若干“与范式”的或。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任意的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个集合，它们的交并结果，汇集成一个格，但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2A627-FCF4-4C78-B482-A0A6B802D619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6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如果可以，我们会想到什么？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2A627-FCF4-4C78-B482-A0A6B802D619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46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2A627-FCF4-4C78-B482-A0A6B802D619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851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01B406-1848-431E-9722-C2E78ED47A44}" type="slidenum">
              <a:rPr lang="en-US" altLang="zh-CN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110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这种定义在数字逻辑电路设计中，意味着什么？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2A627-FCF4-4C78-B482-A0A6B802D619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66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4B13-3A15-4721-BEF0-7415AACF60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33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C52D-7C5F-40E5-9FEC-259721741B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29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A30-56B6-43C3-973B-3E83D59B8B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66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B088-0C7F-4FCC-82E5-F2DD25F58D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EC44-B188-4471-96B7-90DF799DA9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82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33B6-BBA6-4D5B-BB45-DA743FB282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6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3E99-C08E-4792-8044-FBAB7BA743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60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9384-9D99-4AB9-A3B7-2AE089B2A4F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6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801-CBDC-4EF3-BD21-0E3F56A196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6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610A-5F6A-4244-8737-1E3302994E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02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6C-6DD1-4751-B1EA-025F9244F6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77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1A30-56B6-43C3-973B-3E83D59B8B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98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6600" dirty="0"/>
              <a:t>计算机</a:t>
            </a:r>
            <a:r>
              <a:rPr lang="zh-CN" altLang="en-US" sz="6600" dirty="0" smtClean="0"/>
              <a:t>问题求解</a:t>
            </a:r>
            <a:r>
              <a:rPr lang="en-US" altLang="zh-CN" sz="6600" dirty="0" smtClean="0"/>
              <a:t>--</a:t>
            </a:r>
            <a:r>
              <a:rPr lang="zh-CN" altLang="en-US" sz="6600" dirty="0" smtClean="0"/>
              <a:t>论题</a:t>
            </a:r>
            <a:r>
              <a:rPr lang="en-US" altLang="zh-CN" sz="6600" dirty="0" smtClean="0"/>
              <a:t>1-13</a:t>
            </a:r>
            <a:br>
              <a:rPr lang="en-US" altLang="zh-CN" sz="6600" dirty="0" smtClean="0"/>
            </a:br>
            <a:r>
              <a:rPr lang="en-US" altLang="zh-CN" sz="6600" dirty="0" smtClean="0"/>
              <a:t>--</a:t>
            </a:r>
            <a:r>
              <a:rPr lang="zh-CN" altLang="en-US" sz="6600" dirty="0" smtClean="0"/>
              <a:t>布尔代数</a:t>
            </a:r>
            <a:endParaRPr lang="zh-CN" altLang="en-US" sz="6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2017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28</a:t>
            </a:r>
            <a:r>
              <a:rPr lang="zh-CN" altLang="en-US" b="1" dirty="0" smtClean="0"/>
              <a:t>日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求和</a:t>
            </a:r>
            <a:r>
              <a:rPr lang="en-US" altLang="zh-CN" dirty="0" smtClean="0"/>
              <a:t>E</a:t>
            </a:r>
            <a:r>
              <a:rPr lang="zh-CN" altLang="en-US" dirty="0" smtClean="0"/>
              <a:t>等价的积和表达式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3" y="1723787"/>
            <a:ext cx="995501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求解布尔表达式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的完全积和表达式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1" y="2348880"/>
            <a:ext cx="1145153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回到举重裁判的问题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713012" y="1935708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2322612" y="1935708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2932212" y="1935708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236762" y="1921421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408337" y="1921421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z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860650" y="1921421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255812" y="2545309"/>
            <a:ext cx="304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</a:rPr>
              <a:t>00001111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908275" y="2550072"/>
            <a:ext cx="304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</a:rPr>
              <a:t>00110011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494062" y="2569122"/>
            <a:ext cx="304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</a:rPr>
              <a:t>01010101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211612" y="1959521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x,y,z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503712" y="2592934"/>
            <a:ext cx="304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</a:rPr>
              <a:t>00010111</a:t>
            </a: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1160562" y="2454821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5078510" y="1914030"/>
            <a:ext cx="6346081" cy="1040285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FFCC99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charset="0"/>
                <a:ea typeface="宋体" charset="-122"/>
              </a:rPr>
              <a:t>相应</a:t>
            </a:r>
            <a:r>
              <a:rPr lang="zh-CN" altLang="en-US" sz="2800" dirty="0" smtClean="0">
                <a:latin typeface="Times New Roman" charset="0"/>
                <a:ea typeface="宋体" charset="-122"/>
              </a:rPr>
              <a:t>的</a:t>
            </a:r>
            <a:r>
              <a:rPr lang="zh-CN" altLang="en-US" sz="2800" dirty="0">
                <a:latin typeface="Times New Roman" charset="0"/>
                <a:ea typeface="宋体" charset="-122"/>
              </a:rPr>
              <a:t>逻辑</a:t>
            </a:r>
            <a:r>
              <a:rPr lang="zh-CN" altLang="en-US" sz="2800" dirty="0" smtClean="0">
                <a:latin typeface="Times New Roman" charset="0"/>
                <a:ea typeface="宋体" charset="-122"/>
              </a:rPr>
              <a:t>表达式</a:t>
            </a:r>
            <a:r>
              <a:rPr lang="en-US" altLang="zh-CN" sz="2800" dirty="0">
                <a:latin typeface="Times New Roman" charset="0"/>
                <a:ea typeface="宋体" charset="-122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latin typeface="Times New Roman" charset="0"/>
                <a:ea typeface="宋体" charset="-122"/>
              </a:rPr>
              <a:t>(</a:t>
            </a:r>
            <a:r>
              <a:rPr lang="en-US" altLang="zh-CN" sz="2800" i="1" dirty="0">
                <a:latin typeface="Times New Roman" charset="0"/>
                <a:ea typeface="宋体" charset="-122"/>
              </a:rPr>
              <a:t>x</a:t>
            </a:r>
            <a:r>
              <a:rPr lang="en-US" altLang="zh-CN" sz="2800" dirty="0">
                <a:latin typeface="Times New Roman" charset="0"/>
                <a:ea typeface="宋体" charset="-122"/>
              </a:rPr>
              <a:t>’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Times New Roman" charset="0"/>
                <a:ea typeface="宋体" charset="-122"/>
                <a:sym typeface="Symbol" pitchFamily="18" charset="2"/>
              </a:rPr>
              <a:t>y</a:t>
            </a:r>
            <a:r>
              <a:rPr lang="en-US" altLang="zh-CN" sz="2800" dirty="0" err="1">
                <a:latin typeface="Times New Roman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Times New Roman" charset="0"/>
                <a:ea typeface="宋体" charset="-122"/>
                <a:sym typeface="Symbol" pitchFamily="18" charset="2"/>
              </a:rPr>
              <a:t>z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) </a:t>
            </a:r>
            <a:r>
              <a:rPr lang="en-US" altLang="zh-CN" sz="2800" dirty="0">
                <a:latin typeface="Times New Roman" charset="0"/>
                <a:ea typeface="宋体" charset="-122"/>
              </a:rPr>
              <a:t>(</a:t>
            </a:r>
            <a:r>
              <a:rPr lang="en-US" altLang="zh-CN" sz="2800" i="1" dirty="0" err="1">
                <a:latin typeface="Times New Roman" charset="0"/>
                <a:ea typeface="宋体" charset="-122"/>
              </a:rPr>
              <a:t>x</a:t>
            </a:r>
            <a:r>
              <a:rPr lang="en-US" altLang="zh-CN" sz="2800" dirty="0" err="1">
                <a:latin typeface="Times New Roman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Times New Roman" charset="0"/>
                <a:ea typeface="宋体" charset="-122"/>
                <a:sym typeface="Symbol" pitchFamily="18" charset="2"/>
              </a:rPr>
              <a:t>y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’</a:t>
            </a:r>
            <a:r>
              <a:rPr lang="en-US" altLang="zh-CN" sz="2800" i="1" dirty="0">
                <a:latin typeface="Times New Roman" charset="0"/>
                <a:ea typeface="宋体" charset="-122"/>
                <a:sym typeface="Symbol" pitchFamily="18" charset="2"/>
              </a:rPr>
              <a:t>z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) </a:t>
            </a:r>
            <a:r>
              <a:rPr lang="en-US" altLang="zh-CN" sz="2800" dirty="0">
                <a:latin typeface="Times New Roman" charset="0"/>
                <a:ea typeface="宋体" charset="-122"/>
              </a:rPr>
              <a:t>(</a:t>
            </a:r>
            <a:r>
              <a:rPr lang="en-US" altLang="zh-CN" sz="2800" i="1" dirty="0" err="1">
                <a:latin typeface="Times New Roman" charset="0"/>
                <a:ea typeface="宋体" charset="-122"/>
              </a:rPr>
              <a:t>x</a:t>
            </a:r>
            <a:r>
              <a:rPr lang="en-US" altLang="zh-CN" sz="2800" dirty="0" err="1">
                <a:latin typeface="Times New Roman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Times New Roman" charset="0"/>
                <a:ea typeface="宋体" charset="-122"/>
                <a:sym typeface="Symbol" pitchFamily="18" charset="2"/>
              </a:rPr>
              <a:t>y</a:t>
            </a:r>
            <a:r>
              <a:rPr lang="en-US" altLang="zh-CN" sz="2800" dirty="0" err="1">
                <a:latin typeface="Times New Roman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Times New Roman" charset="0"/>
                <a:ea typeface="宋体" charset="-122"/>
                <a:sym typeface="Symbol" pitchFamily="18" charset="2"/>
              </a:rPr>
              <a:t>z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’) </a:t>
            </a:r>
            <a:r>
              <a:rPr lang="en-US" altLang="zh-CN" sz="2800" dirty="0">
                <a:latin typeface="Times New Roman" charset="0"/>
                <a:ea typeface="宋体" charset="-122"/>
              </a:rPr>
              <a:t>(</a:t>
            </a:r>
            <a:r>
              <a:rPr lang="en-US" altLang="zh-CN" sz="2800" i="1" dirty="0" err="1">
                <a:latin typeface="Times New Roman" charset="0"/>
                <a:ea typeface="宋体" charset="-122"/>
              </a:rPr>
              <a:t>x</a:t>
            </a:r>
            <a:r>
              <a:rPr lang="en-US" altLang="zh-CN" sz="2800" dirty="0" err="1">
                <a:latin typeface="Times New Roman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Times New Roman" charset="0"/>
                <a:ea typeface="宋体" charset="-122"/>
                <a:sym typeface="Symbol" pitchFamily="18" charset="2"/>
              </a:rPr>
              <a:t>y</a:t>
            </a:r>
            <a:r>
              <a:rPr lang="en-US" altLang="zh-CN" sz="2800" dirty="0" err="1">
                <a:latin typeface="Times New Roman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Times New Roman" charset="0"/>
                <a:ea typeface="宋体" charset="-122"/>
                <a:sym typeface="Symbol" pitchFamily="18" charset="2"/>
              </a:rPr>
              <a:t>z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)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5078510" y="3574008"/>
            <a:ext cx="6346081" cy="1040285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FFCC99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800" dirty="0" smtClean="0">
                <a:latin typeface="Times New Roman" charset="0"/>
                <a:ea typeface="宋体" charset="-122"/>
              </a:rPr>
              <a:t>问题</a:t>
            </a:r>
            <a:r>
              <a:rPr lang="en-US" altLang="zh-CN" sz="2800" dirty="0" smtClean="0">
                <a:latin typeface="Times New Roman" charset="0"/>
                <a:ea typeface="宋体" charset="-122"/>
              </a:rPr>
              <a:t>7:</a:t>
            </a:r>
            <a:r>
              <a:rPr lang="zh-CN" altLang="en-US" sz="2800" dirty="0" smtClean="0">
                <a:latin typeface="Times New Roman" charset="0"/>
                <a:ea typeface="宋体" charset="-122"/>
              </a:rPr>
              <a:t>相应</a:t>
            </a:r>
            <a:r>
              <a:rPr lang="zh-CN" altLang="en-US" sz="2800" dirty="0">
                <a:latin typeface="Times New Roman" charset="0"/>
                <a:ea typeface="宋体" charset="-122"/>
              </a:rPr>
              <a:t>的</a:t>
            </a:r>
            <a:r>
              <a:rPr lang="zh-CN" altLang="en-US" sz="2800" dirty="0" smtClean="0">
                <a:latin typeface="Times New Roman" charset="0"/>
                <a:ea typeface="宋体" charset="-122"/>
              </a:rPr>
              <a:t>布尔代数表达式是什么？</a:t>
            </a:r>
            <a:endParaRPr lang="en-US" altLang="zh-CN" sz="2800" dirty="0">
              <a:latin typeface="Times New Roman" charset="0"/>
              <a:ea typeface="宋体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800" i="1" dirty="0" smtClean="0">
                <a:latin typeface="Times New Roman" charset="0"/>
                <a:ea typeface="宋体" charset="-122"/>
              </a:rPr>
              <a:t>x</a:t>
            </a:r>
            <a:r>
              <a:rPr lang="en-US" altLang="zh-CN" sz="2800" dirty="0" smtClean="0">
                <a:latin typeface="Times New Roman" charset="0"/>
                <a:ea typeface="宋体" charset="-122"/>
              </a:rPr>
              <a:t>’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800" i="1" dirty="0" err="1" smtClean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2800" i="1" dirty="0" err="1" smtClean="0">
                <a:latin typeface="Times New Roman" charset="0"/>
                <a:ea typeface="宋体" charset="-122"/>
              </a:rPr>
              <a:t>x</a:t>
            </a:r>
            <a:r>
              <a:rPr lang="en-US" altLang="zh-CN" sz="2800" i="1" dirty="0" err="1" smtClean="0">
                <a:latin typeface="Times New Roman" charset="0"/>
                <a:ea typeface="宋体" charset="-122"/>
                <a:sym typeface="Symbol" pitchFamily="18" charset="2"/>
              </a:rPr>
              <a:t>y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’ </a:t>
            </a:r>
            <a:r>
              <a:rPr lang="en-US" altLang="zh-CN" sz="2800" i="1" dirty="0" smtClean="0">
                <a:latin typeface="Times New Roman" charset="0"/>
                <a:ea typeface="宋体" charset="-122"/>
                <a:sym typeface="Symbol" pitchFamily="18" charset="2"/>
              </a:rPr>
              <a:t>z+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 x</a:t>
            </a:r>
            <a:r>
              <a:rPr lang="en-US" altLang="zh-CN" sz="2800" i="1" dirty="0" smtClean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’+ </a:t>
            </a:r>
            <a:r>
              <a:rPr lang="en-US" altLang="zh-CN" sz="2800" i="1" dirty="0" smtClean="0">
                <a:latin typeface="Times New Roman" charset="0"/>
                <a:ea typeface="宋体" charset="-122"/>
              </a:rPr>
              <a:t>x</a:t>
            </a:r>
            <a:r>
              <a:rPr lang="en-US" altLang="zh-CN" sz="2800" i="1" dirty="0" smtClean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endParaRPr lang="en-US" altLang="zh-CN" sz="2800" dirty="0">
              <a:latin typeface="Times New Roman" charset="0"/>
              <a:ea typeface="宋体" charset="-122"/>
              <a:sym typeface="Symbol" pitchFamily="18" charset="2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5078510" y="5111453"/>
            <a:ext cx="6634114" cy="1040285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FFCC99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800" dirty="0" smtClean="0">
                <a:latin typeface="Times New Roman" charset="0"/>
                <a:ea typeface="宋体" charset="-122"/>
              </a:rPr>
              <a:t>问题</a:t>
            </a:r>
            <a:r>
              <a:rPr lang="en-US" altLang="zh-CN" sz="2800" dirty="0">
                <a:latin typeface="Times New Roman" charset="0"/>
                <a:ea typeface="宋体" charset="-122"/>
              </a:rPr>
              <a:t>8</a:t>
            </a:r>
            <a:r>
              <a:rPr lang="en-US" altLang="zh-CN" sz="2800" dirty="0" smtClean="0">
                <a:latin typeface="Times New Roman" charset="0"/>
                <a:ea typeface="宋体" charset="-122"/>
              </a:rPr>
              <a:t>:</a:t>
            </a:r>
            <a:r>
              <a:rPr lang="zh-CN" altLang="en-US" sz="2800" dirty="0" smtClean="0">
                <a:latin typeface="Times New Roman" charset="0"/>
                <a:ea typeface="宋体" charset="-122"/>
              </a:rPr>
              <a:t>相应的最简布尔代数表达式是什么？</a:t>
            </a:r>
            <a:endParaRPr lang="en-US" altLang="zh-CN" sz="2800" dirty="0">
              <a:latin typeface="Times New Roman" charset="0"/>
              <a:ea typeface="宋体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800" i="1" dirty="0" err="1" smtClean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r>
              <a:rPr lang="en-US" altLang="zh-CN" sz="2800" dirty="0" err="1" smtClean="0">
                <a:latin typeface="Times New Roman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2800" i="1" dirty="0" err="1" smtClean="0">
                <a:latin typeface="Times New Roman" charset="0"/>
                <a:ea typeface="宋体" charset="-122"/>
              </a:rPr>
              <a:t>x</a:t>
            </a:r>
            <a:r>
              <a:rPr lang="en-US" altLang="zh-CN" sz="2800" i="1" dirty="0" err="1" smtClean="0">
                <a:latin typeface="Times New Roman" charset="0"/>
                <a:ea typeface="宋体" charset="-122"/>
                <a:sym typeface="Symbol" pitchFamily="18" charset="2"/>
              </a:rPr>
              <a:t>z+</a:t>
            </a:r>
            <a:r>
              <a:rPr lang="en-US" altLang="zh-CN" sz="2800" dirty="0" err="1" smtClean="0">
                <a:latin typeface="Times New Roman" charset="0"/>
                <a:ea typeface="宋体" charset="-122"/>
                <a:sym typeface="Symbol" pitchFamily="18" charset="2"/>
              </a:rPr>
              <a:t>x</a:t>
            </a:r>
            <a:r>
              <a:rPr lang="en-US" altLang="zh-CN" sz="2800" i="1" dirty="0" err="1" smtClean="0">
                <a:latin typeface="Times New Roman" charset="0"/>
                <a:ea typeface="宋体" charset="-122"/>
                <a:sym typeface="Symbol" pitchFamily="18" charset="2"/>
              </a:rPr>
              <a:t>y</a:t>
            </a:r>
            <a:endParaRPr lang="en-US" altLang="zh-CN" sz="2800" dirty="0">
              <a:latin typeface="Times New Roman" charset="0"/>
              <a:ea typeface="宋体" charset="-122"/>
              <a:sym typeface="Symbol" pitchFamily="18" charset="2"/>
            </a:endParaRPr>
          </a:p>
        </p:txBody>
      </p:sp>
      <p:sp>
        <p:nvSpPr>
          <p:cNvPr id="2" name="云形 1"/>
          <p:cNvSpPr/>
          <p:nvPr/>
        </p:nvSpPr>
        <p:spPr>
          <a:xfrm>
            <a:off x="4618137" y="2150021"/>
            <a:ext cx="6805711" cy="32123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问题</a:t>
            </a:r>
            <a:r>
              <a:rPr lang="en-US" altLang="zh-CN" sz="3200" dirty="0" smtClean="0"/>
              <a:t>7</a:t>
            </a:r>
            <a:r>
              <a:rPr lang="zh-CN" altLang="en-US" sz="3200" dirty="0" smtClean="0"/>
              <a:t>：有没有科学办法，从任意的一个布尔逻辑表达式出发，得到和它等价的最简表达式？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457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build="p" bldLvl="2" animBg="1"/>
      <p:bldP spid="40" grpId="0" build="p" bldLvl="2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如何“化简”下列布尔代数表达式</a:t>
            </a:r>
            <a:endParaRPr lang="zh-CN" alt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38200" y="1988840"/>
            <a:ext cx="6346081" cy="1557349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FFCC99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2800" i="1" dirty="0" smtClean="0">
                <a:latin typeface="Times New Roman" charset="0"/>
                <a:ea typeface="宋体" charset="-122"/>
              </a:rPr>
              <a:t>x</a:t>
            </a:r>
            <a:r>
              <a:rPr lang="en-US" altLang="zh-CN" sz="2800" dirty="0" smtClean="0">
                <a:latin typeface="Times New Roman" charset="0"/>
                <a:ea typeface="宋体" charset="-122"/>
              </a:rPr>
              <a:t>’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800" i="1" dirty="0" err="1" smtClean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2800" i="1" dirty="0" err="1" smtClean="0">
                <a:latin typeface="Times New Roman" charset="0"/>
                <a:ea typeface="宋体" charset="-122"/>
              </a:rPr>
              <a:t>x</a:t>
            </a:r>
            <a:r>
              <a:rPr lang="en-US" altLang="zh-CN" sz="2800" i="1" dirty="0" err="1" smtClean="0">
                <a:latin typeface="Times New Roman" charset="0"/>
                <a:ea typeface="宋体" charset="-122"/>
                <a:sym typeface="Symbol" pitchFamily="18" charset="2"/>
              </a:rPr>
              <a:t>y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’ </a:t>
            </a:r>
            <a:r>
              <a:rPr lang="en-US" altLang="zh-CN" sz="2800" i="1" dirty="0" smtClean="0">
                <a:latin typeface="Times New Roman" charset="0"/>
                <a:ea typeface="宋体" charset="-122"/>
                <a:sym typeface="Symbol" pitchFamily="18" charset="2"/>
              </a:rPr>
              <a:t>z+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 x</a:t>
            </a:r>
            <a:r>
              <a:rPr lang="en-US" altLang="zh-CN" sz="2800" i="1" dirty="0" smtClean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’+ </a:t>
            </a:r>
            <a:r>
              <a:rPr lang="en-US" altLang="zh-CN" sz="2800" i="1" dirty="0" smtClean="0">
                <a:latin typeface="Times New Roman" charset="0"/>
                <a:ea typeface="宋体" charset="-122"/>
              </a:rPr>
              <a:t>x</a:t>
            </a:r>
            <a:r>
              <a:rPr lang="en-US" altLang="zh-CN" sz="2800" i="1" dirty="0" smtClean="0">
                <a:latin typeface="Times New Roman" charset="0"/>
                <a:ea typeface="宋体" charset="-122"/>
                <a:sym typeface="Symbol" pitchFamily="18" charset="2"/>
              </a:rPr>
              <a:t>yz=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800" i="1" dirty="0">
                <a:latin typeface="Times New Roman" charset="0"/>
                <a:ea typeface="宋体" charset="-122"/>
              </a:rPr>
              <a:t>x</a:t>
            </a:r>
            <a:r>
              <a:rPr lang="en-US" altLang="zh-CN" sz="2800" dirty="0">
                <a:latin typeface="Times New Roman" charset="0"/>
                <a:ea typeface="宋体" charset="-122"/>
              </a:rPr>
              <a:t>’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800" i="1" dirty="0" err="1" smtClean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2800" i="1" dirty="0">
                <a:latin typeface="Times New Roman" charset="0"/>
                <a:ea typeface="宋体" charset="-122"/>
              </a:rPr>
              <a:t>x</a:t>
            </a:r>
            <a:r>
              <a:rPr lang="en-US" altLang="zh-CN" sz="2800" i="1" dirty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2800" i="1" dirty="0" err="1">
                <a:latin typeface="Times New Roman" charset="0"/>
                <a:ea typeface="宋体" charset="-122"/>
              </a:rPr>
              <a:t>x</a:t>
            </a:r>
            <a:r>
              <a:rPr lang="en-US" altLang="zh-CN" sz="2800" i="1" dirty="0" err="1">
                <a:latin typeface="Times New Roman" charset="0"/>
                <a:ea typeface="宋体" charset="-122"/>
                <a:sym typeface="Symbol" pitchFamily="18" charset="2"/>
              </a:rPr>
              <a:t>y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’ </a:t>
            </a:r>
            <a:r>
              <a:rPr lang="en-US" altLang="zh-CN" sz="2800" i="1" dirty="0" smtClean="0">
                <a:latin typeface="Times New Roman" charset="0"/>
                <a:ea typeface="宋体" charset="-122"/>
                <a:sym typeface="Symbol" pitchFamily="18" charset="2"/>
              </a:rPr>
              <a:t>z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2800" i="1" dirty="0">
                <a:latin typeface="Times New Roman" charset="0"/>
                <a:ea typeface="宋体" charset="-122"/>
              </a:rPr>
              <a:t>x</a:t>
            </a:r>
            <a:r>
              <a:rPr lang="en-US" altLang="zh-CN" sz="2800" i="1" dirty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r>
              <a:rPr lang="en-US" altLang="zh-CN" sz="2800" i="1" dirty="0" smtClean="0">
                <a:latin typeface="Times New Roman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x</a:t>
            </a:r>
            <a:r>
              <a:rPr lang="en-US" altLang="zh-CN" sz="2800" i="1" dirty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’+ </a:t>
            </a:r>
            <a:r>
              <a:rPr lang="en-US" altLang="zh-CN" sz="2800" i="1" dirty="0" smtClean="0">
                <a:latin typeface="Times New Roman" charset="0"/>
                <a:ea typeface="宋体" charset="-122"/>
              </a:rPr>
              <a:t>x</a:t>
            </a:r>
            <a:r>
              <a:rPr lang="en-US" altLang="zh-CN" sz="2800" i="1" dirty="0" smtClean="0">
                <a:latin typeface="Times New Roman" charset="0"/>
                <a:ea typeface="宋体" charset="-122"/>
                <a:sym typeface="Symbol" pitchFamily="18" charset="2"/>
              </a:rPr>
              <a:t>yz =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800" i="1" dirty="0" err="1" smtClean="0">
                <a:latin typeface="Times New Roman" charset="0"/>
                <a:ea typeface="宋体" charset="-122"/>
                <a:sym typeface="Symbol" pitchFamily="18" charset="2"/>
              </a:rPr>
              <a:t>yz+xz+xy</a:t>
            </a:r>
            <a:endParaRPr lang="en-US" altLang="zh-CN" sz="2800" dirty="0">
              <a:latin typeface="Times New Roman" charset="0"/>
              <a:ea typeface="宋体" charset="-122"/>
              <a:sym typeface="Symbol" pitchFamily="18" charset="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878894" y="3853097"/>
            <a:ext cx="6434211" cy="1800200"/>
          </a:xfrm>
          <a:prstGeom prst="wedgeRoundRectCallout">
            <a:avLst>
              <a:gd name="adj1" fmla="val -58235"/>
              <a:gd name="adj2" fmla="val -750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这个式子难道就是最简的吗？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什么是最简？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9674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nimBg="1"/>
      <p:bldP spid="4" grpId="0" build="p" bldLvl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如何去寻找（定义）最小（其实是极小）的积和表达式？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9376" y="1889947"/>
            <a:ext cx="106713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复习几个概念：</a:t>
            </a:r>
            <a:endParaRPr lang="en-US" altLang="zh-CN" sz="2800" dirty="0" smtClean="0"/>
          </a:p>
          <a:p>
            <a:r>
              <a:rPr lang="en-US" altLang="zh-CN" sz="2800" i="1" dirty="0" smtClean="0"/>
              <a:t>E </a:t>
            </a:r>
            <a:r>
              <a:rPr lang="en-US" altLang="zh-CN" sz="2800" dirty="0"/>
              <a:t>is </a:t>
            </a:r>
            <a:r>
              <a:rPr lang="en-US" altLang="zh-CN" sz="2800" b="1" i="1" dirty="0"/>
              <a:t>simpler</a:t>
            </a:r>
            <a:r>
              <a:rPr lang="en-US" altLang="zh-CN" sz="2800" i="1" dirty="0"/>
              <a:t> 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than </a:t>
            </a:r>
            <a:r>
              <a:rPr lang="en-US" altLang="zh-CN" sz="2800" i="1" dirty="0" smtClean="0"/>
              <a:t>F</a:t>
            </a:r>
          </a:p>
          <a:p>
            <a:endParaRPr lang="en-US" altLang="zh-CN" sz="2800" i="1" dirty="0"/>
          </a:p>
          <a:p>
            <a:endParaRPr lang="en-US" altLang="zh-CN" sz="2800" i="1" dirty="0" smtClean="0"/>
          </a:p>
          <a:p>
            <a:endParaRPr lang="en-US" altLang="zh-CN" sz="2800" i="1" dirty="0" smtClean="0"/>
          </a:p>
          <a:p>
            <a:endParaRPr lang="en-US" altLang="zh-CN" sz="2800" i="1" dirty="0" smtClean="0"/>
          </a:p>
          <a:p>
            <a:r>
              <a:rPr lang="en-US" altLang="zh-CN" sz="2800" i="1" dirty="0" smtClean="0"/>
              <a:t>E </a:t>
            </a:r>
            <a:r>
              <a:rPr lang="en-US" altLang="zh-CN" sz="2800" dirty="0"/>
              <a:t>is </a:t>
            </a:r>
            <a:r>
              <a:rPr lang="en-US" altLang="zh-CN" sz="2800" b="1" i="1" dirty="0"/>
              <a:t>minimal</a:t>
            </a:r>
            <a:r>
              <a:rPr lang="en-US" altLang="zh-CN" sz="2800" i="1" dirty="0"/>
              <a:t> </a:t>
            </a:r>
            <a:r>
              <a:rPr lang="en-US" altLang="zh-CN" sz="2800" dirty="0"/>
              <a:t>if there is </a:t>
            </a:r>
            <a:r>
              <a:rPr lang="en-US" altLang="zh-CN" sz="2800" dirty="0" smtClean="0"/>
              <a:t>no </a:t>
            </a:r>
            <a:r>
              <a:rPr lang="en-US" altLang="zh-CN" sz="2800" dirty="0"/>
              <a:t>equivalent sum-of-products expression which is simpler than </a:t>
            </a:r>
            <a:r>
              <a:rPr lang="en-US" altLang="zh-CN" sz="2800" i="1" dirty="0"/>
              <a:t>E</a:t>
            </a:r>
            <a:r>
              <a:rPr lang="en-US" altLang="zh-CN" sz="2800" dirty="0" smtClean="0"/>
              <a:t>.</a:t>
            </a:r>
            <a:endParaRPr lang="en-US" altLang="zh-CN" sz="2800" i="1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783632" y="3004098"/>
            <a:ext cx="7488832" cy="1311128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FFCC99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3600" i="1" dirty="0" smtClean="0">
                <a:latin typeface="Times New Roman" charset="0"/>
                <a:ea typeface="宋体" charset="-122"/>
              </a:rPr>
              <a:t>x</a:t>
            </a:r>
            <a:r>
              <a:rPr lang="en-US" altLang="zh-CN" sz="3600" dirty="0" smtClean="0">
                <a:latin typeface="Times New Roman" charset="0"/>
                <a:ea typeface="宋体" charset="-122"/>
              </a:rPr>
              <a:t>’</a:t>
            </a:r>
            <a:r>
              <a:rPr lang="en-US" altLang="zh-CN" sz="3600" dirty="0" smtClean="0">
                <a:latin typeface="Times New Roman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3600" i="1" dirty="0" err="1" smtClean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r>
              <a:rPr lang="en-US" altLang="zh-CN" sz="3600" dirty="0" smtClean="0">
                <a:latin typeface="Times New Roman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3600" i="1" dirty="0" err="1" smtClean="0">
                <a:latin typeface="Times New Roman" charset="0"/>
                <a:ea typeface="宋体" charset="-122"/>
              </a:rPr>
              <a:t>x</a:t>
            </a:r>
            <a:r>
              <a:rPr lang="en-US" altLang="zh-CN" sz="3600" i="1" dirty="0" err="1" smtClean="0">
                <a:latin typeface="Times New Roman" charset="0"/>
                <a:ea typeface="宋体" charset="-122"/>
                <a:sym typeface="Symbol" pitchFamily="18" charset="2"/>
              </a:rPr>
              <a:t>y</a:t>
            </a:r>
            <a:r>
              <a:rPr lang="en-US" altLang="zh-CN" sz="3600" dirty="0" smtClean="0">
                <a:latin typeface="Times New Roman" charset="0"/>
                <a:ea typeface="宋体" charset="-122"/>
                <a:sym typeface="Symbol" pitchFamily="18" charset="2"/>
              </a:rPr>
              <a:t>’ </a:t>
            </a:r>
            <a:r>
              <a:rPr lang="en-US" altLang="zh-CN" sz="3600" i="1" dirty="0" smtClean="0">
                <a:latin typeface="Times New Roman" charset="0"/>
                <a:ea typeface="宋体" charset="-122"/>
                <a:sym typeface="Symbol" pitchFamily="18" charset="2"/>
              </a:rPr>
              <a:t>z+</a:t>
            </a:r>
            <a:r>
              <a:rPr lang="en-US" altLang="zh-CN" sz="3600" dirty="0" smtClean="0">
                <a:latin typeface="Times New Roman" charset="0"/>
                <a:ea typeface="宋体" charset="-122"/>
                <a:sym typeface="Symbol" pitchFamily="18" charset="2"/>
              </a:rPr>
              <a:t> x</a:t>
            </a:r>
            <a:r>
              <a:rPr lang="en-US" altLang="zh-CN" sz="3600" i="1" dirty="0" smtClean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r>
              <a:rPr lang="en-US" altLang="zh-CN" sz="3600" dirty="0" smtClean="0">
                <a:latin typeface="Times New Roman" charset="0"/>
                <a:ea typeface="宋体" charset="-122"/>
                <a:sym typeface="Symbol" pitchFamily="18" charset="2"/>
              </a:rPr>
              <a:t>’+ </a:t>
            </a:r>
            <a:r>
              <a:rPr lang="en-US" altLang="zh-CN" sz="3600" i="1" dirty="0" smtClean="0">
                <a:latin typeface="Times New Roman" charset="0"/>
                <a:ea typeface="宋体" charset="-122"/>
              </a:rPr>
              <a:t>x</a:t>
            </a:r>
            <a:r>
              <a:rPr lang="en-US" altLang="zh-CN" sz="3600" i="1" dirty="0" smtClean="0">
                <a:latin typeface="Times New Roman" charset="0"/>
                <a:ea typeface="宋体" charset="-122"/>
                <a:sym typeface="Symbol" pitchFamily="18" charset="2"/>
              </a:rPr>
              <a:t>yz=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600" i="1" dirty="0" err="1" smtClean="0">
                <a:latin typeface="Times New Roman" charset="0"/>
                <a:ea typeface="宋体" charset="-122"/>
                <a:sym typeface="Symbol" pitchFamily="18" charset="2"/>
              </a:rPr>
              <a:t>yz+xz+xy</a:t>
            </a:r>
            <a:endParaRPr lang="en-US" altLang="zh-CN" sz="3600" dirty="0">
              <a:latin typeface="Times New Roman" charset="0"/>
              <a:ea typeface="宋体" charset="-122"/>
              <a:sym typeface="Symbol" pitchFamily="18" charset="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070634" y="5429377"/>
            <a:ext cx="7488832" cy="1200329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FFCC99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3600" i="1" dirty="0" smtClean="0">
                <a:latin typeface="Times New Roman" charset="0"/>
                <a:ea typeface="宋体" charset="-122"/>
              </a:rPr>
              <a:t>Minimal</a:t>
            </a:r>
            <a:r>
              <a:rPr lang="zh-CN" altLang="en-US" sz="3600" i="1" dirty="0" smtClean="0">
                <a:latin typeface="Times New Roman" charset="0"/>
                <a:ea typeface="宋体" charset="-122"/>
              </a:rPr>
              <a:t>的定义在数字逻辑电路设计中，意味着什么？</a:t>
            </a:r>
            <a:endParaRPr lang="en-US" altLang="zh-CN" sz="3600" dirty="0">
              <a:latin typeface="Times New Roman" charset="0"/>
              <a:ea typeface="宋体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798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2" animBg="1"/>
      <p:bldP spid="6" grpId="0" bldLvl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prime implicant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4321258"/>
            <a:ext cx="10802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Theorem 15.9: </a:t>
            </a:r>
            <a:r>
              <a:rPr lang="en-US" altLang="zh-CN" sz="3200" dirty="0" smtClean="0"/>
              <a:t>A minimal </a:t>
            </a:r>
            <a:r>
              <a:rPr lang="en-US" altLang="zh-CN" sz="3200" dirty="0"/>
              <a:t>sum-of-products form for a Boolean expression </a:t>
            </a:r>
            <a:r>
              <a:rPr lang="en-US" altLang="zh-CN" sz="3200" i="1" dirty="0"/>
              <a:t>E </a:t>
            </a:r>
            <a:r>
              <a:rPr lang="en-US" altLang="zh-CN" sz="3200" dirty="0"/>
              <a:t>is a sum of prime implicants of </a:t>
            </a:r>
            <a:r>
              <a:rPr lang="en-US" altLang="zh-CN" sz="3200" i="1" dirty="0"/>
              <a:t>E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8" y="2132856"/>
            <a:ext cx="10969628" cy="17625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64376" y="3356992"/>
            <a:ext cx="2832224" cy="538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65103" y="5733256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这个定理背后，有什么寓意？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0709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接下来的问题是：如何找到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蕴含</a:t>
            </a:r>
            <a:r>
              <a:rPr lang="en-US" altLang="zh-CN" dirty="0" smtClean="0"/>
              <a:t>)</a:t>
            </a:r>
            <a:r>
              <a:rPr lang="zh-CN" altLang="en-US" dirty="0" smtClean="0"/>
              <a:t>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988840"/>
            <a:ext cx="1024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一</a:t>
            </a:r>
            <a:r>
              <a:rPr lang="zh-CN" altLang="en-US" sz="2800" dirty="0" smtClean="0"/>
              <a:t>个</a:t>
            </a:r>
            <a:r>
              <a:rPr lang="zh-CN" altLang="en-US" sz="2800" dirty="0"/>
              <a:t>有点</a:t>
            </a:r>
            <a:r>
              <a:rPr lang="zh-CN" altLang="en-US" sz="2800" dirty="0" smtClean="0"/>
              <a:t>突兀</a:t>
            </a:r>
            <a:r>
              <a:rPr lang="zh-CN" altLang="en-US" sz="2800" dirty="0" smtClean="0"/>
              <a:t>的概念：</a:t>
            </a:r>
            <a:r>
              <a:rPr lang="en-US" altLang="zh-CN" sz="2800" b="1" dirty="0"/>
              <a:t> Consensus of Fundamental Products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793072"/>
            <a:ext cx="864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Let </a:t>
            </a:r>
            <a:r>
              <a:rPr lang="en-US" altLang="zh-CN" sz="3200" i="1" dirty="0"/>
              <a:t>E </a:t>
            </a:r>
            <a:r>
              <a:rPr lang="en-US" altLang="zh-CN" sz="3200" dirty="0"/>
              <a:t>= </a:t>
            </a:r>
            <a:r>
              <a:rPr lang="en-US" altLang="zh-CN" sz="3200" i="1" dirty="0"/>
              <a:t>xyz </a:t>
            </a:r>
            <a:r>
              <a:rPr lang="en-US" altLang="zh-CN" sz="3200" dirty="0"/>
              <a:t>+ </a:t>
            </a:r>
            <a:r>
              <a:rPr lang="en-US" altLang="zh-CN" sz="3200" i="1" dirty="0" err="1" smtClean="0"/>
              <a:t>x’z</a:t>
            </a:r>
            <a:r>
              <a:rPr lang="en-US" altLang="zh-CN" sz="3200" i="1" dirty="0" smtClean="0"/>
              <a:t>’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+ </a:t>
            </a:r>
            <a:r>
              <a:rPr lang="en-US" altLang="zh-CN" sz="3200" i="1" dirty="0" smtClean="0"/>
              <a:t>xyz’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+ </a:t>
            </a:r>
            <a:r>
              <a:rPr lang="en-US" altLang="zh-CN" sz="3200" i="1" dirty="0" err="1" smtClean="0"/>
              <a:t>x’y’z</a:t>
            </a:r>
            <a:r>
              <a:rPr lang="en-US" altLang="zh-CN" sz="3200" i="1" dirty="0" smtClean="0"/>
              <a:t> </a:t>
            </a:r>
            <a:r>
              <a:rPr lang="en-US" altLang="zh-CN" sz="3200" dirty="0"/>
              <a:t>+ </a:t>
            </a:r>
            <a:r>
              <a:rPr lang="en-US" altLang="zh-CN" sz="3200" i="1" dirty="0" err="1" smtClean="0"/>
              <a:t>x’yz</a:t>
            </a:r>
            <a:r>
              <a:rPr lang="en-US" altLang="zh-CN" sz="3200" i="1" dirty="0" smtClean="0"/>
              <a:t>’</a:t>
            </a:r>
            <a:endParaRPr lang="en-US" altLang="zh-CN" sz="3200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1437723" y="3933056"/>
            <a:ext cx="904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你能在这个式子中找到某两个基本积的</a:t>
            </a:r>
            <a:r>
              <a:rPr lang="en-US" altLang="zh-CN" sz="2800" b="1" dirty="0"/>
              <a:t>Consensus </a:t>
            </a:r>
            <a:r>
              <a:rPr lang="zh-CN" altLang="en-US" sz="2800" b="1" dirty="0" smtClean="0"/>
              <a:t>吗？</a:t>
            </a:r>
            <a:endParaRPr lang="zh-CN" altLang="en-US" sz="28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" y="4798843"/>
            <a:ext cx="11991670" cy="6623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79576" y="2793072"/>
            <a:ext cx="720080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24648" y="2819296"/>
            <a:ext cx="807256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41271" y="5664630"/>
            <a:ext cx="864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Then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 </a:t>
            </a:r>
            <a:r>
              <a:rPr lang="en-US" altLang="zh-CN" sz="3200" i="1" dirty="0"/>
              <a:t>E </a:t>
            </a:r>
            <a:r>
              <a:rPr lang="en-US" altLang="zh-CN" sz="3200" dirty="0"/>
              <a:t>= </a:t>
            </a:r>
            <a:r>
              <a:rPr lang="en-US" altLang="zh-CN" sz="3200" i="1" dirty="0"/>
              <a:t>xyz </a:t>
            </a:r>
            <a:r>
              <a:rPr lang="en-US" altLang="zh-CN" sz="3200" dirty="0"/>
              <a:t>+ </a:t>
            </a:r>
            <a:r>
              <a:rPr lang="en-US" altLang="zh-CN" sz="3200" i="1" dirty="0" err="1" smtClean="0"/>
              <a:t>x’z</a:t>
            </a:r>
            <a:r>
              <a:rPr lang="en-US" altLang="zh-CN" sz="3200" i="1" dirty="0" smtClean="0"/>
              <a:t>’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+ </a:t>
            </a:r>
            <a:r>
              <a:rPr lang="en-US" altLang="zh-CN" sz="3200" i="1" dirty="0" smtClean="0"/>
              <a:t>xyz’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+ </a:t>
            </a:r>
            <a:r>
              <a:rPr lang="en-US" altLang="zh-CN" sz="3200" i="1" dirty="0" err="1" smtClean="0"/>
              <a:t>x’y’z</a:t>
            </a:r>
            <a:r>
              <a:rPr lang="en-US" altLang="zh-CN" sz="3200" i="1" dirty="0" smtClean="0"/>
              <a:t> </a:t>
            </a:r>
            <a:r>
              <a:rPr lang="en-US" altLang="zh-CN" sz="3200" dirty="0"/>
              <a:t>+ </a:t>
            </a:r>
            <a:r>
              <a:rPr lang="en-US" altLang="zh-CN" sz="3200" i="1" dirty="0" smtClean="0"/>
              <a:t>x’</a:t>
            </a:r>
            <a:r>
              <a:rPr lang="en-US" altLang="zh-CN" sz="3200" i="1" dirty="0" err="1" smtClean="0"/>
              <a:t>yz</a:t>
            </a:r>
            <a:r>
              <a:rPr lang="en-US" altLang="zh-CN" sz="3200" i="1" dirty="0" smtClean="0"/>
              <a:t>’+</a:t>
            </a:r>
            <a:r>
              <a:rPr lang="en-US" altLang="zh-CN" sz="3200" i="1" dirty="0" err="1" smtClean="0"/>
              <a:t>xy</a:t>
            </a:r>
            <a:endParaRPr lang="en-US" altLang="zh-CN" sz="3200" i="1" dirty="0"/>
          </a:p>
        </p:txBody>
      </p:sp>
    </p:spTree>
    <p:extLst>
      <p:ext uri="{BB962C8B-B14F-4D97-AF65-F5344CB8AC3E}">
        <p14:creationId xmlns:p14="http://schemas.microsoft.com/office/powerpoint/2010/main" val="7038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共识项方法求素项和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1" y="2060848"/>
            <a:ext cx="1178895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：你能说说看</a:t>
            </a:r>
            <a:r>
              <a:rPr lang="zh-CN" altLang="en-US" dirty="0" smtClean="0"/>
              <a:t>，下例中寻找</a:t>
            </a:r>
            <a:r>
              <a:rPr lang="zh-CN" altLang="en-US" dirty="0" smtClean="0"/>
              <a:t>素项的每一步的</a:t>
            </a:r>
            <a:r>
              <a:rPr lang="zh-CN" altLang="en-US" dirty="0" smtClean="0"/>
              <a:t>理论</a:t>
            </a:r>
            <a:r>
              <a:rPr lang="zh-CN" altLang="en-US" dirty="0"/>
              <a:t>依据</a:t>
            </a:r>
            <a:r>
              <a:rPr lang="zh-CN" altLang="en-US" dirty="0" smtClean="0"/>
              <a:t>吗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832"/>
            <a:ext cx="10978323" cy="34563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9456" y="5599360"/>
            <a:ext cx="10467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显然，</a:t>
            </a:r>
            <a:r>
              <a:rPr lang="en-US" altLang="zh-CN" sz="3200" dirty="0" smtClean="0"/>
              <a:t>E</a:t>
            </a:r>
            <a:r>
              <a:rPr lang="zh-CN" altLang="en-US" sz="3200" dirty="0" smtClean="0"/>
              <a:t>有两个等价的素项表达，</a:t>
            </a:r>
            <a:r>
              <a:rPr lang="zh-CN" altLang="en-US" sz="3200" dirty="0"/>
              <a:t>最终</a:t>
            </a:r>
            <a:r>
              <a:rPr lang="zh-CN" altLang="en-US" sz="3200" dirty="0" smtClean="0"/>
              <a:t>结果并不是</a:t>
            </a:r>
            <a:r>
              <a:rPr lang="zh-CN" altLang="en-US" sz="3200" dirty="0"/>
              <a:t>极小式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655840" y="3645024"/>
            <a:ext cx="43204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040216" y="2924944"/>
            <a:ext cx="362631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40216" y="3331108"/>
            <a:ext cx="362631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40216" y="3668086"/>
            <a:ext cx="362631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40216" y="4005064"/>
            <a:ext cx="362631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040216" y="4411228"/>
            <a:ext cx="362631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40216" y="4712202"/>
            <a:ext cx="362631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5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怎么办？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556792"/>
            <a:ext cx="10902608" cy="4824536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4079776" y="5661248"/>
            <a:ext cx="43204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问题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：这个是布尔代数的定义，你有没有一种熟悉的感觉</a:t>
            </a:r>
            <a:r>
              <a:rPr lang="en-US" altLang="zh-CN" sz="3200" dirty="0" smtClean="0"/>
              <a:t>?</a:t>
            </a:r>
            <a:r>
              <a:rPr lang="zh-CN" altLang="en-US" sz="3200" dirty="0" smtClean="0"/>
              <a:t>它和另一个定义有什么异同之处？你能想到什么？</a:t>
            </a:r>
            <a:endParaRPr lang="zh-CN" altLang="en-US" sz="3200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635460"/>
            <a:ext cx="8784976" cy="2513620"/>
          </a:xfrm>
        </p:spPr>
      </p:pic>
      <p:pic>
        <p:nvPicPr>
          <p:cNvPr id="5" name="内容占位符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149080"/>
            <a:ext cx="9217024" cy="260240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5154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再回到</a:t>
            </a:r>
            <a:r>
              <a:rPr lang="zh-CN" altLang="en-US" dirty="0" smtClean="0"/>
              <a:t>举重裁判的问题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713012" y="1935708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2322612" y="1935708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2932212" y="1935708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236762" y="1921421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408337" y="1921421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z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860650" y="1921421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255812" y="2545309"/>
            <a:ext cx="304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</a:rPr>
              <a:t>00001111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908275" y="2550072"/>
            <a:ext cx="304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</a:rPr>
              <a:t>00110011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494062" y="2569122"/>
            <a:ext cx="304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</a:rPr>
              <a:t>01010101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211612" y="1959521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x,y,z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503712" y="2592934"/>
            <a:ext cx="304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</a:rPr>
              <a:t>00010111</a:t>
            </a: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1160562" y="2454821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5078510" y="1914030"/>
            <a:ext cx="6346081" cy="1040285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FFCC99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charset="0"/>
                <a:ea typeface="宋体" charset="-122"/>
              </a:rPr>
              <a:t>相应</a:t>
            </a:r>
            <a:r>
              <a:rPr lang="zh-CN" altLang="en-US" sz="2800" dirty="0" smtClean="0">
                <a:latin typeface="Times New Roman" charset="0"/>
                <a:ea typeface="宋体" charset="-122"/>
              </a:rPr>
              <a:t>的</a:t>
            </a:r>
            <a:r>
              <a:rPr lang="zh-CN" altLang="en-US" sz="2800" dirty="0">
                <a:latin typeface="Times New Roman" charset="0"/>
                <a:ea typeface="宋体" charset="-122"/>
              </a:rPr>
              <a:t>逻辑</a:t>
            </a:r>
            <a:r>
              <a:rPr lang="zh-CN" altLang="en-US" sz="2800" dirty="0" smtClean="0">
                <a:latin typeface="Times New Roman" charset="0"/>
                <a:ea typeface="宋体" charset="-122"/>
              </a:rPr>
              <a:t>表达式</a:t>
            </a:r>
            <a:r>
              <a:rPr lang="en-US" altLang="zh-CN" sz="2800" dirty="0">
                <a:latin typeface="Times New Roman" charset="0"/>
                <a:ea typeface="宋体" charset="-122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latin typeface="Times New Roman" charset="0"/>
                <a:ea typeface="宋体" charset="-122"/>
              </a:rPr>
              <a:t>(</a:t>
            </a:r>
            <a:r>
              <a:rPr lang="en-US" altLang="zh-CN" sz="2800" i="1" dirty="0">
                <a:latin typeface="Times New Roman" charset="0"/>
                <a:ea typeface="宋体" charset="-122"/>
              </a:rPr>
              <a:t>x</a:t>
            </a:r>
            <a:r>
              <a:rPr lang="en-US" altLang="zh-CN" sz="2800" dirty="0">
                <a:latin typeface="Times New Roman" charset="0"/>
                <a:ea typeface="宋体" charset="-122"/>
              </a:rPr>
              <a:t>’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Times New Roman" charset="0"/>
                <a:ea typeface="宋体" charset="-122"/>
                <a:sym typeface="Symbol" pitchFamily="18" charset="2"/>
              </a:rPr>
              <a:t>y</a:t>
            </a:r>
            <a:r>
              <a:rPr lang="en-US" altLang="zh-CN" sz="2800" dirty="0" err="1">
                <a:latin typeface="Times New Roman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Times New Roman" charset="0"/>
                <a:ea typeface="宋体" charset="-122"/>
                <a:sym typeface="Symbol" pitchFamily="18" charset="2"/>
              </a:rPr>
              <a:t>z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) </a:t>
            </a:r>
            <a:r>
              <a:rPr lang="en-US" altLang="zh-CN" sz="2800" dirty="0">
                <a:latin typeface="Times New Roman" charset="0"/>
                <a:ea typeface="宋体" charset="-122"/>
              </a:rPr>
              <a:t>(</a:t>
            </a:r>
            <a:r>
              <a:rPr lang="en-US" altLang="zh-CN" sz="2800" i="1" dirty="0" err="1">
                <a:latin typeface="Times New Roman" charset="0"/>
                <a:ea typeface="宋体" charset="-122"/>
              </a:rPr>
              <a:t>x</a:t>
            </a:r>
            <a:r>
              <a:rPr lang="en-US" altLang="zh-CN" sz="2800" dirty="0" err="1">
                <a:latin typeface="Times New Roman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Times New Roman" charset="0"/>
                <a:ea typeface="宋体" charset="-122"/>
                <a:sym typeface="Symbol" pitchFamily="18" charset="2"/>
              </a:rPr>
              <a:t>y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’</a:t>
            </a:r>
            <a:r>
              <a:rPr lang="en-US" altLang="zh-CN" sz="2800" i="1" dirty="0">
                <a:latin typeface="Times New Roman" charset="0"/>
                <a:ea typeface="宋体" charset="-122"/>
                <a:sym typeface="Symbol" pitchFamily="18" charset="2"/>
              </a:rPr>
              <a:t>z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) </a:t>
            </a:r>
            <a:r>
              <a:rPr lang="en-US" altLang="zh-CN" sz="2800" dirty="0">
                <a:latin typeface="Times New Roman" charset="0"/>
                <a:ea typeface="宋体" charset="-122"/>
              </a:rPr>
              <a:t>(</a:t>
            </a:r>
            <a:r>
              <a:rPr lang="en-US" altLang="zh-CN" sz="2800" i="1" dirty="0" err="1">
                <a:latin typeface="Times New Roman" charset="0"/>
                <a:ea typeface="宋体" charset="-122"/>
              </a:rPr>
              <a:t>x</a:t>
            </a:r>
            <a:r>
              <a:rPr lang="en-US" altLang="zh-CN" sz="2800" dirty="0" err="1">
                <a:latin typeface="Times New Roman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Times New Roman" charset="0"/>
                <a:ea typeface="宋体" charset="-122"/>
                <a:sym typeface="Symbol" pitchFamily="18" charset="2"/>
              </a:rPr>
              <a:t>y</a:t>
            </a:r>
            <a:r>
              <a:rPr lang="en-US" altLang="zh-CN" sz="2800" dirty="0" err="1">
                <a:latin typeface="Times New Roman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Times New Roman" charset="0"/>
                <a:ea typeface="宋体" charset="-122"/>
                <a:sym typeface="Symbol" pitchFamily="18" charset="2"/>
              </a:rPr>
              <a:t>z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’) </a:t>
            </a:r>
            <a:r>
              <a:rPr lang="en-US" altLang="zh-CN" sz="2800" dirty="0">
                <a:latin typeface="Times New Roman" charset="0"/>
                <a:ea typeface="宋体" charset="-122"/>
              </a:rPr>
              <a:t>(</a:t>
            </a:r>
            <a:r>
              <a:rPr lang="en-US" altLang="zh-CN" sz="2800" i="1" dirty="0" err="1">
                <a:latin typeface="Times New Roman" charset="0"/>
                <a:ea typeface="宋体" charset="-122"/>
              </a:rPr>
              <a:t>x</a:t>
            </a:r>
            <a:r>
              <a:rPr lang="en-US" altLang="zh-CN" sz="2800" dirty="0" err="1">
                <a:latin typeface="Times New Roman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Times New Roman" charset="0"/>
                <a:ea typeface="宋体" charset="-122"/>
                <a:sym typeface="Symbol" pitchFamily="18" charset="2"/>
              </a:rPr>
              <a:t>y</a:t>
            </a:r>
            <a:r>
              <a:rPr lang="en-US" altLang="zh-CN" sz="2800" dirty="0" err="1">
                <a:latin typeface="Times New Roman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Times New Roman" charset="0"/>
                <a:ea typeface="宋体" charset="-122"/>
                <a:sym typeface="Symbol" pitchFamily="18" charset="2"/>
              </a:rPr>
              <a:t>z</a:t>
            </a:r>
            <a:r>
              <a:rPr lang="en-US" altLang="zh-CN" sz="2800" dirty="0">
                <a:latin typeface="Times New Roman" charset="0"/>
                <a:ea typeface="宋体" charset="-122"/>
                <a:sym typeface="Symbol" pitchFamily="18" charset="2"/>
              </a:rPr>
              <a:t>)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5078510" y="3574008"/>
            <a:ext cx="6346081" cy="1040285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FFCC99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800" dirty="0" smtClean="0">
                <a:latin typeface="Times New Roman" charset="0"/>
                <a:ea typeface="宋体" charset="-122"/>
              </a:rPr>
              <a:t>问题</a:t>
            </a:r>
            <a:r>
              <a:rPr lang="en-US" altLang="zh-CN" sz="2800" dirty="0" smtClean="0">
                <a:latin typeface="Times New Roman" charset="0"/>
                <a:ea typeface="宋体" charset="-122"/>
              </a:rPr>
              <a:t>7:</a:t>
            </a:r>
            <a:r>
              <a:rPr lang="zh-CN" altLang="en-US" sz="2800" dirty="0" smtClean="0">
                <a:latin typeface="Times New Roman" charset="0"/>
                <a:ea typeface="宋体" charset="-122"/>
              </a:rPr>
              <a:t>相应</a:t>
            </a:r>
            <a:r>
              <a:rPr lang="zh-CN" altLang="en-US" sz="2800" dirty="0">
                <a:latin typeface="Times New Roman" charset="0"/>
                <a:ea typeface="宋体" charset="-122"/>
              </a:rPr>
              <a:t>的</a:t>
            </a:r>
            <a:r>
              <a:rPr lang="zh-CN" altLang="en-US" sz="2800" dirty="0" smtClean="0">
                <a:latin typeface="Times New Roman" charset="0"/>
                <a:ea typeface="宋体" charset="-122"/>
              </a:rPr>
              <a:t>布尔代数表达式是什么？</a:t>
            </a:r>
            <a:endParaRPr lang="en-US" altLang="zh-CN" sz="2800" dirty="0">
              <a:latin typeface="Times New Roman" charset="0"/>
              <a:ea typeface="宋体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800" i="1" dirty="0" smtClean="0">
                <a:latin typeface="Times New Roman" charset="0"/>
                <a:ea typeface="宋体" charset="-122"/>
              </a:rPr>
              <a:t>x</a:t>
            </a:r>
            <a:r>
              <a:rPr lang="en-US" altLang="zh-CN" sz="2800" dirty="0" smtClean="0">
                <a:latin typeface="Times New Roman" charset="0"/>
                <a:ea typeface="宋体" charset="-122"/>
              </a:rPr>
              <a:t>’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800" i="1" dirty="0" err="1" smtClean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2800" i="1" dirty="0" err="1" smtClean="0">
                <a:latin typeface="Times New Roman" charset="0"/>
                <a:ea typeface="宋体" charset="-122"/>
              </a:rPr>
              <a:t>x</a:t>
            </a:r>
            <a:r>
              <a:rPr lang="en-US" altLang="zh-CN" sz="2800" i="1" dirty="0" err="1" smtClean="0">
                <a:latin typeface="Times New Roman" charset="0"/>
                <a:ea typeface="宋体" charset="-122"/>
                <a:sym typeface="Symbol" pitchFamily="18" charset="2"/>
              </a:rPr>
              <a:t>y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’ </a:t>
            </a:r>
            <a:r>
              <a:rPr lang="en-US" altLang="zh-CN" sz="2800" i="1" dirty="0" smtClean="0">
                <a:latin typeface="Times New Roman" charset="0"/>
                <a:ea typeface="宋体" charset="-122"/>
                <a:sym typeface="Symbol" pitchFamily="18" charset="2"/>
              </a:rPr>
              <a:t>z+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 x</a:t>
            </a:r>
            <a:r>
              <a:rPr lang="en-US" altLang="zh-CN" sz="2800" i="1" dirty="0" smtClean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’+ </a:t>
            </a:r>
            <a:r>
              <a:rPr lang="en-US" altLang="zh-CN" sz="2800" i="1" dirty="0" smtClean="0">
                <a:latin typeface="Times New Roman" charset="0"/>
                <a:ea typeface="宋体" charset="-122"/>
              </a:rPr>
              <a:t>x</a:t>
            </a:r>
            <a:r>
              <a:rPr lang="en-US" altLang="zh-CN" sz="2800" i="1" dirty="0" smtClean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endParaRPr lang="en-US" altLang="zh-CN" sz="2800" dirty="0">
              <a:latin typeface="Times New Roman" charset="0"/>
              <a:ea typeface="宋体" charset="-122"/>
              <a:sym typeface="Symbol" pitchFamily="18" charset="2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5078510" y="5111453"/>
            <a:ext cx="6634114" cy="1040285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FFCC99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800" dirty="0" smtClean="0">
                <a:latin typeface="Times New Roman" charset="0"/>
                <a:ea typeface="宋体" charset="-122"/>
              </a:rPr>
              <a:t>问题</a:t>
            </a:r>
            <a:r>
              <a:rPr lang="en-US" altLang="zh-CN" sz="2800" dirty="0">
                <a:latin typeface="Times New Roman" charset="0"/>
                <a:ea typeface="宋体" charset="-122"/>
              </a:rPr>
              <a:t>8</a:t>
            </a:r>
            <a:r>
              <a:rPr lang="en-US" altLang="zh-CN" sz="2800" dirty="0" smtClean="0">
                <a:latin typeface="Times New Roman" charset="0"/>
                <a:ea typeface="宋体" charset="-122"/>
              </a:rPr>
              <a:t>:</a:t>
            </a:r>
            <a:r>
              <a:rPr lang="zh-CN" altLang="en-US" sz="2800" dirty="0" smtClean="0">
                <a:latin typeface="Times New Roman" charset="0"/>
                <a:ea typeface="宋体" charset="-122"/>
              </a:rPr>
              <a:t>相应的最简布尔代数表达式是什么？</a:t>
            </a:r>
            <a:endParaRPr lang="en-US" altLang="zh-CN" sz="2800" dirty="0">
              <a:latin typeface="Times New Roman" charset="0"/>
              <a:ea typeface="宋体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800" dirty="0" smtClean="0">
                <a:latin typeface="Times New Roman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800" i="1" dirty="0" err="1" smtClean="0">
                <a:latin typeface="Times New Roman" charset="0"/>
                <a:ea typeface="宋体" charset="-122"/>
                <a:sym typeface="Symbol" pitchFamily="18" charset="2"/>
              </a:rPr>
              <a:t>yz</a:t>
            </a:r>
            <a:r>
              <a:rPr lang="en-US" altLang="zh-CN" sz="2800" dirty="0" err="1" smtClean="0">
                <a:latin typeface="Times New Roman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2800" i="1" dirty="0" err="1" smtClean="0">
                <a:latin typeface="Times New Roman" charset="0"/>
                <a:ea typeface="宋体" charset="-122"/>
              </a:rPr>
              <a:t>x</a:t>
            </a:r>
            <a:r>
              <a:rPr lang="en-US" altLang="zh-CN" sz="2800" i="1" dirty="0" err="1" smtClean="0">
                <a:latin typeface="Times New Roman" charset="0"/>
                <a:ea typeface="宋体" charset="-122"/>
                <a:sym typeface="Symbol" pitchFamily="18" charset="2"/>
              </a:rPr>
              <a:t>z+</a:t>
            </a:r>
            <a:r>
              <a:rPr lang="en-US" altLang="zh-CN" sz="2800" dirty="0" err="1" smtClean="0">
                <a:latin typeface="Times New Roman" charset="0"/>
                <a:ea typeface="宋体" charset="-122"/>
                <a:sym typeface="Symbol" pitchFamily="18" charset="2"/>
              </a:rPr>
              <a:t>x</a:t>
            </a:r>
            <a:r>
              <a:rPr lang="en-US" altLang="zh-CN" sz="2800" i="1" dirty="0" err="1" smtClean="0">
                <a:latin typeface="Times New Roman" charset="0"/>
                <a:ea typeface="宋体" charset="-122"/>
                <a:sym typeface="Symbol" pitchFamily="18" charset="2"/>
              </a:rPr>
              <a:t>y</a:t>
            </a:r>
            <a:endParaRPr lang="en-US" altLang="zh-CN" sz="2800" dirty="0">
              <a:latin typeface="Times New Roman" charset="0"/>
              <a:ea typeface="宋体" charset="-122"/>
              <a:sym typeface="Symbol" pitchFamily="18" charset="2"/>
            </a:endParaRPr>
          </a:p>
        </p:txBody>
      </p:sp>
      <p:sp>
        <p:nvSpPr>
          <p:cNvPr id="3" name="云形 2"/>
          <p:cNvSpPr/>
          <p:nvPr/>
        </p:nvSpPr>
        <p:spPr>
          <a:xfrm>
            <a:off x="838200" y="2204864"/>
            <a:ext cx="4240310" cy="289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我们为什么能够“理直气壮”地得到问题</a:t>
            </a:r>
            <a:r>
              <a:rPr lang="en-US" altLang="zh-CN" sz="3200" dirty="0" smtClean="0"/>
              <a:t>7,8</a:t>
            </a:r>
            <a:r>
              <a:rPr lang="zh-CN" altLang="en-US" sz="3200" dirty="0" smtClean="0"/>
              <a:t>的结论？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4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circuits form a Boolean </a:t>
            </a:r>
            <a:r>
              <a:rPr lang="en-US" altLang="zh-CN" dirty="0" smtClean="0"/>
              <a:t>Algebra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9396" y="2348880"/>
            <a:ext cx="10873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针对一个具体（逻辑）电路设计需求，我们得到一个满足</a:t>
            </a:r>
            <a:r>
              <a:rPr lang="zh-CN" altLang="en-US" sz="3600" dirty="0"/>
              <a:t>需求的逻辑表达式</a:t>
            </a:r>
            <a:r>
              <a:rPr lang="zh-CN" altLang="en-US" sz="3600" dirty="0" smtClean="0"/>
              <a:t>，利用布尔代数的基本理论（定义定理算法等），转换成相应的布尔代数表达式，寻找其最简形式，利用与或非门，设计出一个逻辑电路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960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以三元素逻辑表达式化简为例，介绍卡诺图的使用及背后的基本理论基础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5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“这个”代数和格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690688"/>
            <a:ext cx="9666786" cy="3237408"/>
          </a:xfrm>
        </p:spPr>
      </p:pic>
      <p:sp>
        <p:nvSpPr>
          <p:cNvPr id="5" name="矩形 4"/>
          <p:cNvSpPr/>
          <p:nvPr/>
        </p:nvSpPr>
        <p:spPr>
          <a:xfrm>
            <a:off x="2999656" y="3429000"/>
            <a:ext cx="309634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9656" y="4077072"/>
            <a:ext cx="309634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27449" y="5085184"/>
            <a:ext cx="10081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问题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：显然，这个代数一定是个格！那么：多出来的那些特性（由公理描述），有什么用呢？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087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我们可以很容易的验证</a:t>
            </a:r>
            <a:r>
              <a:rPr lang="en-US" altLang="zh-CN" dirty="0" smtClean="0"/>
              <a:t>B3</a:t>
            </a:r>
            <a:r>
              <a:rPr lang="zh-CN" altLang="en-US" dirty="0" smtClean="0"/>
              <a:t>是布尔代数</a:t>
            </a:r>
            <a:endParaRPr lang="zh-CN" altLang="en-US" dirty="0"/>
          </a:p>
        </p:txBody>
      </p:sp>
      <p:pic>
        <p:nvPicPr>
          <p:cNvPr id="50" name="内容占位符 49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3" y="1957085"/>
            <a:ext cx="9983593" cy="1962424"/>
          </a:xfrm>
        </p:spPr>
      </p:pic>
      <p:grpSp>
        <p:nvGrpSpPr>
          <p:cNvPr id="49" name="组合 48"/>
          <p:cNvGrpSpPr/>
          <p:nvPr/>
        </p:nvGrpSpPr>
        <p:grpSpPr>
          <a:xfrm>
            <a:off x="9678573" y="3284984"/>
            <a:ext cx="2513846" cy="3353213"/>
            <a:chOff x="7377346" y="2327275"/>
            <a:chExt cx="2513846" cy="3353213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8600382" y="3933691"/>
              <a:ext cx="0" cy="9879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7845612" y="3668632"/>
              <a:ext cx="1518782" cy="1283794"/>
              <a:chOff x="600" y="1668"/>
              <a:chExt cx="1190" cy="959"/>
            </a:xfrm>
          </p:grpSpPr>
          <p:sp>
            <p:nvSpPr>
              <p:cNvPr id="44" name="AutoShape 6"/>
              <p:cNvSpPr>
                <a:spLocks noChangeArrowheads="1"/>
              </p:cNvSpPr>
              <p:nvPr/>
            </p:nvSpPr>
            <p:spPr bwMode="auto">
              <a:xfrm>
                <a:off x="624" y="1680"/>
                <a:ext cx="1152" cy="912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" name="Oval 7"/>
              <p:cNvSpPr>
                <a:spLocks noChangeArrowheads="1"/>
              </p:cNvSpPr>
              <p:nvPr/>
            </p:nvSpPr>
            <p:spPr bwMode="auto">
              <a:xfrm>
                <a:off x="1161" y="1668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" name="Oval 8"/>
              <p:cNvSpPr>
                <a:spLocks noChangeArrowheads="1"/>
              </p:cNvSpPr>
              <p:nvPr/>
            </p:nvSpPr>
            <p:spPr bwMode="auto">
              <a:xfrm>
                <a:off x="600" y="2106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" name="Oval 9"/>
              <p:cNvSpPr>
                <a:spLocks noChangeArrowheads="1"/>
              </p:cNvSpPr>
              <p:nvPr/>
            </p:nvSpPr>
            <p:spPr bwMode="auto">
              <a:xfrm>
                <a:off x="1722" y="2085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" name="Oval 10"/>
              <p:cNvSpPr>
                <a:spLocks noChangeArrowheads="1"/>
              </p:cNvSpPr>
              <p:nvPr/>
            </p:nvSpPr>
            <p:spPr bwMode="auto">
              <a:xfrm>
                <a:off x="1161" y="2559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9278134" y="4190717"/>
              <a:ext cx="613058" cy="39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001</a:t>
              </a: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7377346" y="2327275"/>
              <a:ext cx="2513846" cy="2004004"/>
              <a:chOff x="3696" y="1488"/>
              <a:chExt cx="1632" cy="1497"/>
            </a:xfrm>
          </p:grpSpPr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>
                <a:off x="4952" y="22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>
                <a:off x="4027" y="2247"/>
                <a:ext cx="0" cy="6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15"/>
              <p:cNvSpPr>
                <a:spLocks noChangeShapeType="1"/>
              </p:cNvSpPr>
              <p:nvPr/>
            </p:nvSpPr>
            <p:spPr bwMode="auto">
              <a:xfrm>
                <a:off x="4490" y="1797"/>
                <a:ext cx="0" cy="7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3" name="Group 16"/>
              <p:cNvGrpSpPr>
                <a:grpSpLocks/>
              </p:cNvGrpSpPr>
              <p:nvPr/>
            </p:nvGrpSpPr>
            <p:grpSpPr bwMode="auto">
              <a:xfrm>
                <a:off x="3995" y="1764"/>
                <a:ext cx="986" cy="959"/>
                <a:chOff x="600" y="1668"/>
                <a:chExt cx="1190" cy="959"/>
              </a:xfrm>
            </p:grpSpPr>
            <p:sp>
              <p:nvSpPr>
                <p:cNvPr id="39" name="AutoShape 17"/>
                <p:cNvSpPr>
                  <a:spLocks noChangeArrowheads="1"/>
                </p:cNvSpPr>
                <p:nvPr/>
              </p:nvSpPr>
              <p:spPr bwMode="auto">
                <a:xfrm>
                  <a:off x="624" y="1680"/>
                  <a:ext cx="1152" cy="912"/>
                </a:xfrm>
                <a:prstGeom prst="diamond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0" name="Oval 18"/>
                <p:cNvSpPr>
                  <a:spLocks noChangeArrowheads="1"/>
                </p:cNvSpPr>
                <p:nvPr/>
              </p:nvSpPr>
              <p:spPr bwMode="auto">
                <a:xfrm>
                  <a:off x="1161" y="1668"/>
                  <a:ext cx="68" cy="6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" name="Oval 19"/>
                <p:cNvSpPr>
                  <a:spLocks noChangeArrowheads="1"/>
                </p:cNvSpPr>
                <p:nvPr/>
              </p:nvSpPr>
              <p:spPr bwMode="auto">
                <a:xfrm>
                  <a:off x="600" y="2106"/>
                  <a:ext cx="68" cy="6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" name="Oval 20"/>
                <p:cNvSpPr>
                  <a:spLocks noChangeArrowheads="1"/>
                </p:cNvSpPr>
                <p:nvPr/>
              </p:nvSpPr>
              <p:spPr bwMode="auto">
                <a:xfrm>
                  <a:off x="1722" y="2085"/>
                  <a:ext cx="68" cy="6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" name="Oval 21"/>
                <p:cNvSpPr>
                  <a:spLocks noChangeArrowheads="1"/>
                </p:cNvSpPr>
                <p:nvPr/>
              </p:nvSpPr>
              <p:spPr bwMode="auto">
                <a:xfrm>
                  <a:off x="1161" y="2559"/>
                  <a:ext cx="68" cy="6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4" name="Text Box 22"/>
              <p:cNvSpPr txBox="1">
                <a:spLocks noChangeArrowheads="1"/>
              </p:cNvSpPr>
              <p:nvPr/>
            </p:nvSpPr>
            <p:spPr bwMode="auto">
              <a:xfrm>
                <a:off x="4253" y="1488"/>
                <a:ext cx="1035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anose="02020603050405020304" pitchFamily="18" charset="0"/>
                  </a:rPr>
                  <a:t>111</a:t>
                </a:r>
              </a:p>
            </p:txBody>
          </p:sp>
          <p:sp>
            <p:nvSpPr>
              <p:cNvPr id="35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968"/>
                <a:ext cx="103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anose="02020603050405020304" pitchFamily="18" charset="0"/>
                  </a:rPr>
                  <a:t>110</a:t>
                </a:r>
              </a:p>
            </p:txBody>
          </p:sp>
          <p:sp>
            <p:nvSpPr>
              <p:cNvPr id="36" name="Text Box 24"/>
              <p:cNvSpPr txBox="1">
                <a:spLocks noChangeArrowheads="1"/>
              </p:cNvSpPr>
              <p:nvPr/>
            </p:nvSpPr>
            <p:spPr bwMode="auto">
              <a:xfrm>
                <a:off x="4930" y="2208"/>
                <a:ext cx="398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anose="02020603050405020304" pitchFamily="18" charset="0"/>
                  </a:rPr>
                  <a:t>011</a:t>
                </a:r>
              </a:p>
            </p:txBody>
          </p:sp>
          <p:sp>
            <p:nvSpPr>
              <p:cNvPr id="37" name="Text Box 25"/>
              <p:cNvSpPr txBox="1">
                <a:spLocks noChangeArrowheads="1"/>
              </p:cNvSpPr>
              <p:nvPr/>
            </p:nvSpPr>
            <p:spPr bwMode="auto">
              <a:xfrm>
                <a:off x="4452" y="2208"/>
                <a:ext cx="478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anose="02020603050405020304" pitchFamily="18" charset="0"/>
                  </a:rPr>
                  <a:t>101</a:t>
                </a:r>
              </a:p>
            </p:txBody>
          </p:sp>
          <p:sp>
            <p:nvSpPr>
              <p:cNvPr id="38" name="Text Box 26"/>
              <p:cNvSpPr txBox="1">
                <a:spLocks noChangeArrowheads="1"/>
              </p:cNvSpPr>
              <p:nvPr/>
            </p:nvSpPr>
            <p:spPr bwMode="auto">
              <a:xfrm>
                <a:off x="4452" y="2688"/>
                <a:ext cx="396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dirty="0">
                    <a:latin typeface="Times New Roman" panose="02020603050405020304" pitchFamily="18" charset="0"/>
                  </a:rPr>
                  <a:t>010</a:t>
                </a:r>
              </a:p>
            </p:txBody>
          </p:sp>
        </p:grp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7525220" y="4319230"/>
              <a:ext cx="591493" cy="39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8560333" y="4833283"/>
              <a:ext cx="665430" cy="39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000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8190649" y="5218823"/>
              <a:ext cx="14787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 dirty="0" smtClean="0">
                  <a:latin typeface="Times New Roman" panose="02020603050405020304" pitchFamily="18" charset="0"/>
                </a:rPr>
                <a:t>B3</a:t>
              </a:r>
              <a:endParaRPr kumimoji="1" lang="en-US" altLang="zh-CN" sz="2400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23392" y="4446958"/>
            <a:ext cx="90829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问题</a:t>
            </a:r>
            <a:r>
              <a:rPr lang="en-US" altLang="zh-CN" sz="2800" dirty="0" smtClean="0"/>
              <a:t>3</a:t>
            </a:r>
            <a:r>
              <a:rPr lang="zh-CN" altLang="en-US" sz="2800" dirty="0"/>
              <a:t>：从这个</a:t>
            </a:r>
            <a:r>
              <a:rPr lang="en-US" altLang="zh-CN" sz="2800" dirty="0"/>
              <a:t>B3</a:t>
            </a:r>
            <a:r>
              <a:rPr lang="zh-CN" altLang="en-US" sz="2800" dirty="0"/>
              <a:t>中，我们能否设计一个“类似”的格？</a:t>
            </a:r>
            <a:endParaRPr lang="en-US" altLang="zh-CN" sz="2800" dirty="0"/>
          </a:p>
          <a:p>
            <a:r>
              <a:rPr lang="en-US" altLang="zh-CN" sz="2800" dirty="0"/>
              <a:t>             </a:t>
            </a:r>
            <a:r>
              <a:rPr lang="zh-CN" altLang="en-US" sz="2800" dirty="0"/>
              <a:t>元素有哪些？偏序关系是什么？</a:t>
            </a:r>
            <a:endParaRPr lang="en-US" altLang="zh-CN" sz="2800" dirty="0"/>
          </a:p>
          <a:p>
            <a:r>
              <a:rPr lang="en-US" altLang="zh-CN" sz="2800" dirty="0"/>
              <a:t>             meet</a:t>
            </a:r>
            <a:r>
              <a:rPr lang="zh-CN" altLang="en-US" sz="2800" dirty="0"/>
              <a:t>和</a:t>
            </a:r>
            <a:r>
              <a:rPr lang="en-US" altLang="zh-CN" sz="2800" dirty="0"/>
              <a:t>join</a:t>
            </a:r>
            <a:r>
              <a:rPr lang="zh-CN" altLang="en-US" sz="2800" dirty="0"/>
              <a:t>分别是什么？</a:t>
            </a:r>
          </a:p>
          <a:p>
            <a:r>
              <a:rPr lang="en-US" altLang="zh-CN" sz="2800" dirty="0" smtClean="0"/>
              <a:t>             </a:t>
            </a:r>
            <a:r>
              <a:rPr lang="en-US" altLang="zh-CN" sz="2800" dirty="0" err="1" smtClean="0"/>
              <a:t>Bn</a:t>
            </a:r>
            <a:r>
              <a:rPr lang="zh-CN" altLang="en-US" sz="2800" dirty="0" smtClean="0"/>
              <a:t>有几个元素？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983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其实，布尔代数是一类特别的格：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，我们可以从布尔代数和偏序集两个角度共同定义一个“系统”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，布尔代数和有界有补分配格是“等价”的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7577" y="3645024"/>
            <a:ext cx="1095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从同构的角度上讲，有界布尔代数、有界有补分配格、有限集合运算格，</a:t>
            </a:r>
            <a:r>
              <a:rPr lang="zh-CN" altLang="en-US" sz="2400" dirty="0" smtClean="0"/>
              <a:t>同构！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772013" y="4880216"/>
            <a:ext cx="6647974" cy="52322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请问：三个同构的系统，是如何同构的？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59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有界有补分配格一定有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个元素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7404" y="2792221"/>
            <a:ext cx="7199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因为</a:t>
            </a:r>
            <a:r>
              <a:rPr lang="en-US" altLang="zh-CN" sz="3200" dirty="0" smtClean="0"/>
              <a:t>B1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B2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B3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…,</a:t>
            </a:r>
            <a:r>
              <a:rPr lang="en-US" altLang="zh-CN" sz="3200" dirty="0" err="1" smtClean="0"/>
              <a:t>Bn</a:t>
            </a:r>
            <a:r>
              <a:rPr lang="zh-CN" altLang="en-US" sz="3200" dirty="0" smtClean="0"/>
              <a:t>有</a:t>
            </a:r>
            <a:r>
              <a:rPr lang="en-US" altLang="zh-CN" sz="3200" dirty="0"/>
              <a:t>2</a:t>
            </a:r>
            <a:r>
              <a:rPr lang="en-US" altLang="zh-CN" sz="3200" baseline="30000" dirty="0"/>
              <a:t>n</a:t>
            </a:r>
            <a:r>
              <a:rPr lang="zh-CN" altLang="en-US" sz="3200" dirty="0" smtClean="0"/>
              <a:t>个元素？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3736852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其实，我们还可以这样来观察：</a:t>
            </a:r>
            <a:endParaRPr lang="en-US" altLang="zh-CN" sz="3200" dirty="0" smtClean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，这样的格中，原子</a:t>
            </a:r>
            <a:r>
              <a:rPr lang="zh-CN" altLang="en-US" sz="3200" dirty="0"/>
              <a:t>个数是</a:t>
            </a:r>
            <a:r>
              <a:rPr lang="en-US" altLang="zh-CN" sz="3200" dirty="0"/>
              <a:t>n</a:t>
            </a:r>
            <a:r>
              <a:rPr lang="zh-CN" altLang="en-US" sz="3200" dirty="0" smtClean="0"/>
              <a:t>个</a:t>
            </a:r>
            <a:endParaRPr lang="en-US" altLang="zh-CN" sz="3200" dirty="0"/>
          </a:p>
          <a:p>
            <a:r>
              <a:rPr lang="en-US" altLang="zh-CN" sz="3200" dirty="0" smtClean="0"/>
              <a:t>2,</a:t>
            </a:r>
            <a:r>
              <a:rPr lang="zh-CN" altLang="en-US" sz="3200" dirty="0" smtClean="0"/>
              <a:t>，除</a:t>
            </a:r>
            <a:r>
              <a:rPr lang="en-US" altLang="zh-CN" sz="3200" dirty="0"/>
              <a:t>0</a:t>
            </a:r>
            <a:r>
              <a:rPr lang="zh-CN" altLang="en-US" sz="3200" dirty="0"/>
              <a:t>外，所有元素都可以表示为一个或者多个原子的</a:t>
            </a:r>
            <a:r>
              <a:rPr lang="en-US" altLang="zh-CN" sz="3200" dirty="0"/>
              <a:t>join</a:t>
            </a:r>
            <a:r>
              <a:rPr lang="zh-CN" altLang="en-US" sz="3200" dirty="0"/>
              <a:t>，所有由一个或者多个原子的</a:t>
            </a:r>
            <a:r>
              <a:rPr lang="en-US" altLang="zh-CN" sz="3200" dirty="0"/>
              <a:t>join</a:t>
            </a:r>
            <a:r>
              <a:rPr lang="zh-CN" altLang="en-US" sz="3200" dirty="0"/>
              <a:t>的结果都是格中元素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，这样</a:t>
            </a:r>
            <a:r>
              <a:rPr lang="zh-CN" altLang="en-US" sz="3200" dirty="0"/>
              <a:t>的元素有</a:t>
            </a:r>
            <a:r>
              <a:rPr lang="en-US" altLang="zh-CN" sz="3200" dirty="0"/>
              <a:t>2</a:t>
            </a:r>
            <a:r>
              <a:rPr lang="en-US" altLang="zh-CN" sz="3200" baseline="30000" dirty="0"/>
              <a:t>n</a:t>
            </a:r>
            <a:r>
              <a:rPr lang="en-US" altLang="zh-CN" sz="3200" dirty="0"/>
              <a:t>-1</a:t>
            </a:r>
            <a:r>
              <a:rPr lang="zh-CN" altLang="en-US" sz="3200" dirty="0"/>
              <a:t>个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353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：我们为什么要定义</a:t>
            </a:r>
            <a:r>
              <a:rPr lang="en-US" altLang="zh-CN" dirty="0" smtClean="0"/>
              <a:t>sum-of-products form?</a:t>
            </a:r>
            <a:r>
              <a:rPr lang="zh-CN" altLang="en-US" dirty="0" smtClean="0"/>
              <a:t>如何理解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是什么意思？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1" y="1848343"/>
            <a:ext cx="10943335" cy="4779118"/>
          </a:xfrm>
        </p:spPr>
      </p:pic>
    </p:spTree>
    <p:extLst>
      <p:ext uri="{BB962C8B-B14F-4D97-AF65-F5344CB8AC3E}">
        <p14:creationId xmlns:p14="http://schemas.microsoft.com/office/powerpoint/2010/main" val="22693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：任意的布尔代数运算表达式，是否都可以表达为某个</a:t>
            </a:r>
            <a:r>
              <a:rPr lang="en-US" altLang="zh-CN" dirty="0" smtClean="0"/>
              <a:t>”sum-of-products form”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2" y="2492896"/>
            <a:ext cx="8918216" cy="777912"/>
          </a:xfr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861048"/>
            <a:ext cx="11521280" cy="8104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9456" y="5210335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这个定理为我们证明两个逻辑（布尔）表达式的等价带来了极大的便利！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502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复习几个概念：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916832"/>
            <a:ext cx="10623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L</a:t>
            </a:r>
            <a:r>
              <a:rPr lang="en-US" altLang="zh-CN" sz="4000" dirty="0" smtClean="0"/>
              <a:t>iteral</a:t>
            </a:r>
            <a:r>
              <a:rPr lang="zh-CN" altLang="en-US" sz="4000" dirty="0" smtClean="0"/>
              <a:t>？</a:t>
            </a:r>
            <a:r>
              <a:rPr lang="en-US" altLang="zh-CN" sz="4000" dirty="0" smtClean="0"/>
              <a:t>Fundamental product</a:t>
            </a:r>
            <a:r>
              <a:rPr lang="zh-CN" altLang="en-US" sz="4000" dirty="0" smtClean="0"/>
              <a:t>？</a:t>
            </a:r>
            <a:r>
              <a:rPr lang="en-US" altLang="zh-CN" sz="4000" dirty="0" smtClean="0"/>
              <a:t>Contained in?</a:t>
            </a:r>
            <a:endParaRPr lang="zh-CN" altLang="en-US" sz="4000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2" y="4192381"/>
            <a:ext cx="11246296" cy="1612883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79376" y="2688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“惊艳”的吸收率：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7786</TotalTime>
  <Words>1184</Words>
  <Application>Microsoft Office PowerPoint</Application>
  <PresentationFormat>宽屏</PresentationFormat>
  <Paragraphs>135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Symbol</vt:lpstr>
      <vt:lpstr>Times New Roman</vt:lpstr>
      <vt:lpstr>Office 主题</vt:lpstr>
      <vt:lpstr>计算机问题求解--论题1-13 --布尔代数</vt:lpstr>
      <vt:lpstr>问题1：这个是布尔代数的定义，你有没有一种熟悉的感觉?它和另一个定义有什么异同之处？你能想到什么？</vt:lpstr>
      <vt:lpstr>“这个”代数和格</vt:lpstr>
      <vt:lpstr>我们可以很容易的验证B3是布尔代数</vt:lpstr>
      <vt:lpstr>其实，布尔代数是一类特别的格：</vt:lpstr>
      <vt:lpstr>问题4：</vt:lpstr>
      <vt:lpstr>问题5：我们为什么要定义sum-of-products form?如何理解form是什么意思？</vt:lpstr>
      <vt:lpstr>问题6：任意的布尔代数运算表达式，是否都可以表达为某个”sum-of-products form”？</vt:lpstr>
      <vt:lpstr>复习几个概念：</vt:lpstr>
      <vt:lpstr>求和E等价的积和表达式</vt:lpstr>
      <vt:lpstr>求解布尔表达式E的完全积和表达式</vt:lpstr>
      <vt:lpstr>回到举重裁判的问题</vt:lpstr>
      <vt:lpstr>如何“化简”下列布尔代数表达式</vt:lpstr>
      <vt:lpstr>如何去寻找（定义）最小（其实是极小）的积和表达式？</vt:lpstr>
      <vt:lpstr>什么是prime implicant？</vt:lpstr>
      <vt:lpstr>接下来的问题是：如何找到E的素(蕴含)项</vt:lpstr>
      <vt:lpstr>共识项方法求素项和</vt:lpstr>
      <vt:lpstr>问题9：你能说说看，下例中寻找素项的每一步的理论依据吗？</vt:lpstr>
      <vt:lpstr>怎么办？</vt:lpstr>
      <vt:lpstr>再回到举重裁判的问题</vt:lpstr>
      <vt:lpstr>Logic circuits form a Boolean Algebra！</vt:lpstr>
      <vt:lpstr>Open Topic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Lenovo</cp:lastModifiedBy>
  <cp:revision>112</cp:revision>
  <dcterms:created xsi:type="dcterms:W3CDTF">2001-02-08T13:36:53Z</dcterms:created>
  <dcterms:modified xsi:type="dcterms:W3CDTF">2017-12-27T16:39:00Z</dcterms:modified>
</cp:coreProperties>
</file>