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handoutMasterIdLst>
    <p:handoutMasterId r:id="rId17"/>
  </p:handoutMasterIdLst>
  <p:sldIdLst>
    <p:sldId id="286" r:id="rId3"/>
    <p:sldId id="287" r:id="rId4"/>
    <p:sldId id="302" r:id="rId5"/>
    <p:sldId id="327" r:id="rId6"/>
    <p:sldId id="314" r:id="rId7"/>
    <p:sldId id="329" r:id="rId8"/>
    <p:sldId id="330" r:id="rId9"/>
    <p:sldId id="316" r:id="rId10"/>
    <p:sldId id="331" r:id="rId11"/>
    <p:sldId id="332" r:id="rId12"/>
    <p:sldId id="333" r:id="rId13"/>
    <p:sldId id="325" r:id="rId14"/>
    <p:sldId id="306" r:id="rId15"/>
  </p:sldIdLst>
  <p:sldSz cx="12192000" cy="6858000"/>
  <p:notesSz cx="6094413" cy="8794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66FF6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5433" autoAdjust="0"/>
  </p:normalViewPr>
  <p:slideViewPr>
    <p:cSldViewPr showGuides="1">
      <p:cViewPr varScale="1">
        <p:scale>
          <a:sx n="91" d="100"/>
          <a:sy n="91" d="100"/>
        </p:scale>
        <p:origin x="172" y="60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E04A9538-4BDC-4F2C-A1FC-C8682CD9D7A6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5C2B9266-E49F-49E9-A1A0-17E9BBD24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4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D809BA6D-F39C-4920-A7F6-15A1A209A2C4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100138"/>
            <a:ext cx="5272087" cy="2967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6" tIns="42538" rIns="85076" bIns="42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442" y="4232473"/>
            <a:ext cx="4875530" cy="3462933"/>
          </a:xfrm>
          <a:prstGeom prst="rect">
            <a:avLst/>
          </a:prstGeom>
        </p:spPr>
        <p:txBody>
          <a:bodyPr vert="horz" lIns="85076" tIns="42538" rIns="85076" bIns="42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8BEA97B8-0543-4FF7-B94F-BF6C23F68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8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9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EF40-5409-41EC-BC53-DF44B4CC40C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8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2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3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6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EF40-5409-41EC-BC53-DF44B4CC40C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FDE5-A005-47DE-8DC7-0B020D773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64520" y="3816072"/>
            <a:ext cx="5262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n-ea"/>
                <a:cs typeface="+mn-ea"/>
                <a:sym typeface="+mn-lt"/>
              </a:rPr>
              <a:t>通信系统：动态规划实践</a:t>
            </a:r>
            <a:endParaRPr lang="en-US" altLang="zh-CN" sz="3600" b="1" dirty="0">
              <a:latin typeface="+mn-ea"/>
              <a:cs typeface="+mn-ea"/>
              <a:sym typeface="+mn-lt"/>
            </a:endParaRPr>
          </a:p>
          <a:p>
            <a:pPr algn="ctr"/>
            <a:endParaRPr lang="zh-CN" altLang="en-US" sz="4400" b="1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Communication System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3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9D38C6-71D4-4F34-9B82-869B54BE0055}"/>
              </a:ext>
            </a:extLst>
          </p:cNvPr>
          <p:cNvSpPr txBox="1"/>
          <p:nvPr/>
        </p:nvSpPr>
        <p:spPr>
          <a:xfrm>
            <a:off x="1202899" y="2085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非递归实现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D06243-86EB-46D2-A98E-B5D7926BCB08}"/>
                  </a:ext>
                </a:extLst>
              </p:cNvPr>
              <p:cNvSpPr txBox="1"/>
              <p:nvPr/>
            </p:nvSpPr>
            <p:spPr>
              <a:xfrm>
                <a:off x="479376" y="1196752"/>
                <a:ext cx="11521280" cy="470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简单时间复杂度分析：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zh-CN" altLang="en-US" sz="2000" b="1" dirty="0"/>
                  <a:t>输入及初始化：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zh-CN" altLang="en-US" sz="2000" b="1" dirty="0"/>
                  <a:t>自底向上递归（最坏情况：每一次都发生选择的优化）：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𝒔𝒐𝒍𝒗𝒆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zh-CN" altLang="en-US" sz="2000" b="1" dirty="0"/>
                  <a:t>寻找解与输出</a:t>
                </a:r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𝒑𝒓𝒊𝒏𝒕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zh-CN" altLang="en-US" sz="2000" b="1" dirty="0"/>
                  <a:t>整个实现：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简单空间复杂度分析：输入数据的存储不算在内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D06243-86EB-46D2-A98E-B5D7926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96752"/>
                <a:ext cx="11521280" cy="4704686"/>
              </a:xfrm>
              <a:prstGeom prst="rect">
                <a:avLst/>
              </a:prstGeom>
              <a:blipFill>
                <a:blip r:embed="rId2"/>
                <a:stretch>
                  <a:fillRect l="-847" t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39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33F32C-E4A7-4F76-9B8E-00CBBB17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33" y="1335447"/>
            <a:ext cx="2667000" cy="781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9D38C6-71D4-4F34-9B82-869B54BE0055}"/>
              </a:ext>
            </a:extLst>
          </p:cNvPr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我爱贪心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D06243-86EB-46D2-A98E-B5D7926BCB08}"/>
                  </a:ext>
                </a:extLst>
              </p:cNvPr>
              <p:cNvSpPr txBox="1"/>
              <p:nvPr/>
            </p:nvSpPr>
            <p:spPr>
              <a:xfrm>
                <a:off x="479376" y="2116497"/>
                <a:ext cx="11521280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</a:rPr>
                  <a:t>	</a:t>
                </a: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贪心怎么做：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:r>
                  <a:rPr lang="zh-CN" altLang="en-US" sz="2000" b="1" dirty="0"/>
                  <a:t>从低到高枚举带宽，每一个选择都选择大于等于这一带宽的最廉价设备。</a:t>
                </a:r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贪心为什么可以：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:r>
                  <a:rPr lang="zh-CN" altLang="en-US" sz="2000" b="1" dirty="0"/>
                  <a:t>贪心选择性质：可以通过做出局部最优选择来构造全局选择。</a:t>
                </a:r>
                <a:endParaRPr lang="en-US" altLang="zh-CN" sz="2000" b="1" dirty="0"/>
              </a:p>
              <a:p>
                <a:pPr lvl="1"/>
                <a:r>
                  <a:rPr lang="en-US" altLang="zh-CN" sz="2000" b="1" dirty="0"/>
                  <a:t>		</a:t>
                </a:r>
                <a:r>
                  <a:rPr lang="zh-CN" altLang="en-US" sz="2000" b="1" dirty="0"/>
                  <a:t>是否做出了最优选择，不依赖之后做出的选择：后面的带宽大于等于当前带宽</a:t>
                </a:r>
                <a:endParaRPr lang="en-US" altLang="zh-CN" sz="2000" b="1" dirty="0"/>
              </a:p>
              <a:p>
                <a:pPr lvl="1"/>
                <a:r>
                  <a:rPr lang="en-US" altLang="zh-CN" sz="2000" b="1" dirty="0"/>
                  <a:t>		</a:t>
                </a:r>
                <a:r>
                  <a:rPr lang="zh-CN" altLang="en-US" sz="2000" b="1" dirty="0"/>
                  <a:t>可能依赖之前的选择：本次选择需要大于等于之前的带宽</a:t>
                </a:r>
                <a:endParaRPr lang="en-US" altLang="zh-CN" sz="2000" b="1" dirty="0"/>
              </a:p>
              <a:p>
                <a:pPr lvl="0"/>
                <a:r>
                  <a:rPr lang="zh-CN" altLang="en-US" sz="2400" b="1" dirty="0">
                    <a:solidFill>
                      <a:srgbClr val="0070C0"/>
                    </a:solidFill>
                  </a:rPr>
                  <a:t>贪心复杂度：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pPr lvl="0"/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 dirty="0"/>
              </a:p>
              <a:p>
                <a:pPr lvl="0"/>
                <a:r>
                  <a:rPr lang="en-US" altLang="zh-CN" sz="2000" b="1" dirty="0"/>
                  <a:t>	</a:t>
                </a:r>
                <a:r>
                  <a:rPr lang="zh-CN" altLang="en-US" sz="2000" b="1" dirty="0"/>
                  <a:t>计算方式跟动态规划几乎一致（都是同样的三个循环）</a:t>
                </a:r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rgbClr val="0070C0"/>
                    </a:solidFill>
                  </a:rPr>
                  <a:t>贪心实现：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:r>
                  <a:rPr lang="zh-CN" altLang="en-US" sz="2000" b="1" dirty="0"/>
                  <a:t>┑</a:t>
                </a:r>
                <a:r>
                  <a:rPr lang="en-US" altLang="zh-CN" sz="2000" b="1" dirty="0"/>
                  <a:t>(</a:t>
                </a:r>
                <a:r>
                  <a:rPr lang="zh-CN" altLang="en-US" sz="2000" b="1" dirty="0"/>
                  <a:t>￣</a:t>
                </a:r>
                <a:r>
                  <a:rPr lang="en-US" altLang="zh-CN" sz="2000" b="1" dirty="0"/>
                  <a:t>Д </a:t>
                </a:r>
                <a:r>
                  <a:rPr lang="zh-CN" altLang="en-US" sz="2000" b="1" dirty="0"/>
                  <a:t>￣</a:t>
                </a:r>
                <a:r>
                  <a:rPr lang="en-US" altLang="zh-CN" sz="2000" b="1" dirty="0"/>
                  <a:t>)┍	</a:t>
                </a:r>
                <a:r>
                  <a:rPr lang="zh-CN" altLang="en-US" sz="2000" b="1" dirty="0"/>
                  <a:t>跑题警告！</a:t>
                </a:r>
                <a:endParaRPr lang="en-US" altLang="zh-CN" sz="2000" b="1" dirty="0"/>
              </a:p>
              <a:p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D06243-86EB-46D2-A98E-B5D7926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116497"/>
                <a:ext cx="11521280" cy="4462760"/>
              </a:xfrm>
              <a:prstGeom prst="rect">
                <a:avLst/>
              </a:prstGeom>
              <a:blipFill>
                <a:blip r:embed="rId3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7189A74-34EE-4743-9A0F-920E4DA45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268760"/>
            <a:ext cx="914425" cy="9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826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参考资料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9855" y="1916832"/>
            <a:ext cx="2581319" cy="3456000"/>
          </a:xfrm>
          <a:prstGeom prst="rect">
            <a:avLst/>
          </a:prstGeom>
          <a:effectLst>
            <a:outerShdw blurRad="76200" dir="12060000" sy="23000" kx="1200000" algn="br" rotWithShape="0">
              <a:prstClr val="black">
                <a:alpha val="12000"/>
              </a:prstClr>
            </a:outerShdw>
          </a:effectLst>
          <a:scene3d>
            <a:camera prst="orthographicFront">
              <a:rot lat="299961" lon="20099991" rev="0"/>
            </a:camera>
            <a:lightRig rig="threePt" dir="t"/>
          </a:scene3d>
          <a:sp3d extrusionH="1270000" prstMaterial="matte">
            <a:bevelT w="38100" h="63500" prst="coolSlant"/>
            <a:bevelB w="38100" h="63500"/>
          </a:sp3d>
        </p:spPr>
      </p:pic>
      <p:sp>
        <p:nvSpPr>
          <p:cNvPr id="9" name="文本框 8"/>
          <p:cNvSpPr txBox="1"/>
          <p:nvPr/>
        </p:nvSpPr>
        <p:spPr>
          <a:xfrm>
            <a:off x="1905276" y="5683770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</a:rPr>
              <a:t>算法导论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</a:rPr>
              <a:t>中文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机械工业出版社 原书第三版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31" y="5064856"/>
            <a:ext cx="457143" cy="45714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1EFAED-2BDC-4522-BB08-FA45802C6544}"/>
              </a:ext>
            </a:extLst>
          </p:cNvPr>
          <p:cNvGrpSpPr/>
          <p:nvPr/>
        </p:nvGrpSpPr>
        <p:grpSpPr>
          <a:xfrm>
            <a:off x="5807968" y="942633"/>
            <a:ext cx="5544616" cy="4406982"/>
            <a:chOff x="5398782" y="1063528"/>
            <a:chExt cx="5544616" cy="440698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3DA40A-1A16-46B8-BC21-F4F258A50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18"/>
            <a:stretch/>
          </p:blipFill>
          <p:spPr>
            <a:xfrm>
              <a:off x="5398782" y="1063528"/>
              <a:ext cx="5544616" cy="4406982"/>
            </a:xfrm>
            <a:prstGeom prst="rect">
              <a:avLst/>
            </a:prstGeom>
            <a:effectLst>
              <a:outerShdw blurRad="76200" dir="1206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300000" lon="20100000" rev="0"/>
              </a:camera>
              <a:lightRig rig="threePt" dir="t"/>
            </a:scene3d>
            <a:sp3d extrusionH="1270000">
              <a:bevelT w="38100" h="63500"/>
              <a:bevelB w="38100" h="63500"/>
            </a:sp3d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442F7D9-7C98-4B31-B854-8AFEAFB9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28" y="3068960"/>
              <a:ext cx="2078054" cy="2053703"/>
            </a:xfrm>
            <a:prstGeom prst="rect">
              <a:avLst/>
            </a:prstGeom>
            <a:scene3d>
              <a:camera prst="orthographicFront">
                <a:rot lat="300000" lon="20100000" rev="0"/>
              </a:camera>
              <a:lightRig rig="threePt" dir="t"/>
            </a:scene3d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BBF1ECC-54E1-4CE2-96D0-55805C63B373}"/>
              </a:ext>
            </a:extLst>
          </p:cNvPr>
          <p:cNvSpPr txBox="1"/>
          <p:nvPr/>
        </p:nvSpPr>
        <p:spPr>
          <a:xfrm>
            <a:off x="6809446" y="5683770"/>
            <a:ext cx="37737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EXP</a:t>
            </a:r>
            <a:r>
              <a:rPr lang="zh-CN" altLang="en-US" sz="2800" b="1" dirty="0">
                <a:solidFill>
                  <a:schemeClr val="accent1"/>
                </a:solidFill>
              </a:rPr>
              <a:t>技术分享博客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accent1"/>
                </a:solidFill>
              </a:rPr>
              <a:t>http://exp-blog.com/2018/06/25/pid-1187/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25" name="图片 24" descr="图片包含 剪贴画&#10;&#10;已生成极高可信度的说明">
            <a:extLst>
              <a:ext uri="{FF2B5EF4-FFF2-40B4-BE49-F238E27FC236}">
                <a16:creationId xmlns:a16="http://schemas.microsoft.com/office/drawing/2014/main" id="{5CA514B9-0116-4D7A-BBF6-8B3C542CB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078372"/>
            <a:ext cx="420276" cy="4202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81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9413" y="381607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+mn-ea"/>
                <a:cs typeface="+mn-ea"/>
                <a:sym typeface="+mn-lt"/>
              </a:rPr>
              <a:t>谢谢</a:t>
            </a: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Thank You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7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15654"/>
            <a:ext cx="12192000" cy="3725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8170" y="3183857"/>
            <a:ext cx="4254713" cy="721367"/>
            <a:chOff x="1310186" y="3183857"/>
            <a:chExt cx="4254713" cy="721367"/>
          </a:xfrm>
        </p:grpSpPr>
        <p:sp>
          <p:nvSpPr>
            <p:cNvPr id="4" name="圆角矩形 3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23609" y="3183857"/>
              <a:ext cx="3441290" cy="623587"/>
              <a:chOff x="2123609" y="3183857"/>
              <a:chExt cx="3441290" cy="62358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123609" y="3183857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最优子结构确定</a:t>
                </a:r>
              </a:p>
            </p:txBody>
          </p:sp>
          <p:sp>
            <p:nvSpPr>
    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证明最优子结构性质</a:t>
                </a:r>
                <a:endParaRPr lang="en-US" altLang="zh-CN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4977745" y="9958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  <a:sym typeface="+mn-lt"/>
              </a:rPr>
              <a:t>主要内容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591032" y="844166"/>
            <a:ext cx="100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20955" y="1564537"/>
            <a:ext cx="555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ea"/>
                <a:sym typeface="+mn-lt"/>
              </a:rPr>
              <a:t>Contents</a:t>
            </a:r>
            <a:endParaRPr lang="zh-CN" altLang="en-US" dirty="0">
              <a:latin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8170" y="4448564"/>
            <a:ext cx="4254713" cy="721367"/>
            <a:chOff x="1310186" y="4448564"/>
            <a:chExt cx="4254713" cy="721367"/>
          </a:xfrm>
        </p:grpSpPr>
        <p:sp>
          <p:nvSpPr>
            <p:cNvPr id="14" name="圆角矩形 13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123609" y="3183857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非递归实现</a:t>
                </a:r>
              </a:p>
            </p:txBody>
          </p:sp>
          <p:sp>
            <p:nvSpPr>
    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自底向上的非递归实现</a:t>
                </a:r>
                <a:endParaRPr lang="en-US" altLang="zh-CN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965192" y="3183857"/>
            <a:ext cx="4254713" cy="721367"/>
            <a:chOff x="1310186" y="3183857"/>
            <a:chExt cx="4254713" cy="721367"/>
          </a:xfrm>
        </p:grpSpPr>
        <p:sp>
          <p:nvSpPr>
            <p:cNvPr id="21" name="圆角矩形 20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3609" y="3183857"/>
              <a:ext cx="3441290" cy="626921"/>
              <a:chOff x="2123609" y="3183857"/>
              <a:chExt cx="3441290" cy="62692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123609" y="3183857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递归表达式确定</a:t>
                </a:r>
                <a:endPara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矩形 2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8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构造递归表达式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965192" y="4448564"/>
            <a:ext cx="4254713" cy="721367"/>
            <a:chOff x="1310186" y="4448564"/>
            <a:chExt cx="4254713" cy="721367"/>
          </a:xfrm>
        </p:grpSpPr>
        <p:sp>
          <p:nvSpPr>
            <p:cNvPr id="26" name="圆角矩形 25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参考资料</a:t>
                </a:r>
              </a:p>
            </p:txBody>
          </p:sp>
          <p:sp>
            <p:nvSpPr>
              <p:cNvPr id="29" name="矩形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课件、书籍、网站等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97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问题详解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D259F8-D5BA-4B22-895F-93E3D004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2" y="2043282"/>
            <a:ext cx="10468896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69ED0EA-8D2B-401E-A01E-BAE9ACE920FD}"/>
              </a:ext>
            </a:extLst>
          </p:cNvPr>
          <p:cNvGrpSpPr/>
          <p:nvPr/>
        </p:nvGrpSpPr>
        <p:grpSpPr>
          <a:xfrm>
            <a:off x="767408" y="1052736"/>
            <a:ext cx="3978861" cy="792088"/>
            <a:chOff x="767408" y="1052736"/>
            <a:chExt cx="3978861" cy="79208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68A049-F1ED-4DEC-988C-96B75B075381}"/>
                </a:ext>
              </a:extLst>
            </p:cNvPr>
            <p:cNvSpPr txBox="1"/>
            <p:nvPr/>
          </p:nvSpPr>
          <p:spPr>
            <a:xfrm>
              <a:off x="2634794" y="1052736"/>
              <a:ext cx="2111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Communication System</a:t>
              </a:r>
            </a:p>
            <a:p>
              <a:pPr algn="ctr"/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通信系统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9A1D79-9F30-43BE-A4C7-8AADA9738D27}"/>
                </a:ext>
              </a:extLst>
            </p:cNvPr>
            <p:cNvSpPr/>
            <p:nvPr/>
          </p:nvSpPr>
          <p:spPr>
            <a:xfrm>
              <a:off x="767408" y="1260049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accent1">
                      <a:lumMod val="75000"/>
                    </a:schemeClr>
                  </a:solidFill>
                </a:rPr>
                <a:t>POJ 1018</a:t>
              </a:r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：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</a:rPr>
                <a:t>		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160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问题详解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04F37B-F784-4418-8044-D0FE36E5C7F0}"/>
              </a:ext>
            </a:extLst>
          </p:cNvPr>
          <p:cNvGrpSpPr/>
          <p:nvPr/>
        </p:nvGrpSpPr>
        <p:grpSpPr>
          <a:xfrm>
            <a:off x="1190309" y="2852936"/>
            <a:ext cx="2070680" cy="1896066"/>
            <a:chOff x="2855640" y="2708920"/>
            <a:chExt cx="2437822" cy="223224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7C6F00-039E-4D27-930F-8288D53B5EE1}"/>
                </a:ext>
              </a:extLst>
            </p:cNvPr>
            <p:cNvSpPr/>
            <p:nvPr/>
          </p:nvSpPr>
          <p:spPr>
            <a:xfrm>
              <a:off x="3215679" y="2708920"/>
              <a:ext cx="1429713" cy="14401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0F6A8840-4D89-434D-B6D7-40A49D9EF8E4}"/>
                </a:ext>
              </a:extLst>
            </p:cNvPr>
            <p:cNvSpPr/>
            <p:nvPr/>
          </p:nvSpPr>
          <p:spPr>
            <a:xfrm rot="16200000">
              <a:off x="3714511" y="2210089"/>
              <a:ext cx="720080" cy="2437822"/>
            </a:xfrm>
            <a:prstGeom prst="downArrow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 anchorCtr="0"/>
            <a:lstStyle/>
            <a:p>
              <a:pPr marL="360000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     带宽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标注: 上箭头 49">
              <a:extLst>
                <a:ext uri="{FF2B5EF4-FFF2-40B4-BE49-F238E27FC236}">
                  <a16:creationId xmlns:a16="http://schemas.microsoft.com/office/drawing/2014/main" id="{08099A2B-72B1-4F74-8F71-DA13DBD8D693}"/>
                </a:ext>
              </a:extLst>
            </p:cNvPr>
            <p:cNvSpPr/>
            <p:nvPr/>
          </p:nvSpPr>
          <p:spPr>
            <a:xfrm>
              <a:off x="3215678" y="4293096"/>
              <a:ext cx="1429714" cy="648072"/>
            </a:xfrm>
            <a:prstGeom prst="upArrowCallout">
              <a:avLst>
                <a:gd name="adj1" fmla="val 42233"/>
                <a:gd name="adj2" fmla="val 41156"/>
                <a:gd name="adj3" fmla="val 21769"/>
                <a:gd name="adj4" fmla="val 64977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 anchorCtr="0"/>
            <a:lstStyle/>
            <a:p>
              <a:pPr marL="360000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价格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p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F5EC17B-F3FC-461B-9DC2-FD7394F036A9}"/>
              </a:ext>
            </a:extLst>
          </p:cNvPr>
          <p:cNvGrpSpPr/>
          <p:nvPr/>
        </p:nvGrpSpPr>
        <p:grpSpPr>
          <a:xfrm>
            <a:off x="4502613" y="2561901"/>
            <a:ext cx="6758271" cy="3408159"/>
            <a:chOff x="4645393" y="2304283"/>
            <a:chExt cx="6758271" cy="340815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7BA3757-EB15-49DD-8947-894A6ABEFD43}"/>
                </a:ext>
              </a:extLst>
            </p:cNvPr>
            <p:cNvSpPr/>
            <p:nvPr/>
          </p:nvSpPr>
          <p:spPr>
            <a:xfrm>
              <a:off x="5083656" y="2731898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B6DFAB-E03D-4476-B4D9-AE7DE186A046}"/>
                </a:ext>
              </a:extLst>
            </p:cNvPr>
            <p:cNvSpPr/>
            <p:nvPr/>
          </p:nvSpPr>
          <p:spPr>
            <a:xfrm>
              <a:off x="5083656" y="3298089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64DA28-0EE3-4FFA-B799-C8975FF80E54}"/>
                </a:ext>
              </a:extLst>
            </p:cNvPr>
            <p:cNvSpPr/>
            <p:nvPr/>
          </p:nvSpPr>
          <p:spPr>
            <a:xfrm>
              <a:off x="5083656" y="3864280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5847BE9-3635-4C15-B711-970505B06B7E}"/>
                </a:ext>
              </a:extLst>
            </p:cNvPr>
            <p:cNvSpPr/>
            <p:nvPr/>
          </p:nvSpPr>
          <p:spPr>
            <a:xfrm>
              <a:off x="5085538" y="4397955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FB0B2AC-4F24-49D2-9556-B3A18A420334}"/>
                </a:ext>
              </a:extLst>
            </p:cNvPr>
            <p:cNvSpPr/>
            <p:nvPr/>
          </p:nvSpPr>
          <p:spPr>
            <a:xfrm>
              <a:off x="5085538" y="4964146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D72804C-4F88-4683-B145-577EDBBE2F03}"/>
                </a:ext>
              </a:extLst>
            </p:cNvPr>
            <p:cNvSpPr/>
            <p:nvPr/>
          </p:nvSpPr>
          <p:spPr>
            <a:xfrm>
              <a:off x="5803736" y="2731898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96C1983-4D9D-4608-8BDE-904EC8866017}"/>
                </a:ext>
              </a:extLst>
            </p:cNvPr>
            <p:cNvSpPr/>
            <p:nvPr/>
          </p:nvSpPr>
          <p:spPr>
            <a:xfrm>
              <a:off x="5803736" y="3298089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08B5F24-6DF5-4F0B-B157-633D49973713}"/>
                </a:ext>
              </a:extLst>
            </p:cNvPr>
            <p:cNvSpPr/>
            <p:nvPr/>
          </p:nvSpPr>
          <p:spPr>
            <a:xfrm>
              <a:off x="5803736" y="3864280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1DD1CC3-D407-4946-BECA-2138BF41BA43}"/>
                </a:ext>
              </a:extLst>
            </p:cNvPr>
            <p:cNvSpPr/>
            <p:nvPr/>
          </p:nvSpPr>
          <p:spPr>
            <a:xfrm>
              <a:off x="7974174" y="2731898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D2CC48A-CA8D-4946-A3EB-363FDF62E93F}"/>
                </a:ext>
              </a:extLst>
            </p:cNvPr>
            <p:cNvSpPr/>
            <p:nvPr/>
          </p:nvSpPr>
          <p:spPr>
            <a:xfrm>
              <a:off x="7974174" y="3298089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9D8B1F-A91B-4264-BE86-A7239D795791}"/>
                </a:ext>
              </a:extLst>
            </p:cNvPr>
            <p:cNvSpPr/>
            <p:nvPr/>
          </p:nvSpPr>
          <p:spPr>
            <a:xfrm>
              <a:off x="7974174" y="3864280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83E6EF0-82B6-4740-855F-66E336AE24E3}"/>
                </a:ext>
              </a:extLst>
            </p:cNvPr>
            <p:cNvSpPr/>
            <p:nvPr/>
          </p:nvSpPr>
          <p:spPr>
            <a:xfrm>
              <a:off x="7976056" y="4397955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C2863E5-B611-444A-9B89-EF5E87B6A686}"/>
                </a:ext>
              </a:extLst>
            </p:cNvPr>
            <p:cNvSpPr/>
            <p:nvPr/>
          </p:nvSpPr>
          <p:spPr>
            <a:xfrm>
              <a:off x="8694254" y="2731898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35E2586-73B1-4EEC-98D9-712124DDDA4C}"/>
                </a:ext>
              </a:extLst>
            </p:cNvPr>
            <p:cNvSpPr/>
            <p:nvPr/>
          </p:nvSpPr>
          <p:spPr>
            <a:xfrm>
              <a:off x="8694254" y="3298089"/>
              <a:ext cx="360040" cy="3600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60000"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51F03DC-E2E8-4584-9D88-ECC506955CD3}"/>
                </a:ext>
              </a:extLst>
            </p:cNvPr>
            <p:cNvSpPr/>
            <p:nvPr/>
          </p:nvSpPr>
          <p:spPr>
            <a:xfrm>
              <a:off x="4645393" y="2909833"/>
              <a:ext cx="6459969" cy="1654296"/>
            </a:xfrm>
            <a:custGeom>
              <a:avLst/>
              <a:gdLst>
                <a:gd name="connsiteX0" fmla="*/ 0 w 4711603"/>
                <a:gd name="connsiteY0" fmla="*/ 0 h 1654296"/>
                <a:gd name="connsiteX1" fmla="*/ 614253 w 4711603"/>
                <a:gd name="connsiteY1" fmla="*/ 0 h 1654296"/>
                <a:gd name="connsiteX2" fmla="*/ 1354149 w 4711603"/>
                <a:gd name="connsiteY2" fmla="*/ 1151725 h 1654296"/>
                <a:gd name="connsiteX3" fmla="*/ 2087065 w 4711603"/>
                <a:gd name="connsiteY3" fmla="*/ 1151725 h 1654296"/>
                <a:gd name="connsiteX4" fmla="*/ 2806021 w 4711603"/>
                <a:gd name="connsiteY4" fmla="*/ 0 h 1654296"/>
                <a:gd name="connsiteX5" fmla="*/ 3511017 w 4711603"/>
                <a:gd name="connsiteY5" fmla="*/ 1654296 h 1654296"/>
                <a:gd name="connsiteX6" fmla="*/ 4229972 w 4711603"/>
                <a:gd name="connsiteY6" fmla="*/ 558412 h 1654296"/>
                <a:gd name="connsiteX7" fmla="*/ 4711603 w 4711603"/>
                <a:gd name="connsiteY7" fmla="*/ 558412 h 1654296"/>
                <a:gd name="connsiteX0" fmla="*/ 0 w 4880936"/>
                <a:gd name="connsiteY0" fmla="*/ 0 h 1654296"/>
                <a:gd name="connsiteX1" fmla="*/ 614253 w 4880936"/>
                <a:gd name="connsiteY1" fmla="*/ 0 h 1654296"/>
                <a:gd name="connsiteX2" fmla="*/ 1354149 w 4880936"/>
                <a:gd name="connsiteY2" fmla="*/ 1151725 h 1654296"/>
                <a:gd name="connsiteX3" fmla="*/ 2087065 w 4880936"/>
                <a:gd name="connsiteY3" fmla="*/ 1151725 h 1654296"/>
                <a:gd name="connsiteX4" fmla="*/ 2806021 w 4880936"/>
                <a:gd name="connsiteY4" fmla="*/ 0 h 1654296"/>
                <a:gd name="connsiteX5" fmla="*/ 3511017 w 4880936"/>
                <a:gd name="connsiteY5" fmla="*/ 1654296 h 1654296"/>
                <a:gd name="connsiteX6" fmla="*/ 4229972 w 4880936"/>
                <a:gd name="connsiteY6" fmla="*/ 558412 h 1654296"/>
                <a:gd name="connsiteX7" fmla="*/ 4880936 w 4880936"/>
                <a:gd name="connsiteY7" fmla="*/ 549945 h 1654296"/>
                <a:gd name="connsiteX0" fmla="*/ 0 w 4897869"/>
                <a:gd name="connsiteY0" fmla="*/ 0 h 1654296"/>
                <a:gd name="connsiteX1" fmla="*/ 614253 w 4897869"/>
                <a:gd name="connsiteY1" fmla="*/ 0 h 1654296"/>
                <a:gd name="connsiteX2" fmla="*/ 1354149 w 4897869"/>
                <a:gd name="connsiteY2" fmla="*/ 1151725 h 1654296"/>
                <a:gd name="connsiteX3" fmla="*/ 2087065 w 4897869"/>
                <a:gd name="connsiteY3" fmla="*/ 1151725 h 1654296"/>
                <a:gd name="connsiteX4" fmla="*/ 2806021 w 4897869"/>
                <a:gd name="connsiteY4" fmla="*/ 0 h 1654296"/>
                <a:gd name="connsiteX5" fmla="*/ 3511017 w 4897869"/>
                <a:gd name="connsiteY5" fmla="*/ 1654296 h 1654296"/>
                <a:gd name="connsiteX6" fmla="*/ 4229972 w 4897869"/>
                <a:gd name="connsiteY6" fmla="*/ 558412 h 1654296"/>
                <a:gd name="connsiteX7" fmla="*/ 4897869 w 4897869"/>
                <a:gd name="connsiteY7" fmla="*/ 558411 h 1654296"/>
                <a:gd name="connsiteX0" fmla="*/ 0 w 6459969"/>
                <a:gd name="connsiteY0" fmla="*/ 0 h 1654296"/>
                <a:gd name="connsiteX1" fmla="*/ 614253 w 6459969"/>
                <a:gd name="connsiteY1" fmla="*/ 0 h 1654296"/>
                <a:gd name="connsiteX2" fmla="*/ 1354149 w 6459969"/>
                <a:gd name="connsiteY2" fmla="*/ 1151725 h 1654296"/>
                <a:gd name="connsiteX3" fmla="*/ 2087065 w 6459969"/>
                <a:gd name="connsiteY3" fmla="*/ 1151725 h 1654296"/>
                <a:gd name="connsiteX4" fmla="*/ 2806021 w 6459969"/>
                <a:gd name="connsiteY4" fmla="*/ 0 h 1654296"/>
                <a:gd name="connsiteX5" fmla="*/ 3511017 w 6459969"/>
                <a:gd name="connsiteY5" fmla="*/ 1654296 h 1654296"/>
                <a:gd name="connsiteX6" fmla="*/ 4229972 w 6459969"/>
                <a:gd name="connsiteY6" fmla="*/ 558412 h 1654296"/>
                <a:gd name="connsiteX7" fmla="*/ 6459969 w 6459969"/>
                <a:gd name="connsiteY7" fmla="*/ 552061 h 1654296"/>
                <a:gd name="connsiteX0" fmla="*/ 0 w 6459969"/>
                <a:gd name="connsiteY0" fmla="*/ 0 h 1654296"/>
                <a:gd name="connsiteX1" fmla="*/ 614253 w 6459969"/>
                <a:gd name="connsiteY1" fmla="*/ 0 h 1654296"/>
                <a:gd name="connsiteX2" fmla="*/ 1354149 w 6459969"/>
                <a:gd name="connsiteY2" fmla="*/ 1151725 h 1654296"/>
                <a:gd name="connsiteX3" fmla="*/ 1947365 w 6459969"/>
                <a:gd name="connsiteY3" fmla="*/ 237325 h 1654296"/>
                <a:gd name="connsiteX4" fmla="*/ 2806021 w 6459969"/>
                <a:gd name="connsiteY4" fmla="*/ 0 h 1654296"/>
                <a:gd name="connsiteX5" fmla="*/ 3511017 w 6459969"/>
                <a:gd name="connsiteY5" fmla="*/ 1654296 h 1654296"/>
                <a:gd name="connsiteX6" fmla="*/ 4229972 w 6459969"/>
                <a:gd name="connsiteY6" fmla="*/ 558412 h 1654296"/>
                <a:gd name="connsiteX7" fmla="*/ 6459969 w 6459969"/>
                <a:gd name="connsiteY7" fmla="*/ 552061 h 1654296"/>
                <a:gd name="connsiteX0" fmla="*/ 0 w 6459969"/>
                <a:gd name="connsiteY0" fmla="*/ 0 h 1654296"/>
                <a:gd name="connsiteX1" fmla="*/ 614253 w 6459969"/>
                <a:gd name="connsiteY1" fmla="*/ 0 h 1654296"/>
                <a:gd name="connsiteX2" fmla="*/ 1354149 w 6459969"/>
                <a:gd name="connsiteY2" fmla="*/ 1151725 h 1654296"/>
                <a:gd name="connsiteX3" fmla="*/ 1947365 w 6459969"/>
                <a:gd name="connsiteY3" fmla="*/ 237325 h 1654296"/>
                <a:gd name="connsiteX4" fmla="*/ 2371357 w 6459969"/>
                <a:gd name="connsiteY4" fmla="*/ 119117 h 1654296"/>
                <a:gd name="connsiteX5" fmla="*/ 2806021 w 6459969"/>
                <a:gd name="connsiteY5" fmla="*/ 0 h 1654296"/>
                <a:gd name="connsiteX6" fmla="*/ 3511017 w 6459969"/>
                <a:gd name="connsiteY6" fmla="*/ 1654296 h 1654296"/>
                <a:gd name="connsiteX7" fmla="*/ 4229972 w 6459969"/>
                <a:gd name="connsiteY7" fmla="*/ 558412 h 1654296"/>
                <a:gd name="connsiteX8" fmla="*/ 6459969 w 6459969"/>
                <a:gd name="connsiteY8" fmla="*/ 552061 h 1654296"/>
                <a:gd name="connsiteX0" fmla="*/ 0 w 6459969"/>
                <a:gd name="connsiteY0" fmla="*/ 0 h 1654296"/>
                <a:gd name="connsiteX1" fmla="*/ 614253 w 6459969"/>
                <a:gd name="connsiteY1" fmla="*/ 0 h 1654296"/>
                <a:gd name="connsiteX2" fmla="*/ 1354149 w 6459969"/>
                <a:gd name="connsiteY2" fmla="*/ 1151725 h 1654296"/>
                <a:gd name="connsiteX3" fmla="*/ 1947365 w 6459969"/>
                <a:gd name="connsiteY3" fmla="*/ 237325 h 1654296"/>
                <a:gd name="connsiteX4" fmla="*/ 2403107 w 6459969"/>
                <a:gd name="connsiteY4" fmla="*/ 1465317 h 1654296"/>
                <a:gd name="connsiteX5" fmla="*/ 2806021 w 6459969"/>
                <a:gd name="connsiteY5" fmla="*/ 0 h 1654296"/>
                <a:gd name="connsiteX6" fmla="*/ 3511017 w 6459969"/>
                <a:gd name="connsiteY6" fmla="*/ 1654296 h 1654296"/>
                <a:gd name="connsiteX7" fmla="*/ 4229972 w 6459969"/>
                <a:gd name="connsiteY7" fmla="*/ 558412 h 1654296"/>
                <a:gd name="connsiteX8" fmla="*/ 6459969 w 6459969"/>
                <a:gd name="connsiteY8" fmla="*/ 552061 h 165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9969" h="1654296">
                  <a:moveTo>
                    <a:pt x="0" y="0"/>
                  </a:moveTo>
                  <a:lnTo>
                    <a:pt x="614253" y="0"/>
                  </a:lnTo>
                  <a:lnTo>
                    <a:pt x="1354149" y="1151725"/>
                  </a:lnTo>
                  <a:lnTo>
                    <a:pt x="1947365" y="237325"/>
                  </a:lnTo>
                  <a:lnTo>
                    <a:pt x="2403107" y="1465317"/>
                  </a:lnTo>
                  <a:lnTo>
                    <a:pt x="2806021" y="0"/>
                  </a:lnTo>
                  <a:lnTo>
                    <a:pt x="3511017" y="1654296"/>
                  </a:lnTo>
                  <a:lnTo>
                    <a:pt x="4229972" y="558412"/>
                  </a:lnTo>
                  <a:lnTo>
                    <a:pt x="6459969" y="552061"/>
                  </a:lnTo>
                </a:path>
              </a:pathLst>
            </a:custGeom>
            <a:noFill/>
            <a:ln w="66675">
              <a:solidFill>
                <a:schemeClr val="accent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7E77D6F-B336-4140-96FB-B301EB33D075}"/>
                </a:ext>
              </a:extLst>
            </p:cNvPr>
            <p:cNvSpPr txBox="1"/>
            <p:nvPr/>
          </p:nvSpPr>
          <p:spPr>
            <a:xfrm>
              <a:off x="4942113" y="2355927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设备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1	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C7EE05A-D0A7-4277-86CE-FC55A428BAB6}"/>
                </a:ext>
              </a:extLst>
            </p:cNvPr>
            <p:cNvSpPr txBox="1"/>
            <p:nvPr/>
          </p:nvSpPr>
          <p:spPr>
            <a:xfrm>
              <a:off x="5662193" y="2355927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设备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2	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1189363-EE38-430F-9743-CBC345339173}"/>
                </a:ext>
              </a:extLst>
            </p:cNvPr>
            <p:cNvSpPr txBox="1"/>
            <p:nvPr/>
          </p:nvSpPr>
          <p:spPr>
            <a:xfrm>
              <a:off x="7735649" y="2343304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设备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n-1	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EB07534-5F68-4063-906B-5CA6DE67CD7D}"/>
                </a:ext>
              </a:extLst>
            </p:cNvPr>
            <p:cNvSpPr txBox="1"/>
            <p:nvPr/>
          </p:nvSpPr>
          <p:spPr>
            <a:xfrm>
              <a:off x="8526216" y="2355927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设备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n	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44D5588-43C4-427E-8455-4F41F895F4AA}"/>
                </a:ext>
              </a:extLst>
            </p:cNvPr>
            <p:cNvSpPr txBox="1"/>
            <p:nvPr/>
          </p:nvSpPr>
          <p:spPr>
            <a:xfrm>
              <a:off x="5009903" y="5404665"/>
              <a:ext cx="507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种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04831A6-265B-4BB2-87A0-ACE95A89C994}"/>
                </a:ext>
              </a:extLst>
            </p:cNvPr>
            <p:cNvSpPr txBox="1"/>
            <p:nvPr/>
          </p:nvSpPr>
          <p:spPr>
            <a:xfrm>
              <a:off x="5729983" y="4337496"/>
              <a:ext cx="507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种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4B0A7C3-A9AF-4914-B383-92D4C614FDC0}"/>
                </a:ext>
              </a:extLst>
            </p:cNvPr>
            <p:cNvSpPr txBox="1"/>
            <p:nvPr/>
          </p:nvSpPr>
          <p:spPr>
            <a:xfrm>
              <a:off x="7900420" y="4852439"/>
              <a:ext cx="507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种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9762999-7ECA-4DB4-A414-A55885692AE7}"/>
                </a:ext>
              </a:extLst>
            </p:cNvPr>
            <p:cNvSpPr txBox="1"/>
            <p:nvPr/>
          </p:nvSpPr>
          <p:spPr>
            <a:xfrm>
              <a:off x="8594006" y="3762992"/>
              <a:ext cx="507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种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5785893-077F-4F36-9ED7-8F0C589297A3}"/>
                </a:ext>
              </a:extLst>
            </p:cNvPr>
            <p:cNvSpPr txBox="1"/>
            <p:nvPr/>
          </p:nvSpPr>
          <p:spPr>
            <a:xfrm>
              <a:off x="6464233" y="4810257"/>
              <a:ext cx="107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m</a:t>
              </a:r>
              <a:r>
                <a:rPr lang="en-US" altLang="zh-CN" sz="1400" b="1" baseline="-25000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种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标注: 上箭头 100">
              <a:extLst>
                <a:ext uri="{FF2B5EF4-FFF2-40B4-BE49-F238E27FC236}">
                  <a16:creationId xmlns:a16="http://schemas.microsoft.com/office/drawing/2014/main" id="{EFB5661C-166E-435A-A53C-B22C15DC06E6}"/>
                </a:ext>
              </a:extLst>
            </p:cNvPr>
            <p:cNvSpPr/>
            <p:nvPr/>
          </p:nvSpPr>
          <p:spPr>
            <a:xfrm>
              <a:off x="9461591" y="3658129"/>
              <a:ext cx="1529664" cy="1257446"/>
            </a:xfrm>
            <a:prstGeom prst="upArrowCallout">
              <a:avLst>
                <a:gd name="adj1" fmla="val 42233"/>
                <a:gd name="adj2" fmla="val 41156"/>
                <a:gd name="adj3" fmla="val 21769"/>
                <a:gd name="adj4" fmla="val 64977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 anchorCtr="0"/>
            <a:lstStyle/>
            <a:p>
              <a:pPr marL="360000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总价格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P</a:t>
              </a:r>
            </a:p>
            <a:p>
              <a:pPr marL="360000"/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=sum(p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n-ea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)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2" name="箭头: 下 101">
              <a:extLst>
                <a:ext uri="{FF2B5EF4-FFF2-40B4-BE49-F238E27FC236}">
                  <a16:creationId xmlns:a16="http://schemas.microsoft.com/office/drawing/2014/main" id="{88477ACA-CE3F-4E26-9281-3D11D4C90709}"/>
                </a:ext>
              </a:extLst>
            </p:cNvPr>
            <p:cNvSpPr/>
            <p:nvPr/>
          </p:nvSpPr>
          <p:spPr>
            <a:xfrm rot="16200000">
              <a:off x="9972477" y="1798546"/>
              <a:ext cx="925450" cy="1936924"/>
            </a:xfrm>
            <a:prstGeom prst="downArrow">
              <a:avLst>
                <a:gd name="adj1" fmla="val 70804"/>
                <a:gd name="adj2" fmla="val 50000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 anchorCtr="0"/>
            <a:lstStyle/>
            <a:p>
              <a:pPr marL="360000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总带宽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B</a:t>
              </a:r>
            </a:p>
            <a:p>
              <a:pPr marL="360000"/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=min(b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n-ea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)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06DD5DB-676B-4384-8A16-B7A3CF3EEB75}"/>
                </a:ext>
              </a:extLst>
            </p:cNvPr>
            <p:cNvSpPr txBox="1"/>
            <p:nvPr/>
          </p:nvSpPr>
          <p:spPr>
            <a:xfrm>
              <a:off x="6520103" y="2355927"/>
              <a:ext cx="107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设备</a:t>
              </a:r>
              <a:r>
                <a:rPr lang="en-US" altLang="zh-CN" sz="1400" b="1" dirty="0" err="1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1719E15-DE65-4E25-8979-CCD6E1673755}"/>
              </a:ext>
            </a:extLst>
          </p:cNvPr>
          <p:cNvGrpSpPr/>
          <p:nvPr/>
        </p:nvGrpSpPr>
        <p:grpSpPr>
          <a:xfrm>
            <a:off x="767408" y="1052736"/>
            <a:ext cx="9967463" cy="792088"/>
            <a:chOff x="767408" y="1052736"/>
            <a:chExt cx="9967463" cy="79208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69ED0EA-8D2B-401E-A01E-BAE9ACE920FD}"/>
                </a:ext>
              </a:extLst>
            </p:cNvPr>
            <p:cNvGrpSpPr/>
            <p:nvPr/>
          </p:nvGrpSpPr>
          <p:grpSpPr>
            <a:xfrm>
              <a:off x="767408" y="1052736"/>
              <a:ext cx="3978861" cy="792088"/>
              <a:chOff x="767408" y="1052736"/>
              <a:chExt cx="3978861" cy="792088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68A049-F1ED-4DEC-988C-96B75B075381}"/>
                  </a:ext>
                </a:extLst>
              </p:cNvPr>
              <p:cNvSpPr txBox="1"/>
              <p:nvPr/>
            </p:nvSpPr>
            <p:spPr>
              <a:xfrm>
                <a:off x="2634794" y="1052736"/>
                <a:ext cx="211147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Communication System</a:t>
                </a:r>
              </a:p>
              <a:p>
                <a:pPr algn="ctr"/>
                <a:r>
                  <a:rPr lang="zh-CN" alt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通信系统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9A1D79-9F30-43BE-A4C7-8AADA9738D27}"/>
                  </a:ext>
                </a:extLst>
              </p:cNvPr>
              <p:cNvSpPr/>
              <p:nvPr/>
            </p:nvSpPr>
            <p:spPr>
              <a:xfrm>
                <a:off x="767408" y="1260049"/>
                <a:ext cx="38779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POJ 1018</a:t>
                </a:r>
                <a:r>
                  <a:rPr lang="zh-CN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：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		</a:t>
                </a:r>
                <a:endParaRPr lang="zh-CN" altLang="en-US" sz="2000" dirty="0"/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18BC17D-22BF-4AC6-BAC7-CEED22CD5B09}"/>
                </a:ext>
              </a:extLst>
            </p:cNvPr>
            <p:cNvSpPr/>
            <p:nvPr/>
          </p:nvSpPr>
          <p:spPr>
            <a:xfrm>
              <a:off x="5933557" y="1210380"/>
              <a:ext cx="48013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求最大性价比：</a:t>
              </a:r>
              <a:r>
                <a:rPr lang="en-US" altLang="zh-CN" sz="3200" b="1" dirty="0">
                  <a:solidFill>
                    <a:schemeClr val="accent1">
                      <a:lumMod val="75000"/>
                    </a:schemeClr>
                  </a:solidFill>
                </a:rPr>
                <a:t>B/P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</a:rPr>
                <a:t>		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772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最优子结构确定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9376" y="1196752"/>
                <a:ext cx="11521280" cy="429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变量含义：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zh-CN" altLang="en-US" sz="2000" b="1" dirty="0"/>
                  <a:t>：第</a:t>
                </a:r>
                <a:r>
                  <a:rPr lang="en-US" altLang="zh-CN" sz="2000" b="1" dirty="0" err="1"/>
                  <a:t>i</a:t>
                </a:r>
                <a:r>
                  <a:rPr lang="zh-CN" altLang="en-US" sz="2000" b="1" dirty="0"/>
                  <a:t>个设备选择第</a:t>
                </a:r>
                <a:r>
                  <a:rPr lang="en-US" altLang="zh-CN" sz="2000" b="1" dirty="0"/>
                  <a:t>j</a:t>
                </a:r>
                <a:r>
                  <a:rPr lang="zh-CN" altLang="en-US" sz="2000" b="1" dirty="0"/>
                  <a:t>个厂家的价格</a:t>
                </a:r>
                <a:endParaRPr lang="en-US" altLang="zh-CN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zh-CN" altLang="en-US" sz="2000" b="1" dirty="0"/>
                  <a:t>：第</a:t>
                </a:r>
                <a:r>
                  <a:rPr lang="en-US" altLang="zh-CN" sz="2000" b="1" dirty="0" err="1"/>
                  <a:t>i</a:t>
                </a:r>
                <a:r>
                  <a:rPr lang="zh-CN" altLang="en-US" sz="2000" b="1" dirty="0"/>
                  <a:t>个设备选择第</a:t>
                </a:r>
                <a:r>
                  <a:rPr lang="en-US" altLang="zh-CN" sz="2000" b="1" dirty="0"/>
                  <a:t>j</a:t>
                </a:r>
                <a:r>
                  <a:rPr lang="zh-CN" altLang="en-US" sz="2000" b="1" dirty="0"/>
                  <a:t>个厂家的带宽</a:t>
                </a:r>
                <a:endParaRPr lang="en-US" altLang="zh-CN" sz="2000" b="1" dirty="0"/>
              </a:p>
              <a:p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最优解表达：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𝒊𝑶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𝑨𝒏𝒔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最优子结构确定：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000" b="1" dirty="0"/>
                  <a:t>假设设备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我们有更好的选择：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96752"/>
                <a:ext cx="11521280" cy="4290534"/>
              </a:xfrm>
              <a:prstGeom prst="rect">
                <a:avLst/>
              </a:prstGeom>
              <a:blipFill>
                <a:blip r:embed="rId2"/>
                <a:stretch>
                  <a:fillRect l="-847" t="-994" b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最优子结构确定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9376" y="1196752"/>
                <a:ext cx="11521280" cy="4835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最优子结构确定：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假设设备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我们有更好的选择：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     </a:t>
                </a:r>
                <a:r>
                  <a:rPr lang="zh-CN" altLang="en-US" sz="2000" b="1" dirty="0"/>
                  <a:t>或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总带宽：当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𝒌𝑶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𝒊𝑶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𝒊𝑶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总价格：当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𝒌𝑶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𝒌𝑶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性价比：</a:t>
                </a:r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𝑨𝒏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𝑨𝒏𝒔</m:t>
                      </m:r>
                    </m:oMath>
                  </m:oMathPara>
                </a14:m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问题具有最优子结构性质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96752"/>
                <a:ext cx="11521280" cy="4835426"/>
              </a:xfrm>
              <a:prstGeom prst="rect">
                <a:avLst/>
              </a:prstGeom>
              <a:blipFill>
                <a:blip r:embed="rId2"/>
                <a:stretch>
                  <a:fillRect l="-847" t="-882" b="-1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38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递归表达式确定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9376" y="1196752"/>
                <a:ext cx="11521280" cy="510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表达</a:t>
                </a:r>
                <a:r>
                  <a:rPr lang="en-US" altLang="zh-CN" sz="2400" b="1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chemeClr val="accent1"/>
                    </a:solidFill>
                  </a:rPr>
                  <a:t>：仅仅把选择到第</a:t>
                </a:r>
                <a:r>
                  <a:rPr lang="en-US" altLang="zh-CN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zh-CN" altLang="en-US" sz="2400" b="1" dirty="0">
                    <a:solidFill>
                      <a:schemeClr val="accent1"/>
                    </a:solidFill>
                  </a:rPr>
                  <a:t>个设备作为状态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zh-CN" sz="2000" b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难以递归计算！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表达</a:t>
                </a:r>
                <a:r>
                  <a:rPr lang="en-US" altLang="zh-CN" sz="2400" b="1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chemeClr val="accent1"/>
                    </a:solidFill>
                  </a:rPr>
                  <a:t>：把带宽作为状态的第二个维度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b="1" dirty="0"/>
                  <a:t>：选择完前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/>
                  <a:t>个设备，总带宽为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时，花费的总价格</a:t>
                </a:r>
                <a:endParaRPr lang="en-US" altLang="zh-CN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1" dirty="0"/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可行方案，这里采用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表达</a:t>
                </a:r>
                <a:r>
                  <a:rPr lang="en-US" altLang="zh-CN" sz="2400" b="1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2400" b="1" dirty="0">
                    <a:solidFill>
                      <a:schemeClr val="accent1"/>
                    </a:solidFill>
                  </a:rPr>
                  <a:t>：把价格作为状态的第二个维度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2000" b="1" dirty="0"/>
                  <a:t>：选择完前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/>
                  <a:t>个设备，总价格为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/>
                  <a:t>时，线路的总带宽</a:t>
                </a:r>
                <a:endParaRPr lang="en-US" altLang="zh-CN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000" b="1" dirty="0"/>
                  <a:t> </a:t>
                </a: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可行方案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96752"/>
                <a:ext cx="11521280" cy="5103898"/>
              </a:xfrm>
              <a:prstGeom prst="rect">
                <a:avLst/>
              </a:prstGeom>
              <a:blipFill>
                <a:blip r:embed="rId2"/>
                <a:stretch>
                  <a:fillRect l="-847" t="-835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9136D9A-973A-4E00-A40B-7F36A966E60C}"/>
              </a:ext>
            </a:extLst>
          </p:cNvPr>
          <p:cNvSpPr/>
          <p:nvPr/>
        </p:nvSpPr>
        <p:spPr>
          <a:xfrm>
            <a:off x="466392" y="2852936"/>
            <a:ext cx="7951566" cy="15841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8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非递归实现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5360" y="1052736"/>
                <a:ext cx="11593288" cy="541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边界条件：</a:t>
                </a:r>
                <a:endParaRPr lang="en-US" altLang="zh-CN" sz="20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递归条件：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latin typeface="Cambria Math" panose="02040503050406030204" pitchFamily="18" charset="0"/>
                  </a:rPr>
                  <a:t>：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1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latin typeface="Cambria Math" panose="02040503050406030204" pitchFamily="18" charset="0"/>
                  </a:rPr>
                  <a:t>：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pPr lvl="5"/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求解式：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𝑨𝒏𝒔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另外：</a:t>
                </a:r>
                <a:endParaRPr lang="en-US" altLang="zh-CN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zh-CN" sz="2000" b="1" dirty="0"/>
                  <a:t>DP</a:t>
                </a:r>
                <a:r>
                  <a:rPr lang="zh-CN" altLang="en-US" sz="2000" b="1" dirty="0"/>
                  <a:t>使用的矩阵预先初始为极大</a:t>
                </a:r>
                <a:r>
                  <a:rPr lang="en-US" altLang="zh-CN" sz="2000" b="1" dirty="0"/>
                  <a:t>INF</a:t>
                </a:r>
              </a:p>
              <a:p>
                <a:r>
                  <a:rPr lang="zh-CN" altLang="en-US" sz="2000" b="1" dirty="0"/>
                  <a:t>若子问题的某一带宽不可实现，便不必进一步计算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052736"/>
                <a:ext cx="11593288" cy="5418215"/>
              </a:xfrm>
              <a:prstGeom prst="rect">
                <a:avLst/>
              </a:prstGeom>
              <a:blipFill>
                <a:blip r:embed="rId3"/>
                <a:stretch>
                  <a:fillRect l="-789" t="-787" b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223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9D38C6-71D4-4F34-9B82-869B54BE0055}"/>
              </a:ext>
            </a:extLst>
          </p:cNvPr>
          <p:cNvSpPr txBox="1"/>
          <p:nvPr/>
        </p:nvSpPr>
        <p:spPr>
          <a:xfrm>
            <a:off x="1202899" y="2085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非递归实现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17780-5DCF-4F1D-9A9B-15E3900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12" y="1692457"/>
            <a:ext cx="9480376" cy="41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9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5F5F5F"/>
      </a:accent2>
      <a:accent3>
        <a:srgbClr val="90000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bg1"/>
          </a:solidFill>
        </a:ln>
      </a:spPr>
      <a:bodyPr rtlCol="0" anchor="ctr"/>
      <a:lstStyle>
        <a:defPPr algn="ctr">
          <a:defRPr sz="1600" b="1" i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 anchorCtr="0"/>
      <a:lstStyle>
        <a:defPPr marL="360000">
          <a:defRPr sz="2400" b="1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353</Words>
  <Application>Microsoft Office PowerPoint</Application>
  <PresentationFormat>宽屏</PresentationFormat>
  <Paragraphs>143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陈佳伟</dc:creator>
  <cp:lastModifiedBy>Maxwell Lyu</cp:lastModifiedBy>
  <cp:revision>197</cp:revision>
  <dcterms:created xsi:type="dcterms:W3CDTF">2017-04-25T11:19:10Z</dcterms:created>
  <dcterms:modified xsi:type="dcterms:W3CDTF">2018-09-16T09:19:08Z</dcterms:modified>
</cp:coreProperties>
</file>