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6"/>
  </p:notesMasterIdLst>
  <p:sldIdLst>
    <p:sldId id="256" r:id="rId2"/>
    <p:sldId id="311" r:id="rId3"/>
    <p:sldId id="313" r:id="rId4"/>
    <p:sldId id="274" r:id="rId5"/>
    <p:sldId id="312" r:id="rId6"/>
    <p:sldId id="314" r:id="rId7"/>
    <p:sldId id="315" r:id="rId8"/>
    <p:sldId id="316" r:id="rId9"/>
    <p:sldId id="317" r:id="rId10"/>
    <p:sldId id="275" r:id="rId11"/>
    <p:sldId id="320" r:id="rId12"/>
    <p:sldId id="321" r:id="rId13"/>
    <p:sldId id="322" r:id="rId14"/>
    <p:sldId id="324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9070" autoAdjust="0"/>
  </p:normalViewPr>
  <p:slideViewPr>
    <p:cSldViewPr>
      <p:cViewPr varScale="1">
        <p:scale>
          <a:sx n="68" d="100"/>
          <a:sy n="68" d="100"/>
        </p:scale>
        <p:origin x="-1205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0769D-11FB-49DC-AF3F-10F665D0C6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9C0B00-5AF7-4946-91B2-7305F19A02EE}">
      <dgm:prSet phldrT="[文本]"/>
      <dgm:spPr/>
      <dgm:t>
        <a:bodyPr/>
        <a:lstStyle/>
        <a:p>
          <a:r>
            <a:rPr lang="zh-CN" altLang="en-US" dirty="0" smtClean="0"/>
            <a:t>引论：各种定义</a:t>
          </a:r>
          <a:endParaRPr lang="zh-CN" altLang="en-US" dirty="0"/>
        </a:p>
      </dgm:t>
    </dgm:pt>
    <dgm:pt modelId="{B867679C-F5EE-4583-AC38-B7E0ABA994D3}" type="parTrans" cxnId="{F0E1D3F6-64D6-4A4C-911C-1CE6CD21EAB4}">
      <dgm:prSet/>
      <dgm:spPr/>
      <dgm:t>
        <a:bodyPr/>
        <a:lstStyle/>
        <a:p>
          <a:endParaRPr lang="zh-CN" altLang="en-US"/>
        </a:p>
      </dgm:t>
    </dgm:pt>
    <dgm:pt modelId="{EFCB7747-25A6-4FCB-B7F8-49B922AD4512}" type="sibTrans" cxnId="{F0E1D3F6-64D6-4A4C-911C-1CE6CD21EAB4}">
      <dgm:prSet/>
      <dgm:spPr/>
      <dgm:t>
        <a:bodyPr/>
        <a:lstStyle/>
        <a:p>
          <a:endParaRPr lang="zh-CN" altLang="en-US"/>
        </a:p>
      </dgm:t>
    </dgm:pt>
    <dgm:pt modelId="{FE99567A-0481-424B-A025-159AE885A59E}">
      <dgm:prSet phldrT="[文本]"/>
      <dgm:spPr/>
      <dgm:t>
        <a:bodyPr/>
        <a:lstStyle/>
        <a:p>
          <a:r>
            <a:rPr lang="zh-CN" altLang="en-US" dirty="0" smtClean="0"/>
            <a:t>问题转化：多重集合与不定方程</a:t>
          </a:r>
          <a:endParaRPr lang="zh-CN" altLang="en-US" dirty="0"/>
        </a:p>
      </dgm:t>
    </dgm:pt>
    <dgm:pt modelId="{83D58CBD-E744-47AD-8F98-6C334EE03946}" type="parTrans" cxnId="{DAF9B55F-24A9-46B3-B9A3-9E73597C7B5C}">
      <dgm:prSet/>
      <dgm:spPr/>
      <dgm:t>
        <a:bodyPr/>
        <a:lstStyle/>
        <a:p>
          <a:endParaRPr lang="zh-CN" altLang="en-US"/>
        </a:p>
      </dgm:t>
    </dgm:pt>
    <dgm:pt modelId="{28C38D09-DEB5-4CF3-8AAD-2328D2501B4B}" type="sibTrans" cxnId="{DAF9B55F-24A9-46B3-B9A3-9E73597C7B5C}">
      <dgm:prSet/>
      <dgm:spPr/>
      <dgm:t>
        <a:bodyPr/>
        <a:lstStyle/>
        <a:p>
          <a:endParaRPr lang="zh-CN" altLang="en-US"/>
        </a:p>
      </dgm:t>
    </dgm:pt>
    <dgm:pt modelId="{20190895-D673-4BB9-B2A7-94F24270682D}">
      <dgm:prSet phldrT="[文本]"/>
      <dgm:spPr/>
      <dgm:t>
        <a:bodyPr/>
        <a:lstStyle/>
        <a:p>
          <a:r>
            <a:rPr lang="zh-CN" altLang="en-US" dirty="0" smtClean="0"/>
            <a:t>浅谈不定方程的解</a:t>
          </a:r>
          <a:r>
            <a:rPr lang="en-US" altLang="zh-CN" dirty="0" smtClean="0"/>
            <a:t>(</a:t>
          </a:r>
          <a:r>
            <a:rPr lang="zh-CN" altLang="en-US" dirty="0" smtClean="0"/>
            <a:t>多重集合的组合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502AE3C1-300C-478E-90AD-1AEA3980FF97}" type="parTrans" cxnId="{C3294E66-59D9-40E1-85BF-F3D225F6F2F5}">
      <dgm:prSet/>
      <dgm:spPr/>
      <dgm:t>
        <a:bodyPr/>
        <a:lstStyle/>
        <a:p>
          <a:endParaRPr lang="zh-CN" altLang="en-US"/>
        </a:p>
      </dgm:t>
    </dgm:pt>
    <dgm:pt modelId="{0F2D6434-98FE-4B2A-9A1C-32A413E418E7}" type="sibTrans" cxnId="{C3294E66-59D9-40E1-85BF-F3D225F6F2F5}">
      <dgm:prSet/>
      <dgm:spPr/>
      <dgm:t>
        <a:bodyPr/>
        <a:lstStyle/>
        <a:p>
          <a:endParaRPr lang="zh-CN" altLang="en-US"/>
        </a:p>
      </dgm:t>
    </dgm:pt>
    <dgm:pt modelId="{5AC24A11-88C7-461B-ACF8-E4EB84E93746}" type="pres">
      <dgm:prSet presAssocID="{51F0769D-11FB-49DC-AF3F-10F665D0C63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30F29A-BC43-4879-B88F-7B3276B82EC3}" type="pres">
      <dgm:prSet presAssocID="{B69C0B00-5AF7-4946-91B2-7305F19A02EE}" presName="parentLin" presStyleCnt="0"/>
      <dgm:spPr/>
    </dgm:pt>
    <dgm:pt modelId="{08C54822-CCA8-45D2-A403-98588C79123F}" type="pres">
      <dgm:prSet presAssocID="{B69C0B00-5AF7-4946-91B2-7305F19A02E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15F463C-4372-451B-B16E-399FA7C4FE15}" type="pres">
      <dgm:prSet presAssocID="{B69C0B00-5AF7-4946-91B2-7305F19A02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07DF7-F31F-469D-B83B-A0F2EA1B4670}" type="pres">
      <dgm:prSet presAssocID="{B69C0B00-5AF7-4946-91B2-7305F19A02EE}" presName="negativeSpace" presStyleCnt="0"/>
      <dgm:spPr/>
    </dgm:pt>
    <dgm:pt modelId="{9C458739-CFB3-4FAA-A4C6-2D390220B381}" type="pres">
      <dgm:prSet presAssocID="{B69C0B00-5AF7-4946-91B2-7305F19A02EE}" presName="childText" presStyleLbl="conFgAcc1" presStyleIdx="0" presStyleCnt="3">
        <dgm:presLayoutVars>
          <dgm:bulletEnabled val="1"/>
        </dgm:presLayoutVars>
      </dgm:prSet>
      <dgm:spPr/>
    </dgm:pt>
    <dgm:pt modelId="{76D064F2-2EFD-4545-8EA7-9AA295267C16}" type="pres">
      <dgm:prSet presAssocID="{EFCB7747-25A6-4FCB-B7F8-49B922AD4512}" presName="spaceBetweenRectangles" presStyleCnt="0"/>
      <dgm:spPr/>
    </dgm:pt>
    <dgm:pt modelId="{0D835748-7FB4-41E6-8ED5-660BD112FEA7}" type="pres">
      <dgm:prSet presAssocID="{FE99567A-0481-424B-A025-159AE885A59E}" presName="parentLin" presStyleCnt="0"/>
      <dgm:spPr/>
    </dgm:pt>
    <dgm:pt modelId="{AF67A4AC-DF9C-454B-99FB-5B201B654F10}" type="pres">
      <dgm:prSet presAssocID="{FE99567A-0481-424B-A025-159AE885A59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53EEB67B-D58A-47FF-A9E7-D536215F1AD1}" type="pres">
      <dgm:prSet presAssocID="{FE99567A-0481-424B-A025-159AE885A59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E8E8B-DC48-492B-9DBD-2CC9125BD8A9}" type="pres">
      <dgm:prSet presAssocID="{FE99567A-0481-424B-A025-159AE885A59E}" presName="negativeSpace" presStyleCnt="0"/>
      <dgm:spPr/>
    </dgm:pt>
    <dgm:pt modelId="{07898D74-3EBE-455A-BEBB-DC5D16A56C68}" type="pres">
      <dgm:prSet presAssocID="{FE99567A-0481-424B-A025-159AE885A59E}" presName="childText" presStyleLbl="conFgAcc1" presStyleIdx="1" presStyleCnt="3">
        <dgm:presLayoutVars>
          <dgm:bulletEnabled val="1"/>
        </dgm:presLayoutVars>
      </dgm:prSet>
      <dgm:spPr/>
    </dgm:pt>
    <dgm:pt modelId="{11778849-3F1A-44C6-AE8E-879DA557E791}" type="pres">
      <dgm:prSet presAssocID="{28C38D09-DEB5-4CF3-8AAD-2328D2501B4B}" presName="spaceBetweenRectangles" presStyleCnt="0"/>
      <dgm:spPr/>
    </dgm:pt>
    <dgm:pt modelId="{B2EDB9D7-92FA-4EC0-B82F-8C548B972E95}" type="pres">
      <dgm:prSet presAssocID="{20190895-D673-4BB9-B2A7-94F24270682D}" presName="parentLin" presStyleCnt="0"/>
      <dgm:spPr/>
    </dgm:pt>
    <dgm:pt modelId="{8192534D-7606-4AE5-83EF-4511BDD0D26C}" type="pres">
      <dgm:prSet presAssocID="{20190895-D673-4BB9-B2A7-94F24270682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263F05F-34E8-4A67-909E-EA73C9FC2ACD}" type="pres">
      <dgm:prSet presAssocID="{20190895-D673-4BB9-B2A7-94F2427068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16D38-9063-40A8-936D-D470A78D6767}" type="pres">
      <dgm:prSet presAssocID="{20190895-D673-4BB9-B2A7-94F24270682D}" presName="negativeSpace" presStyleCnt="0"/>
      <dgm:spPr/>
    </dgm:pt>
    <dgm:pt modelId="{FF11993E-C2D2-4A84-A2EE-7B3B5F39BEA2}" type="pres">
      <dgm:prSet presAssocID="{20190895-D673-4BB9-B2A7-94F2427068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4AE470-36C9-4E7B-A3EA-647661353023}" type="presOf" srcId="{B69C0B00-5AF7-4946-91B2-7305F19A02EE}" destId="{08C54822-CCA8-45D2-A403-98588C79123F}" srcOrd="0" destOrd="0" presId="urn:microsoft.com/office/officeart/2005/8/layout/list1"/>
    <dgm:cxn modelId="{56C90465-16C2-447C-8859-485C8135DB79}" type="presOf" srcId="{B69C0B00-5AF7-4946-91B2-7305F19A02EE}" destId="{E15F463C-4372-451B-B16E-399FA7C4FE15}" srcOrd="1" destOrd="0" presId="urn:microsoft.com/office/officeart/2005/8/layout/list1"/>
    <dgm:cxn modelId="{57044948-19BF-4401-A395-FCA260092F50}" type="presOf" srcId="{FE99567A-0481-424B-A025-159AE885A59E}" destId="{53EEB67B-D58A-47FF-A9E7-D536215F1AD1}" srcOrd="1" destOrd="0" presId="urn:microsoft.com/office/officeart/2005/8/layout/list1"/>
    <dgm:cxn modelId="{016855EF-B204-4ED5-BEDC-2A6FAAC68887}" type="presOf" srcId="{20190895-D673-4BB9-B2A7-94F24270682D}" destId="{0263F05F-34E8-4A67-909E-EA73C9FC2ACD}" srcOrd="1" destOrd="0" presId="urn:microsoft.com/office/officeart/2005/8/layout/list1"/>
    <dgm:cxn modelId="{D8C74C63-D9A2-4D42-BE98-6F2CB8C02F62}" type="presOf" srcId="{51F0769D-11FB-49DC-AF3F-10F665D0C631}" destId="{5AC24A11-88C7-461B-ACF8-E4EB84E93746}" srcOrd="0" destOrd="0" presId="urn:microsoft.com/office/officeart/2005/8/layout/list1"/>
    <dgm:cxn modelId="{C3294E66-59D9-40E1-85BF-F3D225F6F2F5}" srcId="{51F0769D-11FB-49DC-AF3F-10F665D0C631}" destId="{20190895-D673-4BB9-B2A7-94F24270682D}" srcOrd="2" destOrd="0" parTransId="{502AE3C1-300C-478E-90AD-1AEA3980FF97}" sibTransId="{0F2D6434-98FE-4B2A-9A1C-32A413E418E7}"/>
    <dgm:cxn modelId="{DAF9B55F-24A9-46B3-B9A3-9E73597C7B5C}" srcId="{51F0769D-11FB-49DC-AF3F-10F665D0C631}" destId="{FE99567A-0481-424B-A025-159AE885A59E}" srcOrd="1" destOrd="0" parTransId="{83D58CBD-E744-47AD-8F98-6C334EE03946}" sibTransId="{28C38D09-DEB5-4CF3-8AAD-2328D2501B4B}"/>
    <dgm:cxn modelId="{16B6DDE1-8490-4F3C-8D4F-43131F24781E}" type="presOf" srcId="{FE99567A-0481-424B-A025-159AE885A59E}" destId="{AF67A4AC-DF9C-454B-99FB-5B201B654F10}" srcOrd="0" destOrd="0" presId="urn:microsoft.com/office/officeart/2005/8/layout/list1"/>
    <dgm:cxn modelId="{F0E1D3F6-64D6-4A4C-911C-1CE6CD21EAB4}" srcId="{51F0769D-11FB-49DC-AF3F-10F665D0C631}" destId="{B69C0B00-5AF7-4946-91B2-7305F19A02EE}" srcOrd="0" destOrd="0" parTransId="{B867679C-F5EE-4583-AC38-B7E0ABA994D3}" sibTransId="{EFCB7747-25A6-4FCB-B7F8-49B922AD4512}"/>
    <dgm:cxn modelId="{FF8404B7-1414-4B30-961C-D7CB69A093DE}" type="presOf" srcId="{20190895-D673-4BB9-B2A7-94F24270682D}" destId="{8192534D-7606-4AE5-83EF-4511BDD0D26C}" srcOrd="0" destOrd="0" presId="urn:microsoft.com/office/officeart/2005/8/layout/list1"/>
    <dgm:cxn modelId="{CA81042A-241D-436A-8449-08E4DB0D671A}" type="presParOf" srcId="{5AC24A11-88C7-461B-ACF8-E4EB84E93746}" destId="{0430F29A-BC43-4879-B88F-7B3276B82EC3}" srcOrd="0" destOrd="0" presId="urn:microsoft.com/office/officeart/2005/8/layout/list1"/>
    <dgm:cxn modelId="{7B03C494-3DDE-4AA7-B402-36515C503DE3}" type="presParOf" srcId="{0430F29A-BC43-4879-B88F-7B3276B82EC3}" destId="{08C54822-CCA8-45D2-A403-98588C79123F}" srcOrd="0" destOrd="0" presId="urn:microsoft.com/office/officeart/2005/8/layout/list1"/>
    <dgm:cxn modelId="{EFD5F68B-9E61-49B8-B137-2ABDADD736D3}" type="presParOf" srcId="{0430F29A-BC43-4879-B88F-7B3276B82EC3}" destId="{E15F463C-4372-451B-B16E-399FA7C4FE15}" srcOrd="1" destOrd="0" presId="urn:microsoft.com/office/officeart/2005/8/layout/list1"/>
    <dgm:cxn modelId="{E93561FE-566F-4D7C-908D-6187C59FF504}" type="presParOf" srcId="{5AC24A11-88C7-461B-ACF8-E4EB84E93746}" destId="{B0F07DF7-F31F-469D-B83B-A0F2EA1B4670}" srcOrd="1" destOrd="0" presId="urn:microsoft.com/office/officeart/2005/8/layout/list1"/>
    <dgm:cxn modelId="{34D17CF9-F621-4703-8125-F43806F03209}" type="presParOf" srcId="{5AC24A11-88C7-461B-ACF8-E4EB84E93746}" destId="{9C458739-CFB3-4FAA-A4C6-2D390220B381}" srcOrd="2" destOrd="0" presId="urn:microsoft.com/office/officeart/2005/8/layout/list1"/>
    <dgm:cxn modelId="{64961308-8122-49B8-AF9E-9993EDBAE453}" type="presParOf" srcId="{5AC24A11-88C7-461B-ACF8-E4EB84E93746}" destId="{76D064F2-2EFD-4545-8EA7-9AA295267C16}" srcOrd="3" destOrd="0" presId="urn:microsoft.com/office/officeart/2005/8/layout/list1"/>
    <dgm:cxn modelId="{3040F2DA-17DA-40AB-A102-DDDC552A1690}" type="presParOf" srcId="{5AC24A11-88C7-461B-ACF8-E4EB84E93746}" destId="{0D835748-7FB4-41E6-8ED5-660BD112FEA7}" srcOrd="4" destOrd="0" presId="urn:microsoft.com/office/officeart/2005/8/layout/list1"/>
    <dgm:cxn modelId="{79E37FBE-FB9A-4790-A869-FA9565CA6E2F}" type="presParOf" srcId="{0D835748-7FB4-41E6-8ED5-660BD112FEA7}" destId="{AF67A4AC-DF9C-454B-99FB-5B201B654F10}" srcOrd="0" destOrd="0" presId="urn:microsoft.com/office/officeart/2005/8/layout/list1"/>
    <dgm:cxn modelId="{200A22E9-6179-4D2C-823C-73ADFCF61ABF}" type="presParOf" srcId="{0D835748-7FB4-41E6-8ED5-660BD112FEA7}" destId="{53EEB67B-D58A-47FF-A9E7-D536215F1AD1}" srcOrd="1" destOrd="0" presId="urn:microsoft.com/office/officeart/2005/8/layout/list1"/>
    <dgm:cxn modelId="{1AA9E950-0720-4B70-99BD-4D11EAE9EDCC}" type="presParOf" srcId="{5AC24A11-88C7-461B-ACF8-E4EB84E93746}" destId="{E5AE8E8B-DC48-492B-9DBD-2CC9125BD8A9}" srcOrd="5" destOrd="0" presId="urn:microsoft.com/office/officeart/2005/8/layout/list1"/>
    <dgm:cxn modelId="{AA6BBEFA-E818-453C-87DA-4906EA9E6F5D}" type="presParOf" srcId="{5AC24A11-88C7-461B-ACF8-E4EB84E93746}" destId="{07898D74-3EBE-455A-BEBB-DC5D16A56C68}" srcOrd="6" destOrd="0" presId="urn:microsoft.com/office/officeart/2005/8/layout/list1"/>
    <dgm:cxn modelId="{F8768FA3-7CA7-4BFC-83E0-F1CCD1DE7E74}" type="presParOf" srcId="{5AC24A11-88C7-461B-ACF8-E4EB84E93746}" destId="{11778849-3F1A-44C6-AE8E-879DA557E791}" srcOrd="7" destOrd="0" presId="urn:microsoft.com/office/officeart/2005/8/layout/list1"/>
    <dgm:cxn modelId="{04510A27-D5DA-4FEB-8C28-D69C94C394A0}" type="presParOf" srcId="{5AC24A11-88C7-461B-ACF8-E4EB84E93746}" destId="{B2EDB9D7-92FA-4EC0-B82F-8C548B972E95}" srcOrd="8" destOrd="0" presId="urn:microsoft.com/office/officeart/2005/8/layout/list1"/>
    <dgm:cxn modelId="{EED8C76A-2F92-47B9-B483-DD352C1A007E}" type="presParOf" srcId="{B2EDB9D7-92FA-4EC0-B82F-8C548B972E95}" destId="{8192534D-7606-4AE5-83EF-4511BDD0D26C}" srcOrd="0" destOrd="0" presId="urn:microsoft.com/office/officeart/2005/8/layout/list1"/>
    <dgm:cxn modelId="{963AED4F-A2A6-44E9-A811-27F5055B6379}" type="presParOf" srcId="{B2EDB9D7-92FA-4EC0-B82F-8C548B972E95}" destId="{0263F05F-34E8-4A67-909E-EA73C9FC2ACD}" srcOrd="1" destOrd="0" presId="urn:microsoft.com/office/officeart/2005/8/layout/list1"/>
    <dgm:cxn modelId="{C34FCE16-6FF6-4048-8DF4-8ADA3C9C5F96}" type="presParOf" srcId="{5AC24A11-88C7-461B-ACF8-E4EB84E93746}" destId="{CFC16D38-9063-40A8-936D-D470A78D6767}" srcOrd="9" destOrd="0" presId="urn:microsoft.com/office/officeart/2005/8/layout/list1"/>
    <dgm:cxn modelId="{61C9FD4F-D003-4423-9FA1-594535150A82}" type="presParOf" srcId="{5AC24A11-88C7-461B-ACF8-E4EB84E93746}" destId="{FF11993E-C2D2-4A84-A2EE-7B3B5F39BEA2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B10C1D-81C7-4E98-8B43-7FE75B530F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438159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B10C1D-81C7-4E98-8B43-7FE75B530F7C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好吧，首先，我先岔开来讲一个问题，这个问题你们刚刚应该听过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xk</a:t>
            </a:r>
            <a:r>
              <a:rPr lang="zh-CN" altLang="en-US" dirty="0" smtClean="0"/>
              <a:t>。就当我强化一下印象。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93B1FD-7D48-454A-A504-33FED0987333}" type="slidenum">
              <a:rPr lang="zh-CN" altLang="zh-CN" smtClean="0"/>
              <a:pPr/>
              <a:t>10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4963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铺垫了那么多，来开始我应该讲的内容。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93B1FD-7D48-454A-A504-33FED0987333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49632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铺垫了那么多，来开始我应该讲的内容。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93B1FD-7D48-454A-A504-33FED0987333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4963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93B1FD-7D48-454A-A504-33FED0987333}" type="slidenum">
              <a:rPr lang="zh-CN" altLang="zh-CN" smtClean="0"/>
              <a:pPr/>
              <a:t>13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49632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93B1FD-7D48-454A-A504-33FED0987333}" type="slidenum">
              <a:rPr lang="zh-CN" altLang="zh-CN" smtClean="0"/>
              <a:pPr/>
              <a:t>14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4963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今天我从三个部分来介绍我要讲的问题：</a:t>
            </a:r>
            <a:r>
              <a:rPr lang="zh-CN" altLang="zh-CN" dirty="0" smtClean="0"/>
              <a:t> </a:t>
            </a:r>
            <a:r>
              <a:rPr lang="zh-CN" altLang="en-US" dirty="0" smtClean="0"/>
              <a:t>多重集合的组合问题。</a:t>
            </a:r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2052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2052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4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2052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好吧，下面内容就是我为了讲的方便做的定义。首先，我想引入一种表示方式，如第一条，</a:t>
            </a:r>
            <a:r>
              <a:rPr lang="en-US" altLang="zh-CN" dirty="0" err="1" smtClean="0"/>
              <a:t>ki</a:t>
            </a:r>
            <a:r>
              <a:rPr lang="en-US" dirty="0" err="1" smtClean="0"/>
              <a:t>·xi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xi</a:t>
            </a:r>
            <a:r>
              <a:rPr lang="zh-CN" altLang="en-US" dirty="0" smtClean="0"/>
              <a:t>这个元素的重数为</a:t>
            </a:r>
            <a:r>
              <a:rPr lang="en-US" altLang="zh-CN" dirty="0" err="1" smtClean="0"/>
              <a:t>ki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然后，引入一个概念：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组合：也就是</a:t>
            </a:r>
            <a:r>
              <a:rPr lang="en-US" altLang="zh-CN" sz="1200" dirty="0" smtClean="0"/>
              <a:t>S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r</a:t>
            </a:r>
            <a:r>
              <a:rPr lang="zh-CN" altLang="en-US" sz="1200" dirty="0" smtClean="0"/>
              <a:t>个对象的无序选择，</a:t>
            </a:r>
            <a:r>
              <a:rPr lang="zh-CN" altLang="en-US" dirty="0" smtClean="0"/>
              <a:t>一个大小（也就是势）为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的多重子集是一个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组合。我用符号化的语言表示一下，也就是小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。这个小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组合中的一个。举个例子：</a:t>
            </a:r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2052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6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2052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然后，我今天探讨的问题是这个多重集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种类型的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组合的数量，并且前提条件都是每一种类型的重数在原来的集合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里面是无限多的。</a:t>
            </a:r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7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20528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因此，我们可以把这个多重集合的问题转化成不定方程的问题。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93B1FD-7D48-454A-A504-33FED0987333}" type="slidenum">
              <a:rPr lang="zh-CN" altLang="zh-CN" smtClean="0"/>
              <a:pPr/>
              <a:t>8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84963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DFB8-E520-49B6-B45B-87D53B51F607}" type="slidenum">
              <a:rPr lang="zh-CN" altLang="zh-CN" smtClean="0"/>
              <a:pPr/>
              <a:t>9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0205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EB42D-C553-4767-A452-7A84A3C7D7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39627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C32BB-9102-4073-BBE2-FC584DC9FA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2781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BA884-1EF2-4E38-BAFD-7F1BE91101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9859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CDBC6-3CCC-4661-8661-4ACAA0A2734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5480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7ABA9-E0D0-4E74-B6FA-E87D8807ED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87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42CF-FA62-4601-8729-8D30E67E096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9630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55A83-2EB7-4A01-B635-95B7339D5A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89586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180C1-5253-4658-B0CE-FC8ED1A98A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54859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805FB-F17C-487C-AE82-B2D8B058BE8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8748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372E7-A814-40ED-B26C-E61B59B301B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3596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7FAFE-6330-4D39-87B9-C8A2D32FD6D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8198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7E452649-04A7-4CD1-A5B7-C1D1F25A30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Open topic 3.2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dirty="0" smtClean="0"/>
              <a:t>多重集合的组合问题</a:t>
            </a:r>
            <a:endParaRPr lang="zh-CN" altLang="zh-CN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836" y="1571612"/>
            <a:ext cx="1057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引理：设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种类型对象的多重集合，每种元素均具有无限的重复数。那么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组合的个数等于</a:t>
            </a:r>
            <a:r>
              <a:rPr lang="en-US" altLang="zh-CN" dirty="0" smtClean="0"/>
              <a:t>C(r+k-1,k-1)</a:t>
            </a:r>
            <a:r>
              <a:rPr lang="zh-CN" altLang="en-US" dirty="0" smtClean="0"/>
              <a:t>（</a:t>
            </a:r>
            <a:r>
              <a:rPr lang="en-US" altLang="zh-CN" dirty="0" smtClean="0"/>
              <a:t>=C(r+k-1,r)</a:t>
            </a:r>
            <a:r>
              <a:rPr lang="zh-CN" altLang="en-US" dirty="0" smtClean="0"/>
              <a:t>）</a:t>
            </a:r>
            <a:r>
              <a:rPr lang="zh-CN" altLang="en-US" dirty="0" smtClean="0">
                <a:hlinkClick r:id="rId3" action="ppaction://hlinksldjump"/>
              </a:rPr>
              <a:t>传送门</a:t>
            </a:r>
            <a:r>
              <a:rPr lang="en-US" altLang="zh-CN" dirty="0" smtClean="0">
                <a:hlinkClick r:id="rId3" action="ppaction://hlinksldjump"/>
              </a:rPr>
              <a:t>1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6712" y="214290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不定方程的非负整数解（</a:t>
            </a:r>
            <a:r>
              <a:rPr kumimoji="0" lang="en-US" altLang="zh-CN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3.2.4</a:t>
            </a: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836" y="2357430"/>
            <a:ext cx="1014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转化后的问题：</a:t>
            </a:r>
            <a:r>
              <a:rPr lang="en-US" altLang="zh-CN" dirty="0" smtClean="0"/>
              <a:t> x1+x2+…+</a:t>
            </a:r>
            <a:r>
              <a:rPr lang="en-US" altLang="zh-CN" dirty="0" err="1" smtClean="0"/>
              <a:t>xk</a:t>
            </a:r>
            <a:r>
              <a:rPr lang="en-US" altLang="zh-CN" dirty="0" smtClean="0"/>
              <a:t>=r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）的非负整数解个数。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23836" y="2857496"/>
            <a:ext cx="10572824" cy="4524315"/>
            <a:chOff x="523836" y="2857496"/>
            <a:chExt cx="10572824" cy="4524315"/>
          </a:xfrm>
        </p:grpSpPr>
        <p:sp>
          <p:nvSpPr>
            <p:cNvPr id="15" name="TextBox 14"/>
            <p:cNvSpPr txBox="1"/>
            <p:nvPr/>
          </p:nvSpPr>
          <p:spPr>
            <a:xfrm>
              <a:off x="523836" y="2857496"/>
              <a:ext cx="1057282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证明：</a:t>
              </a:r>
              <a:endParaRPr lang="en-US" altLang="zh-CN" dirty="0" smtClean="0"/>
            </a:p>
            <a:p>
              <a:r>
                <a:rPr lang="zh-CN" altLang="en-US" dirty="0" smtClean="0"/>
                <a:t>隔板法之</a:t>
              </a:r>
              <a:r>
                <a:rPr lang="en-US" altLang="zh-CN" dirty="0" smtClean="0"/>
                <a:t>0-1</a:t>
              </a:r>
              <a:r>
                <a:rPr lang="zh-CN" altLang="en-US" dirty="0" smtClean="0"/>
                <a:t>序列</a:t>
              </a:r>
              <a:r>
                <a:rPr lang="zh-CN" altLang="en-US" dirty="0" smtClean="0">
                  <a:sym typeface="Wingdings" pitchFamily="2" charset="2"/>
                </a:rPr>
                <a:t>：</a:t>
              </a:r>
              <a:endParaRPr lang="en-US" altLang="zh-CN" dirty="0" smtClean="0">
                <a:sym typeface="Wingdings" pitchFamily="2" charset="2"/>
              </a:endParaRPr>
            </a:p>
            <a:p>
              <a:r>
                <a:rPr lang="en-US" altLang="zh-CN" dirty="0" smtClean="0">
                  <a:sym typeface="Wingdings" pitchFamily="2" charset="2"/>
                </a:rPr>
                <a:t>00..00100….001….100…00 (2)</a:t>
              </a:r>
            </a:p>
            <a:p>
              <a:endParaRPr lang="en-US" altLang="zh-CN" dirty="0" smtClean="0">
                <a:sym typeface="Wingdings" pitchFamily="2" charset="2"/>
              </a:endParaRPr>
            </a:p>
            <a:p>
              <a:r>
                <a:rPr lang="en-US" altLang="zh-CN" dirty="0" smtClean="0">
                  <a:sym typeface="Wingdings" pitchFamily="2" charset="2"/>
                </a:rPr>
                <a:t>   x1</a:t>
              </a:r>
              <a:r>
                <a:rPr lang="zh-CN" altLang="en-US" dirty="0" smtClean="0">
                  <a:sym typeface="Wingdings" pitchFamily="2" charset="2"/>
                </a:rPr>
                <a:t>个      </a:t>
              </a:r>
              <a:r>
                <a:rPr lang="en-US" altLang="zh-CN" dirty="0" smtClean="0">
                  <a:sym typeface="Wingdings" pitchFamily="2" charset="2"/>
                </a:rPr>
                <a:t>x2</a:t>
              </a:r>
              <a:r>
                <a:rPr lang="zh-CN" altLang="en-US" dirty="0" smtClean="0">
                  <a:sym typeface="Wingdings" pitchFamily="2" charset="2"/>
                </a:rPr>
                <a:t>个              </a:t>
              </a:r>
              <a:r>
                <a:rPr lang="en-US" altLang="zh-CN" dirty="0" err="1" smtClean="0">
                  <a:sym typeface="Wingdings" pitchFamily="2" charset="2"/>
                </a:rPr>
                <a:t>xk</a:t>
              </a:r>
              <a:r>
                <a:rPr lang="zh-CN" altLang="en-US" dirty="0" smtClean="0">
                  <a:sym typeface="Wingdings" pitchFamily="2" charset="2"/>
                </a:rPr>
                <a:t>个 （ ∑ </a:t>
              </a:r>
              <a:r>
                <a:rPr lang="en-US" altLang="zh-CN" dirty="0" smtClean="0">
                  <a:sym typeface="Wingdings" pitchFamily="2" charset="2"/>
                </a:rPr>
                <a:t>xi=r</a:t>
              </a:r>
              <a:r>
                <a:rPr lang="zh-CN" altLang="en-US" dirty="0" smtClean="0">
                  <a:sym typeface="Wingdings" pitchFamily="2" charset="2"/>
                </a:rPr>
                <a:t>）</a:t>
              </a:r>
              <a:endParaRPr lang="en-US" altLang="zh-CN" dirty="0" smtClean="0">
                <a:sym typeface="Wingdings" pitchFamily="2" charset="2"/>
              </a:endParaRPr>
            </a:p>
            <a:p>
              <a:r>
                <a:rPr lang="zh-CN" altLang="en-US" dirty="0" smtClean="0">
                  <a:sym typeface="Wingdings" pitchFamily="2" charset="2"/>
                </a:rPr>
                <a:t>      构造</a:t>
              </a:r>
              <a:r>
                <a:rPr lang="en-US" altLang="zh-CN" dirty="0" smtClean="0">
                  <a:sym typeface="Wingdings" pitchFamily="2" charset="2"/>
                </a:rPr>
                <a:t>0-1</a:t>
              </a:r>
              <a:r>
                <a:rPr lang="zh-CN" altLang="en-US" dirty="0" smtClean="0">
                  <a:sym typeface="Wingdings" pitchFamily="2" charset="2"/>
                </a:rPr>
                <a:t>序列</a:t>
              </a:r>
              <a:r>
                <a:rPr lang="en-US" altLang="zh-CN" dirty="0" smtClean="0">
                  <a:sym typeface="Wingdings" pitchFamily="2" charset="2"/>
                </a:rPr>
                <a:t>1</a:t>
              </a:r>
              <a:r>
                <a:rPr lang="zh-CN" altLang="en-US" dirty="0" smtClean="0">
                  <a:sym typeface="Wingdings" pitchFamily="2" charset="2"/>
                </a:rPr>
                <a:t>，共有</a:t>
              </a:r>
              <a:r>
                <a:rPr lang="en-US" altLang="zh-CN" dirty="0" smtClean="0">
                  <a:sym typeface="Wingdings" pitchFamily="2" charset="2"/>
                </a:rPr>
                <a:t>r</a:t>
              </a:r>
              <a:r>
                <a:rPr lang="zh-CN" altLang="en-US" dirty="0" smtClean="0">
                  <a:sym typeface="Wingdings" pitchFamily="2" charset="2"/>
                </a:rPr>
                <a:t>个</a:t>
              </a:r>
              <a:r>
                <a:rPr lang="en-US" altLang="zh-CN" dirty="0" smtClean="0">
                  <a:sym typeface="Wingdings" pitchFamily="2" charset="2"/>
                </a:rPr>
                <a:t>0</a:t>
              </a:r>
              <a:r>
                <a:rPr lang="zh-CN" altLang="en-US" dirty="0" smtClean="0">
                  <a:sym typeface="Wingdings" pitchFamily="2" charset="2"/>
                </a:rPr>
                <a:t>，</a:t>
              </a:r>
              <a:r>
                <a:rPr lang="en-US" altLang="zh-CN" dirty="0" smtClean="0">
                  <a:sym typeface="Wingdings" pitchFamily="2" charset="2"/>
                </a:rPr>
                <a:t>k-1</a:t>
              </a:r>
              <a:r>
                <a:rPr lang="zh-CN" altLang="en-US" dirty="0" smtClean="0">
                  <a:sym typeface="Wingdings" pitchFamily="2" charset="2"/>
                </a:rPr>
                <a:t>个</a:t>
              </a:r>
              <a:r>
                <a:rPr lang="en-US" altLang="zh-CN" dirty="0" smtClean="0">
                  <a:sym typeface="Wingdings" pitchFamily="2" charset="2"/>
                </a:rPr>
                <a:t>1.</a:t>
              </a:r>
              <a:r>
                <a:rPr lang="zh-CN" altLang="en-US" dirty="0" smtClean="0">
                  <a:sym typeface="Wingdings" pitchFamily="2" charset="2"/>
                </a:rPr>
                <a:t>将第一个</a:t>
              </a:r>
              <a:r>
                <a:rPr lang="en-US" altLang="zh-CN" dirty="0" smtClean="0">
                  <a:sym typeface="Wingdings" pitchFamily="2" charset="2"/>
                </a:rPr>
                <a:t>1</a:t>
              </a:r>
              <a:r>
                <a:rPr lang="zh-CN" altLang="en-US" dirty="0" smtClean="0">
                  <a:sym typeface="Wingdings" pitchFamily="2" charset="2"/>
                </a:rPr>
                <a:t>前面的</a:t>
              </a:r>
              <a:r>
                <a:rPr lang="en-US" altLang="zh-CN" dirty="0" smtClean="0">
                  <a:sym typeface="Wingdings" pitchFamily="2" charset="2"/>
                </a:rPr>
                <a:t>0</a:t>
              </a:r>
              <a:r>
                <a:rPr lang="zh-CN" altLang="en-US" dirty="0" smtClean="0">
                  <a:sym typeface="Wingdings" pitchFamily="2" charset="2"/>
                </a:rPr>
                <a:t>的数量记做</a:t>
              </a:r>
              <a:r>
                <a:rPr lang="en-US" altLang="zh-CN" dirty="0" smtClean="0">
                  <a:sym typeface="Wingdings" pitchFamily="2" charset="2"/>
                </a:rPr>
                <a:t>x1,</a:t>
              </a:r>
              <a:r>
                <a:rPr lang="zh-CN" altLang="en-US" dirty="0" smtClean="0">
                  <a:sym typeface="Wingdings" pitchFamily="2" charset="2"/>
                </a:rPr>
                <a:t>第</a:t>
              </a:r>
              <a:r>
                <a:rPr lang="en-US" altLang="zh-CN" dirty="0" err="1" smtClean="0">
                  <a:sym typeface="Wingdings" pitchFamily="2" charset="2"/>
                </a:rPr>
                <a:t>i</a:t>
              </a:r>
              <a:r>
                <a:rPr lang="zh-CN" altLang="en-US" dirty="0" smtClean="0">
                  <a:sym typeface="Wingdings" pitchFamily="2" charset="2"/>
                </a:rPr>
                <a:t>个记做</a:t>
              </a:r>
              <a:r>
                <a:rPr lang="en-US" altLang="zh-CN" dirty="0" smtClean="0">
                  <a:sym typeface="Wingdings" pitchFamily="2" charset="2"/>
                </a:rPr>
                <a:t>xi</a:t>
              </a:r>
              <a:r>
                <a:rPr lang="zh-CN" altLang="en-US" dirty="0" smtClean="0">
                  <a:sym typeface="Wingdings" pitchFamily="2" charset="2"/>
                </a:rPr>
                <a:t>。</a:t>
              </a:r>
              <a:endParaRPr lang="en-US" altLang="zh-CN" dirty="0" smtClean="0">
                <a:sym typeface="Wingdings" pitchFamily="2" charset="2"/>
              </a:endParaRPr>
            </a:p>
            <a:p>
              <a:r>
                <a:rPr lang="zh-CN" altLang="en-US" dirty="0" smtClean="0">
                  <a:sym typeface="Wingdings" pitchFamily="2" charset="2"/>
                </a:rPr>
                <a:t>      因此有</a:t>
              </a:r>
              <a:r>
                <a:rPr lang="en-US" altLang="zh-CN" dirty="0" smtClean="0"/>
                <a:t>x1+x2+…+</a:t>
              </a:r>
              <a:r>
                <a:rPr lang="en-US" altLang="zh-CN" dirty="0" err="1" smtClean="0"/>
                <a:t>xk</a:t>
              </a:r>
              <a:r>
                <a:rPr lang="en-US" altLang="zh-CN" dirty="0" smtClean="0"/>
                <a:t>=r</a:t>
              </a:r>
              <a:r>
                <a:rPr lang="zh-CN" altLang="en-US" dirty="0" smtClean="0"/>
                <a:t>。因此</a:t>
              </a:r>
              <a:r>
                <a:rPr lang="en-US" dirty="0" smtClean="0"/>
                <a:t>｛x1，x2，x3…..</a:t>
              </a:r>
              <a:r>
                <a:rPr lang="en-US" dirty="0" err="1" smtClean="0"/>
                <a:t>xk</a:t>
              </a:r>
              <a:r>
                <a:rPr lang="en-US" dirty="0" smtClean="0"/>
                <a:t>｝ </a:t>
              </a:r>
              <a:r>
                <a:rPr lang="zh-CN" altLang="en-US" dirty="0" smtClean="0"/>
                <a:t>是（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）的非负整数解。这样，我们在方程</a:t>
              </a:r>
              <a:r>
                <a:rPr lang="en-US" altLang="zh-CN" dirty="0" smtClean="0"/>
                <a:t>(1)</a:t>
              </a:r>
              <a:r>
                <a:rPr lang="zh-CN" altLang="en-US" dirty="0" smtClean="0"/>
                <a:t>的非负整数解构成的集合与恰有</a:t>
              </a:r>
              <a:r>
                <a:rPr lang="en-US" altLang="zh-CN" dirty="0" smtClean="0"/>
                <a:t>r</a:t>
              </a:r>
              <a:r>
                <a:rPr lang="zh-CN" altLang="en-US" dirty="0" smtClean="0"/>
                <a:t>个</a:t>
              </a:r>
              <a:r>
                <a:rPr lang="en-US" altLang="zh-CN" dirty="0" smtClean="0"/>
                <a:t>0</a:t>
              </a:r>
              <a:r>
                <a:rPr lang="zh-CN" altLang="en-US" dirty="0" smtClean="0"/>
                <a:t>，（</a:t>
              </a:r>
              <a:r>
                <a:rPr lang="en-US" altLang="zh-CN" dirty="0" smtClean="0"/>
                <a:t>k-1</a:t>
              </a:r>
              <a:r>
                <a:rPr lang="zh-CN" altLang="en-US" dirty="0" smtClean="0"/>
                <a:t>）个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的</a:t>
              </a:r>
              <a:r>
                <a:rPr lang="en-US" altLang="zh-CN" dirty="0" smtClean="0"/>
                <a:t>0-1</a:t>
              </a:r>
              <a:r>
                <a:rPr lang="zh-CN" altLang="en-US" dirty="0" smtClean="0"/>
                <a:t>序列构成的集合之间建立了双射。</a:t>
              </a:r>
              <a:endParaRPr lang="en-US" altLang="zh-CN" dirty="0" smtClean="0"/>
            </a:p>
            <a:p>
              <a:r>
                <a:rPr lang="zh-CN" altLang="en-US" dirty="0" smtClean="0">
                  <a:sym typeface="Wingdings" pitchFamily="2" charset="2"/>
                </a:rPr>
                <a:t>      而这个</a:t>
              </a:r>
              <a:r>
                <a:rPr lang="en-US" altLang="zh-CN" dirty="0" smtClean="0">
                  <a:sym typeface="Wingdings" pitchFamily="2" charset="2"/>
                </a:rPr>
                <a:t>0-1</a:t>
              </a:r>
              <a:r>
                <a:rPr lang="zh-CN" altLang="en-US" dirty="0" smtClean="0">
                  <a:sym typeface="Wingdings" pitchFamily="2" charset="2"/>
                </a:rPr>
                <a:t>序列可由如下方式给定：先在</a:t>
              </a:r>
              <a:r>
                <a:rPr lang="en-US" altLang="zh-CN" dirty="0" smtClean="0">
                  <a:sym typeface="Wingdings" pitchFamily="2" charset="2"/>
                </a:rPr>
                <a:t>r+k-1</a:t>
              </a:r>
              <a:r>
                <a:rPr lang="zh-CN" altLang="en-US" dirty="0" smtClean="0">
                  <a:sym typeface="Wingdings" pitchFamily="2" charset="2"/>
                </a:rPr>
                <a:t>个位置上选</a:t>
              </a:r>
              <a:r>
                <a:rPr lang="en-US" altLang="zh-CN" dirty="0" smtClean="0">
                  <a:sym typeface="Wingdings" pitchFamily="2" charset="2"/>
                </a:rPr>
                <a:t>r</a:t>
              </a:r>
              <a:r>
                <a:rPr lang="zh-CN" altLang="en-US" dirty="0" smtClean="0">
                  <a:sym typeface="Wingdings" pitchFamily="2" charset="2"/>
                </a:rPr>
                <a:t>个位置安排</a:t>
              </a:r>
              <a:r>
                <a:rPr lang="en-US" altLang="zh-CN" dirty="0" smtClean="0">
                  <a:sym typeface="Wingdings" pitchFamily="2" charset="2"/>
                </a:rPr>
                <a:t>0</a:t>
              </a:r>
              <a:r>
                <a:rPr lang="zh-CN" altLang="en-US" dirty="0" smtClean="0">
                  <a:sym typeface="Wingdings" pitchFamily="2" charset="2"/>
                </a:rPr>
                <a:t>，然后其余位置放</a:t>
              </a:r>
              <a:r>
                <a:rPr lang="en-US" altLang="zh-CN" dirty="0" smtClean="0">
                  <a:sym typeface="Wingdings" pitchFamily="2" charset="2"/>
                </a:rPr>
                <a:t>1.</a:t>
              </a:r>
            </a:p>
            <a:p>
              <a:r>
                <a:rPr lang="zh-CN" altLang="en-US" dirty="0" smtClean="0">
                  <a:sym typeface="Wingdings" pitchFamily="2" charset="2"/>
                </a:rPr>
                <a:t>      因此，这样的</a:t>
              </a:r>
              <a:r>
                <a:rPr lang="en-US" altLang="zh-CN" dirty="0" smtClean="0">
                  <a:sym typeface="Wingdings" pitchFamily="2" charset="2"/>
                </a:rPr>
                <a:t>0-1</a:t>
              </a:r>
              <a:r>
                <a:rPr lang="zh-CN" altLang="en-US" dirty="0" smtClean="0">
                  <a:sym typeface="Wingdings" pitchFamily="2" charset="2"/>
                </a:rPr>
                <a:t>序列共有</a:t>
              </a:r>
              <a:r>
                <a:rPr lang="en-US" altLang="zh-CN" dirty="0" smtClean="0">
                  <a:sym typeface="Wingdings" pitchFamily="2" charset="2"/>
                </a:rPr>
                <a:t>C(k+r-1,r)</a:t>
              </a:r>
              <a:r>
                <a:rPr lang="zh-CN" altLang="en-US" dirty="0" smtClean="0">
                  <a:sym typeface="Wingdings" pitchFamily="2" charset="2"/>
                </a:rPr>
                <a:t>个。因此</a:t>
              </a:r>
              <a:r>
                <a:rPr lang="en-US" altLang="zh-CN" dirty="0" smtClean="0">
                  <a:sym typeface="Wingdings" pitchFamily="2" charset="2"/>
                </a:rPr>
                <a:t>(1)</a:t>
              </a:r>
              <a:r>
                <a:rPr lang="zh-CN" altLang="en-US" dirty="0" smtClean="0">
                  <a:sym typeface="Wingdings" pitchFamily="2" charset="2"/>
                </a:rPr>
                <a:t>的非负整数解共有</a:t>
              </a:r>
              <a:r>
                <a:rPr lang="en-US" altLang="zh-CN" dirty="0" smtClean="0">
                  <a:sym typeface="Wingdings" pitchFamily="2" charset="2"/>
                </a:rPr>
                <a:t>C(k+r-1,r)</a:t>
              </a:r>
              <a:r>
                <a:rPr lang="zh-CN" altLang="en-US" dirty="0" smtClean="0">
                  <a:sym typeface="Wingdings" pitchFamily="2" charset="2"/>
                </a:rPr>
                <a:t>个。</a:t>
              </a:r>
              <a:endParaRPr lang="en-US" altLang="zh-CN" dirty="0" smtClean="0">
                <a:sym typeface="Wingdings" pitchFamily="2" charset="2"/>
              </a:endParaRPr>
            </a:p>
            <a:p>
              <a:r>
                <a:rPr lang="en-US" altLang="zh-CN" dirty="0" smtClean="0">
                  <a:sym typeface="Wingdings" pitchFamily="2" charset="2"/>
                </a:rPr>
                <a:t>      (</a:t>
              </a:r>
              <a:r>
                <a:rPr lang="zh-CN" altLang="en-US" dirty="0" smtClean="0">
                  <a:sym typeface="Wingdings" pitchFamily="2" charset="2"/>
                </a:rPr>
                <a:t>当然也可以先选</a:t>
              </a:r>
              <a:r>
                <a:rPr lang="en-US" altLang="zh-CN" dirty="0" smtClean="0">
                  <a:sym typeface="Wingdings" pitchFamily="2" charset="2"/>
                </a:rPr>
                <a:t>1</a:t>
              </a:r>
              <a:r>
                <a:rPr lang="zh-CN" altLang="en-US" dirty="0" smtClean="0">
                  <a:sym typeface="Wingdings" pitchFamily="2" charset="2"/>
                </a:rPr>
                <a:t>的位置，这样的结果是</a:t>
              </a:r>
              <a:r>
                <a:rPr lang="en-US" altLang="zh-CN" dirty="0" smtClean="0"/>
                <a:t>C(r+k-1,k-1)</a:t>
              </a:r>
              <a:r>
                <a:rPr lang="zh-CN" altLang="en-US" dirty="0" smtClean="0"/>
                <a:t>，根据我们还剩下的组合知识，显然相等。</a:t>
              </a:r>
              <a:r>
                <a:rPr lang="en-US" altLang="zh-CN" dirty="0" smtClean="0">
                  <a:sym typeface="Wingdings" pitchFamily="2" charset="2"/>
                </a:rPr>
                <a:t>)</a:t>
              </a:r>
            </a:p>
            <a:p>
              <a:endParaRPr lang="en-US" altLang="zh-CN" dirty="0" smtClean="0">
                <a:sym typeface="Wingdings" pitchFamily="2" charset="2"/>
              </a:endParaRPr>
            </a:p>
            <a:p>
              <a:r>
                <a:rPr lang="zh-CN" altLang="en-US" dirty="0" smtClean="0">
                  <a:sym typeface="Wingdings" pitchFamily="2" charset="2"/>
                </a:rPr>
                <a:t>            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endParaRPr lang="zh-CN" altLang="en-US" dirty="0"/>
            </a:p>
          </p:txBody>
        </p:sp>
        <p:sp>
          <p:nvSpPr>
            <p:cNvPr id="17" name="左大括号 16"/>
            <p:cNvSpPr/>
            <p:nvPr/>
          </p:nvSpPr>
          <p:spPr>
            <a:xfrm rot="16200000">
              <a:off x="773869" y="3536157"/>
              <a:ext cx="285752" cy="6429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大括号 17"/>
            <p:cNvSpPr/>
            <p:nvPr/>
          </p:nvSpPr>
          <p:spPr>
            <a:xfrm rot="16200000">
              <a:off x="1559687" y="3536157"/>
              <a:ext cx="285752" cy="6429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2917009" y="3536157"/>
              <a:ext cx="285752" cy="6429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667900" y="621508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 action="ppaction://hlinksldjump"/>
              </a:rPr>
              <a:t>传送门</a:t>
            </a:r>
            <a:r>
              <a:rPr lang="en-US" altLang="zh-CN" dirty="0" smtClean="0">
                <a:hlinkClick r:id="rId4" action="ppaction://hlinksldjump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6712" y="214290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不定方程的</a:t>
            </a:r>
            <a:r>
              <a:rPr lang="zh-CN" altLang="en-US" sz="4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正</a:t>
            </a: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整数解（</a:t>
            </a:r>
            <a:r>
              <a:rPr kumimoji="0" lang="en-US" altLang="zh-CN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3.2.5</a:t>
            </a: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>
          <a:xfrm>
            <a:off x="595274" y="1214422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Surjective</a:t>
            </a:r>
            <a:r>
              <a:rPr lang="en-US" b="1" dirty="0" smtClean="0"/>
              <a:t> functions from </a:t>
            </a:r>
            <a:r>
              <a:rPr lang="en-US" b="1" i="1" dirty="0" smtClean="0"/>
              <a:t>N</a:t>
            </a:r>
            <a:r>
              <a:rPr lang="en-US" b="1" dirty="0" smtClean="0"/>
              <a:t> to </a:t>
            </a:r>
            <a:r>
              <a:rPr lang="en-US" b="1" i="1" dirty="0" smtClean="0"/>
              <a:t>X</a:t>
            </a:r>
            <a:r>
              <a:rPr lang="en-US" b="1" dirty="0" smtClean="0"/>
              <a:t>, up to a permutation of </a:t>
            </a:r>
            <a:r>
              <a:rPr lang="en-US" b="1" i="1" dirty="0" smtClean="0"/>
              <a:t>N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5274" y="1714488"/>
            <a:ext cx="10358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对于</a:t>
            </a:r>
            <a:r>
              <a:rPr lang="en-US" sz="2800" dirty="0" smtClean="0"/>
              <a:t>S=｛ ∞ ·a1， ∞ ·a2， ∞ ·a3….. ∞ ·</a:t>
            </a:r>
            <a:r>
              <a:rPr lang="en-US" sz="2800" dirty="0" err="1" smtClean="0"/>
              <a:t>ak</a:t>
            </a:r>
            <a:r>
              <a:rPr lang="en-US" sz="2800" dirty="0" smtClean="0"/>
              <a:t>｝</a:t>
            </a:r>
            <a:r>
              <a:rPr lang="zh-CN" altLang="en-US" sz="2800" dirty="0" smtClean="0"/>
              <a:t>这个多重集合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组合子集</a:t>
            </a:r>
            <a:r>
              <a:rPr lang="en-US" altLang="zh-CN" sz="2800" dirty="0" err="1" smtClean="0"/>
              <a:t>si</a:t>
            </a:r>
            <a:r>
              <a:rPr lang="en-US" altLang="zh-CN" sz="2800" dirty="0" smtClean="0"/>
              <a:t>=</a:t>
            </a:r>
            <a:r>
              <a:rPr lang="en-US" sz="2800" dirty="0" smtClean="0"/>
              <a:t> ｛x1·a1，x2·a2，x3·a3…..</a:t>
            </a:r>
            <a:r>
              <a:rPr lang="en-US" sz="2800" dirty="0" err="1" smtClean="0"/>
              <a:t>xk·ak</a:t>
            </a:r>
            <a:r>
              <a:rPr lang="en-US" sz="2800" dirty="0" smtClean="0"/>
              <a:t>｝</a:t>
            </a:r>
            <a:r>
              <a:rPr lang="zh-CN" altLang="en-US" sz="2800" dirty="0" smtClean="0"/>
              <a:t>，其中</a:t>
            </a:r>
            <a:r>
              <a:rPr lang="en-US" sz="2800" dirty="0" smtClean="0"/>
              <a:t>∑</a:t>
            </a:r>
            <a:r>
              <a:rPr lang="en-US" altLang="zh-CN" sz="2800" dirty="0" smtClean="0"/>
              <a:t>x</a:t>
            </a:r>
            <a:r>
              <a:rPr lang="en-US" sz="2800" dirty="0" smtClean="0"/>
              <a:t>i=r</a:t>
            </a:r>
            <a:r>
              <a:rPr lang="zh-CN" altLang="en-US" sz="2800" dirty="0" smtClean="0"/>
              <a:t>，并且</a:t>
            </a:r>
            <a:r>
              <a:rPr lang="en-US" altLang="zh-CN" sz="2800" dirty="0" smtClean="0"/>
              <a:t>xi</a:t>
            </a:r>
            <a:r>
              <a:rPr lang="zh-CN" altLang="en-US" sz="2800" dirty="0" smtClean="0"/>
              <a:t>为正整数</a:t>
            </a:r>
            <a:r>
              <a:rPr lang="en-US" altLang="zh-CN" sz="2800" dirty="0" smtClean="0"/>
              <a:t>(xi≧1)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6712" y="214290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不定方程的</a:t>
            </a:r>
            <a:r>
              <a:rPr lang="zh-CN" altLang="en-US" sz="4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正</a:t>
            </a: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整数解（</a:t>
            </a:r>
            <a:r>
              <a:rPr kumimoji="0" lang="en-US" altLang="zh-CN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3.2.5</a:t>
            </a: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836" y="928670"/>
            <a:ext cx="10358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问题：对于</a:t>
            </a:r>
            <a:r>
              <a:rPr lang="en-US" sz="2000" dirty="0" smtClean="0"/>
              <a:t>S=｛ </a:t>
            </a:r>
            <a:r>
              <a:rPr lang="en-US" sz="2400" dirty="0" smtClean="0"/>
              <a:t>∞</a:t>
            </a:r>
            <a:r>
              <a:rPr lang="en-US" sz="2000" dirty="0" smtClean="0"/>
              <a:t> ·a1， </a:t>
            </a:r>
            <a:r>
              <a:rPr lang="en-US" sz="2400" dirty="0" smtClean="0"/>
              <a:t>∞</a:t>
            </a:r>
            <a:r>
              <a:rPr lang="en-US" sz="2000" dirty="0" smtClean="0"/>
              <a:t> ·a2， </a:t>
            </a:r>
            <a:r>
              <a:rPr lang="en-US" sz="2400" dirty="0" smtClean="0"/>
              <a:t>∞</a:t>
            </a:r>
            <a:r>
              <a:rPr lang="en-US" sz="2000" dirty="0" smtClean="0"/>
              <a:t> ·a3….. </a:t>
            </a:r>
            <a:r>
              <a:rPr lang="en-US" sz="2400" dirty="0" smtClean="0"/>
              <a:t>∞</a:t>
            </a:r>
            <a:r>
              <a:rPr lang="en-US" sz="2000" dirty="0" smtClean="0"/>
              <a:t> ·</a:t>
            </a:r>
            <a:r>
              <a:rPr lang="en-US" sz="2000" dirty="0" err="1" smtClean="0"/>
              <a:t>ak</a:t>
            </a:r>
            <a:r>
              <a:rPr lang="en-US" sz="2000" dirty="0" smtClean="0"/>
              <a:t>｝</a:t>
            </a:r>
            <a:r>
              <a:rPr lang="zh-CN" altLang="en-US" sz="2000" dirty="0" smtClean="0"/>
              <a:t>这个多重集合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组合子集</a:t>
            </a:r>
            <a:r>
              <a:rPr lang="en-US" altLang="zh-CN" sz="2000" dirty="0" err="1" smtClean="0"/>
              <a:t>si</a:t>
            </a:r>
            <a:r>
              <a:rPr lang="en-US" altLang="zh-CN" sz="2000" dirty="0" smtClean="0"/>
              <a:t>=</a:t>
            </a:r>
            <a:r>
              <a:rPr lang="en-US" sz="2000" dirty="0" smtClean="0"/>
              <a:t> ｛x1·a1，x2·a2，x3·a3…..</a:t>
            </a:r>
            <a:r>
              <a:rPr lang="en-US" sz="2000" dirty="0" err="1" smtClean="0"/>
              <a:t>xk·ak</a:t>
            </a:r>
            <a:r>
              <a:rPr lang="en-US" sz="2000" dirty="0" smtClean="0"/>
              <a:t>｝</a:t>
            </a:r>
            <a:r>
              <a:rPr lang="zh-CN" altLang="en-US" sz="2000" dirty="0" smtClean="0"/>
              <a:t>，其中</a:t>
            </a:r>
            <a:r>
              <a:rPr lang="en-US" sz="2000" dirty="0" smtClean="0"/>
              <a:t>∑</a:t>
            </a:r>
            <a:r>
              <a:rPr lang="en-US" altLang="zh-CN" sz="2000" dirty="0" smtClean="0"/>
              <a:t>x</a:t>
            </a:r>
            <a:r>
              <a:rPr lang="en-US" sz="2000" dirty="0" smtClean="0"/>
              <a:t>i=r</a:t>
            </a:r>
            <a:r>
              <a:rPr lang="zh-CN" altLang="en-US" sz="2000" dirty="0" smtClean="0"/>
              <a:t>，并且</a:t>
            </a:r>
            <a:r>
              <a:rPr lang="en-US" altLang="zh-CN" sz="2000" dirty="0" smtClean="0"/>
              <a:t>xi</a:t>
            </a:r>
            <a:r>
              <a:rPr lang="zh-CN" altLang="en-US" sz="2000" dirty="0" smtClean="0"/>
              <a:t>为正整数</a:t>
            </a:r>
            <a:r>
              <a:rPr lang="en-US" altLang="zh-CN" sz="2000" dirty="0" smtClean="0"/>
              <a:t>(xi≧1)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转化后的问题：</a:t>
            </a:r>
            <a:r>
              <a:rPr lang="en-US" altLang="zh-CN" sz="2000" dirty="0" smtClean="0"/>
              <a:t> x1+x2+…+</a:t>
            </a:r>
            <a:r>
              <a:rPr lang="en-US" altLang="zh-CN" sz="2000" dirty="0" err="1" smtClean="0"/>
              <a:t>xk</a:t>
            </a:r>
            <a:r>
              <a:rPr lang="en-US" altLang="zh-CN" sz="2000" dirty="0" smtClean="0"/>
              <a:t>=r</a:t>
            </a:r>
            <a:r>
              <a:rPr lang="zh-CN" altLang="en-US" sz="2000" dirty="0" smtClean="0"/>
              <a:t>的正整数解个数。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解</a:t>
            </a:r>
            <a:r>
              <a:rPr lang="en-US" altLang="zh-CN" sz="2000" dirty="0" smtClean="0">
                <a:sym typeface="Wingdings" pitchFamily="2" charset="2"/>
              </a:rPr>
              <a:t>:(1)</a:t>
            </a:r>
            <a:r>
              <a:rPr lang="zh-CN" altLang="en-US" sz="2000" dirty="0" smtClean="0"/>
              <a:t>已知</a:t>
            </a:r>
            <a:r>
              <a:rPr lang="en-US" altLang="zh-CN" sz="2000" dirty="0" smtClean="0"/>
              <a:t>xi≧1</a:t>
            </a:r>
            <a:r>
              <a:rPr lang="zh-CN" altLang="en-US" sz="2000" dirty="0" smtClean="0"/>
              <a:t>，因此</a:t>
            </a:r>
            <a:r>
              <a:rPr lang="en-US" altLang="zh-CN" sz="2000" dirty="0" smtClean="0"/>
              <a:t>xi-1≧0.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令</a:t>
            </a:r>
            <a:r>
              <a:rPr lang="en-US" altLang="zh-CN" sz="2000" dirty="0" err="1" smtClean="0"/>
              <a:t>yi</a:t>
            </a:r>
            <a:r>
              <a:rPr lang="en-US" altLang="zh-CN" sz="2000" dirty="0" smtClean="0"/>
              <a:t>=xi-1.</a:t>
            </a:r>
            <a:r>
              <a:rPr lang="zh-CN" altLang="en-US" sz="2000" dirty="0" smtClean="0"/>
              <a:t>因此</a:t>
            </a:r>
            <a:r>
              <a:rPr lang="en-US" altLang="zh-CN" sz="2000" dirty="0" smtClean="0"/>
              <a:t>y1+y2+…+</a:t>
            </a:r>
            <a:r>
              <a:rPr lang="en-US" altLang="zh-CN" sz="2000" dirty="0" err="1" smtClean="0"/>
              <a:t>yk</a:t>
            </a:r>
            <a:r>
              <a:rPr lang="en-US" altLang="zh-CN" sz="2000" dirty="0" smtClean="0"/>
              <a:t>=r-k.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而</a:t>
            </a:r>
            <a:r>
              <a:rPr lang="en-US" altLang="zh-CN" sz="2000" dirty="0" err="1" smtClean="0"/>
              <a:t>yi</a:t>
            </a:r>
            <a:r>
              <a:rPr lang="zh-CN" altLang="en-US" sz="2000" dirty="0" smtClean="0"/>
              <a:t>是非负整数，自然而然的转化成</a:t>
            </a:r>
            <a:r>
              <a:rPr lang="en-US" altLang="zh-CN" sz="2000" dirty="0" smtClean="0"/>
              <a:t>(3.2.4) </a:t>
            </a:r>
            <a:r>
              <a:rPr lang="zh-CN" altLang="en-US" sz="2000" dirty="0" smtClean="0">
                <a:hlinkClick r:id="rId3" action="ppaction://hlinksldjump"/>
              </a:rPr>
              <a:t>传送门</a:t>
            </a:r>
            <a:r>
              <a:rPr lang="en-US" altLang="zh-CN" sz="2000" dirty="0" smtClean="0">
                <a:hlinkClick r:id="rId3" action="ppaction://hlinksldjump"/>
              </a:rPr>
              <a:t>2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en-US" sz="2000" dirty="0" smtClean="0"/>
              <a:t>因此，共有</a:t>
            </a:r>
            <a:r>
              <a:rPr lang="en-US" altLang="zh-CN" sz="2000" dirty="0" smtClean="0"/>
              <a:t>C(r-1,r-k),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C(r-1,k-1)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12" y="4500570"/>
            <a:ext cx="1050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r=k=0,</a:t>
            </a:r>
            <a:r>
              <a:rPr lang="zh-CN" altLang="en-US" dirty="0" smtClean="0"/>
              <a:t>就会产生矛盾。因为</a:t>
            </a:r>
            <a:r>
              <a:rPr lang="en-US" altLang="zh-CN" dirty="0" smtClean="0"/>
              <a:t>C(-1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0)=1;C(-1,-1)=0</a:t>
            </a:r>
            <a:r>
              <a:rPr lang="zh-CN" altLang="en-US" dirty="0" smtClean="0"/>
              <a:t>。前者正确还是后者正确？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9588" y="5214950"/>
            <a:ext cx="1050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相当于空集里面取子集，有一种取法，就是取空集！</a:t>
            </a:r>
            <a:endParaRPr lang="en-US" altLang="zh-CN" dirty="0" smtClean="0"/>
          </a:p>
          <a:p>
            <a:r>
              <a:rPr lang="zh-CN" altLang="en-US" dirty="0" smtClean="0"/>
              <a:t>因此前者正确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6712" y="214290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不定方程的有限制整数解（</a:t>
            </a:r>
            <a:r>
              <a:rPr kumimoji="0" lang="en-US" altLang="zh-CN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3.2.5.X</a:t>
            </a: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836" y="1214422"/>
            <a:ext cx="10358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问题：方程</a:t>
            </a:r>
            <a:r>
              <a:rPr lang="en-US" altLang="zh-CN" sz="2400" dirty="0" smtClean="0"/>
              <a:t>x1+x2+x3+x4=20</a:t>
            </a:r>
            <a:r>
              <a:rPr lang="zh-CN" altLang="en-US" sz="2400" dirty="0" smtClean="0"/>
              <a:t>的整数解的个数是多少</a:t>
            </a:r>
            <a:r>
              <a:rPr lang="en-US" altLang="zh-CN" sz="2400" dirty="0" smtClean="0"/>
              <a:t>?</a:t>
            </a:r>
          </a:p>
          <a:p>
            <a:r>
              <a:rPr lang="zh-CN" altLang="en-US" sz="2400" dirty="0" smtClean="0"/>
              <a:t>其中</a:t>
            </a:r>
            <a:r>
              <a:rPr lang="en-US" altLang="zh-CN" sz="2400" dirty="0" smtClean="0"/>
              <a:t>x1≥3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x2≥1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x3≥0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x4≥5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712" y="2786058"/>
            <a:ext cx="107157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不妨引入新变量</a:t>
            </a:r>
            <a:r>
              <a:rPr lang="en-US" sz="2800" dirty="0" smtClean="0"/>
              <a:t>y1=x1-3，y2=x2-1，y3=x3，y4=x4-5</a:t>
            </a:r>
          </a:p>
          <a:p>
            <a:r>
              <a:rPr lang="zh-CN" altLang="en-US" sz="2800" dirty="0" smtClean="0"/>
              <a:t>此时方程变为</a:t>
            </a:r>
          </a:p>
          <a:p>
            <a:r>
              <a:rPr lang="en-US" sz="2800" dirty="0" smtClean="0"/>
              <a:t>y1+y2+y3+y4=11</a:t>
            </a:r>
          </a:p>
          <a:p>
            <a:r>
              <a:rPr lang="zh-CN" altLang="en-US" sz="2800" dirty="0" smtClean="0"/>
              <a:t>根据</a:t>
            </a:r>
            <a:r>
              <a:rPr lang="en-US" altLang="zh-CN" sz="2800" dirty="0" smtClean="0"/>
              <a:t>3.2.4</a:t>
            </a:r>
            <a:r>
              <a:rPr lang="zh-CN" altLang="en-US" sz="2800" dirty="0" smtClean="0"/>
              <a:t>的结论，</a:t>
            </a:r>
            <a:r>
              <a:rPr lang="en-US" altLang="zh-CN" sz="2800" dirty="0" smtClean="0"/>
              <a:t>C(11+4-1,11)=C(14,11)=364</a:t>
            </a:r>
            <a:endParaRPr 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7108" y="2500306"/>
            <a:ext cx="93583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latin typeface="Blackletter" pitchFamily="2" charset="0"/>
              </a:rPr>
              <a:t>Thanks!</a:t>
            </a:r>
            <a:endParaRPr lang="zh-CN" altLang="en-US" sz="11500" dirty="0">
              <a:latin typeface="Blackletter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1026" y="428604"/>
            <a:ext cx="9937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目录</a:t>
            </a:r>
            <a:endParaRPr lang="en-US" altLang="zh-C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952596" y="11429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2926" y="2428868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dobe Devanagari" pitchFamily="18" charset="0"/>
                <a:cs typeface="Adobe Devanagari" pitchFamily="18" charset="0"/>
              </a:rPr>
              <a:t>Chapter 1</a:t>
            </a:r>
            <a:endParaRPr lang="zh-CN" altLang="en-US" sz="48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多重集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12" y="1785926"/>
            <a:ext cx="102870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定义：</a:t>
            </a:r>
            <a:r>
              <a:rPr lang="zh-CN" altLang="en-US" sz="2800" dirty="0" smtClean="0">
                <a:latin typeface="+mn-ea"/>
                <a:ea typeface="+mn-ea"/>
              </a:rPr>
              <a:t>多重集或多重集合是数学中的一个概念，是集合概念的推广。在一个</a:t>
            </a:r>
            <a:r>
              <a:rPr lang="zh-CN" altLang="en-US" sz="2800" b="1" dirty="0" smtClean="0">
                <a:latin typeface="+mn-ea"/>
                <a:ea typeface="+mn-ea"/>
              </a:rPr>
              <a:t>集合</a:t>
            </a:r>
            <a:r>
              <a:rPr lang="zh-CN" altLang="en-US" sz="2800" dirty="0" smtClean="0">
                <a:latin typeface="+mn-ea"/>
                <a:ea typeface="+mn-ea"/>
              </a:rPr>
              <a:t>中，相同的元素只能出现一次，因此只能显示出有或无的属性。在</a:t>
            </a:r>
            <a:r>
              <a:rPr lang="zh-CN" altLang="en-US" sz="2800" b="1" dirty="0" smtClean="0">
                <a:latin typeface="+mn-ea"/>
                <a:ea typeface="+mn-ea"/>
              </a:rPr>
              <a:t>多重集</a:t>
            </a:r>
            <a:r>
              <a:rPr lang="zh-CN" altLang="en-US" sz="2800" dirty="0" smtClean="0">
                <a:latin typeface="+mn-ea"/>
                <a:ea typeface="+mn-ea"/>
              </a:rPr>
              <a:t>之中，同一个元素可以出现多次。</a:t>
            </a:r>
            <a:endParaRPr lang="en-US" altLang="zh-CN" sz="2800" dirty="0" smtClean="0">
              <a:latin typeface="+mn-ea"/>
              <a:ea typeface="+mn-ea"/>
            </a:endParaRPr>
          </a:p>
          <a:p>
            <a:r>
              <a:rPr lang="zh-CN" altLang="en-US" sz="2800" b="1" dirty="0" smtClean="0">
                <a:latin typeface="+mn-ea"/>
                <a:ea typeface="+mn-ea"/>
              </a:rPr>
              <a:t>性质：</a:t>
            </a:r>
            <a:r>
              <a:rPr lang="zh-CN" altLang="en-US" sz="2800" dirty="0" smtClean="0">
                <a:latin typeface="+mn-ea"/>
                <a:ea typeface="+mn-ea"/>
              </a:rPr>
              <a:t>多重集的势的计算和一般集合的计算方法一样，出现多次的元素则需要按出现的次数计算，不能只算一次。一个元素在多重集里出现的次数称为这个元素在多重集里面的</a:t>
            </a:r>
            <a:r>
              <a:rPr lang="zh-CN" altLang="en-US" sz="2800" b="1" dirty="0" smtClean="0">
                <a:latin typeface="+mn-ea"/>
                <a:ea typeface="+mn-ea"/>
              </a:rPr>
              <a:t>重数</a:t>
            </a:r>
            <a:r>
              <a:rPr lang="zh-CN" altLang="en-US" sz="2800" dirty="0" smtClean="0">
                <a:latin typeface="+mn-ea"/>
                <a:ea typeface="+mn-ea"/>
              </a:rPr>
              <a:t>（或重次、重复度）。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奇奇怪怪的定义和符号</a:t>
            </a:r>
            <a:endParaRPr kumimoji="0" lang="zh-CN" alt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74" y="1357298"/>
            <a:ext cx="105013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</a:t>
            </a:r>
            <a:r>
              <a:rPr lang="en-US" sz="2800" dirty="0" smtClean="0"/>
              <a:t>S=｛k1·a1，k2·a2，k3·a3…..</a:t>
            </a:r>
            <a:r>
              <a:rPr lang="en-US" sz="2800" dirty="0" err="1" smtClean="0"/>
              <a:t>kn·an</a:t>
            </a:r>
            <a:r>
              <a:rPr lang="en-US" sz="2800" dirty="0" smtClean="0"/>
              <a:t>｝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注：（</a:t>
            </a:r>
            <a:r>
              <a:rPr lang="en-US" altLang="zh-CN" sz="2800" dirty="0" err="1" smtClean="0"/>
              <a:t>ki</a:t>
            </a:r>
            <a:r>
              <a:rPr lang="en-US" sz="2800" dirty="0" err="1" smtClean="0"/>
              <a:t>·ai</a:t>
            </a:r>
            <a:r>
              <a:rPr lang="zh-CN" altLang="en-US" sz="2800" dirty="0" smtClean="0"/>
              <a:t>）表示</a:t>
            </a:r>
            <a:r>
              <a:rPr lang="en-US" altLang="zh-CN" sz="2800" dirty="0" err="1" smtClean="0"/>
              <a:t>ai</a:t>
            </a:r>
            <a:r>
              <a:rPr lang="zh-CN" altLang="en-US" sz="2800" dirty="0" smtClean="0"/>
              <a:t>这个元素的重数为</a:t>
            </a:r>
            <a:r>
              <a:rPr lang="en-US" altLang="zh-CN" sz="2800" dirty="0" err="1" smtClean="0"/>
              <a:t>ki</a:t>
            </a:r>
            <a:r>
              <a:rPr lang="zh-CN" altLang="en-US" sz="2800" dirty="0" smtClean="0"/>
              <a:t>。（就是有</a:t>
            </a:r>
            <a:r>
              <a:rPr lang="en-US" altLang="zh-CN" sz="2800" dirty="0" err="1" smtClean="0"/>
              <a:t>ki</a:t>
            </a:r>
            <a:r>
              <a:rPr lang="zh-CN" altLang="en-US" sz="2800" dirty="0" smtClean="0"/>
              <a:t>个</a:t>
            </a:r>
            <a:r>
              <a:rPr lang="en-US" altLang="zh-CN" sz="2800" dirty="0" err="1" smtClean="0"/>
              <a:t>ai</a:t>
            </a:r>
            <a:r>
              <a:rPr lang="zh-CN" altLang="en-US" sz="2800" dirty="0" smtClean="0"/>
              <a:t>元素）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组合：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r</a:t>
            </a:r>
            <a:r>
              <a:rPr lang="zh-CN" altLang="en-US" sz="3200" b="1" dirty="0" smtClean="0"/>
              <a:t>个</a:t>
            </a:r>
            <a:r>
              <a:rPr lang="zh-CN" altLang="en-US" sz="2800" dirty="0" smtClean="0"/>
              <a:t>对象的无序选择；一个势为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的多重子集是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组合中的一个集合。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3.si=</a:t>
            </a:r>
            <a:r>
              <a:rPr lang="en-US" sz="2800" dirty="0" smtClean="0"/>
              <a:t> ｛x1·a1，x2·a2，x3·a3…..</a:t>
            </a:r>
            <a:r>
              <a:rPr lang="en-US" sz="2800" dirty="0" err="1" smtClean="0"/>
              <a:t>xn·an</a:t>
            </a:r>
            <a:r>
              <a:rPr lang="en-US" sz="2800" dirty="0" smtClean="0"/>
              <a:t>｝</a:t>
            </a:r>
            <a:r>
              <a:rPr lang="zh-CN" altLang="en-US" sz="2800" dirty="0" smtClean="0"/>
              <a:t>；</a:t>
            </a:r>
            <a:r>
              <a:rPr lang="en-US" sz="2800" dirty="0" smtClean="0"/>
              <a:t>∑xi=r.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5274" y="4572008"/>
            <a:ext cx="106442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e.g.</a:t>
            </a:r>
          </a:p>
          <a:p>
            <a:r>
              <a:rPr lang="zh-CN" altLang="en-US" sz="2400" dirty="0" smtClean="0"/>
              <a:t>设</a:t>
            </a:r>
            <a:r>
              <a:rPr lang="en-US" sz="2400" dirty="0" smtClean="0"/>
              <a:t>S=｛2·a，1·b，3·c｝，</a:t>
            </a:r>
            <a:r>
              <a:rPr lang="zh-CN" altLang="en-US" sz="2400" dirty="0" smtClean="0"/>
              <a:t>那么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组合是：</a:t>
            </a:r>
          </a:p>
          <a:p>
            <a:r>
              <a:rPr lang="zh-CN" altLang="en-US" sz="2400" dirty="0" smtClean="0"/>
              <a:t>｛</a:t>
            </a:r>
            <a:r>
              <a:rPr lang="en-US" altLang="zh-CN" sz="2400" dirty="0" smtClean="0"/>
              <a:t>2·</a:t>
            </a:r>
            <a:r>
              <a:rPr lang="en-US" sz="2400" dirty="0" smtClean="0"/>
              <a:t>a，1·b｝，　｛2·a，1·c｝，　｛1·a，1·b，1·c｝，　｛1·a，2·c｝，　｛1·b，2·c｝，　｛3·c｝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2926" y="2428868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dobe Devanagari" pitchFamily="18" charset="0"/>
                <a:cs typeface="Adobe Devanagari" pitchFamily="18" charset="0"/>
              </a:rPr>
              <a:t>Chapter 2</a:t>
            </a:r>
            <a:endParaRPr lang="zh-CN" altLang="en-US" sz="48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探讨的问题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274" y="1357298"/>
            <a:ext cx="105013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1.S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种类型的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组合的数量。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</a:t>
            </a:r>
            <a:r>
              <a:rPr lang="en-US" sz="2800" dirty="0" smtClean="0"/>
              <a:t> S=｛ ∞ ·a1， ∞ ·a2， ∞ ·a3….. ∞ ·</a:t>
            </a:r>
            <a:r>
              <a:rPr lang="en-US" sz="2800" dirty="0" err="1" smtClean="0"/>
              <a:t>ak</a:t>
            </a:r>
            <a:r>
              <a:rPr lang="en-US" sz="2800" dirty="0" smtClean="0"/>
              <a:t>｝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3.si=</a:t>
            </a:r>
            <a:r>
              <a:rPr lang="en-US" sz="2800" dirty="0" smtClean="0"/>
              <a:t> ｛x1·a1，x2·a2，x3·a3…..</a:t>
            </a:r>
            <a:r>
              <a:rPr lang="en-US" sz="2800" dirty="0" err="1" smtClean="0"/>
              <a:t>xk·ak</a:t>
            </a:r>
            <a:r>
              <a:rPr lang="en-US" sz="2800" dirty="0" smtClean="0"/>
              <a:t>｝</a:t>
            </a:r>
            <a:r>
              <a:rPr lang="zh-CN" altLang="en-US" sz="2800" dirty="0" smtClean="0"/>
              <a:t>；</a:t>
            </a:r>
            <a:r>
              <a:rPr lang="en-US" sz="2800" dirty="0" smtClean="0"/>
              <a:t>∑</a:t>
            </a:r>
            <a:r>
              <a:rPr lang="en-US" altLang="zh-CN" sz="2800" dirty="0" smtClean="0"/>
              <a:t>x</a:t>
            </a:r>
            <a:r>
              <a:rPr lang="en-US" sz="2800" dirty="0" smtClean="0"/>
              <a:t>i=r.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4.x1=?;x2</a:t>
            </a:r>
            <a:r>
              <a:rPr lang="en-US" altLang="zh-CN" sz="2800" dirty="0" smtClean="0"/>
              <a:t>=?;x3=?......</a:t>
            </a:r>
            <a:r>
              <a:rPr lang="en-US" altLang="zh-CN" sz="2800" dirty="0" err="1" smtClean="0"/>
              <a:t>xn</a:t>
            </a:r>
            <a:r>
              <a:rPr lang="en-US" altLang="zh-CN" sz="2800" dirty="0" smtClean="0"/>
              <a:t>=?;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Question:1.</a:t>
            </a:r>
            <a:r>
              <a:rPr lang="zh-CN" altLang="en-US" sz="2800" dirty="0" smtClean="0"/>
              <a:t>这些</a:t>
            </a:r>
            <a:r>
              <a:rPr lang="en-US" altLang="zh-CN" sz="2800" dirty="0" smtClean="0"/>
              <a:t>xi</a:t>
            </a:r>
            <a:r>
              <a:rPr lang="zh-CN" altLang="en-US" sz="2800" dirty="0" smtClean="0"/>
              <a:t>的组合是多少？？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	       2.</a:t>
            </a:r>
            <a:r>
              <a:rPr lang="zh-CN" altLang="en-US" sz="2800" dirty="0" smtClean="0"/>
              <a:t>如果对</a:t>
            </a:r>
            <a:r>
              <a:rPr lang="en-US" altLang="zh-CN" sz="2800" dirty="0" smtClean="0"/>
              <a:t>xi</a:t>
            </a:r>
            <a:r>
              <a:rPr lang="zh-CN" altLang="en-US" sz="2800" dirty="0" smtClean="0"/>
              <a:t>有限制，那么这些</a:t>
            </a:r>
            <a:r>
              <a:rPr lang="en-US" altLang="zh-CN" sz="2800" dirty="0" smtClean="0"/>
              <a:t>xi</a:t>
            </a:r>
            <a:r>
              <a:rPr lang="zh-CN" altLang="en-US" sz="2800" dirty="0" smtClean="0"/>
              <a:t>的组合是多少？</a:t>
            </a: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66712" y="214290"/>
            <a:ext cx="109728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zh-CN" alt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问题转化：</a:t>
            </a:r>
            <a:r>
              <a:rPr lang="zh-CN" altLang="en-US" sz="4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多重集合与不定方程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12" y="1857364"/>
            <a:ext cx="10930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1.si=</a:t>
            </a:r>
            <a:r>
              <a:rPr lang="en-US" sz="2800" dirty="0" smtClean="0"/>
              <a:t> ｛x1·a1，x2·a2，x3·a3…..</a:t>
            </a:r>
            <a:r>
              <a:rPr lang="en-US" sz="2800" dirty="0" err="1" smtClean="0"/>
              <a:t>xk·ak</a:t>
            </a:r>
            <a:r>
              <a:rPr lang="en-US" sz="2800" dirty="0" smtClean="0"/>
              <a:t>｝</a:t>
            </a:r>
            <a:r>
              <a:rPr lang="zh-CN" altLang="en-US" sz="2800" dirty="0" smtClean="0"/>
              <a:t>；</a:t>
            </a:r>
            <a:r>
              <a:rPr lang="en-US" sz="2800" dirty="0" smtClean="0"/>
              <a:t>∑</a:t>
            </a:r>
            <a:r>
              <a:rPr lang="en-US" altLang="zh-CN" sz="2800" dirty="0" smtClean="0"/>
              <a:t>x</a:t>
            </a:r>
            <a:r>
              <a:rPr lang="en-US" sz="2800" dirty="0" smtClean="0"/>
              <a:t>i=r.</a:t>
            </a:r>
          </a:p>
          <a:p>
            <a:r>
              <a:rPr lang="en-US" altLang="zh-CN" sz="2800" dirty="0" smtClean="0"/>
              <a:t>S</a:t>
            </a:r>
            <a:r>
              <a:rPr lang="zh-CN" altLang="en-US" sz="2800" dirty="0" smtClean="0"/>
              <a:t>的任意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组合均呈｛</a:t>
            </a:r>
            <a:r>
              <a:rPr lang="en-US" altLang="zh-CN" sz="2800" dirty="0" smtClean="0"/>
              <a:t>x1·a1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x2·a2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xk·ak</a:t>
            </a:r>
            <a:r>
              <a:rPr lang="zh-CN" altLang="en-US" sz="2800" dirty="0" smtClean="0"/>
              <a:t>｝的形式，其中</a:t>
            </a:r>
            <a:r>
              <a:rPr lang="en-US" altLang="zh-CN" sz="2800" dirty="0" smtClean="0"/>
              <a:t>x1+x2+…+</a:t>
            </a:r>
            <a:r>
              <a:rPr lang="en-US" altLang="zh-CN" sz="2800" dirty="0" err="1" smtClean="0"/>
              <a:t>xk</a:t>
            </a:r>
            <a:r>
              <a:rPr lang="en-US" altLang="zh-CN" sz="2800" dirty="0" smtClean="0"/>
              <a:t>=r</a:t>
            </a:r>
            <a:r>
              <a:rPr lang="zh-CN" altLang="en-US" sz="2800" dirty="0" smtClean="0"/>
              <a:t>。反过来，每个满足 </a:t>
            </a:r>
            <a:r>
              <a:rPr lang="en-US" altLang="zh-CN" sz="2800" dirty="0" smtClean="0"/>
              <a:t>x1+x2+…+</a:t>
            </a:r>
            <a:r>
              <a:rPr lang="en-US" altLang="zh-CN" sz="2800" dirty="0" err="1" smtClean="0"/>
              <a:t>xk</a:t>
            </a:r>
            <a:r>
              <a:rPr lang="en-US" altLang="zh-CN" sz="2800" dirty="0" smtClean="0"/>
              <a:t>=r</a:t>
            </a:r>
            <a:r>
              <a:rPr lang="zh-CN" altLang="en-US" sz="2800" dirty="0" smtClean="0"/>
              <a:t>的整数序列</a:t>
            </a:r>
            <a:r>
              <a:rPr lang="en-US" altLang="zh-CN" sz="2800" dirty="0" smtClean="0"/>
              <a:t>(sequence){x1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x2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xk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可对应于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的一个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组合 。 </a:t>
            </a:r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因此，不难构造一个双射</a:t>
            </a:r>
            <a:r>
              <a:rPr lang="en-US" altLang="zh-CN" sz="2800" dirty="0" smtClean="0"/>
              <a:t>f:</a:t>
            </a:r>
            <a:r>
              <a:rPr lang="en-US" sz="2800" dirty="0" smtClean="0"/>
              <a:t> ｛x1·a1，x2·a2，x3·a3…..</a:t>
            </a:r>
            <a:r>
              <a:rPr lang="en-US" sz="2800" dirty="0" err="1" smtClean="0"/>
              <a:t>xk·ak</a:t>
            </a:r>
            <a:r>
              <a:rPr lang="en-US" sz="2800" dirty="0" smtClean="0"/>
              <a:t>｝ → ｛x1，x2，x3…..</a:t>
            </a:r>
            <a:r>
              <a:rPr lang="en-US" sz="2800" dirty="0" err="1" smtClean="0"/>
              <a:t>xk</a:t>
            </a:r>
            <a:r>
              <a:rPr lang="en-US" sz="2800" dirty="0" smtClean="0"/>
              <a:t>｝ (</a:t>
            </a:r>
            <a:r>
              <a:rPr lang="zh-CN" altLang="en-US" sz="2800" dirty="0" smtClean="0"/>
              <a:t>这个两个大括号里面的元素考虑顺序</a:t>
            </a:r>
            <a:r>
              <a:rPr lang="en-US" sz="2800" dirty="0" smtClean="0"/>
              <a:t>)</a:t>
            </a:r>
            <a:endParaRPr lang="zh-CN" alt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382148" y="535782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传送门</a:t>
            </a:r>
            <a:r>
              <a:rPr lang="en-US" altLang="zh-CN" dirty="0" smtClean="0">
                <a:hlinkClick r:id="rId3" action="ppaction://hlinksldjump"/>
              </a:rPr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2926" y="2428868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Adobe Devanagari" pitchFamily="18" charset="0"/>
                <a:cs typeface="Adobe Devanagari" pitchFamily="18" charset="0"/>
              </a:rPr>
              <a:t>Chapter 3</a:t>
            </a:r>
            <a:endParaRPr lang="zh-CN" altLang="en-US" sz="4800" dirty="0"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9130</TotalTime>
  <Pages>0</Pages>
  <Words>1254</Words>
  <Characters>0</Characters>
  <Application>Microsoft Office PowerPoint</Application>
  <DocSecurity>0</DocSecurity>
  <PresentationFormat>自定义</PresentationFormat>
  <Lines>0</Lines>
  <Paragraphs>96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default</vt:lpstr>
      <vt:lpstr>计算机问题求解 – Open topic 3.2     -  多重集合的组合问题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Nanjing University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Windows 用户</cp:lastModifiedBy>
  <cp:revision>209</cp:revision>
  <cp:lastPrinted>1601-01-01T00:00:00Z</cp:lastPrinted>
  <dcterms:created xsi:type="dcterms:W3CDTF">2010-10-07T02:50:25Z</dcterms:created>
  <dcterms:modified xsi:type="dcterms:W3CDTF">2018-03-26T07:50:47Z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