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93" r:id="rId4"/>
    <p:sldId id="295" r:id="rId5"/>
    <p:sldId id="294" r:id="rId6"/>
    <p:sldId id="296" r:id="rId7"/>
    <p:sldId id="297" r:id="rId8"/>
    <p:sldId id="298" r:id="rId9"/>
    <p:sldId id="303" r:id="rId10"/>
    <p:sldId id="299" r:id="rId11"/>
    <p:sldId id="300" r:id="rId12"/>
    <p:sldId id="301" r:id="rId13"/>
    <p:sldId id="302" r:id="rId14"/>
    <p:sldId id="305" r:id="rId15"/>
    <p:sldId id="306" r:id="rId16"/>
    <p:sldId id="307" r:id="rId17"/>
    <p:sldId id="310" r:id="rId18"/>
    <p:sldId id="311" r:id="rId19"/>
    <p:sldId id="312" r:id="rId20"/>
    <p:sldId id="313" r:id="rId21"/>
    <p:sldId id="314" r:id="rId22"/>
    <p:sldId id="308" r:id="rId23"/>
    <p:sldId id="257" r:id="rId24"/>
    <p:sldId id="333" r:id="rId25"/>
    <p:sldId id="334" r:id="rId26"/>
    <p:sldId id="336" r:id="rId27"/>
    <p:sldId id="337" r:id="rId28"/>
    <p:sldId id="291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8" r:id="rId40"/>
    <p:sldId id="325" r:id="rId41"/>
    <p:sldId id="326" r:id="rId42"/>
    <p:sldId id="332" r:id="rId43"/>
    <p:sldId id="329" r:id="rId44"/>
    <p:sldId id="330" r:id="rId45"/>
    <p:sldId id="29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1D91-6CDF-BC43-82A1-613BC97C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7033-34BA-A548-913B-84EA2C89D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263D-CFEB-964A-A1B5-D5F31E1E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A66E-ABD9-B74E-B0FE-E87D230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BFB5-FE60-EF49-A542-B6C6D1BF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6E3-3154-0646-8D52-A8F36155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759DC-AEF1-5747-84F1-259110CF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FED4-355C-9843-B1BA-118F0529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2933-84B7-3448-B63C-3596F668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96AF-2A1D-3A46-AC71-2D4EA23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7CBCA-2A13-1F45-9EB9-278B1C5A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31C70-4531-F749-96CC-6A0D63C69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473C-1A5B-EB4F-B47A-77308AAD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F3D2-E1F5-A646-AF78-DA29F80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FA38-55CF-4B4A-9461-B5FD6E0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693-5648-0140-9716-0F0324BA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BA82-F041-2C40-9CCC-719B566C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312D-B739-8B4A-B435-9B50D7C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0F7E-207E-EA4C-9EB2-6601F65B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15D-9AD7-884D-93FD-D288ACF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E4FF-B4C6-294C-B99A-DFDECF57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DD4F-0A8F-A44F-B1D1-851BB3C2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91C-290F-2A46-A656-B403630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1189-2A98-6A4C-A451-B639A4B2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7826-ADA6-494E-AB3A-8AB87186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F73-1AA1-A94C-A87E-198289D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F46C-BFBE-0347-BDF8-65866FDF8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CB17-9291-504B-9A4F-5BBF469E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C1E9-3A64-9A4E-B4B0-A45DF59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BA76-981F-5549-946D-FB3072EB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3B21-9DCD-7F41-A96B-EFD159E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3D6-7E10-A740-88E2-375EF9B0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9754-B35C-AE46-B605-9C0979FA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0A4A-1E10-294C-BA9A-6A1BB0DB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7DCFF-9E44-8A4C-A75A-C9C4F8E4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4F48E-7C9F-3A4D-A357-26F628E6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EFA77-05E1-1347-90FA-04BAEBB9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7D6BC-845A-4A48-A1EE-C14AA85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B9234-2FF3-2E4F-B538-F89B542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C16-EC2E-2A42-A738-C9DEC7A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72F5-1F4A-6640-9567-28DBEAD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8C227-7247-454D-8C71-2D137D2D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30427-7DF6-EB40-925C-88007DF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55DDB-D6CB-DF48-972A-401E93D8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3782D-EF35-3543-BC02-F47B4BC3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5E2E-275C-F342-9029-0306935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36C9-0DD1-5A40-800F-070955B7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D155-6CE5-9B40-9148-D4EC3E94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BC7F-29E4-A842-830A-BAF0483E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2501-BAA0-714A-8016-BA0F368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B37A-A12D-3E4B-8BB4-CB1E50E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1B82-32A8-B846-BFD1-92300A39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089-03E8-CA45-B184-A7B1D9BE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D3159-8E75-0542-8365-EBA602E54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67F7-06C0-8A4B-8C20-56807A8D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1F7-4B28-8C48-932E-447A024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F7E1-C63A-D94D-89D0-F01187C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F74-38DB-6443-A511-B9EC851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76B62-2ABC-4A44-AD1B-6D74E395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225C-00F4-BA4F-8C26-558679BA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C3B-D2A5-9D45-B097-B10821A8F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DADE-79B4-C748-BDC4-4EBA2A84E7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E7CE-2647-7F45-9448-1953694E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59A0-24B4-0E4D-A3E4-ADB236C4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BA36-8FA7-3B46-BDCE-F2CB4FD9F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232" y="753883"/>
            <a:ext cx="6583135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&amp; Basic Types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E9FD65-8337-AD48-9F2A-A9FB7FD1DACA}"/>
              </a:ext>
            </a:extLst>
          </p:cNvPr>
          <p:cNvSpPr txBox="1">
            <a:spLocks/>
          </p:cNvSpPr>
          <p:nvPr/>
        </p:nvSpPr>
        <p:spPr>
          <a:xfrm>
            <a:off x="1420969" y="2202286"/>
            <a:ext cx="3666186" cy="939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9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overflow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DC225-6BFA-4244-B2C0-196E9B756203}"/>
              </a:ext>
            </a:extLst>
          </p:cNvPr>
          <p:cNvSpPr txBox="1"/>
          <p:nvPr/>
        </p:nvSpPr>
        <p:spPr>
          <a:xfrm>
            <a:off x="5024992" y="652719"/>
            <a:ext cx="2023508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整型溢出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7784F3-5395-9B40-88C1-111C637A3C79}"/>
                  </a:ext>
                </a:extLst>
              </p:cNvPr>
              <p:cNvSpPr txBox="1"/>
              <p:nvPr/>
            </p:nvSpPr>
            <p:spPr>
              <a:xfrm>
                <a:off x="708436" y="4020442"/>
                <a:ext cx="7749764" cy="61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[Exercise] Compute the Fermat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sup>
                    </m:sSup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7784F3-5395-9B40-88C1-111C637A3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6" y="4020442"/>
                <a:ext cx="7749764" cy="612988"/>
              </a:xfrm>
              <a:prstGeom prst="rect">
                <a:avLst/>
              </a:prstGeom>
              <a:blipFill>
                <a:blip r:embed="rId2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CBCD8B-5375-7B4B-9DC8-A54E548D511B}"/>
              </a:ext>
            </a:extLst>
          </p:cNvPr>
          <p:cNvSpPr txBox="1"/>
          <p:nvPr/>
        </p:nvSpPr>
        <p:spPr>
          <a:xfrm>
            <a:off x="838200" y="2814471"/>
            <a:ext cx="10267950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 attempts to create an integer that is NOT representable.</a:t>
            </a:r>
            <a:endParaRPr lang="en-US" sz="24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3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overflow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D387D-4AA1-7745-97B2-16300A91194F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27,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B496BF-57FD-0240-B60E-0A9F458D8A8B}"/>
              </a:ext>
            </a:extLst>
          </p:cNvPr>
          <p:cNvGrpSpPr/>
          <p:nvPr/>
        </p:nvGrpSpPr>
        <p:grpSpPr>
          <a:xfrm>
            <a:off x="1033604" y="1721209"/>
            <a:ext cx="6076950" cy="4417423"/>
            <a:chOff x="838200" y="1690688"/>
            <a:chExt cx="6076950" cy="4417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DA6AD-A079-FF45-BFEE-D6C6B03A4399}"/>
                </a:ext>
              </a:extLst>
            </p:cNvPr>
            <p:cNvSpPr txBox="1"/>
            <p:nvPr/>
          </p:nvSpPr>
          <p:spPr>
            <a:xfrm>
              <a:off x="838200" y="1690688"/>
              <a:ext cx="5786296" cy="301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// A naïve function for computing </a:t>
              </a:r>
              <a:r>
                <a:rPr lang="en-US" sz="2200" b="1" dirty="0" err="1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x^n</a:t>
              </a: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pwr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x, </a:t>
              </a: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n) {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= 1;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for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!= n; ++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200" b="1" dirty="0" err="1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2200" b="1" dirty="0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*= x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return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  <a:p>
              <a:pPr algn="just">
                <a:lnSpc>
                  <a:spcPts val="3280"/>
                </a:lnSpc>
              </a:pPr>
              <a:endParaRPr lang="en-US" sz="22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0713A8-63E6-9B43-BF1B-8B3AEB3D549D}"/>
                </a:ext>
              </a:extLst>
            </p:cNvPr>
            <p:cNvSpPr txBox="1"/>
            <p:nvPr/>
          </p:nvSpPr>
          <p:spPr>
            <a:xfrm>
              <a:off x="838200" y="4364620"/>
              <a:ext cx="6076950" cy="174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main( ) {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	// Print F(n) = </a:t>
              </a:r>
              <a:r>
                <a:rPr lang="en-US" sz="2200" b="1" dirty="0" err="1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pwr</a:t>
              </a: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(2, </a:t>
              </a:r>
              <a:r>
                <a:rPr lang="en-US" sz="2200" b="1" dirty="0" err="1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pwr</a:t>
              </a: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(2, n)) + 1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return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0;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218C0-15B4-944B-83A0-E79C13C04F90}"/>
              </a:ext>
            </a:extLst>
          </p:cNvPr>
          <p:cNvGrpSpPr/>
          <p:nvPr/>
        </p:nvGrpSpPr>
        <p:grpSpPr>
          <a:xfrm>
            <a:off x="7147995" y="1938338"/>
            <a:ext cx="3463514" cy="3502328"/>
            <a:chOff x="6625913" y="1678347"/>
            <a:chExt cx="3463514" cy="35023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F5C936-1411-EF4F-B342-A1A2F5D901F7}"/>
                </a:ext>
              </a:extLst>
            </p:cNvPr>
            <p:cNvSpPr/>
            <p:nvPr/>
          </p:nvSpPr>
          <p:spPr>
            <a:xfrm>
              <a:off x="7898677" y="1678347"/>
              <a:ext cx="2190750" cy="34163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F(0) = 3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F(1) = 5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F(2) = 17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F(3) = 257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F(4) = 65537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F(5) = 1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F(6) = 1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F(7) = 1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F(8) =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A25CA-00DB-0E42-A8EE-D8864E1B180C}"/>
                </a:ext>
              </a:extLst>
            </p:cNvPr>
            <p:cNvSpPr/>
            <p:nvPr/>
          </p:nvSpPr>
          <p:spPr>
            <a:xfrm>
              <a:off x="7365277" y="3458060"/>
              <a:ext cx="2324100" cy="1722615"/>
            </a:xfrm>
            <a:prstGeom prst="ellipse">
              <a:avLst/>
            </a:prstGeom>
            <a:noFill/>
            <a:ln w="1079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82567-86AA-EE44-90BB-48145E454DEF}"/>
                </a:ext>
              </a:extLst>
            </p:cNvPr>
            <p:cNvSpPr txBox="1"/>
            <p:nvPr/>
          </p:nvSpPr>
          <p:spPr>
            <a:xfrm>
              <a:off x="6625913" y="3060756"/>
              <a:ext cx="1272764" cy="737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???</a:t>
              </a:r>
              <a:endParaRPr lang="en-US" sz="24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2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overflow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D387D-4AA1-7745-97B2-16300A91194F}"/>
              </a:ext>
            </a:extLst>
          </p:cNvPr>
          <p:cNvSpPr txBox="1"/>
          <p:nvPr/>
        </p:nvSpPr>
        <p:spPr>
          <a:xfrm>
            <a:off x="4968025" y="1524530"/>
            <a:ext cx="257577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values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0979E2-D9D5-9E49-B8E2-DB022F5C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61480"/>
              </p:ext>
            </p:extLst>
          </p:nvPr>
        </p:nvGraphicFramePr>
        <p:xfrm>
          <a:off x="1219200" y="2216654"/>
          <a:ext cx="7981950" cy="4003720"/>
        </p:xfrm>
        <a:graphic>
          <a:graphicData uri="http://schemas.openxmlformats.org/drawingml/2006/table">
            <a:tbl>
              <a:tblPr/>
              <a:tblGrid>
                <a:gridCol w="268461">
                  <a:extLst>
                    <a:ext uri="{9D8B030D-6E8A-4147-A177-3AD203B41FA5}">
                      <a16:colId xmlns:a16="http://schemas.microsoft.com/office/drawing/2014/main" val="3418323691"/>
                    </a:ext>
                  </a:extLst>
                </a:gridCol>
                <a:gridCol w="7713489">
                  <a:extLst>
                    <a:ext uri="{9D8B030D-6E8A-4147-A177-3AD203B41FA5}">
                      <a16:colId xmlns:a16="http://schemas.microsoft.com/office/drawing/2014/main" val="815252411"/>
                    </a:ext>
                  </a:extLst>
                </a:gridCol>
              </a:tblGrid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5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rgbClr val="FFFFF5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5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F(n)</a:t>
                      </a:r>
                      <a:endParaRPr kumimoji="0" lang="en-US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FFF5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4601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649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74447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07906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257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87948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65,537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2993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4,294,967,297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7938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18,446,744,073,709,551,617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10262"/>
                  </a:ext>
                </a:extLst>
              </a:tr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340,282,366,920,938,463,463,374,607,431,768,211,457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21545"/>
                  </a:ext>
                </a:extLst>
              </a:tr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033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3399FF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115,792,089,237,316,195,423,570,985,008,687,907,853,269,984,665,640,564,039,457,584,007,913,129,639,937</a:t>
                      </a:r>
                    </a:p>
                  </a:txBody>
                  <a:tcPr marL="65092" marR="65092" marT="32546" marB="325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147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904F9C0-CDC0-7B43-AEF8-1EE0C7B6C139}"/>
              </a:ext>
            </a:extLst>
          </p:cNvPr>
          <p:cNvSpPr/>
          <p:nvPr/>
        </p:nvSpPr>
        <p:spPr>
          <a:xfrm>
            <a:off x="8420759" y="1938338"/>
            <a:ext cx="219075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F(0) = 3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F(1) = 5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F(2) = 17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F(3) = 257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F(4) = 65537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F(5) = 1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F(6) = 1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F(7) = 1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F(8) = 1</a:t>
            </a:r>
          </a:p>
        </p:txBody>
      </p:sp>
    </p:spTree>
    <p:extLst>
      <p:ext uri="{BB962C8B-B14F-4D97-AF65-F5344CB8AC3E}">
        <p14:creationId xmlns:p14="http://schemas.microsoft.com/office/powerpoint/2010/main" val="213008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real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5429250" y="1792724"/>
            <a:ext cx="1905000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299792.458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1082D-87F6-4841-B0DF-17B05275E299}"/>
              </a:ext>
            </a:extLst>
          </p:cNvPr>
          <p:cNvSpPr txBox="1"/>
          <p:nvPr/>
        </p:nvSpPr>
        <p:spPr>
          <a:xfrm>
            <a:off x="838200" y="2623971"/>
            <a:ext cx="3733800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Fixed-point representation</a:t>
            </a:r>
            <a:endParaRPr lang="en-US" sz="24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99A4E-7B7C-6240-80EB-B2E66FC2B71E}"/>
              </a:ext>
            </a:extLst>
          </p:cNvPr>
          <p:cNvGrpSpPr/>
          <p:nvPr/>
        </p:nvGrpSpPr>
        <p:grpSpPr>
          <a:xfrm>
            <a:off x="2600325" y="3400134"/>
            <a:ext cx="6886575" cy="1706131"/>
            <a:chOff x="2600325" y="3400134"/>
            <a:chExt cx="6886575" cy="17061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101B2C-7EE5-C148-8276-2B5DACCCE5E7}"/>
                </a:ext>
              </a:extLst>
            </p:cNvPr>
            <p:cNvSpPr txBox="1"/>
            <p:nvPr/>
          </p:nvSpPr>
          <p:spPr>
            <a:xfrm>
              <a:off x="2600325" y="4628121"/>
              <a:ext cx="790576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A762C9-1D81-354B-A8B5-38DA553F3E7A}"/>
                </a:ext>
              </a:extLst>
            </p:cNvPr>
            <p:cNvSpPr/>
            <p:nvPr/>
          </p:nvSpPr>
          <p:spPr>
            <a:xfrm>
              <a:off x="2800350" y="4059823"/>
              <a:ext cx="342900" cy="495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F92923-38E6-3641-AF0E-229DC5766962}"/>
                </a:ext>
              </a:extLst>
            </p:cNvPr>
            <p:cNvSpPr/>
            <p:nvPr/>
          </p:nvSpPr>
          <p:spPr>
            <a:xfrm>
              <a:off x="3257550" y="4059823"/>
              <a:ext cx="3867150" cy="4953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3018CE-EBD9-F647-BEC7-10429E10852C}"/>
                </a:ext>
              </a:extLst>
            </p:cNvPr>
            <p:cNvSpPr/>
            <p:nvPr/>
          </p:nvSpPr>
          <p:spPr>
            <a:xfrm>
              <a:off x="7486650" y="4056621"/>
              <a:ext cx="1657350" cy="495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971848-D82F-614D-A2F3-716E4E24610C}"/>
                </a:ext>
              </a:extLst>
            </p:cNvPr>
            <p:cNvSpPr txBox="1"/>
            <p:nvPr/>
          </p:nvSpPr>
          <p:spPr>
            <a:xfrm>
              <a:off x="2743200" y="3400134"/>
              <a:ext cx="647700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39CD63-6530-7D41-8FA5-E1CBF22E04AF}"/>
                </a:ext>
              </a:extLst>
            </p:cNvPr>
            <p:cNvSpPr txBox="1"/>
            <p:nvPr/>
          </p:nvSpPr>
          <p:spPr>
            <a:xfrm>
              <a:off x="3162300" y="3400134"/>
              <a:ext cx="647700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56C3BC-2D24-B045-8126-D1D2C23AC5B6}"/>
                </a:ext>
              </a:extLst>
            </p:cNvPr>
            <p:cNvSpPr txBox="1"/>
            <p:nvPr/>
          </p:nvSpPr>
          <p:spPr>
            <a:xfrm>
              <a:off x="6819900" y="3447189"/>
              <a:ext cx="647700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81CB0B-7E10-F64B-B344-FC92582479A3}"/>
                </a:ext>
              </a:extLst>
            </p:cNvPr>
            <p:cNvSpPr txBox="1"/>
            <p:nvPr/>
          </p:nvSpPr>
          <p:spPr>
            <a:xfrm>
              <a:off x="7458075" y="3436633"/>
              <a:ext cx="647700" cy="46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5CDFD-4025-B34E-8A7B-493321798BE9}"/>
                </a:ext>
              </a:extLst>
            </p:cNvPr>
            <p:cNvSpPr txBox="1"/>
            <p:nvPr/>
          </p:nvSpPr>
          <p:spPr>
            <a:xfrm>
              <a:off x="8839200" y="3455683"/>
              <a:ext cx="647700" cy="46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A01CE3-3C4E-0D49-887B-C79135FA2FA0}"/>
                </a:ext>
              </a:extLst>
            </p:cNvPr>
            <p:cNvSpPr txBox="1"/>
            <p:nvPr/>
          </p:nvSpPr>
          <p:spPr>
            <a:xfrm>
              <a:off x="4572000" y="4628121"/>
              <a:ext cx="2000250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 part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6692A5-41FF-7348-8826-C26119CE9294}"/>
                </a:ext>
              </a:extLst>
            </p:cNvPr>
            <p:cNvSpPr txBox="1"/>
            <p:nvPr/>
          </p:nvSpPr>
          <p:spPr>
            <a:xfrm>
              <a:off x="7362825" y="4628121"/>
              <a:ext cx="2000250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Fraction part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78200A-2815-3A43-B5DB-F32600B22D78}"/>
                </a:ext>
              </a:extLst>
            </p:cNvPr>
            <p:cNvSpPr txBox="1"/>
            <p:nvPr/>
          </p:nvSpPr>
          <p:spPr>
            <a:xfrm>
              <a:off x="7124700" y="4173606"/>
              <a:ext cx="342900" cy="58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6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6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FE4010-3C37-CA45-A1B9-057ED33EA2C7}"/>
                </a:ext>
              </a:extLst>
            </p:cNvPr>
            <p:cNvSpPr txBox="1"/>
            <p:nvPr/>
          </p:nvSpPr>
          <p:spPr>
            <a:xfrm>
              <a:off x="5847907" y="3964618"/>
              <a:ext cx="1448243" cy="57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solidFill>
                    <a:srgbClr val="7030A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299792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3FF97B-10F8-EC4E-9277-1FA424F339A2}"/>
                </a:ext>
              </a:extLst>
            </p:cNvPr>
            <p:cNvSpPr txBox="1"/>
            <p:nvPr/>
          </p:nvSpPr>
          <p:spPr>
            <a:xfrm>
              <a:off x="7458076" y="3964618"/>
              <a:ext cx="943418" cy="57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solidFill>
                    <a:srgbClr val="7030A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458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0055225-12F6-4D46-9213-41C5BF1EA7BA}"/>
              </a:ext>
            </a:extLst>
          </p:cNvPr>
          <p:cNvSpPr txBox="1"/>
          <p:nvPr/>
        </p:nvSpPr>
        <p:spPr>
          <a:xfrm>
            <a:off x="1047749" y="5634779"/>
            <a:ext cx="7791452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any problem with the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fixed-point representation?</a:t>
            </a:r>
            <a:endParaRPr lang="en-US" sz="2400" b="1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7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real numbers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1082D-87F6-4841-B0DF-17B05275E299}"/>
              </a:ext>
            </a:extLst>
          </p:cNvPr>
          <p:cNvSpPr txBox="1"/>
          <p:nvPr/>
        </p:nvSpPr>
        <p:spPr>
          <a:xfrm>
            <a:off x="838200" y="2623971"/>
            <a:ext cx="3733800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Fixed-point representation</a:t>
            </a:r>
            <a:endParaRPr lang="en-US" sz="24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99A4E-7B7C-6240-80EB-B2E66FC2B71E}"/>
              </a:ext>
            </a:extLst>
          </p:cNvPr>
          <p:cNvGrpSpPr/>
          <p:nvPr/>
        </p:nvGrpSpPr>
        <p:grpSpPr>
          <a:xfrm>
            <a:off x="2743200" y="3400134"/>
            <a:ext cx="6743700" cy="1354144"/>
            <a:chOff x="2743200" y="3400134"/>
            <a:chExt cx="6743700" cy="13541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A762C9-1D81-354B-A8B5-38DA553F3E7A}"/>
                </a:ext>
              </a:extLst>
            </p:cNvPr>
            <p:cNvSpPr/>
            <p:nvPr/>
          </p:nvSpPr>
          <p:spPr>
            <a:xfrm>
              <a:off x="2800350" y="4059823"/>
              <a:ext cx="342900" cy="495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F92923-38E6-3641-AF0E-229DC5766962}"/>
                </a:ext>
              </a:extLst>
            </p:cNvPr>
            <p:cNvSpPr/>
            <p:nvPr/>
          </p:nvSpPr>
          <p:spPr>
            <a:xfrm>
              <a:off x="3257550" y="4059823"/>
              <a:ext cx="3867150" cy="4953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3018CE-EBD9-F647-BEC7-10429E10852C}"/>
                </a:ext>
              </a:extLst>
            </p:cNvPr>
            <p:cNvSpPr/>
            <p:nvPr/>
          </p:nvSpPr>
          <p:spPr>
            <a:xfrm>
              <a:off x="7486650" y="4056621"/>
              <a:ext cx="1657350" cy="495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971848-D82F-614D-A2F3-716E4E24610C}"/>
                </a:ext>
              </a:extLst>
            </p:cNvPr>
            <p:cNvSpPr txBox="1"/>
            <p:nvPr/>
          </p:nvSpPr>
          <p:spPr>
            <a:xfrm>
              <a:off x="2743200" y="3400134"/>
              <a:ext cx="647700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39CD63-6530-7D41-8FA5-E1CBF22E04AF}"/>
                </a:ext>
              </a:extLst>
            </p:cNvPr>
            <p:cNvSpPr txBox="1"/>
            <p:nvPr/>
          </p:nvSpPr>
          <p:spPr>
            <a:xfrm>
              <a:off x="3162300" y="3400134"/>
              <a:ext cx="647700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56C3BC-2D24-B045-8126-D1D2C23AC5B6}"/>
                </a:ext>
              </a:extLst>
            </p:cNvPr>
            <p:cNvSpPr txBox="1"/>
            <p:nvPr/>
          </p:nvSpPr>
          <p:spPr>
            <a:xfrm>
              <a:off x="6819900" y="3447189"/>
              <a:ext cx="647700" cy="478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81CB0B-7E10-F64B-B344-FC92582479A3}"/>
                </a:ext>
              </a:extLst>
            </p:cNvPr>
            <p:cNvSpPr txBox="1"/>
            <p:nvPr/>
          </p:nvSpPr>
          <p:spPr>
            <a:xfrm>
              <a:off x="7458075" y="3436633"/>
              <a:ext cx="647700" cy="46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5CDFD-4025-B34E-8A7B-493321798BE9}"/>
                </a:ext>
              </a:extLst>
            </p:cNvPr>
            <p:cNvSpPr txBox="1"/>
            <p:nvPr/>
          </p:nvSpPr>
          <p:spPr>
            <a:xfrm>
              <a:off x="8839200" y="3455683"/>
              <a:ext cx="647700" cy="46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78200A-2815-3A43-B5DB-F32600B22D78}"/>
                </a:ext>
              </a:extLst>
            </p:cNvPr>
            <p:cNvSpPr txBox="1"/>
            <p:nvPr/>
          </p:nvSpPr>
          <p:spPr>
            <a:xfrm>
              <a:off x="7124700" y="4173606"/>
              <a:ext cx="342900" cy="58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6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6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55225-12F6-4D46-9213-41C5BF1EA7BA}"/>
                  </a:ext>
                </a:extLst>
              </p:cNvPr>
              <p:cNvSpPr txBox="1"/>
              <p:nvPr/>
            </p:nvSpPr>
            <p:spPr>
              <a:xfrm>
                <a:off x="1831014" y="5108675"/>
                <a:ext cx="6515101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𝐦𝐚𝐱</m:t>
                      </m:r>
                      <m:r>
                        <a:rPr lang="en-US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𝐩𝐨𝐬𝐢𝐭𝐢𝐯𝐞</m:t>
                      </m:r>
                      <m:r>
                        <a:rPr lang="en-US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𝟖𝟑𝟖𝟖𝟔𝟎𝟖</m:t>
                      </m:r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𝟗𝟗𝟔𝟎𝟗𝟑𝟕𝟓</m:t>
                      </m:r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55225-12F6-4D46-9213-41C5BF1E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014" y="5108675"/>
                <a:ext cx="6515101" cy="515526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FFCA93-3F88-6449-80A2-5ACA2A284314}"/>
                  </a:ext>
                </a:extLst>
              </p:cNvPr>
              <p:cNvSpPr txBox="1"/>
              <p:nvPr/>
            </p:nvSpPr>
            <p:spPr>
              <a:xfrm>
                <a:off x="1333500" y="5681834"/>
                <a:ext cx="5791200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𝐩𝐨𝐬𝐢𝐭𝐢𝐯𝐞</m:t>
                      </m:r>
                      <m:r>
                        <a:rPr lang="en-US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𝟎𝟎𝟑𝟗𝟎𝟔𝟐𝟓</m:t>
                      </m:r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FFCA93-3F88-6449-80A2-5ACA2A28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681834"/>
                <a:ext cx="5791200" cy="515526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58F27A5-6EC9-BD49-8750-5180B4BEEDFD}"/>
              </a:ext>
            </a:extLst>
          </p:cNvPr>
          <p:cNvSpPr txBox="1"/>
          <p:nvPr/>
        </p:nvSpPr>
        <p:spPr>
          <a:xfrm>
            <a:off x="8105775" y="5751350"/>
            <a:ext cx="2986420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400" b="1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9BE60D-B1E1-A646-ACE9-BD8742F38F76}"/>
              </a:ext>
            </a:extLst>
          </p:cNvPr>
          <p:cNvSpPr txBox="1"/>
          <p:nvPr/>
        </p:nvSpPr>
        <p:spPr>
          <a:xfrm>
            <a:off x="5429250" y="1792724"/>
            <a:ext cx="1905000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299792.458</a:t>
            </a:r>
          </a:p>
        </p:txBody>
      </p:sp>
    </p:spTree>
    <p:extLst>
      <p:ext uri="{BB962C8B-B14F-4D97-AF65-F5344CB8AC3E}">
        <p14:creationId xmlns:p14="http://schemas.microsoft.com/office/powerpoint/2010/main" val="198009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representation: float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1082D-87F6-4841-B0DF-17B05275E299}"/>
              </a:ext>
            </a:extLst>
          </p:cNvPr>
          <p:cNvSpPr txBox="1"/>
          <p:nvPr/>
        </p:nvSpPr>
        <p:spPr>
          <a:xfrm>
            <a:off x="838200" y="2750676"/>
            <a:ext cx="5410200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754-2008 floating point standard</a:t>
            </a:r>
            <a:endParaRPr lang="en-US" sz="24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D8F88-DE12-9E4F-AA78-583488D726C5}"/>
              </a:ext>
            </a:extLst>
          </p:cNvPr>
          <p:cNvSpPr txBox="1"/>
          <p:nvPr/>
        </p:nvSpPr>
        <p:spPr>
          <a:xfrm>
            <a:off x="5429250" y="1792724"/>
            <a:ext cx="1905000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299792.458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A66418-B312-D842-AAD7-1745232C42FC}"/>
                  </a:ext>
                </a:extLst>
              </p:cNvPr>
              <p:cNvSpPr txBox="1"/>
              <p:nvPr/>
            </p:nvSpPr>
            <p:spPr>
              <a:xfrm>
                <a:off x="3249797" y="3614004"/>
                <a:ext cx="5731390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𝟐𝟗𝟗𝟕𝟗𝟐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𝟒𝟓𝟖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𝟗𝟗𝟕𝟗𝟐𝟒𝟓𝟖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A66418-B312-D842-AAD7-1745232C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97" y="3614004"/>
                <a:ext cx="5731390" cy="667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7BD68BC-7689-864F-A92D-52B5F4740993}"/>
              </a:ext>
            </a:extLst>
          </p:cNvPr>
          <p:cNvGrpSpPr/>
          <p:nvPr/>
        </p:nvGrpSpPr>
        <p:grpSpPr>
          <a:xfrm>
            <a:off x="1687254" y="4351635"/>
            <a:ext cx="3833555" cy="1601002"/>
            <a:chOff x="4227254" y="4459395"/>
            <a:chExt cx="3833555" cy="1601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F138A5-BACB-3D47-B4CF-C6B555E73094}"/>
                </a:ext>
              </a:extLst>
            </p:cNvPr>
            <p:cNvGrpSpPr/>
            <p:nvPr/>
          </p:nvGrpSpPr>
          <p:grpSpPr>
            <a:xfrm>
              <a:off x="4227254" y="4812113"/>
              <a:ext cx="3833555" cy="892695"/>
              <a:chOff x="3211181" y="4922018"/>
              <a:chExt cx="3833555" cy="8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0D4B6F3-6C7B-974C-87BB-4765E96332A8}"/>
                      </a:ext>
                    </a:extLst>
                  </p:cNvPr>
                  <p:cNvSpPr txBox="1"/>
                  <p:nvPr/>
                </p:nvSpPr>
                <p:spPr>
                  <a:xfrm>
                    <a:off x="3211181" y="5147117"/>
                    <a:ext cx="602953" cy="6670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</m:oMath>
                      </m:oMathPara>
                    </a14:m>
                    <a:endParaRPr lang="en-US" sz="2400" b="1" dirty="0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0D4B6F3-6C7B-974C-87BB-4765E96332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1181" y="5147117"/>
                    <a:ext cx="602953" cy="6670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E9C0C7-F473-1945-9FFE-6FB518C33236}"/>
                  </a:ext>
                </a:extLst>
              </p:cNvPr>
              <p:cNvSpPr txBox="1"/>
              <p:nvPr/>
            </p:nvSpPr>
            <p:spPr>
              <a:xfrm>
                <a:off x="3614775" y="5168382"/>
                <a:ext cx="1704753" cy="577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mantissa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7E019F1-44BD-CD4C-81A3-8A365E4FBB2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0591" y="5168382"/>
                    <a:ext cx="60295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400" b="1" dirty="0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7E019F1-44BD-CD4C-81A3-8A365E4FBB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0591" y="5168382"/>
                    <a:ext cx="602953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994C2-9078-7247-A2CE-4A37D787B49D}"/>
                  </a:ext>
                </a:extLst>
              </p:cNvPr>
              <p:cNvSpPr txBox="1"/>
              <p:nvPr/>
            </p:nvSpPr>
            <p:spPr>
              <a:xfrm>
                <a:off x="5241851" y="5168382"/>
                <a:ext cx="584792" cy="577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CCA6DB3-ADC1-7840-86AB-4B600FEDE23C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925" y="4922018"/>
                    <a:ext cx="602953" cy="600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</m:oMath>
                      </m:oMathPara>
                    </a14:m>
                    <a:endParaRPr lang="en-US" sz="2200" b="1" dirty="0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CCA6DB3-ADC1-7840-86AB-4B600FEDE2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925" y="4922018"/>
                    <a:ext cx="602953" cy="6001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C1DD27-E21E-B24A-9233-8F0C666CE0AC}"/>
                  </a:ext>
                </a:extLst>
              </p:cNvPr>
              <p:cNvSpPr txBox="1"/>
              <p:nvPr/>
            </p:nvSpPr>
            <p:spPr>
              <a:xfrm>
                <a:off x="5726520" y="4943283"/>
                <a:ext cx="1318216" cy="53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215387-5496-A94E-B086-99B087B76E63}"/>
                </a:ext>
              </a:extLst>
            </p:cNvPr>
            <p:cNvSpPr txBox="1"/>
            <p:nvPr/>
          </p:nvSpPr>
          <p:spPr>
            <a:xfrm>
              <a:off x="4773795" y="5500628"/>
              <a:ext cx="852377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ja-JP" altLang="en-US" sz="24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尾数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D7C565-AD5F-8745-A56F-E966A1B62560}"/>
                </a:ext>
              </a:extLst>
            </p:cNvPr>
            <p:cNvSpPr txBox="1"/>
            <p:nvPr/>
          </p:nvSpPr>
          <p:spPr>
            <a:xfrm>
              <a:off x="7006411" y="4459395"/>
              <a:ext cx="852377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ja-JP" altLang="en-US" sz="24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指数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17569F-A39D-704F-BF20-6058B2D2DC51}"/>
                  </a:ext>
                </a:extLst>
              </p:cNvPr>
              <p:cNvSpPr txBox="1"/>
              <p:nvPr/>
            </p:nvSpPr>
            <p:spPr>
              <a:xfrm>
                <a:off x="5444608" y="4950717"/>
                <a:ext cx="4664592" cy="577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mantissa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𝟐𝟑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17569F-A39D-704F-BF20-6058B2D2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608" y="4950717"/>
                <a:ext cx="4664592" cy="577787"/>
              </a:xfrm>
              <a:prstGeom prst="rect">
                <a:avLst/>
              </a:prstGeom>
              <a:blipFill>
                <a:blip r:embed="rId6"/>
                <a:stretch>
                  <a:fillRect l="-217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97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representation: float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A2F219-7477-3040-851E-6AA2B6929EA4}"/>
              </a:ext>
            </a:extLst>
          </p:cNvPr>
          <p:cNvGrpSpPr/>
          <p:nvPr/>
        </p:nvGrpSpPr>
        <p:grpSpPr>
          <a:xfrm>
            <a:off x="1187506" y="2046598"/>
            <a:ext cx="3795455" cy="1601002"/>
            <a:chOff x="4227254" y="4459395"/>
            <a:chExt cx="3795455" cy="160100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15D05-273B-9B40-B474-557C0E2ECBC6}"/>
                </a:ext>
              </a:extLst>
            </p:cNvPr>
            <p:cNvGrpSpPr/>
            <p:nvPr/>
          </p:nvGrpSpPr>
          <p:grpSpPr>
            <a:xfrm>
              <a:off x="4227254" y="4812113"/>
              <a:ext cx="3795455" cy="892695"/>
              <a:chOff x="3211181" y="4922018"/>
              <a:chExt cx="3795455" cy="8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810FC25-55B4-4241-BE81-FCFA3E5D65A2}"/>
                      </a:ext>
                    </a:extLst>
                  </p:cNvPr>
                  <p:cNvSpPr txBox="1"/>
                  <p:nvPr/>
                </p:nvSpPr>
                <p:spPr>
                  <a:xfrm>
                    <a:off x="3211181" y="5147117"/>
                    <a:ext cx="602953" cy="6670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</m:oMath>
                      </m:oMathPara>
                    </a14:m>
                    <a:endParaRPr lang="en-US" sz="2400" b="1" dirty="0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810FC25-55B4-4241-BE81-FCFA3E5D65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1181" y="5147117"/>
                    <a:ext cx="602953" cy="66704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43A581-E47A-7540-BD14-A50107EE8860}"/>
                  </a:ext>
                </a:extLst>
              </p:cNvPr>
              <p:cNvSpPr txBox="1"/>
              <p:nvPr/>
            </p:nvSpPr>
            <p:spPr>
              <a:xfrm>
                <a:off x="3614775" y="5168382"/>
                <a:ext cx="1704753" cy="577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mantissa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0E1461-1E37-E74C-AFB8-2AD003D973D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0591" y="5168382"/>
                    <a:ext cx="60295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400" b="1" dirty="0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0E1461-1E37-E74C-AFB8-2AD003D973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0591" y="5168382"/>
                    <a:ext cx="602953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3EC6AF-F0B6-2246-AA19-49CA1B456633}"/>
                  </a:ext>
                </a:extLst>
              </p:cNvPr>
              <p:cNvSpPr txBox="1"/>
              <p:nvPr/>
            </p:nvSpPr>
            <p:spPr>
              <a:xfrm>
                <a:off x="5241851" y="5168382"/>
                <a:ext cx="584792" cy="577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17DC4C2-4D67-A54B-9F79-5B2EE2A76DC8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925" y="4922018"/>
                    <a:ext cx="602953" cy="600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</m:oMath>
                      </m:oMathPara>
                    </a14:m>
                    <a:endParaRPr lang="en-US" sz="2200" b="1" dirty="0">
                      <a:latin typeface="Cambria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17DC4C2-4D67-A54B-9F79-5B2EE2A76D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925" y="4922018"/>
                    <a:ext cx="602953" cy="6001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50AF90-2CC8-3D4A-8E74-F8186A3F5BFF}"/>
                  </a:ext>
                </a:extLst>
              </p:cNvPr>
              <p:cNvSpPr txBox="1"/>
              <p:nvPr/>
            </p:nvSpPr>
            <p:spPr>
              <a:xfrm>
                <a:off x="5688420" y="4943283"/>
                <a:ext cx="1318216" cy="53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FEAB42-3DF1-9140-BC90-3C3D82C2B20F}"/>
                </a:ext>
              </a:extLst>
            </p:cNvPr>
            <p:cNvSpPr txBox="1"/>
            <p:nvPr/>
          </p:nvSpPr>
          <p:spPr>
            <a:xfrm>
              <a:off x="4773795" y="5500628"/>
              <a:ext cx="852377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ja-JP" altLang="en-US" sz="24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尾数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89A7BB-37A5-B84B-A68E-831554E7C0B5}"/>
                </a:ext>
              </a:extLst>
            </p:cNvPr>
            <p:cNvSpPr txBox="1"/>
            <p:nvPr/>
          </p:nvSpPr>
          <p:spPr>
            <a:xfrm>
              <a:off x="7006411" y="4459395"/>
              <a:ext cx="852377" cy="55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ja-JP" altLang="en-US" sz="24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指数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33B484-4F58-8E48-BEC9-9DE1C426F57D}"/>
              </a:ext>
            </a:extLst>
          </p:cNvPr>
          <p:cNvGrpSpPr/>
          <p:nvPr/>
        </p:nvGrpSpPr>
        <p:grpSpPr>
          <a:xfrm>
            <a:off x="6197739" y="2270148"/>
            <a:ext cx="5156061" cy="1072109"/>
            <a:chOff x="2501900" y="3489397"/>
            <a:chExt cx="5156061" cy="107210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8F69DB-BFA9-7C46-98FE-9D1A35881BB6}"/>
                </a:ext>
              </a:extLst>
            </p:cNvPr>
            <p:cNvSpPr/>
            <p:nvPr/>
          </p:nvSpPr>
          <p:spPr>
            <a:xfrm>
              <a:off x="2800350" y="4059823"/>
              <a:ext cx="342900" cy="495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4D6597-01C3-2046-A227-47D9FF5CBF11}"/>
                </a:ext>
              </a:extLst>
            </p:cNvPr>
            <p:cNvSpPr/>
            <p:nvPr/>
          </p:nvSpPr>
          <p:spPr>
            <a:xfrm>
              <a:off x="4746994" y="4066206"/>
              <a:ext cx="2910967" cy="4953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07199C-B234-9745-9E76-F693D0135635}"/>
                </a:ext>
              </a:extLst>
            </p:cNvPr>
            <p:cNvSpPr/>
            <p:nvPr/>
          </p:nvSpPr>
          <p:spPr>
            <a:xfrm>
              <a:off x="3227643" y="4066206"/>
              <a:ext cx="1450755" cy="495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83D7E6-E449-3445-BBC9-85EF3D631963}"/>
                </a:ext>
              </a:extLst>
            </p:cNvPr>
            <p:cNvSpPr txBox="1"/>
            <p:nvPr/>
          </p:nvSpPr>
          <p:spPr>
            <a:xfrm>
              <a:off x="2647728" y="3493790"/>
              <a:ext cx="791754" cy="46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bit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8C8626-6F2D-664E-98DB-992635B09B2E}"/>
                </a:ext>
              </a:extLst>
            </p:cNvPr>
            <p:cNvSpPr txBox="1"/>
            <p:nvPr/>
          </p:nvSpPr>
          <p:spPr>
            <a:xfrm>
              <a:off x="2501900" y="4032404"/>
              <a:ext cx="823504" cy="472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4D8524-69F3-CC47-9183-5E2701121928}"/>
                </a:ext>
              </a:extLst>
            </p:cNvPr>
            <p:cNvSpPr txBox="1"/>
            <p:nvPr/>
          </p:nvSpPr>
          <p:spPr>
            <a:xfrm>
              <a:off x="3248982" y="3960522"/>
              <a:ext cx="1529904" cy="53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67009F-6E44-1A45-A685-ABEE0A5F6D16}"/>
                </a:ext>
              </a:extLst>
            </p:cNvPr>
            <p:cNvSpPr txBox="1"/>
            <p:nvPr/>
          </p:nvSpPr>
          <p:spPr>
            <a:xfrm>
              <a:off x="5594169" y="3972865"/>
              <a:ext cx="1318216" cy="53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Mantissa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3048-CEEA-624B-8D54-7C3D0BC538D8}"/>
                </a:ext>
              </a:extLst>
            </p:cNvPr>
            <p:cNvSpPr txBox="1"/>
            <p:nvPr/>
          </p:nvSpPr>
          <p:spPr>
            <a:xfrm>
              <a:off x="3640539" y="3489397"/>
              <a:ext cx="791754" cy="46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 bits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F35ECB-C22E-D345-A523-9393760D2FD8}"/>
                </a:ext>
              </a:extLst>
            </p:cNvPr>
            <p:cNvSpPr txBox="1"/>
            <p:nvPr/>
          </p:nvSpPr>
          <p:spPr>
            <a:xfrm>
              <a:off x="5761077" y="3489397"/>
              <a:ext cx="959000" cy="46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 bits</a:t>
              </a:r>
              <a:endParaRPr lang="en-US" sz="20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4B5789-F5C7-494B-8C19-A644B776235D}"/>
                  </a:ext>
                </a:extLst>
              </p:cNvPr>
              <p:cNvSpPr txBox="1"/>
              <p:nvPr/>
            </p:nvSpPr>
            <p:spPr>
              <a:xfrm>
                <a:off x="1889838" y="4247003"/>
                <a:ext cx="8526078" cy="1434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ts val="32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smallest positive 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normalized number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𝟏𝟐𝟔</m:t>
                        </m:r>
                      </m:sup>
                    </m:sSup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algn="just">
                  <a:lnSpc>
                    <a:spcPts val="32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0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𝟏𝟐𝟔</m:t>
                        </m:r>
                      </m:sup>
                    </m:sSup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are still 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denormalized numbers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of which mantissa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𝟐𝟑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exponent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𝟏𝟐𝟔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4B5789-F5C7-494B-8C19-A644B7762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38" y="4247003"/>
                <a:ext cx="8526078" cy="1434816"/>
              </a:xfrm>
              <a:prstGeom prst="rect">
                <a:avLst/>
              </a:prstGeom>
              <a:blipFill>
                <a:blip r:embed="rId5"/>
                <a:stretch>
                  <a:fillRect l="-595" r="-74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18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/ double overflow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D387D-4AA1-7745-97B2-16300A91194F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B496BF-57FD-0240-B60E-0A9F458D8A8B}"/>
              </a:ext>
            </a:extLst>
          </p:cNvPr>
          <p:cNvGrpSpPr/>
          <p:nvPr/>
        </p:nvGrpSpPr>
        <p:grpSpPr>
          <a:xfrm>
            <a:off x="1033604" y="1721209"/>
            <a:ext cx="6076950" cy="4417423"/>
            <a:chOff x="838200" y="1690688"/>
            <a:chExt cx="6076950" cy="4417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4DA6AD-A079-FF45-BFEE-D6C6B03A4399}"/>
                </a:ext>
              </a:extLst>
            </p:cNvPr>
            <p:cNvSpPr txBox="1"/>
            <p:nvPr/>
          </p:nvSpPr>
          <p:spPr>
            <a:xfrm>
              <a:off x="838200" y="1690688"/>
              <a:ext cx="5342482" cy="3013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// A naïve function for computing </a:t>
              </a:r>
              <a:r>
                <a:rPr lang="en-US" sz="2200" b="1" dirty="0" err="1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x^n</a:t>
              </a: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double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pwr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double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x, </a:t>
              </a: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n) {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double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= 1.0;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for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!= n; ++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2200" b="1" dirty="0" err="1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2200" b="1" dirty="0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*= x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return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latin typeface="Cambria" panose="02040503050406030204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  <a:p>
              <a:pPr algn="just">
                <a:lnSpc>
                  <a:spcPts val="3280"/>
                </a:lnSpc>
              </a:pPr>
              <a:endParaRPr lang="en-US" sz="220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0713A8-63E6-9B43-BF1B-8B3AEB3D549D}"/>
                </a:ext>
              </a:extLst>
            </p:cNvPr>
            <p:cNvSpPr txBox="1"/>
            <p:nvPr/>
          </p:nvSpPr>
          <p:spPr>
            <a:xfrm>
              <a:off x="838200" y="4364620"/>
              <a:ext cx="6076950" cy="174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280"/>
                </a:lnSpc>
              </a:pPr>
              <a:r>
                <a:rPr lang="en-US" sz="2200" b="1" dirty="0" err="1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main( ) {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	// Print F(n) = </a:t>
              </a:r>
              <a:r>
                <a:rPr lang="en-US" sz="2200" b="1" dirty="0" err="1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pwr</a:t>
              </a: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(2, </a:t>
              </a:r>
              <a:r>
                <a:rPr lang="en-US" sz="2200" b="1" dirty="0" err="1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pwr</a:t>
              </a:r>
              <a:r>
                <a:rPr lang="en-US" sz="22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(2, n)) + 1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2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return</a:t>
              </a: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 0;</a:t>
              </a:r>
            </a:p>
            <a:p>
              <a:pPr algn="just">
                <a:lnSpc>
                  <a:spcPts val="3280"/>
                </a:lnSpc>
              </a:pPr>
              <a:r>
                <a:rPr lang="en-US" sz="22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12A79-1D3F-1B4C-B053-D11806D279D9}"/>
              </a:ext>
            </a:extLst>
          </p:cNvPr>
          <p:cNvSpPr/>
          <p:nvPr/>
        </p:nvSpPr>
        <p:spPr>
          <a:xfrm>
            <a:off x="8351279" y="1111281"/>
            <a:ext cx="2965514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F(0) = 3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F(1) = 5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F(2) = 17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F(3) = 257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F(4) = 65537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F(5) = 4.29497e+09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F(6) = 1.84467e+19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F(7) = 3.40282e+38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F(8) = 1.15792e+77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F(9) = 1.34078e+154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F(10) =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inf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F(11) =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inf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F(12) =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inf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F(13) =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inf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F(14) = </a:t>
            </a:r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inf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568B3E-9EC0-8348-8233-9802C65125D2}"/>
              </a:ext>
            </a:extLst>
          </p:cNvPr>
          <p:cNvSpPr/>
          <p:nvPr/>
        </p:nvSpPr>
        <p:spPr>
          <a:xfrm>
            <a:off x="8060625" y="3987801"/>
            <a:ext cx="2023175" cy="1934728"/>
          </a:xfrm>
          <a:prstGeom prst="ellipse">
            <a:avLst/>
          </a:prstGeom>
          <a:noFill/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20A32-1359-DB48-A4C2-371C20780FB5}"/>
              </a:ext>
            </a:extLst>
          </p:cNvPr>
          <p:cNvSpPr txBox="1"/>
          <p:nvPr/>
        </p:nvSpPr>
        <p:spPr>
          <a:xfrm>
            <a:off x="990600" y="1982127"/>
            <a:ext cx="7531100" cy="87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representation of real numbers is inevitably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inaccurate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ts val="3200"/>
              </a:lnSpc>
              <a:spcAft>
                <a:spcPts val="12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0.3333333 is not exactly 1/3.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8059B0-69A7-7547-A37D-7F7D3467F5FA}"/>
                  </a:ext>
                </a:extLst>
              </p:cNvPr>
              <p:cNvSpPr txBox="1"/>
              <p:nvPr/>
            </p:nvSpPr>
            <p:spPr>
              <a:xfrm>
                <a:off x="2180130" y="3468788"/>
                <a:ext cx="8619140" cy="511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[Exercise] Compute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𝐬𝐢𝐧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Print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8059B0-69A7-7547-A37D-7F7D3467F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130" y="3468788"/>
                <a:ext cx="8619140" cy="511230"/>
              </a:xfrm>
              <a:prstGeom prst="rect">
                <a:avLst/>
              </a:prstGeom>
              <a:blipFill>
                <a:blip r:embed="rId2"/>
                <a:stretch>
                  <a:fillRect l="-73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EE8C86-EF97-234D-9F8F-72F58F9F1BAC}"/>
                  </a:ext>
                </a:extLst>
              </p:cNvPr>
              <p:cNvSpPr txBox="1"/>
              <p:nvPr/>
            </p:nvSpPr>
            <p:spPr>
              <a:xfrm>
                <a:off x="3294555" y="4558020"/>
                <a:ext cx="5112845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Theoretically,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𝐜𝐨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𝐬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𝐬𝐢𝐧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𝐬𝐢𝐧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32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see how the computer performs.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EE8C86-EF97-234D-9F8F-72F58F9F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555" y="4558020"/>
                <a:ext cx="5112845" cy="870559"/>
              </a:xfrm>
              <a:prstGeom prst="rect">
                <a:avLst/>
              </a:prstGeom>
              <a:blipFill>
                <a:blip r:embed="rId3"/>
                <a:stretch>
                  <a:fillRect l="-990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1FAFE5D-915D-CE48-9833-5888FBDA21F9}"/>
              </a:ext>
            </a:extLst>
          </p:cNvPr>
          <p:cNvSpPr txBox="1"/>
          <p:nvPr/>
        </p:nvSpPr>
        <p:spPr>
          <a:xfrm>
            <a:off x="5024992" y="667233"/>
            <a:ext cx="2023508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舍入误差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3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D387D-4AA1-7745-97B2-16300A91194F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713A8-63E6-9B43-BF1B-8B3AEB3D549D}"/>
              </a:ext>
            </a:extLst>
          </p:cNvPr>
          <p:cNvSpPr txBox="1"/>
          <p:nvPr/>
        </p:nvSpPr>
        <p:spPr>
          <a:xfrm>
            <a:off x="838200" y="1587144"/>
            <a:ext cx="103669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#include 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&lt;iostream&gt;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#include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iomanip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      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for output formatting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#include 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cmath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          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defines M_PI, cos &amp; sin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std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en-US" b="1" dirty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main(</a:t>
            </a:r>
            <a:r>
              <a:rPr lang="zh-CN" alt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cout.setf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ios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::fixed);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cout.precision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(16);</a:t>
            </a:r>
          </a:p>
          <a:p>
            <a:pPr algn="just"/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x = M_PI / 2.0;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= 1;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!= 21; ++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, x /= 2.0) {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setw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(2) &lt;&lt;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": " 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  &lt;&lt; (1 - cos(2*x)) / (sin(x) * sin(x)) &lt;&lt; </a:t>
            </a:r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}</a:t>
            </a:r>
          </a:p>
          <a:p>
            <a:pPr algn="just"/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12A79-1D3F-1B4C-B053-D11806D279D9}"/>
              </a:ext>
            </a:extLst>
          </p:cNvPr>
          <p:cNvSpPr/>
          <p:nvPr/>
        </p:nvSpPr>
        <p:spPr>
          <a:xfrm>
            <a:off x="7609170" y="443283"/>
            <a:ext cx="2780532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1: 2.0000000000000000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2: 2.0000000000000004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3: 1.9999999999999996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4: 2.0000000000000009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5: 2.0000000000000018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6: 1.9999999999999825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7: 1.9999999999999796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8: 1.9999999999998019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9: 2.0000000000010076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10: 2.0000000000035665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11: 1.9999999999916420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 2.0000000000521507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13: 1.9999999999492382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14: 1.9999999988855148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15: 1.9999999955999768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16: 1.9999999910040844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17: 1.9999999415414054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18: 2.0000003277638050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19: 1.9999987816534250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20: 2.0000049657897474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A6542A-A18A-7C4E-8973-7A4DAF720BB6}"/>
              </a:ext>
            </a:extLst>
          </p:cNvPr>
          <p:cNvGrpSpPr/>
          <p:nvPr/>
        </p:nvGrpSpPr>
        <p:grpSpPr>
          <a:xfrm>
            <a:off x="8665030" y="508001"/>
            <a:ext cx="1466141" cy="5495023"/>
            <a:chOff x="8665030" y="580571"/>
            <a:chExt cx="1466141" cy="549502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5EC02E2-44CE-BC45-BE0A-1225073F0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030" y="580571"/>
              <a:ext cx="1437113" cy="5495023"/>
            </a:xfrm>
            <a:prstGeom prst="line">
              <a:avLst/>
            </a:prstGeom>
            <a:ln w="730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E91194-396D-9542-BEE3-10D489E24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171" y="580571"/>
              <a:ext cx="0" cy="5495023"/>
            </a:xfrm>
            <a:prstGeom prst="line">
              <a:avLst/>
            </a:prstGeom>
            <a:ln w="730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E824FB-A5B0-1A43-9AFC-6AA76EE7E18A}"/>
                </a:ext>
              </a:extLst>
            </p:cNvPr>
            <p:cNvCxnSpPr>
              <a:cxnSpLocks/>
            </p:cNvCxnSpPr>
            <p:nvPr/>
          </p:nvCxnSpPr>
          <p:spPr>
            <a:xfrm>
              <a:off x="8665030" y="6075594"/>
              <a:ext cx="1466141" cy="0"/>
            </a:xfrm>
            <a:prstGeom prst="line">
              <a:avLst/>
            </a:prstGeom>
            <a:ln w="730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7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ja-JP" altLang="en-US" sz="28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ja-JP" sz="28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ja-JP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ja-JP" altLang="en-US" sz="28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2163648" y="2481111"/>
            <a:ext cx="158302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1260519" y="3555283"/>
            <a:ext cx="969672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us with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storage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our program can manipulate.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BF6F-6B8D-9C41-AE43-59183508A34F}"/>
              </a:ext>
            </a:extLst>
          </p:cNvPr>
          <p:cNvSpPr txBox="1"/>
          <p:nvPr/>
        </p:nvSpPr>
        <p:spPr>
          <a:xfrm>
            <a:off x="4182949" y="2481111"/>
            <a:ext cx="258221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x = 1.213;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C386-2734-EA40-87D2-A9AEAD1E55E1}"/>
              </a:ext>
            </a:extLst>
          </p:cNvPr>
          <p:cNvSpPr txBox="1"/>
          <p:nvPr/>
        </p:nvSpPr>
        <p:spPr>
          <a:xfrm>
            <a:off x="7465720" y="2481110"/>
            <a:ext cx="209711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Robot </a:t>
            </a:r>
            <a:r>
              <a:rPr lang="en-US" sz="2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walle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20E11-8CDB-5B4B-A921-7C61A323B4DA}"/>
              </a:ext>
            </a:extLst>
          </p:cNvPr>
          <p:cNvSpPr txBox="1"/>
          <p:nvPr/>
        </p:nvSpPr>
        <p:spPr>
          <a:xfrm>
            <a:off x="1247640" y="4049488"/>
            <a:ext cx="551752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 in C++ has a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A1EF-1C32-7142-AC9F-3DD6D9A9AEDB}"/>
              </a:ext>
            </a:extLst>
          </p:cNvPr>
          <p:cNvSpPr txBox="1"/>
          <p:nvPr/>
        </p:nvSpPr>
        <p:spPr>
          <a:xfrm>
            <a:off x="1247640" y="5349708"/>
            <a:ext cx="9696720" cy="54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of memory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a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Equal 2">
            <a:extLst>
              <a:ext uri="{FF2B5EF4-FFF2-40B4-BE49-F238E27FC236}">
                <a16:creationId xmlns:a16="http://schemas.microsoft.com/office/drawing/2014/main" id="{BE758A9F-1464-6843-B63C-41A5F6DBC3F9}"/>
              </a:ext>
            </a:extLst>
          </p:cNvPr>
          <p:cNvSpPr/>
          <p:nvPr/>
        </p:nvSpPr>
        <p:spPr>
          <a:xfrm rot="5400000">
            <a:off x="5329611" y="4736955"/>
            <a:ext cx="644136" cy="614535"/>
          </a:xfrm>
          <a:prstGeom prst="mathEqual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two floats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1082D-87F6-4841-B0DF-17B05275E299}"/>
              </a:ext>
            </a:extLst>
          </p:cNvPr>
          <p:cNvSpPr txBox="1"/>
          <p:nvPr/>
        </p:nvSpPr>
        <p:spPr>
          <a:xfrm>
            <a:off x="1770743" y="2097532"/>
            <a:ext cx="9583057" cy="38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0.0, b = 0.0;    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 variable definition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TODO do some calculation on variables a and b</a:t>
            </a:r>
          </a:p>
          <a:p>
            <a:pPr algn="just">
              <a:lnSpc>
                <a:spcPts val="3280"/>
              </a:lnSpc>
            </a:pP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 == b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     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this will NOT work as expected due to round-off errors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TODO do something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 TODO do something else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81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two floats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A618C-749C-9240-985B-68B330A64AFE}"/>
              </a:ext>
            </a:extLst>
          </p:cNvPr>
          <p:cNvSpPr/>
          <p:nvPr/>
        </p:nvSpPr>
        <p:spPr>
          <a:xfrm>
            <a:off x="656970" y="2589402"/>
            <a:ext cx="6096000" cy="28051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double</a:t>
            </a:r>
            <a:r>
              <a:rPr lang="en-US" sz="2000" b="1" dirty="0">
                <a:latin typeface="Cambria" panose="02040503050406030204" pitchFamily="18" charset="0"/>
              </a:rPr>
              <a:t> x = M_PI / 2.0, </a:t>
            </a:r>
            <a:r>
              <a:rPr lang="en-US" sz="2000" b="1" dirty="0" err="1">
                <a:latin typeface="Cambria" panose="02040503050406030204" pitchFamily="18" charset="0"/>
              </a:rPr>
              <a:t>fx</a:t>
            </a:r>
            <a:r>
              <a:rPr lang="en-US" sz="2000" b="1" dirty="0">
                <a:latin typeface="Cambria" panose="02040503050406030204" pitchFamily="18" charset="0"/>
              </a:rPr>
              <a:t> = 0.0, </a:t>
            </a:r>
            <a:r>
              <a:rPr lang="en-US" sz="2000" b="1" dirty="0" err="1">
                <a:latin typeface="Cambria" panose="02040503050406030204" pitchFamily="18" charset="0"/>
              </a:rPr>
              <a:t>true_fx</a:t>
            </a:r>
            <a:r>
              <a:rPr lang="en-US" sz="2000" b="1" dirty="0">
                <a:latin typeface="Cambria" panose="02040503050406030204" pitchFamily="18" charset="0"/>
              </a:rPr>
              <a:t> = 2.0;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for</a:t>
            </a:r>
            <a:r>
              <a:rPr lang="en-US" sz="2000" b="1" dirty="0">
                <a:latin typeface="Cambria" panose="02040503050406030204" pitchFamily="18" charset="0"/>
              </a:rPr>
              <a:t>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i</a:t>
            </a:r>
            <a:r>
              <a:rPr lang="en-US" sz="2000" b="1" dirty="0">
                <a:latin typeface="Cambria" panose="02040503050406030204" pitchFamily="18" charset="0"/>
              </a:rPr>
              <a:t> = 1; </a:t>
            </a:r>
            <a:r>
              <a:rPr lang="en-US" sz="2000" b="1" dirty="0" err="1">
                <a:latin typeface="Cambria" panose="02040503050406030204" pitchFamily="18" charset="0"/>
              </a:rPr>
              <a:t>i</a:t>
            </a:r>
            <a:r>
              <a:rPr lang="en-US" sz="2000" b="1" dirty="0">
                <a:latin typeface="Cambria" panose="02040503050406030204" pitchFamily="18" charset="0"/>
              </a:rPr>
              <a:t> != 21; ++</a:t>
            </a:r>
            <a:r>
              <a:rPr lang="en-US" sz="2000" b="1" dirty="0" err="1">
                <a:latin typeface="Cambria" panose="02040503050406030204" pitchFamily="18" charset="0"/>
              </a:rPr>
              <a:t>i</a:t>
            </a:r>
            <a:r>
              <a:rPr lang="en-US" sz="2000" b="1" dirty="0">
                <a:latin typeface="Cambria" panose="02040503050406030204" pitchFamily="18" charset="0"/>
              </a:rPr>
              <a:t>, x /= 2.0) 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 </a:t>
            </a:r>
            <a:r>
              <a:rPr lang="en-US" sz="2000" b="1" dirty="0" err="1">
                <a:latin typeface="Cambria" panose="02040503050406030204" pitchFamily="18" charset="0"/>
              </a:rPr>
              <a:t>fx</a:t>
            </a:r>
            <a:r>
              <a:rPr lang="en-US" sz="2000" b="1" dirty="0">
                <a:latin typeface="Cambria" panose="02040503050406030204" pitchFamily="18" charset="0"/>
              </a:rPr>
              <a:t> = (1 - cos(2*x)) / (sin(x) * sin(x));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 </a:t>
            </a:r>
            <a:r>
              <a:rPr lang="en-US" sz="2000" b="1" dirty="0" err="1">
                <a:latin typeface="Cambria" panose="020405030504060302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</a:rPr>
              <a:t>setw</a:t>
            </a:r>
            <a:r>
              <a:rPr lang="en-US" sz="2000" b="1" dirty="0">
                <a:latin typeface="Cambria" panose="02040503050406030204" pitchFamily="18" charset="0"/>
              </a:rPr>
              <a:t>(2) &lt;&lt; </a:t>
            </a:r>
            <a:r>
              <a:rPr lang="en-US" sz="2000" b="1" dirty="0" err="1">
                <a:latin typeface="Cambria" panose="02040503050406030204" pitchFamily="18" charset="0"/>
              </a:rPr>
              <a:t>i</a:t>
            </a:r>
            <a:r>
              <a:rPr lang="en-US" sz="2000" b="1" dirty="0">
                <a:latin typeface="Cambria" panose="02040503050406030204" pitchFamily="18" charset="0"/>
              </a:rPr>
              <a:t> &lt;&lt; ": "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           &lt;&lt; </a:t>
            </a:r>
            <a:r>
              <a:rPr lang="en-US" sz="2000" b="1" dirty="0" err="1">
                <a:latin typeface="Cambria" panose="02040503050406030204" pitchFamily="18" charset="0"/>
              </a:rPr>
              <a:t>fx</a:t>
            </a:r>
            <a:r>
              <a:rPr lang="en-US" sz="2000" b="1" dirty="0">
                <a:latin typeface="Cambria" panose="02040503050406030204" pitchFamily="18" charset="0"/>
              </a:rPr>
              <a:t> &lt;&lt; " (" &lt;&lt;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fx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 == </a:t>
            </a:r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true_fx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)</a:t>
            </a:r>
            <a:r>
              <a:rPr lang="en-US" sz="2000" b="1" dirty="0">
                <a:latin typeface="Cambria" panose="02040503050406030204" pitchFamily="18" charset="0"/>
              </a:rPr>
              <a:t> &lt;&lt; ")\n";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8FCCB-05DD-5645-8AB1-39ED0E82139A}"/>
              </a:ext>
            </a:extLst>
          </p:cNvPr>
          <p:cNvSpPr/>
          <p:nvPr/>
        </p:nvSpPr>
        <p:spPr>
          <a:xfrm>
            <a:off x="7609170" y="660997"/>
            <a:ext cx="318946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1: 2.0000000000000000 (1)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2: 2.0000000000000004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3: 1.9999999999999996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4: 2.0000000000000009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5: 2.0000000000000018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6: 1.9999999999999825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7: 1.9999999999999796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8: 1.9999999999998019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9: 2.0000000000010076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10: 2.0000000000035665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11: 1.9999999999916420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 2.0000000000521507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13: 1.9999999999492382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14: 1.9999999988855148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15: 1.9999999955999768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16: 1.9999999910040844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17: 1.9999999415414054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18: 2.0000003277638050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19: 1.9999987816534250 (0)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20: 2.0000049657897474 (0)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A6B8D-8F82-8346-980E-1BAF99EFE463}"/>
              </a:ext>
            </a:extLst>
          </p:cNvPr>
          <p:cNvSpPr txBox="1"/>
          <p:nvPr/>
        </p:nvSpPr>
        <p:spPr>
          <a:xfrm>
            <a:off x="380023" y="6026540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C0BA59-D210-0741-8C4C-0EF7DEAA325F}"/>
              </a:ext>
            </a:extLst>
          </p:cNvPr>
          <p:cNvGrpSpPr/>
          <p:nvPr/>
        </p:nvGrpSpPr>
        <p:grpSpPr>
          <a:xfrm>
            <a:off x="10007799" y="517003"/>
            <a:ext cx="471715" cy="5926959"/>
            <a:chOff x="10022313" y="531517"/>
            <a:chExt cx="471715" cy="59269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3412D-E6B5-6441-93A8-53BF6FFEC390}"/>
                </a:ext>
              </a:extLst>
            </p:cNvPr>
            <p:cNvCxnSpPr>
              <a:cxnSpLocks/>
            </p:cNvCxnSpPr>
            <p:nvPr/>
          </p:nvCxnSpPr>
          <p:spPr>
            <a:xfrm>
              <a:off x="10479514" y="531517"/>
              <a:ext cx="0" cy="5912445"/>
            </a:xfrm>
            <a:prstGeom prst="line">
              <a:avLst/>
            </a:prstGeom>
            <a:ln w="730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176A0B-33A0-8F45-B621-CC41940025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36827" y="546031"/>
              <a:ext cx="0" cy="5912445"/>
            </a:xfrm>
            <a:prstGeom prst="line">
              <a:avLst/>
            </a:prstGeom>
            <a:ln w="730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3C0A83-766B-6049-AF27-C63D082E082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2313" y="560545"/>
              <a:ext cx="457201" cy="0"/>
            </a:xfrm>
            <a:prstGeom prst="line">
              <a:avLst/>
            </a:prstGeom>
            <a:ln w="730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E6ED9E-0BC7-2C48-9880-B35E5D51582F}"/>
                </a:ext>
              </a:extLst>
            </p:cNvPr>
            <p:cNvCxnSpPr>
              <a:cxnSpLocks/>
            </p:cNvCxnSpPr>
            <p:nvPr/>
          </p:nvCxnSpPr>
          <p:spPr>
            <a:xfrm>
              <a:off x="10036827" y="6443962"/>
              <a:ext cx="457201" cy="0"/>
            </a:xfrm>
            <a:prstGeom prst="line">
              <a:avLst/>
            </a:prstGeom>
            <a:ln w="730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51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representation: char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A6AD7-DD89-A646-8E9F-12767EC1A7BD}"/>
              </a:ext>
            </a:extLst>
          </p:cNvPr>
          <p:cNvSpPr txBox="1"/>
          <p:nvPr/>
        </p:nvSpPr>
        <p:spPr>
          <a:xfrm>
            <a:off x="838200" y="1690688"/>
            <a:ext cx="8900886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ASCII: American Standard Code for Information Interchange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82631-A80D-D346-91ED-170A0BA8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41" y="2368715"/>
            <a:ext cx="3241313" cy="34404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233E82-8E52-C04D-9C66-F473E5387E08}"/>
              </a:ext>
            </a:extLst>
          </p:cNvPr>
          <p:cNvSpPr txBox="1"/>
          <p:nvPr/>
        </p:nvSpPr>
        <p:spPr>
          <a:xfrm>
            <a:off x="1115787" y="3697086"/>
            <a:ext cx="3020786" cy="173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c1 = 97;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c2 = ‘a’;</a:t>
            </a:r>
          </a:p>
          <a:p>
            <a:pPr algn="just">
              <a:lnSpc>
                <a:spcPts val="3280"/>
              </a:lnSpc>
            </a:pPr>
            <a:r>
              <a:rPr lang="en-US" sz="22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c1 &lt;&lt; </a:t>
            </a:r>
            <a:r>
              <a:rPr lang="en-US" sz="22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c2 &lt;&lt; </a:t>
            </a:r>
            <a:r>
              <a:rPr lang="en-US" sz="22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DB6D6F-C738-CE44-9678-9C6906349240}"/>
              </a:ext>
            </a:extLst>
          </p:cNvPr>
          <p:cNvSpPr/>
          <p:nvPr/>
        </p:nvSpPr>
        <p:spPr>
          <a:xfrm>
            <a:off x="4336454" y="4652966"/>
            <a:ext cx="809116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60867A-7D1D-D94C-A1ED-6535DC272390}"/>
              </a:ext>
            </a:extLst>
          </p:cNvPr>
          <p:cNvSpPr txBox="1"/>
          <p:nvPr/>
        </p:nvSpPr>
        <p:spPr>
          <a:xfrm>
            <a:off x="838200" y="5809208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7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&amp; type-checking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469264" y="2053892"/>
            <a:ext cx="813919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was arguably considered a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strongly typed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A79C0-92D9-2345-9CE9-62F520FDA78C}"/>
              </a:ext>
            </a:extLst>
          </p:cNvPr>
          <p:cNvSpPr txBox="1"/>
          <p:nvPr/>
        </p:nvSpPr>
        <p:spPr>
          <a:xfrm>
            <a:off x="5755782" y="2637825"/>
            <a:ext cx="503671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more strongly typed comparing to C.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1482142" y="3265278"/>
            <a:ext cx="4712595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a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weakly typed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97D58-BEE6-A044-84C3-B8E0B99CCB73}"/>
              </a:ext>
            </a:extLst>
          </p:cNvPr>
          <p:cNvSpPr txBox="1"/>
          <p:nvPr/>
        </p:nvSpPr>
        <p:spPr>
          <a:xfrm>
            <a:off x="5338830" y="3864682"/>
            <a:ext cx="547942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due to the existence of (implicit) type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-casting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CA880-6B53-B84F-8EB8-0023A326BD6E}"/>
              </a:ext>
            </a:extLst>
          </p:cNvPr>
          <p:cNvSpPr txBox="1"/>
          <p:nvPr/>
        </p:nvSpPr>
        <p:spPr>
          <a:xfrm>
            <a:off x="1482142" y="4524451"/>
            <a:ext cx="508608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a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statically typed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DB2FE-EBC8-744D-B729-D7DF15B9F9E7}"/>
              </a:ext>
            </a:extLst>
          </p:cNvPr>
          <p:cNvSpPr txBox="1"/>
          <p:nvPr/>
        </p:nvSpPr>
        <p:spPr>
          <a:xfrm>
            <a:off x="4289201" y="5143292"/>
            <a:ext cx="652905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type-checking at compile-time instead of run-time.</a:t>
            </a:r>
          </a:p>
        </p:txBody>
      </p:sp>
    </p:spTree>
    <p:extLst>
      <p:ext uri="{BB962C8B-B14F-4D97-AF65-F5344CB8AC3E}">
        <p14:creationId xmlns:p14="http://schemas.microsoft.com/office/powerpoint/2010/main" val="228595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A79C0-92D9-2345-9CE9-62F520FDA78C}"/>
              </a:ext>
            </a:extLst>
          </p:cNvPr>
          <p:cNvSpPr txBox="1"/>
          <p:nvPr/>
        </p:nvSpPr>
        <p:spPr>
          <a:xfrm>
            <a:off x="908299" y="4228014"/>
            <a:ext cx="430085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intuitive, but how is it done?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1529C-F7D1-664C-8BFA-9918C6C558F7}"/>
              </a:ext>
            </a:extLst>
          </p:cNvPr>
          <p:cNvSpPr txBox="1"/>
          <p:nvPr/>
        </p:nvSpPr>
        <p:spPr>
          <a:xfrm>
            <a:off x="908298" y="2371430"/>
            <a:ext cx="3295575" cy="132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= 2;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y = 3.1415926;</a:t>
            </a:r>
          </a:p>
          <a:p>
            <a:pPr algn="just">
              <a:lnSpc>
                <a:spcPts val="3280"/>
              </a:lnSpc>
            </a:pPr>
            <a:r>
              <a:rPr lang="en-US" sz="22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+ y 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sz="22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5032AC-EDA8-A241-A8E4-C4A154AB776E}"/>
              </a:ext>
            </a:extLst>
          </p:cNvPr>
          <p:cNvGrpSpPr/>
          <p:nvPr/>
        </p:nvGrpSpPr>
        <p:grpSpPr>
          <a:xfrm>
            <a:off x="6096000" y="1895061"/>
            <a:ext cx="5189960" cy="3260671"/>
            <a:chOff x="6096000" y="1895061"/>
            <a:chExt cx="5189960" cy="326067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63A0DE-B7C8-7E45-AB8E-1CA5DF2FD14B}"/>
                </a:ext>
              </a:extLst>
            </p:cNvPr>
            <p:cNvGrpSpPr/>
            <p:nvPr/>
          </p:nvGrpSpPr>
          <p:grpSpPr>
            <a:xfrm>
              <a:off x="6096000" y="4083623"/>
              <a:ext cx="5189960" cy="1072109"/>
              <a:chOff x="2468001" y="3489397"/>
              <a:chExt cx="5189960" cy="107210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088320C-25B2-D64E-AE4F-53F6912D7286}"/>
                  </a:ext>
                </a:extLst>
              </p:cNvPr>
              <p:cNvSpPr/>
              <p:nvPr/>
            </p:nvSpPr>
            <p:spPr>
              <a:xfrm>
                <a:off x="2800350" y="4059823"/>
                <a:ext cx="342900" cy="4953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373650-039F-E04D-9F67-634EC4EDFF3F}"/>
                  </a:ext>
                </a:extLst>
              </p:cNvPr>
              <p:cNvSpPr/>
              <p:nvPr/>
            </p:nvSpPr>
            <p:spPr>
              <a:xfrm>
                <a:off x="4746994" y="4066206"/>
                <a:ext cx="2910967" cy="4953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7B0934-901E-6A46-A052-CCB78F8447C0}"/>
                  </a:ext>
                </a:extLst>
              </p:cNvPr>
              <p:cNvSpPr/>
              <p:nvPr/>
            </p:nvSpPr>
            <p:spPr>
              <a:xfrm>
                <a:off x="3227643" y="4066206"/>
                <a:ext cx="1450755" cy="4953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4E4889-9BE0-FC40-A832-6259842C6E94}"/>
                  </a:ext>
                </a:extLst>
              </p:cNvPr>
              <p:cNvSpPr txBox="1"/>
              <p:nvPr/>
            </p:nvSpPr>
            <p:spPr>
              <a:xfrm>
                <a:off x="2647728" y="3493790"/>
                <a:ext cx="791754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bit</a:t>
                </a:r>
                <a:endParaRPr lang="en-US" sz="20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41C71F-DF45-6F41-8554-D36450B92926}"/>
                  </a:ext>
                </a:extLst>
              </p:cNvPr>
              <p:cNvSpPr txBox="1"/>
              <p:nvPr/>
            </p:nvSpPr>
            <p:spPr>
              <a:xfrm>
                <a:off x="2468001" y="4005341"/>
                <a:ext cx="823504" cy="472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</a:t>
                </a:r>
                <a:endParaRPr lang="en-US" sz="22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CC19A4-FC2F-3848-901A-4D14E498FD1E}"/>
                  </a:ext>
                </a:extLst>
              </p:cNvPr>
              <p:cNvSpPr txBox="1"/>
              <p:nvPr/>
            </p:nvSpPr>
            <p:spPr>
              <a:xfrm>
                <a:off x="3248982" y="3960522"/>
                <a:ext cx="1529904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3F1803-C4E3-304D-9C93-C986F870C06B}"/>
                  </a:ext>
                </a:extLst>
              </p:cNvPr>
              <p:cNvSpPr txBox="1"/>
              <p:nvPr/>
            </p:nvSpPr>
            <p:spPr>
              <a:xfrm>
                <a:off x="5594169" y="3972865"/>
                <a:ext cx="1318216" cy="53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Mantissa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826CB7-89D5-1046-8B16-D7BF37486A23}"/>
                  </a:ext>
                </a:extLst>
              </p:cNvPr>
              <p:cNvSpPr txBox="1"/>
              <p:nvPr/>
            </p:nvSpPr>
            <p:spPr>
              <a:xfrm>
                <a:off x="3478750" y="3489397"/>
                <a:ext cx="971472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bits</a:t>
                </a:r>
                <a:endParaRPr lang="en-US" sz="20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791FBA-50EA-F54D-BF64-3A5D8D3F34A8}"/>
                  </a:ext>
                </a:extLst>
              </p:cNvPr>
              <p:cNvSpPr txBox="1"/>
              <p:nvPr/>
            </p:nvSpPr>
            <p:spPr>
              <a:xfrm>
                <a:off x="5761077" y="3489397"/>
                <a:ext cx="959000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52 bits</a:t>
                </a:r>
                <a:endParaRPr lang="en-US" sz="20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E8F6C4-F9D7-CC48-9F58-D7DE40ACD35F}"/>
                </a:ext>
              </a:extLst>
            </p:cNvPr>
            <p:cNvGrpSpPr/>
            <p:nvPr/>
          </p:nvGrpSpPr>
          <p:grpSpPr>
            <a:xfrm>
              <a:off x="7077341" y="1895061"/>
              <a:ext cx="3097927" cy="1010790"/>
              <a:chOff x="6183406" y="1532734"/>
              <a:chExt cx="3097927" cy="101079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F57806-363F-8044-9DBA-6E3A3A67049A}"/>
                  </a:ext>
                </a:extLst>
              </p:cNvPr>
              <p:cNvSpPr/>
              <p:nvPr/>
            </p:nvSpPr>
            <p:spPr>
              <a:xfrm>
                <a:off x="6940092" y="2048224"/>
                <a:ext cx="2341241" cy="4953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DD82D2-AD8B-184C-BAC8-6C5CE5963285}"/>
                  </a:ext>
                </a:extLst>
              </p:cNvPr>
              <p:cNvSpPr/>
              <p:nvPr/>
            </p:nvSpPr>
            <p:spPr>
              <a:xfrm>
                <a:off x="6499943" y="2048224"/>
                <a:ext cx="344503" cy="4953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6AF5DA-6E07-A145-BE9B-6EB2499C78A5}"/>
                  </a:ext>
                </a:extLst>
              </p:cNvPr>
              <p:cNvSpPr txBox="1"/>
              <p:nvPr/>
            </p:nvSpPr>
            <p:spPr>
              <a:xfrm>
                <a:off x="6183406" y="2001732"/>
                <a:ext cx="823504" cy="472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</a:t>
                </a:r>
                <a:endParaRPr lang="en-US" sz="22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39722A-FFAE-F64E-A72E-C4F3CB6DCD97}"/>
                  </a:ext>
                </a:extLst>
              </p:cNvPr>
              <p:cNvSpPr txBox="1"/>
              <p:nvPr/>
            </p:nvSpPr>
            <p:spPr>
              <a:xfrm>
                <a:off x="6354150" y="1537999"/>
                <a:ext cx="791754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bit</a:t>
                </a:r>
                <a:endParaRPr lang="en-US" sz="20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6194BC-A538-5B4E-8BCB-7D11ACA94F95}"/>
                  </a:ext>
                </a:extLst>
              </p:cNvPr>
              <p:cNvSpPr txBox="1"/>
              <p:nvPr/>
            </p:nvSpPr>
            <p:spPr>
              <a:xfrm>
                <a:off x="7548282" y="1532734"/>
                <a:ext cx="950097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8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 bit</a:t>
                </a:r>
                <a:endParaRPr lang="en-US" sz="20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41E6BB5-C821-0742-88A3-4D879457F210}"/>
                </a:ext>
              </a:extLst>
            </p:cNvPr>
            <p:cNvSpPr/>
            <p:nvPr/>
          </p:nvSpPr>
          <p:spPr>
            <a:xfrm>
              <a:off x="8394035" y="3446396"/>
              <a:ext cx="435367" cy="435367"/>
            </a:xfrm>
            <a:prstGeom prst="plus">
              <a:avLst>
                <a:gd name="adj" fmla="val 426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4A019C9-C3D1-2843-B85A-CE4F8FDD24CB}"/>
              </a:ext>
            </a:extLst>
          </p:cNvPr>
          <p:cNvSpPr/>
          <p:nvPr/>
        </p:nvSpPr>
        <p:spPr>
          <a:xfrm>
            <a:off x="908251" y="4913996"/>
            <a:ext cx="5414366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Implicitly cast the integer 2 to float 2.0.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6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type casting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1529C-F7D1-664C-8BFA-9918C6C558F7}"/>
              </a:ext>
            </a:extLst>
          </p:cNvPr>
          <p:cNvSpPr txBox="1"/>
          <p:nvPr/>
        </p:nvSpPr>
        <p:spPr>
          <a:xfrm>
            <a:off x="1822791" y="2675753"/>
            <a:ext cx="8831762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= 2;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y = </a:t>
            </a:r>
            <a:r>
              <a:rPr lang="en-US" sz="24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static_cast</a:t>
            </a:r>
            <a:r>
              <a:rPr lang="en-US" sz="24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&gt;(x);     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 recommended.</a:t>
            </a:r>
            <a:endParaRPr lang="en-US" sz="2400" b="1" dirty="0">
              <a:latin typeface="Cambria" panose="020405030504060302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z = (</a:t>
            </a: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)x;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w = </a:t>
            </a: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293335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division vs float division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3634F7-BE31-7445-BE23-48644B9A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60" y="1882588"/>
            <a:ext cx="3186952" cy="41880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2 / 3		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8.2 / 4.1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double</a:t>
            </a: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)7 / 2  </a:t>
            </a:r>
            <a:endParaRPr lang="en-US" altLang="zh-CN" sz="2400" b="1" dirty="0">
              <a:solidFill>
                <a:srgbClr val="0000FF"/>
              </a:solidFill>
              <a:latin typeface="Cambria" panose="02040503050406030204" pitchFamily="18" charset="0"/>
              <a:ea typeface="Lingoes Unicode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double</a:t>
            </a: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(7 / 2)</a:t>
            </a:r>
            <a:endParaRPr lang="en-US" altLang="zh-CN" sz="2400" b="1" dirty="0">
              <a:solidFill>
                <a:srgbClr val="0000FF"/>
              </a:solidFill>
              <a:latin typeface="Cambria" panose="02040503050406030204" pitchFamily="18" charset="0"/>
              <a:ea typeface="Lingoes Unicode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double</a:t>
            </a: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 a = 1 / 2;</a:t>
            </a:r>
            <a:endParaRPr lang="en-US" altLang="zh-CN" sz="2400" b="1" dirty="0">
              <a:solidFill>
                <a:srgbClr val="0000FF"/>
              </a:solidFill>
              <a:latin typeface="Cambria" panose="02040503050406030204" pitchFamily="18" charset="0"/>
              <a:ea typeface="Lingoes Unicode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int</a:t>
            </a: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 n = 11 / 3.0;</a:t>
            </a:r>
            <a:endParaRPr lang="en-US" altLang="zh-CN" sz="2400" b="1" dirty="0">
              <a:latin typeface="Cambria" panose="02040503050406030204" pitchFamily="18" charset="0"/>
              <a:ea typeface="Lingoes Unicode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9F8232-08BE-8441-8216-C93048EF5D91}"/>
              </a:ext>
            </a:extLst>
          </p:cNvPr>
          <p:cNvSpPr txBox="1">
            <a:spLocks/>
          </p:cNvSpPr>
          <p:nvPr/>
        </p:nvSpPr>
        <p:spPr>
          <a:xfrm>
            <a:off x="6849036" y="1882587"/>
            <a:ext cx="1488141" cy="418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5 / 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Cambria" panose="02040503050406030204" pitchFamily="18" charset="0"/>
                <a:ea typeface="Lingoes Unicode" pitchFamily="34" charset="-122"/>
                <a:cs typeface="Times New Roman" panose="02020603050405020304" pitchFamily="18" charset="0"/>
                <a:sym typeface="Wingdings" pitchFamily="2" charset="2"/>
              </a:rPr>
              <a:t>3.0 /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31AEA-6C00-574F-881C-5B9372482D0A}"/>
              </a:ext>
            </a:extLst>
          </p:cNvPr>
          <p:cNvSpPr txBox="1"/>
          <p:nvPr/>
        </p:nvSpPr>
        <p:spPr>
          <a:xfrm>
            <a:off x="3791646" y="1918445"/>
            <a:ext cx="2555368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integer division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C25D8-D349-E942-9EE8-79EA0567A814}"/>
              </a:ext>
            </a:extLst>
          </p:cNvPr>
          <p:cNvSpPr txBox="1"/>
          <p:nvPr/>
        </p:nvSpPr>
        <p:spPr>
          <a:xfrm>
            <a:off x="3791646" y="2571028"/>
            <a:ext cx="2555368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7960D-E209-A74B-887E-523C34E1B9C8}"/>
              </a:ext>
            </a:extLst>
          </p:cNvPr>
          <p:cNvSpPr txBox="1"/>
          <p:nvPr/>
        </p:nvSpPr>
        <p:spPr>
          <a:xfrm>
            <a:off x="8067810" y="1926467"/>
            <a:ext cx="2555368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integer 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F01D9-066C-9540-89DE-B4F67AAD37F2}"/>
              </a:ext>
            </a:extLst>
          </p:cNvPr>
          <p:cNvSpPr txBox="1"/>
          <p:nvPr/>
        </p:nvSpPr>
        <p:spPr>
          <a:xfrm>
            <a:off x="3801032" y="3249566"/>
            <a:ext cx="7494493" cy="53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   (1) 7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7.0, explicit; (2) 2  2.0, implicit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52373-CC10-1547-BC33-B9AB357830A6}"/>
              </a:ext>
            </a:extLst>
          </p:cNvPr>
          <p:cNvSpPr txBox="1"/>
          <p:nvPr/>
        </p:nvSpPr>
        <p:spPr>
          <a:xfrm>
            <a:off x="3791646" y="3927783"/>
            <a:ext cx="7494493" cy="53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   (1) 7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7.0, explicit; (2) 2  2.0, implicit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BF3875-5CAA-FD4D-A03E-C721A2DB4BBD}"/>
              </a:ext>
            </a:extLst>
          </p:cNvPr>
          <p:cNvSpPr txBox="1"/>
          <p:nvPr/>
        </p:nvSpPr>
        <p:spPr>
          <a:xfrm>
            <a:off x="8085739" y="2579052"/>
            <a:ext cx="3200400" cy="53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	2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2.0, implicit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25F23-C969-E949-81B2-29EC9CACE27D}"/>
              </a:ext>
            </a:extLst>
          </p:cNvPr>
          <p:cNvSpPr txBox="1"/>
          <p:nvPr/>
        </p:nvSpPr>
        <p:spPr>
          <a:xfrm>
            <a:off x="3801031" y="4616545"/>
            <a:ext cx="7494493" cy="53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   (1) integer division; (2) 0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0.0, implicit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65C34A-9CB9-1546-8C4D-8F7818F0CAAC}"/>
              </a:ext>
            </a:extLst>
          </p:cNvPr>
          <p:cNvGrpSpPr/>
          <p:nvPr/>
        </p:nvGrpSpPr>
        <p:grpSpPr>
          <a:xfrm>
            <a:off x="3818960" y="5264489"/>
            <a:ext cx="7494493" cy="955923"/>
            <a:chOff x="3818960" y="5264489"/>
            <a:chExt cx="7494493" cy="9559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4D0DE-B42F-2C49-BC3A-07B2E8FEF0CB}"/>
                </a:ext>
              </a:extLst>
            </p:cNvPr>
            <p:cNvSpPr txBox="1"/>
            <p:nvPr/>
          </p:nvSpPr>
          <p:spPr>
            <a:xfrm>
              <a:off x="3818960" y="5264489"/>
              <a:ext cx="7494493" cy="53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2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(1) double division; (2) 3.xxxx </a:t>
              </a:r>
              <a:r>
                <a:rPr lang="en-US" sz="22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 3, implicit</a:t>
              </a:r>
              <a:endPara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A812B-A9A2-7A4F-87A0-5E23BAAC8B1E}"/>
                </a:ext>
              </a:extLst>
            </p:cNvPr>
            <p:cNvSpPr txBox="1"/>
            <p:nvPr/>
          </p:nvSpPr>
          <p:spPr>
            <a:xfrm>
              <a:off x="4284704" y="5681418"/>
              <a:ext cx="5477861" cy="53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Warning: converting to ‘</a:t>
              </a:r>
              <a:r>
                <a:rPr lang="en-US" sz="22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 from ‘double’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6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481" y="2480795"/>
            <a:ext cx="7588624" cy="105129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warnings should be treated as errors.</a:t>
            </a:r>
          </a:p>
        </p:txBody>
      </p:sp>
    </p:spTree>
    <p:extLst>
      <p:ext uri="{BB962C8B-B14F-4D97-AF65-F5344CB8AC3E}">
        <p14:creationId xmlns:p14="http://schemas.microsoft.com/office/powerpoint/2010/main" val="404031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definition revisited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CA880-6B53-B84F-8EB8-0023A326BD6E}"/>
              </a:ext>
            </a:extLst>
          </p:cNvPr>
          <p:cNvSpPr txBox="1"/>
          <p:nvPr/>
        </p:nvSpPr>
        <p:spPr>
          <a:xfrm>
            <a:off x="1191013" y="3309105"/>
            <a:ext cx="914231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C++ makes a name known to the program.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C++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associated entity.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8FC6D-D3E1-C943-A631-066E4E7446E7}"/>
              </a:ext>
            </a:extLst>
          </p:cNvPr>
          <p:cNvSpPr txBox="1"/>
          <p:nvPr/>
        </p:nvSpPr>
        <p:spPr>
          <a:xfrm>
            <a:off x="1926613" y="2341307"/>
            <a:ext cx="8048490" cy="539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definition = Type specifier + Variable name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Semicolon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BEB3E-9974-3741-8DC9-662DDC7F0D4E}"/>
              </a:ext>
            </a:extLst>
          </p:cNvPr>
          <p:cNvSpPr txBox="1"/>
          <p:nvPr/>
        </p:nvSpPr>
        <p:spPr>
          <a:xfrm>
            <a:off x="5066327" y="4754533"/>
            <a:ext cx="5775844" cy="128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something we need to know</a:t>
            </a:r>
          </a:p>
          <a:p>
            <a:pPr marL="342900" indent="-342900" algn="just">
              <a:lnSpc>
                <a:spcPts val="324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bytes it takes; and</a:t>
            </a:r>
          </a:p>
          <a:p>
            <a:pPr marL="342900" indent="-342900" algn="just">
              <a:lnSpc>
                <a:spcPts val="324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interpret the data content.</a:t>
            </a:r>
          </a:p>
        </p:txBody>
      </p:sp>
    </p:spTree>
    <p:extLst>
      <p:ext uri="{BB962C8B-B14F-4D97-AF65-F5344CB8AC3E}">
        <p14:creationId xmlns:p14="http://schemas.microsoft.com/office/powerpoint/2010/main" val="59634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types: 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CA880-6B53-B84F-8EB8-0023A326BD6E}"/>
              </a:ext>
            </a:extLst>
          </p:cNvPr>
          <p:cNvSpPr txBox="1"/>
          <p:nvPr/>
        </p:nvSpPr>
        <p:spPr>
          <a:xfrm>
            <a:off x="1103926" y="1915466"/>
            <a:ext cx="914231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alias of an existing object.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279F50-DEFA-C04C-891D-FA43A3AE6F96}"/>
              </a:ext>
            </a:extLst>
          </p:cNvPr>
          <p:cNvGrpSpPr/>
          <p:nvPr/>
        </p:nvGrpSpPr>
        <p:grpSpPr>
          <a:xfrm>
            <a:off x="7431314" y="3410403"/>
            <a:ext cx="2989099" cy="1364495"/>
            <a:chOff x="4369644" y="3670750"/>
            <a:chExt cx="2989099" cy="13644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FC79D3-8609-3940-9220-27B5B19F19EE}"/>
                </a:ext>
              </a:extLst>
            </p:cNvPr>
            <p:cNvSpPr/>
            <p:nvPr/>
          </p:nvSpPr>
          <p:spPr>
            <a:xfrm>
              <a:off x="4760687" y="3670750"/>
              <a:ext cx="2133600" cy="7845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EB40D-A6C6-974D-8393-C8E8781CA9DA}"/>
                </a:ext>
              </a:extLst>
            </p:cNvPr>
            <p:cNvSpPr txBox="1"/>
            <p:nvPr/>
          </p:nvSpPr>
          <p:spPr>
            <a:xfrm>
              <a:off x="4369644" y="3711495"/>
              <a:ext cx="4055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55714F-F74A-2544-B8CC-4ED8B5E431BB}"/>
                </a:ext>
              </a:extLst>
            </p:cNvPr>
            <p:cNvSpPr txBox="1"/>
            <p:nvPr/>
          </p:nvSpPr>
          <p:spPr>
            <a:xfrm>
              <a:off x="4601451" y="4455278"/>
              <a:ext cx="26407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integer storage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BE3265-BEBE-F846-AEBA-310AFA9D9B40}"/>
                </a:ext>
              </a:extLst>
            </p:cNvPr>
            <p:cNvSpPr txBox="1"/>
            <p:nvPr/>
          </p:nvSpPr>
          <p:spPr>
            <a:xfrm>
              <a:off x="6953185" y="3711495"/>
              <a:ext cx="4055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E3879D1-0C44-534D-9712-F886C7993750}"/>
              </a:ext>
            </a:extLst>
          </p:cNvPr>
          <p:cNvSpPr txBox="1"/>
          <p:nvPr/>
        </p:nvSpPr>
        <p:spPr>
          <a:xfrm>
            <a:off x="1780177" y="2887964"/>
            <a:ext cx="3020786" cy="301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= 97;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&amp;y = x;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x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 = 103;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x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A3550-F550-2E47-964E-C03EE1727B50}"/>
              </a:ext>
            </a:extLst>
          </p:cNvPr>
          <p:cNvSpPr/>
          <p:nvPr/>
        </p:nvSpPr>
        <p:spPr>
          <a:xfrm>
            <a:off x="4800963" y="4394466"/>
            <a:ext cx="809116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97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97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103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6E587-EA1C-8046-AB10-FC8028F41487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5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definition &amp; initialization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2071755" y="3581841"/>
            <a:ext cx="8048490" cy="539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definition = Type specifier + Variable name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Semicolon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DA790-C57D-214B-9578-3DBD91BD4C4B}"/>
              </a:ext>
            </a:extLst>
          </p:cNvPr>
          <p:cNvSpPr txBox="1"/>
          <p:nvPr/>
        </p:nvSpPr>
        <p:spPr>
          <a:xfrm>
            <a:off x="2163648" y="2481111"/>
            <a:ext cx="158302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a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4182949" y="2481111"/>
            <a:ext cx="258221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x = 1.213;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860E0-D8AD-514D-AE7A-705B096EC7E8}"/>
              </a:ext>
            </a:extLst>
          </p:cNvPr>
          <p:cNvSpPr txBox="1"/>
          <p:nvPr/>
        </p:nvSpPr>
        <p:spPr>
          <a:xfrm>
            <a:off x="7465720" y="2481110"/>
            <a:ext cx="209711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Robot </a:t>
            </a:r>
            <a:r>
              <a:rPr lang="en-US" sz="2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walle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3DDE1-B1B7-E44E-9DCA-7AE0120713E9}"/>
              </a:ext>
            </a:extLst>
          </p:cNvPr>
          <p:cNvSpPr txBox="1"/>
          <p:nvPr/>
        </p:nvSpPr>
        <p:spPr>
          <a:xfrm>
            <a:off x="1533390" y="4340077"/>
            <a:ext cx="9553710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definition may (optionally) provide an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name it defines.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(Initialization)</a:t>
            </a:r>
          </a:p>
        </p:txBody>
      </p:sp>
    </p:spTree>
    <p:extLst>
      <p:ext uri="{BB962C8B-B14F-4D97-AF65-F5344CB8AC3E}">
        <p14:creationId xmlns:p14="http://schemas.microsoft.com/office/powerpoint/2010/main" val="284578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879D1-0C44-534D-9712-F886C7993750}"/>
              </a:ext>
            </a:extLst>
          </p:cNvPr>
          <p:cNvSpPr txBox="1"/>
          <p:nvPr/>
        </p:nvSpPr>
        <p:spPr>
          <a:xfrm>
            <a:off x="1165861" y="2795232"/>
            <a:ext cx="1238794" cy="89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&amp;y;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 = 100;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A3550-F550-2E47-964E-C03EE1727B50}"/>
              </a:ext>
            </a:extLst>
          </p:cNvPr>
          <p:cNvSpPr/>
          <p:nvPr/>
        </p:nvSpPr>
        <p:spPr>
          <a:xfrm>
            <a:off x="4760687" y="2824260"/>
            <a:ext cx="6487884" cy="10451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error: declaration of reference variable ‘y’ requires an initializer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2E5AE-C73C-D447-A79E-D7B3ABF2D914}"/>
              </a:ext>
            </a:extLst>
          </p:cNvPr>
          <p:cNvSpPr txBox="1"/>
          <p:nvPr/>
        </p:nvSpPr>
        <p:spPr>
          <a:xfrm>
            <a:off x="1165861" y="4669776"/>
            <a:ext cx="1893780" cy="46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&amp;y = 100;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EEFB3-4FE2-C145-A3FC-2679C1040AEA}"/>
              </a:ext>
            </a:extLst>
          </p:cNvPr>
          <p:cNvSpPr/>
          <p:nvPr/>
        </p:nvSpPr>
        <p:spPr>
          <a:xfrm>
            <a:off x="4129315" y="4422355"/>
            <a:ext cx="7119256" cy="10451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error: non-</a:t>
            </a:r>
            <a:r>
              <a:rPr lang="en-US" sz="22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lvalue</a:t>
            </a: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reference to type '</a:t>
            </a:r>
            <a:r>
              <a:rPr lang="en-US" sz="22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' cannot bind to a temporary of type '</a:t>
            </a:r>
            <a:r>
              <a:rPr lang="en-US" sz="22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46AAF-6638-9E4D-9182-9BDAE496B575}"/>
              </a:ext>
            </a:extLst>
          </p:cNvPr>
          <p:cNvSpPr txBox="1"/>
          <p:nvPr/>
        </p:nvSpPr>
        <p:spPr>
          <a:xfrm>
            <a:off x="1103927" y="1915466"/>
            <a:ext cx="642898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alias of an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145612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879D1-0C44-534D-9712-F886C7993750}"/>
              </a:ext>
            </a:extLst>
          </p:cNvPr>
          <p:cNvSpPr txBox="1"/>
          <p:nvPr/>
        </p:nvSpPr>
        <p:spPr>
          <a:xfrm>
            <a:off x="1345684" y="1811155"/>
            <a:ext cx="4866429" cy="427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x = 100, y = 50; 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&amp;z = x;</a:t>
            </a:r>
          </a:p>
          <a:p>
            <a:pPr algn="just">
              <a:lnSpc>
                <a:spcPts val="3280"/>
              </a:lnSpc>
            </a:pPr>
            <a:endParaRPr lang="en-US" sz="2000" b="1" dirty="0">
              <a:latin typeface="Cambria" panose="020405030504060302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 = 23;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 = y;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 = 36;</a:t>
            </a:r>
          </a:p>
          <a:p>
            <a:pPr algn="just">
              <a:lnSpc>
                <a:spcPts val="3280"/>
              </a:lnSpc>
            </a:pPr>
            <a:endParaRPr lang="en-US" sz="2000" b="1" dirty="0">
              <a:latin typeface="Cambria" panose="020405030504060302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x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z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EEFB3-4FE2-C145-A3FC-2679C1040AEA}"/>
              </a:ext>
            </a:extLst>
          </p:cNvPr>
          <p:cNvSpPr/>
          <p:nvPr/>
        </p:nvSpPr>
        <p:spPr>
          <a:xfrm>
            <a:off x="4172857" y="4667706"/>
            <a:ext cx="616856" cy="14201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36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50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E982F-F805-094C-B302-FE61E2F8BB64}"/>
              </a:ext>
            </a:extLst>
          </p:cNvPr>
          <p:cNvSpPr txBox="1"/>
          <p:nvPr/>
        </p:nvSpPr>
        <p:spPr>
          <a:xfrm>
            <a:off x="3844471" y="3325225"/>
            <a:ext cx="482237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z an alias of y?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the value of y to z (thus x)?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0A1293-D77D-DD46-A104-E9BB71D8E3AF}"/>
              </a:ext>
            </a:extLst>
          </p:cNvPr>
          <p:cNvSpPr/>
          <p:nvPr/>
        </p:nvSpPr>
        <p:spPr>
          <a:xfrm>
            <a:off x="1103086" y="3526973"/>
            <a:ext cx="1277258" cy="475604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69BA26-CF07-E743-AFCE-CAA2ACE138ED}"/>
              </a:ext>
            </a:extLst>
          </p:cNvPr>
          <p:cNvCxnSpPr>
            <a:cxnSpLocks/>
          </p:cNvCxnSpPr>
          <p:nvPr/>
        </p:nvCxnSpPr>
        <p:spPr>
          <a:xfrm flipV="1">
            <a:off x="2402372" y="3629067"/>
            <a:ext cx="1376526" cy="880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4FD9F-CEE6-F14E-B2A8-E91B64A3162F}"/>
              </a:ext>
            </a:extLst>
          </p:cNvPr>
          <p:cNvCxnSpPr>
            <a:cxnSpLocks/>
          </p:cNvCxnSpPr>
          <p:nvPr/>
        </p:nvCxnSpPr>
        <p:spPr>
          <a:xfrm>
            <a:off x="2355460" y="3885243"/>
            <a:ext cx="1489011" cy="23780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D775DE-7F7A-7542-9DA5-6C643F2BC134}"/>
              </a:ext>
            </a:extLst>
          </p:cNvPr>
          <p:cNvSpPr txBox="1"/>
          <p:nvPr/>
        </p:nvSpPr>
        <p:spPr>
          <a:xfrm>
            <a:off x="5500914" y="1694273"/>
            <a:ext cx="5722257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initialized, a reference remains bound to its initial object. There is no way to rebind.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0120B-CE74-BE4B-AD2D-8CB4425C4AA6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68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775DE-7F7A-7542-9DA5-6C643F2BC134}"/>
              </a:ext>
            </a:extLst>
          </p:cNvPr>
          <p:cNvSpPr txBox="1"/>
          <p:nvPr/>
        </p:nvSpPr>
        <p:spPr>
          <a:xfrm>
            <a:off x="2073809" y="2258856"/>
            <a:ext cx="789750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an alias when we have a name already?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6EE78-481E-5647-845E-8E84DFB88FDB}"/>
              </a:ext>
            </a:extLst>
          </p:cNvPr>
          <p:cNvSpPr txBox="1"/>
          <p:nvPr/>
        </p:nvSpPr>
        <p:spPr>
          <a:xfrm>
            <a:off x="2073809" y="2943137"/>
            <a:ext cx="699762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references at all?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9822D-C54D-5647-BF27-6EE330A5D629}"/>
              </a:ext>
            </a:extLst>
          </p:cNvPr>
          <p:cNvSpPr txBox="1"/>
          <p:nvPr/>
        </p:nvSpPr>
        <p:spPr>
          <a:xfrm>
            <a:off x="1391638" y="2258855"/>
            <a:ext cx="55327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5B2DA-C0AB-E240-9163-B3EA05AE2EE6}"/>
              </a:ext>
            </a:extLst>
          </p:cNvPr>
          <p:cNvSpPr txBox="1"/>
          <p:nvPr/>
        </p:nvSpPr>
        <p:spPr>
          <a:xfrm>
            <a:off x="1419800" y="4167483"/>
            <a:ext cx="55327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98C1B-D777-EB43-953E-87B3A34902C2}"/>
              </a:ext>
            </a:extLst>
          </p:cNvPr>
          <p:cNvSpPr txBox="1"/>
          <p:nvPr/>
        </p:nvSpPr>
        <p:spPr>
          <a:xfrm>
            <a:off x="2073809" y="4167482"/>
            <a:ext cx="699762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using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851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types: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F2694-7E97-CD41-92FA-20027BAF8AC1}"/>
              </a:ext>
            </a:extLst>
          </p:cNvPr>
          <p:cNvSpPr txBox="1"/>
          <p:nvPr/>
        </p:nvSpPr>
        <p:spPr>
          <a:xfrm>
            <a:off x="1103926" y="1915466"/>
            <a:ext cx="914231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another object.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E6048-4A69-7149-96A2-925E9BD54AA0}"/>
              </a:ext>
            </a:extLst>
          </p:cNvPr>
          <p:cNvSpPr txBox="1"/>
          <p:nvPr/>
        </p:nvSpPr>
        <p:spPr>
          <a:xfrm>
            <a:off x="1224037" y="4329416"/>
            <a:ext cx="3020786" cy="13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= 100, y = 50;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&amp;x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&amp;y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1E35F6-23AA-C44C-B066-86BD63398E94}"/>
              </a:ext>
            </a:extLst>
          </p:cNvPr>
          <p:cNvSpPr/>
          <p:nvPr/>
        </p:nvSpPr>
        <p:spPr>
          <a:xfrm>
            <a:off x="4317394" y="4874374"/>
            <a:ext cx="232555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0x7ffeee70fac8</a:t>
            </a:r>
          </a:p>
          <a:p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0x7ffeee70fac4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EDF8FF-9DFE-4845-A834-2387B73B0DE2}"/>
              </a:ext>
            </a:extLst>
          </p:cNvPr>
          <p:cNvSpPr txBox="1"/>
          <p:nvPr/>
        </p:nvSpPr>
        <p:spPr>
          <a:xfrm>
            <a:off x="1103926" y="3524671"/>
            <a:ext cx="341001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an address?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211631-0B17-8945-B58A-08CE6806F971}"/>
              </a:ext>
            </a:extLst>
          </p:cNvPr>
          <p:cNvGrpSpPr/>
          <p:nvPr/>
        </p:nvGrpSpPr>
        <p:grpSpPr>
          <a:xfrm>
            <a:off x="7483324" y="2072694"/>
            <a:ext cx="3682184" cy="3186400"/>
            <a:chOff x="7599438" y="2000124"/>
            <a:chExt cx="3682184" cy="3186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CA6474-A9B5-2644-B482-705DF1906B92}"/>
                </a:ext>
              </a:extLst>
            </p:cNvPr>
            <p:cNvSpPr/>
            <p:nvPr/>
          </p:nvSpPr>
          <p:spPr>
            <a:xfrm>
              <a:off x="7990481" y="4069575"/>
              <a:ext cx="2133600" cy="6095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EA7D61-3AD9-CF47-BFC0-7B71945BF7BA}"/>
                </a:ext>
              </a:extLst>
            </p:cNvPr>
            <p:cNvSpPr txBox="1"/>
            <p:nvPr/>
          </p:nvSpPr>
          <p:spPr>
            <a:xfrm>
              <a:off x="7599438" y="3935344"/>
              <a:ext cx="4055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A76C82-B620-B44D-A26C-6E50E2795B28}"/>
                </a:ext>
              </a:extLst>
            </p:cNvPr>
            <p:cNvSpPr txBox="1"/>
            <p:nvPr/>
          </p:nvSpPr>
          <p:spPr>
            <a:xfrm>
              <a:off x="7831245" y="4606557"/>
              <a:ext cx="26407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integer storage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0E1DE8-D8A9-D947-A7B3-CFA2BB699B4F}"/>
                </a:ext>
              </a:extLst>
            </p:cNvPr>
            <p:cNvSpPr txBox="1"/>
            <p:nvPr/>
          </p:nvSpPr>
          <p:spPr>
            <a:xfrm>
              <a:off x="8513418" y="2558598"/>
              <a:ext cx="4055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E7BA85-119E-594B-AE0E-BA834C578B2D}"/>
                </a:ext>
              </a:extLst>
            </p:cNvPr>
            <p:cNvSpPr/>
            <p:nvPr/>
          </p:nvSpPr>
          <p:spPr>
            <a:xfrm>
              <a:off x="8918976" y="2644506"/>
              <a:ext cx="2133600" cy="60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078F8F-D3C4-134A-A5B6-4D5467B13FC9}"/>
                </a:ext>
              </a:extLst>
            </p:cNvPr>
            <p:cNvSpPr txBox="1"/>
            <p:nvPr/>
          </p:nvSpPr>
          <p:spPr>
            <a:xfrm>
              <a:off x="8966540" y="2644506"/>
              <a:ext cx="231508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3DF722-1ADA-BB4D-AC7E-E5960DE50167}"/>
                </a:ext>
              </a:extLst>
            </p:cNvPr>
            <p:cNvSpPr txBox="1"/>
            <p:nvPr/>
          </p:nvSpPr>
          <p:spPr>
            <a:xfrm>
              <a:off x="8691533" y="2000124"/>
              <a:ext cx="25391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pointer storage</a:t>
              </a:r>
            </a:p>
          </p:txBody>
        </p:sp>
        <p:cxnSp>
          <p:nvCxnSpPr>
            <p:cNvPr id="5" name="Curved Connector 4">
              <a:extLst>
                <a:ext uri="{FF2B5EF4-FFF2-40B4-BE49-F238E27FC236}">
                  <a16:creationId xmlns:a16="http://schemas.microsoft.com/office/drawing/2014/main" id="{09D01E0C-6303-7744-8ED1-92444178C9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14537" y="3375655"/>
              <a:ext cx="931008" cy="456833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81CBDA1-6F1C-F24F-BF79-9A7BF7F905E5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9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E6048-4A69-7149-96A2-925E9BD54AA0}"/>
              </a:ext>
            </a:extLst>
          </p:cNvPr>
          <p:cNvSpPr txBox="1"/>
          <p:nvPr/>
        </p:nvSpPr>
        <p:spPr>
          <a:xfrm>
            <a:off x="1020837" y="1744767"/>
            <a:ext cx="4494592" cy="427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= 100, y = 50;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&amp;x &lt;&lt; “, “ &lt;&lt; &amp;y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endParaRPr lang="en-US" sz="2000" b="1" dirty="0">
              <a:latin typeface="Cambria" panose="020405030504060302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*p = &amp;x;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*p = 23;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 = &amp;y;</a:t>
            </a:r>
          </a:p>
          <a:p>
            <a:pPr algn="just">
              <a:lnSpc>
                <a:spcPts val="3280"/>
              </a:lnSpc>
            </a:pP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*p = 10;</a:t>
            </a:r>
          </a:p>
          <a:p>
            <a:pPr algn="just">
              <a:lnSpc>
                <a:spcPts val="3280"/>
              </a:lnSpc>
            </a:pPr>
            <a:endParaRPr lang="en-US" sz="2000" b="1" dirty="0">
              <a:latin typeface="Cambria" panose="020405030504060302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x &lt;&lt; “, “ &lt;&lt; 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&amp;x &lt;&lt; “, “ &lt;&lt; &amp;y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54EC4-FBC4-F743-9C7E-F2E61672886E}"/>
              </a:ext>
            </a:extLst>
          </p:cNvPr>
          <p:cNvSpPr/>
          <p:nvPr/>
        </p:nvSpPr>
        <p:spPr>
          <a:xfrm>
            <a:off x="6342742" y="3268654"/>
            <a:ext cx="4739520" cy="15529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0x7ffeeb9bbab8, 0x7ffeeb9bbab4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23, 10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0x7ffeeb9bbab8, 0x7ffeeb9bbab4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8BECF-8822-9E43-A5D7-7E1E8FD21799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0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E6048-4A69-7149-96A2-925E9BD54AA0}"/>
              </a:ext>
            </a:extLst>
          </p:cNvPr>
          <p:cNvSpPr txBox="1"/>
          <p:nvPr/>
        </p:nvSpPr>
        <p:spPr>
          <a:xfrm>
            <a:off x="929279" y="3268654"/>
            <a:ext cx="4494592" cy="258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= 100, y = 50;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*p = &amp;x;</a:t>
            </a:r>
          </a:p>
          <a:p>
            <a:pPr algn="just">
              <a:lnSpc>
                <a:spcPts val="3280"/>
              </a:lnSpc>
            </a:pPr>
            <a:endParaRPr lang="en-US" sz="2000" b="1" dirty="0">
              <a:latin typeface="Cambria" panose="020405030504060302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&amp;x &lt;&lt; “, “ &lt;&lt; &amp;y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&amp;p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*)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54EC4-FBC4-F743-9C7E-F2E61672886E}"/>
              </a:ext>
            </a:extLst>
          </p:cNvPr>
          <p:cNvSpPr/>
          <p:nvPr/>
        </p:nvSpPr>
        <p:spPr>
          <a:xfrm>
            <a:off x="6593299" y="4420175"/>
            <a:ext cx="4263387" cy="14201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0x7ffee9796ac8, 0x7ffee9796ac4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0x7ffee9796ab8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378FB-F007-CA48-8F50-F82C2B12C421}"/>
              </a:ext>
            </a:extLst>
          </p:cNvPr>
          <p:cNvSpPr txBox="1"/>
          <p:nvPr/>
        </p:nvSpPr>
        <p:spPr>
          <a:xfrm>
            <a:off x="852713" y="2100631"/>
            <a:ext cx="914231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 an object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 own right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068E4-A4FF-D04B-8B67-F6A9EDFAAC5B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28,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61EB96-23A9-254D-8CF7-1E66D88BB3FE}"/>
              </a:ext>
            </a:extLst>
          </p:cNvPr>
          <p:cNvGrpSpPr/>
          <p:nvPr/>
        </p:nvGrpSpPr>
        <p:grpSpPr>
          <a:xfrm>
            <a:off x="7047896" y="801892"/>
            <a:ext cx="3682184" cy="3186400"/>
            <a:chOff x="7599438" y="2000124"/>
            <a:chExt cx="3682184" cy="3186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946107-D372-7848-B985-A0BA33CDAA6B}"/>
                </a:ext>
              </a:extLst>
            </p:cNvPr>
            <p:cNvSpPr/>
            <p:nvPr/>
          </p:nvSpPr>
          <p:spPr>
            <a:xfrm>
              <a:off x="7990481" y="4069575"/>
              <a:ext cx="2133600" cy="6095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3ABE53-10FE-974E-93DF-60544B8617FC}"/>
                </a:ext>
              </a:extLst>
            </p:cNvPr>
            <p:cNvSpPr txBox="1"/>
            <p:nvPr/>
          </p:nvSpPr>
          <p:spPr>
            <a:xfrm>
              <a:off x="7599438" y="3935344"/>
              <a:ext cx="4055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76DD9-0316-6345-B7CE-272D51F446C5}"/>
                </a:ext>
              </a:extLst>
            </p:cNvPr>
            <p:cNvSpPr txBox="1"/>
            <p:nvPr/>
          </p:nvSpPr>
          <p:spPr>
            <a:xfrm>
              <a:off x="7831245" y="4606557"/>
              <a:ext cx="26407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integer storage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06B154-1BD3-1F4E-A06B-602256CCD6F2}"/>
                </a:ext>
              </a:extLst>
            </p:cNvPr>
            <p:cNvSpPr txBox="1"/>
            <p:nvPr/>
          </p:nvSpPr>
          <p:spPr>
            <a:xfrm>
              <a:off x="8513418" y="2558598"/>
              <a:ext cx="4055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55AB5C-4D1B-5A42-8A02-998F443C44E8}"/>
                </a:ext>
              </a:extLst>
            </p:cNvPr>
            <p:cNvSpPr/>
            <p:nvPr/>
          </p:nvSpPr>
          <p:spPr>
            <a:xfrm>
              <a:off x="8918976" y="2644506"/>
              <a:ext cx="2133600" cy="60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02197-5D4A-1046-9D65-CA620DCD38CB}"/>
                </a:ext>
              </a:extLst>
            </p:cNvPr>
            <p:cNvSpPr txBox="1"/>
            <p:nvPr/>
          </p:nvSpPr>
          <p:spPr>
            <a:xfrm>
              <a:off x="8966540" y="2644506"/>
              <a:ext cx="231508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84F78B-0C93-F74C-80DE-0BCAE4F9A3A6}"/>
                </a:ext>
              </a:extLst>
            </p:cNvPr>
            <p:cNvSpPr txBox="1"/>
            <p:nvPr/>
          </p:nvSpPr>
          <p:spPr>
            <a:xfrm>
              <a:off x="8691533" y="2000124"/>
              <a:ext cx="25391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pointer storage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EC0899F-F8D6-CD42-AF6A-975A7A6A4D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14537" y="3375655"/>
              <a:ext cx="931008" cy="456833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35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E6048-4A69-7149-96A2-925E9BD54AA0}"/>
              </a:ext>
            </a:extLst>
          </p:cNvPr>
          <p:cNvSpPr txBox="1"/>
          <p:nvPr/>
        </p:nvSpPr>
        <p:spPr>
          <a:xfrm>
            <a:off x="1009529" y="4137179"/>
            <a:ext cx="8163499" cy="173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= 100, y = 50;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*p = &amp;x;                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 ok. initialized to point to x.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  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*q =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nullptr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       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 ok. null pointer.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*s;                           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 uninitialized. </a:t>
            </a:r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compilable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but dangerous.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378FB-F007-CA48-8F50-F82C2B12C421}"/>
              </a:ext>
            </a:extLst>
          </p:cNvPr>
          <p:cNvSpPr txBox="1"/>
          <p:nvPr/>
        </p:nvSpPr>
        <p:spPr>
          <a:xfrm>
            <a:off x="852713" y="1985047"/>
            <a:ext cx="914231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powerful and dangerous.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61EB96-23A9-254D-8CF7-1E66D88BB3FE}"/>
              </a:ext>
            </a:extLst>
          </p:cNvPr>
          <p:cNvGrpSpPr/>
          <p:nvPr/>
        </p:nvGrpSpPr>
        <p:grpSpPr>
          <a:xfrm>
            <a:off x="7331936" y="1027906"/>
            <a:ext cx="3682184" cy="3186400"/>
            <a:chOff x="7599438" y="2000124"/>
            <a:chExt cx="3682184" cy="3186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946107-D372-7848-B985-A0BA33CDAA6B}"/>
                </a:ext>
              </a:extLst>
            </p:cNvPr>
            <p:cNvSpPr/>
            <p:nvPr/>
          </p:nvSpPr>
          <p:spPr>
            <a:xfrm>
              <a:off x="7990481" y="4069575"/>
              <a:ext cx="2133600" cy="6095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3ABE53-10FE-974E-93DF-60544B8617FC}"/>
                </a:ext>
              </a:extLst>
            </p:cNvPr>
            <p:cNvSpPr txBox="1"/>
            <p:nvPr/>
          </p:nvSpPr>
          <p:spPr>
            <a:xfrm>
              <a:off x="7599438" y="3935344"/>
              <a:ext cx="4055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76DD9-0316-6345-B7CE-272D51F446C5}"/>
                </a:ext>
              </a:extLst>
            </p:cNvPr>
            <p:cNvSpPr txBox="1"/>
            <p:nvPr/>
          </p:nvSpPr>
          <p:spPr>
            <a:xfrm>
              <a:off x="7831245" y="4606557"/>
              <a:ext cx="26407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integer storage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06B154-1BD3-1F4E-A06B-602256CCD6F2}"/>
                </a:ext>
              </a:extLst>
            </p:cNvPr>
            <p:cNvSpPr txBox="1"/>
            <p:nvPr/>
          </p:nvSpPr>
          <p:spPr>
            <a:xfrm>
              <a:off x="8513418" y="2558598"/>
              <a:ext cx="4055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55AB5C-4D1B-5A42-8A02-998F443C44E8}"/>
                </a:ext>
              </a:extLst>
            </p:cNvPr>
            <p:cNvSpPr/>
            <p:nvPr/>
          </p:nvSpPr>
          <p:spPr>
            <a:xfrm>
              <a:off x="8918976" y="2644506"/>
              <a:ext cx="2133600" cy="60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02197-5D4A-1046-9D65-CA620DCD38CB}"/>
                </a:ext>
              </a:extLst>
            </p:cNvPr>
            <p:cNvSpPr txBox="1"/>
            <p:nvPr/>
          </p:nvSpPr>
          <p:spPr>
            <a:xfrm>
              <a:off x="8966540" y="2644506"/>
              <a:ext cx="231508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84F78B-0C93-F74C-80DE-0BCAE4F9A3A6}"/>
                </a:ext>
              </a:extLst>
            </p:cNvPr>
            <p:cNvSpPr txBox="1"/>
            <p:nvPr/>
          </p:nvSpPr>
          <p:spPr>
            <a:xfrm>
              <a:off x="8691533" y="2000124"/>
              <a:ext cx="2539158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pointer storage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EC0899F-F8D6-CD42-AF6A-975A7A6A4D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14537" y="3375655"/>
              <a:ext cx="931008" cy="456833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81FE45D-EC92-BD45-AD96-5416FB650E40}"/>
              </a:ext>
            </a:extLst>
          </p:cNvPr>
          <p:cNvSpPr txBox="1"/>
          <p:nvPr/>
        </p:nvSpPr>
        <p:spPr>
          <a:xfrm>
            <a:off x="852713" y="2890188"/>
            <a:ext cx="914231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[Advice] Initialize all pointers.</a:t>
            </a:r>
          </a:p>
        </p:txBody>
      </p:sp>
    </p:spTree>
    <p:extLst>
      <p:ext uri="{BB962C8B-B14F-4D97-AF65-F5344CB8AC3E}">
        <p14:creationId xmlns:p14="http://schemas.microsoft.com/office/powerpoint/2010/main" val="2414873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9EB117-54AE-8C4E-A2A2-74B03E4F45FF}"/>
              </a:ext>
            </a:extLst>
          </p:cNvPr>
          <p:cNvSpPr txBox="1"/>
          <p:nvPr/>
        </p:nvSpPr>
        <p:spPr>
          <a:xfrm>
            <a:off x="2291523" y="1983085"/>
            <a:ext cx="789750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an alias when we have a name already?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08108B-CB67-744E-9786-741DAD565DF0}"/>
              </a:ext>
            </a:extLst>
          </p:cNvPr>
          <p:cNvSpPr txBox="1"/>
          <p:nvPr/>
        </p:nvSpPr>
        <p:spPr>
          <a:xfrm>
            <a:off x="2291523" y="2506725"/>
            <a:ext cx="699762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references at all?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DCBAE-D527-0F42-A783-BC87F317C7AB}"/>
              </a:ext>
            </a:extLst>
          </p:cNvPr>
          <p:cNvSpPr txBox="1"/>
          <p:nvPr/>
        </p:nvSpPr>
        <p:spPr>
          <a:xfrm>
            <a:off x="1609352" y="1983084"/>
            <a:ext cx="55327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D252C-A01D-974A-9E3A-D657B489AA0C}"/>
              </a:ext>
            </a:extLst>
          </p:cNvPr>
          <p:cNvSpPr txBox="1"/>
          <p:nvPr/>
        </p:nvSpPr>
        <p:spPr>
          <a:xfrm>
            <a:off x="1637514" y="3092152"/>
            <a:ext cx="55327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F923D-F376-C641-9D1B-F42E3F670CE9}"/>
              </a:ext>
            </a:extLst>
          </p:cNvPr>
          <p:cNvSpPr txBox="1"/>
          <p:nvPr/>
        </p:nvSpPr>
        <p:spPr>
          <a:xfrm>
            <a:off x="2291523" y="3092151"/>
            <a:ext cx="699762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using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EC31E-0739-F949-B0B6-5FDEB74702D7}"/>
              </a:ext>
            </a:extLst>
          </p:cNvPr>
          <p:cNvSpPr txBox="1"/>
          <p:nvPr/>
        </p:nvSpPr>
        <p:spPr>
          <a:xfrm>
            <a:off x="2319685" y="4140244"/>
            <a:ext cx="763711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why do we need pointers?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FF2BF2-E009-6341-93EB-6DD5A6D36954}"/>
              </a:ext>
            </a:extLst>
          </p:cNvPr>
          <p:cNvSpPr txBox="1"/>
          <p:nvPr/>
        </p:nvSpPr>
        <p:spPr>
          <a:xfrm>
            <a:off x="1637514" y="4140243"/>
            <a:ext cx="55327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D0749-109A-6B42-9514-7F07EB1F2088}"/>
              </a:ext>
            </a:extLst>
          </p:cNvPr>
          <p:cNvSpPr txBox="1"/>
          <p:nvPr/>
        </p:nvSpPr>
        <p:spPr>
          <a:xfrm>
            <a:off x="1665676" y="4708981"/>
            <a:ext cx="55327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A89055-D0E7-5140-904D-D3121863B7C1}"/>
              </a:ext>
            </a:extLst>
          </p:cNvPr>
          <p:cNvSpPr txBox="1"/>
          <p:nvPr/>
        </p:nvSpPr>
        <p:spPr>
          <a:xfrm>
            <a:off x="2319685" y="4708980"/>
            <a:ext cx="699762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83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copy-in-copy-out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378FB-F007-CA48-8F50-F82C2B12C421}"/>
              </a:ext>
            </a:extLst>
          </p:cNvPr>
          <p:cNvSpPr txBox="1"/>
          <p:nvPr/>
        </p:nvSpPr>
        <p:spPr>
          <a:xfrm>
            <a:off x="1317939" y="2752460"/>
            <a:ext cx="141915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46107-D372-7848-B985-A0BA33CDAA6B}"/>
              </a:ext>
            </a:extLst>
          </p:cNvPr>
          <p:cNvSpPr/>
          <p:nvPr/>
        </p:nvSpPr>
        <p:spPr>
          <a:xfrm>
            <a:off x="3612776" y="2669076"/>
            <a:ext cx="4607859" cy="20977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76DD9-0316-6345-B7CE-272D51F446C5}"/>
              </a:ext>
            </a:extLst>
          </p:cNvPr>
          <p:cNvSpPr txBox="1"/>
          <p:nvPr/>
        </p:nvSpPr>
        <p:spPr>
          <a:xfrm>
            <a:off x="3041151" y="1999894"/>
            <a:ext cx="587661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black box that does something with x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2549087-2F61-2647-B348-3AE7621F3D51}"/>
              </a:ext>
            </a:extLst>
          </p:cNvPr>
          <p:cNvSpPr/>
          <p:nvPr/>
        </p:nvSpPr>
        <p:spPr>
          <a:xfrm>
            <a:off x="1607345" y="3472751"/>
            <a:ext cx="734517" cy="615176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9B60D6-6773-2549-9CCE-6CD53EEB928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590801" y="3717947"/>
            <a:ext cx="1021975" cy="107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EE8F30-AF7E-5A42-A350-0AAB11F18D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20635" y="3717947"/>
            <a:ext cx="116255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2007271-C2CC-7749-84F5-383E279647F7}"/>
              </a:ext>
            </a:extLst>
          </p:cNvPr>
          <p:cNvSpPr/>
          <p:nvPr/>
        </p:nvSpPr>
        <p:spPr>
          <a:xfrm>
            <a:off x="9632129" y="3422760"/>
            <a:ext cx="502024" cy="502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5AA9C-4B28-4042-A1C3-98D09A93040D}"/>
              </a:ext>
            </a:extLst>
          </p:cNvPr>
          <p:cNvSpPr txBox="1"/>
          <p:nvPr/>
        </p:nvSpPr>
        <p:spPr>
          <a:xfrm>
            <a:off x="9275620" y="2806247"/>
            <a:ext cx="14282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429D7A-3400-DD42-86F5-094BE7B08ACA}"/>
              </a:ext>
            </a:extLst>
          </p:cNvPr>
          <p:cNvSpPr txBox="1"/>
          <p:nvPr/>
        </p:nvSpPr>
        <p:spPr>
          <a:xfrm>
            <a:off x="1461373" y="5208824"/>
            <a:ext cx="6230346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一个机制设计问题</a:t>
            </a:r>
            <a:r>
              <a:rPr lang="zh-CN" altLang="en-US" sz="24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400" b="1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是否允许黑盒子更改</a:t>
            </a: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sz="2400" b="1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0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copy-in-copy-out mechanism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46107-D372-7848-B985-A0BA33CDAA6B}"/>
              </a:ext>
            </a:extLst>
          </p:cNvPr>
          <p:cNvSpPr/>
          <p:nvPr/>
        </p:nvSpPr>
        <p:spPr>
          <a:xfrm>
            <a:off x="3612776" y="2669076"/>
            <a:ext cx="4607859" cy="20977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2549087-2F61-2647-B348-3AE7621F3D51}"/>
              </a:ext>
            </a:extLst>
          </p:cNvPr>
          <p:cNvSpPr/>
          <p:nvPr/>
        </p:nvSpPr>
        <p:spPr>
          <a:xfrm>
            <a:off x="1750776" y="3426261"/>
            <a:ext cx="734517" cy="615176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9B60D6-6773-2549-9CCE-6CD53EEB928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56985" y="3717947"/>
            <a:ext cx="9557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EE8F30-AF7E-5A42-A350-0AAB11F18D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20635" y="3717947"/>
            <a:ext cx="116255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2007271-C2CC-7749-84F5-383E279647F7}"/>
              </a:ext>
            </a:extLst>
          </p:cNvPr>
          <p:cNvSpPr/>
          <p:nvPr/>
        </p:nvSpPr>
        <p:spPr>
          <a:xfrm>
            <a:off x="9632129" y="3422760"/>
            <a:ext cx="502024" cy="502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5AA9C-4B28-4042-A1C3-98D09A93040D}"/>
              </a:ext>
            </a:extLst>
          </p:cNvPr>
          <p:cNvSpPr txBox="1"/>
          <p:nvPr/>
        </p:nvSpPr>
        <p:spPr>
          <a:xfrm>
            <a:off x="8845312" y="2824176"/>
            <a:ext cx="218128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y_copy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429D7A-3400-DD42-86F5-094BE7B08ACA}"/>
              </a:ext>
            </a:extLst>
          </p:cNvPr>
          <p:cNvSpPr txBox="1"/>
          <p:nvPr/>
        </p:nvSpPr>
        <p:spPr>
          <a:xfrm>
            <a:off x="2022970" y="4986320"/>
            <a:ext cx="840552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优点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4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防止副作用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side effects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ja-JP" altLang="en-US" sz="24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内部计算过程与外界无关</a:t>
            </a:r>
            <a:endParaRPr lang="en-US" altLang="ja-JP" sz="24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低效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F2A482-6671-8E46-870B-28DED75C88A2}"/>
              </a:ext>
            </a:extLst>
          </p:cNvPr>
          <p:cNvCxnSpPr>
            <a:cxnSpLocks/>
          </p:cNvCxnSpPr>
          <p:nvPr/>
        </p:nvCxnSpPr>
        <p:spPr>
          <a:xfrm>
            <a:off x="5263978" y="3733849"/>
            <a:ext cx="165677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6DBDEB-DCCF-CC43-99A6-B03DC3C78B97}"/>
              </a:ext>
            </a:extLst>
          </p:cNvPr>
          <p:cNvSpPr/>
          <p:nvPr/>
        </p:nvSpPr>
        <p:spPr>
          <a:xfrm>
            <a:off x="7288307" y="3483851"/>
            <a:ext cx="502024" cy="502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5D3503-607A-4B49-BA28-7E6D8851D9D7}"/>
              </a:ext>
            </a:extLst>
          </p:cNvPr>
          <p:cNvSpPr txBox="1"/>
          <p:nvPr/>
        </p:nvSpPr>
        <p:spPr>
          <a:xfrm>
            <a:off x="6920756" y="2813551"/>
            <a:ext cx="136263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71B99-043B-5142-94E6-D175047A701A}"/>
              </a:ext>
            </a:extLst>
          </p:cNvPr>
          <p:cNvSpPr txBox="1"/>
          <p:nvPr/>
        </p:nvSpPr>
        <p:spPr>
          <a:xfrm>
            <a:off x="1491705" y="2802048"/>
            <a:ext cx="141915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4F8FE-B166-C844-B08B-0AFA3F104D9C}"/>
              </a:ext>
            </a:extLst>
          </p:cNvPr>
          <p:cNvSpPr txBox="1"/>
          <p:nvPr/>
        </p:nvSpPr>
        <p:spPr>
          <a:xfrm>
            <a:off x="3572855" y="2802047"/>
            <a:ext cx="219556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x_copy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A058E99A-7437-CC42-AF3A-BF5BE1A28636}"/>
              </a:ext>
            </a:extLst>
          </p:cNvPr>
          <p:cNvSpPr/>
          <p:nvPr/>
        </p:nvSpPr>
        <p:spPr>
          <a:xfrm>
            <a:off x="4273680" y="3426261"/>
            <a:ext cx="734517" cy="615176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16543A-8B01-164C-8D76-97B476CC2740}"/>
              </a:ext>
            </a:extLst>
          </p:cNvPr>
          <p:cNvSpPr txBox="1"/>
          <p:nvPr/>
        </p:nvSpPr>
        <p:spPr>
          <a:xfrm>
            <a:off x="5278594" y="3707558"/>
            <a:ext cx="179456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25207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built-in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2139099" y="1500188"/>
            <a:ext cx="1975701" cy="465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algn="just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  <a:p>
            <a:pPr algn="just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algn="just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algn="just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algn="just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algn="just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E2EF8D-3EDC-A543-ACC6-69C6CEAEB2BD}"/>
              </a:ext>
            </a:extLst>
          </p:cNvPr>
          <p:cNvCxnSpPr/>
          <p:nvPr/>
        </p:nvCxnSpPr>
        <p:spPr>
          <a:xfrm>
            <a:off x="4133850" y="3712869"/>
            <a:ext cx="2667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D7AD1A-EFA3-EC4C-8B39-A165F5D2C3F3}"/>
              </a:ext>
            </a:extLst>
          </p:cNvPr>
          <p:cNvSpPr txBox="1"/>
          <p:nvPr/>
        </p:nvSpPr>
        <p:spPr>
          <a:xfrm>
            <a:off x="7169037" y="1500187"/>
            <a:ext cx="1689213" cy="465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#BYTES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algn="ctr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algn="ctr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lnSpc>
                <a:spcPts val="4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CF10-E6CC-2442-BF77-58A542FD74C5}"/>
              </a:ext>
            </a:extLst>
          </p:cNvPr>
          <p:cNvSpPr txBox="1"/>
          <p:nvPr/>
        </p:nvSpPr>
        <p:spPr>
          <a:xfrm>
            <a:off x="4663225" y="2957361"/>
            <a:ext cx="1743074" cy="55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28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b="1" dirty="0">
                <a:latin typeface="Cambria" panose="02040503050406030204" pitchFamily="18" charset="0"/>
                <a:cs typeface="Times New Roman" panose="02020603050405020304" pitchFamily="18" charset="0"/>
              </a:rPr>
              <a:t>(…)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29331-6B3B-6641-83FA-08C2F4980A75}"/>
              </a:ext>
            </a:extLst>
          </p:cNvPr>
          <p:cNvSpPr txBox="1"/>
          <p:nvPr/>
        </p:nvSpPr>
        <p:spPr>
          <a:xfrm>
            <a:off x="4663225" y="6141182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27,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57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Copy-in-copy-out with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378FB-F007-CA48-8F50-F82C2B12C421}"/>
              </a:ext>
            </a:extLst>
          </p:cNvPr>
          <p:cNvSpPr txBox="1"/>
          <p:nvPr/>
        </p:nvSpPr>
        <p:spPr>
          <a:xfrm>
            <a:off x="1363858" y="4413537"/>
            <a:ext cx="142824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46107-D372-7848-B985-A0BA33CDAA6B}"/>
              </a:ext>
            </a:extLst>
          </p:cNvPr>
          <p:cNvSpPr/>
          <p:nvPr/>
        </p:nvSpPr>
        <p:spPr>
          <a:xfrm>
            <a:off x="3939981" y="3286914"/>
            <a:ext cx="4607859" cy="20977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2549087-2F61-2647-B348-3AE7621F3D51}"/>
              </a:ext>
            </a:extLst>
          </p:cNvPr>
          <p:cNvSpPr/>
          <p:nvPr/>
        </p:nvSpPr>
        <p:spPr>
          <a:xfrm>
            <a:off x="2182242" y="2833019"/>
            <a:ext cx="734517" cy="615176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9B60D6-6773-2549-9CCE-6CD53EEB928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84190" y="4335785"/>
            <a:ext cx="9557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EE8F30-AF7E-5A42-A350-0AAB11F18D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547840" y="4335785"/>
            <a:ext cx="116255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2007271-C2CC-7749-84F5-383E279647F7}"/>
              </a:ext>
            </a:extLst>
          </p:cNvPr>
          <p:cNvSpPr/>
          <p:nvPr/>
        </p:nvSpPr>
        <p:spPr>
          <a:xfrm>
            <a:off x="9959334" y="4040598"/>
            <a:ext cx="502024" cy="502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5AA9C-4B28-4042-A1C3-98D09A93040D}"/>
              </a:ext>
            </a:extLst>
          </p:cNvPr>
          <p:cNvSpPr txBox="1"/>
          <p:nvPr/>
        </p:nvSpPr>
        <p:spPr>
          <a:xfrm>
            <a:off x="9172517" y="3442014"/>
            <a:ext cx="218128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y_copy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F2A482-6671-8E46-870B-28DED75C88A2}"/>
              </a:ext>
            </a:extLst>
          </p:cNvPr>
          <p:cNvCxnSpPr>
            <a:cxnSpLocks/>
          </p:cNvCxnSpPr>
          <p:nvPr/>
        </p:nvCxnSpPr>
        <p:spPr>
          <a:xfrm>
            <a:off x="6243910" y="4351687"/>
            <a:ext cx="116541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6DBDEB-DCCF-CC43-99A6-B03DC3C78B97}"/>
              </a:ext>
            </a:extLst>
          </p:cNvPr>
          <p:cNvSpPr/>
          <p:nvPr/>
        </p:nvSpPr>
        <p:spPr>
          <a:xfrm>
            <a:off x="7615512" y="4101689"/>
            <a:ext cx="502024" cy="502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5D3503-607A-4B49-BA28-7E6D8851D9D7}"/>
              </a:ext>
            </a:extLst>
          </p:cNvPr>
          <p:cNvSpPr txBox="1"/>
          <p:nvPr/>
        </p:nvSpPr>
        <p:spPr>
          <a:xfrm>
            <a:off x="7247961" y="3431389"/>
            <a:ext cx="136263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71B99-043B-5142-94E6-D175047A701A}"/>
              </a:ext>
            </a:extLst>
          </p:cNvPr>
          <p:cNvSpPr txBox="1"/>
          <p:nvPr/>
        </p:nvSpPr>
        <p:spPr>
          <a:xfrm>
            <a:off x="1854768" y="2209901"/>
            <a:ext cx="141915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1374C-A64B-CB4D-909A-7D9BE300309C}"/>
              </a:ext>
            </a:extLst>
          </p:cNvPr>
          <p:cNvGrpSpPr/>
          <p:nvPr/>
        </p:nvGrpSpPr>
        <p:grpSpPr>
          <a:xfrm>
            <a:off x="1042951" y="4071722"/>
            <a:ext cx="1884017" cy="456407"/>
            <a:chOff x="8801911" y="2001421"/>
            <a:chExt cx="1884017" cy="4564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A26E2B-6DC7-E745-BCDB-EAAA999F9956}"/>
                </a:ext>
              </a:extLst>
            </p:cNvPr>
            <p:cNvSpPr/>
            <p:nvPr/>
          </p:nvSpPr>
          <p:spPr>
            <a:xfrm>
              <a:off x="8801911" y="2068390"/>
              <a:ext cx="1884017" cy="381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7373F-633D-884E-8119-E222497C04C0}"/>
                </a:ext>
              </a:extLst>
            </p:cNvPr>
            <p:cNvSpPr/>
            <p:nvPr/>
          </p:nvSpPr>
          <p:spPr>
            <a:xfrm>
              <a:off x="8874214" y="2001421"/>
              <a:ext cx="1811714" cy="456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0x7ffeee70fac8</a:t>
              </a:r>
            </a:p>
          </p:txBody>
        </p:sp>
      </p:grp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05F2F19-5360-1E49-90BD-DCA9EE70B3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05114" y="3593961"/>
            <a:ext cx="635568" cy="41264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04F8FE-B166-C844-B08B-0AFA3F104D9C}"/>
              </a:ext>
            </a:extLst>
          </p:cNvPr>
          <p:cNvSpPr txBox="1"/>
          <p:nvPr/>
        </p:nvSpPr>
        <p:spPr>
          <a:xfrm>
            <a:off x="4008451" y="4404479"/>
            <a:ext cx="228924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p_copy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21FFC8-B075-D347-86B7-645D4DB72C27}"/>
              </a:ext>
            </a:extLst>
          </p:cNvPr>
          <p:cNvGrpSpPr/>
          <p:nvPr/>
        </p:nvGrpSpPr>
        <p:grpSpPr>
          <a:xfrm>
            <a:off x="4117852" y="4062664"/>
            <a:ext cx="1884017" cy="456407"/>
            <a:chOff x="8801911" y="2001421"/>
            <a:chExt cx="1884017" cy="456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AE65E3-D328-724C-962E-B1F52202F10E}"/>
                </a:ext>
              </a:extLst>
            </p:cNvPr>
            <p:cNvSpPr/>
            <p:nvPr/>
          </p:nvSpPr>
          <p:spPr>
            <a:xfrm>
              <a:off x="8801911" y="2068390"/>
              <a:ext cx="1884017" cy="381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D30EE4-3841-194B-BD46-202D39CD807C}"/>
                </a:ext>
              </a:extLst>
            </p:cNvPr>
            <p:cNvSpPr/>
            <p:nvPr/>
          </p:nvSpPr>
          <p:spPr>
            <a:xfrm>
              <a:off x="8874214" y="2001421"/>
              <a:ext cx="1811714" cy="456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0x7ffeee70fac8</a:t>
              </a:r>
            </a:p>
          </p:txBody>
        </p:sp>
      </p:grp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C4835B7-7A56-B04F-B1F2-E403790AC8E3}"/>
              </a:ext>
            </a:extLst>
          </p:cNvPr>
          <p:cNvCxnSpPr>
            <a:cxnSpLocks/>
          </p:cNvCxnSpPr>
          <p:nvPr/>
        </p:nvCxnSpPr>
        <p:spPr>
          <a:xfrm rot="10800000">
            <a:off x="2984191" y="3169969"/>
            <a:ext cx="1117160" cy="1049353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77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D378FB-F007-CA48-8F50-F82C2B12C421}"/>
              </a:ext>
            </a:extLst>
          </p:cNvPr>
          <p:cNvSpPr txBox="1"/>
          <p:nvPr/>
        </p:nvSpPr>
        <p:spPr>
          <a:xfrm>
            <a:off x="2756254" y="2961995"/>
            <a:ext cx="142824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46107-D372-7848-B985-A0BA33CDAA6B}"/>
              </a:ext>
            </a:extLst>
          </p:cNvPr>
          <p:cNvSpPr/>
          <p:nvPr/>
        </p:nvSpPr>
        <p:spPr>
          <a:xfrm>
            <a:off x="5332377" y="1835372"/>
            <a:ext cx="4639526" cy="3526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2549087-2F61-2647-B348-3AE7621F3D51}"/>
              </a:ext>
            </a:extLst>
          </p:cNvPr>
          <p:cNvSpPr/>
          <p:nvPr/>
        </p:nvSpPr>
        <p:spPr>
          <a:xfrm>
            <a:off x="3574638" y="1381477"/>
            <a:ext cx="734517" cy="615176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9B60D6-6773-2549-9CCE-6CD53EEB9283}"/>
              </a:ext>
            </a:extLst>
          </p:cNvPr>
          <p:cNvCxnSpPr>
            <a:cxnSpLocks/>
          </p:cNvCxnSpPr>
          <p:nvPr/>
        </p:nvCxnSpPr>
        <p:spPr>
          <a:xfrm>
            <a:off x="4376586" y="2884243"/>
            <a:ext cx="955792" cy="4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5D3503-607A-4B49-BA28-7E6D8851D9D7}"/>
              </a:ext>
            </a:extLst>
          </p:cNvPr>
          <p:cNvSpPr txBox="1"/>
          <p:nvPr/>
        </p:nvSpPr>
        <p:spPr>
          <a:xfrm>
            <a:off x="8429118" y="3308753"/>
            <a:ext cx="154278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71B99-043B-5142-94E6-D175047A701A}"/>
              </a:ext>
            </a:extLst>
          </p:cNvPr>
          <p:cNvSpPr txBox="1"/>
          <p:nvPr/>
        </p:nvSpPr>
        <p:spPr>
          <a:xfrm>
            <a:off x="3247164" y="758359"/>
            <a:ext cx="141915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1374C-A64B-CB4D-909A-7D9BE300309C}"/>
              </a:ext>
            </a:extLst>
          </p:cNvPr>
          <p:cNvGrpSpPr/>
          <p:nvPr/>
        </p:nvGrpSpPr>
        <p:grpSpPr>
          <a:xfrm>
            <a:off x="2435347" y="2620180"/>
            <a:ext cx="1884017" cy="456407"/>
            <a:chOff x="8801911" y="2001421"/>
            <a:chExt cx="1884017" cy="4564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A26E2B-6DC7-E745-BCDB-EAAA999F9956}"/>
                </a:ext>
              </a:extLst>
            </p:cNvPr>
            <p:cNvSpPr/>
            <p:nvPr/>
          </p:nvSpPr>
          <p:spPr>
            <a:xfrm>
              <a:off x="8801911" y="2068390"/>
              <a:ext cx="1884017" cy="381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7373F-633D-884E-8119-E222497C04C0}"/>
                </a:ext>
              </a:extLst>
            </p:cNvPr>
            <p:cNvSpPr/>
            <p:nvPr/>
          </p:nvSpPr>
          <p:spPr>
            <a:xfrm>
              <a:off x="8874214" y="2001421"/>
              <a:ext cx="1811714" cy="456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0x7ffeee70fac8</a:t>
              </a:r>
            </a:p>
          </p:txBody>
        </p:sp>
      </p:grp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05F2F19-5360-1E49-90BD-DCA9EE70B3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97510" y="2142419"/>
            <a:ext cx="635568" cy="41264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04F8FE-B166-C844-B08B-0AFA3F104D9C}"/>
              </a:ext>
            </a:extLst>
          </p:cNvPr>
          <p:cNvSpPr txBox="1"/>
          <p:nvPr/>
        </p:nvSpPr>
        <p:spPr>
          <a:xfrm>
            <a:off x="5400847" y="2952937"/>
            <a:ext cx="228924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p_copy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21FFC8-B075-D347-86B7-645D4DB72C27}"/>
              </a:ext>
            </a:extLst>
          </p:cNvPr>
          <p:cNvGrpSpPr/>
          <p:nvPr/>
        </p:nvGrpSpPr>
        <p:grpSpPr>
          <a:xfrm>
            <a:off x="5510248" y="2611122"/>
            <a:ext cx="1884017" cy="456407"/>
            <a:chOff x="8801911" y="2001421"/>
            <a:chExt cx="1884017" cy="456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AE65E3-D328-724C-962E-B1F52202F10E}"/>
                </a:ext>
              </a:extLst>
            </p:cNvPr>
            <p:cNvSpPr/>
            <p:nvPr/>
          </p:nvSpPr>
          <p:spPr>
            <a:xfrm>
              <a:off x="8801911" y="2068390"/>
              <a:ext cx="1884017" cy="381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D30EE4-3841-194B-BD46-202D39CD807C}"/>
                </a:ext>
              </a:extLst>
            </p:cNvPr>
            <p:cNvSpPr/>
            <p:nvPr/>
          </p:nvSpPr>
          <p:spPr>
            <a:xfrm>
              <a:off x="8874214" y="2001421"/>
              <a:ext cx="1811714" cy="456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0x7ffeee70fac8</a:t>
              </a:r>
            </a:p>
          </p:txBody>
        </p:sp>
      </p:grp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C4835B7-7A56-B04F-B1F2-E403790AC8E3}"/>
              </a:ext>
            </a:extLst>
          </p:cNvPr>
          <p:cNvCxnSpPr>
            <a:cxnSpLocks/>
          </p:cNvCxnSpPr>
          <p:nvPr/>
        </p:nvCxnSpPr>
        <p:spPr>
          <a:xfrm rot="10800000">
            <a:off x="4376587" y="1718427"/>
            <a:ext cx="1117160" cy="1049353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E02B86-1D8B-EB44-9A07-704580F53C84}"/>
              </a:ext>
            </a:extLst>
          </p:cNvPr>
          <p:cNvGrpSpPr/>
          <p:nvPr/>
        </p:nvGrpSpPr>
        <p:grpSpPr>
          <a:xfrm>
            <a:off x="2435347" y="4163711"/>
            <a:ext cx="1884017" cy="456407"/>
            <a:chOff x="8801911" y="2001421"/>
            <a:chExt cx="1884017" cy="456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70CAB1-6FB6-F545-AD18-7B5B4DE451D9}"/>
                </a:ext>
              </a:extLst>
            </p:cNvPr>
            <p:cNvSpPr/>
            <p:nvPr/>
          </p:nvSpPr>
          <p:spPr>
            <a:xfrm>
              <a:off x="8801911" y="2068390"/>
              <a:ext cx="1884017" cy="381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2CB992-27E1-8541-BECE-4D456E083A50}"/>
                </a:ext>
              </a:extLst>
            </p:cNvPr>
            <p:cNvSpPr/>
            <p:nvPr/>
          </p:nvSpPr>
          <p:spPr>
            <a:xfrm>
              <a:off x="8874214" y="2001421"/>
              <a:ext cx="1811714" cy="456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0x7ffeee70fac4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16D6B8-21D7-364E-BFFE-60B7F0BDD060}"/>
              </a:ext>
            </a:extLst>
          </p:cNvPr>
          <p:cNvSpPr txBox="1"/>
          <p:nvPr/>
        </p:nvSpPr>
        <p:spPr>
          <a:xfrm>
            <a:off x="2756254" y="3562853"/>
            <a:ext cx="142824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q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F3CE907-FF86-A548-889A-B26EE073EE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0034" y="4836764"/>
            <a:ext cx="572696" cy="24697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ACD7ABA-272E-4A4E-88CA-F4E00C799ECD}"/>
              </a:ext>
            </a:extLst>
          </p:cNvPr>
          <p:cNvSpPr/>
          <p:nvPr/>
        </p:nvSpPr>
        <p:spPr>
          <a:xfrm>
            <a:off x="3601478" y="5318137"/>
            <a:ext cx="502024" cy="502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0DCE01-2A18-EA4A-8978-CA29B100B306}"/>
              </a:ext>
            </a:extLst>
          </p:cNvPr>
          <p:cNvCxnSpPr>
            <a:cxnSpLocks/>
          </p:cNvCxnSpPr>
          <p:nvPr/>
        </p:nvCxnSpPr>
        <p:spPr>
          <a:xfrm>
            <a:off x="4360085" y="4416807"/>
            <a:ext cx="955792" cy="4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190375-DA5F-6143-9AED-8D7AE16C556C}"/>
              </a:ext>
            </a:extLst>
          </p:cNvPr>
          <p:cNvGrpSpPr/>
          <p:nvPr/>
        </p:nvGrpSpPr>
        <p:grpSpPr>
          <a:xfrm>
            <a:off x="5493747" y="4143686"/>
            <a:ext cx="1884017" cy="456407"/>
            <a:chOff x="8801911" y="2001421"/>
            <a:chExt cx="1884017" cy="456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616B16-525F-7C4D-8E68-EDBD9C0D4237}"/>
                </a:ext>
              </a:extLst>
            </p:cNvPr>
            <p:cNvSpPr/>
            <p:nvPr/>
          </p:nvSpPr>
          <p:spPr>
            <a:xfrm>
              <a:off x="8801911" y="2068390"/>
              <a:ext cx="1884017" cy="381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842384-99F7-524E-865C-F673AC66C2C7}"/>
                </a:ext>
              </a:extLst>
            </p:cNvPr>
            <p:cNvSpPr/>
            <p:nvPr/>
          </p:nvSpPr>
          <p:spPr>
            <a:xfrm>
              <a:off x="8874214" y="2001421"/>
              <a:ext cx="1811714" cy="456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1" dirty="0">
                  <a:solidFill>
                    <a:srgbClr val="7030A0"/>
                  </a:solidFill>
                  <a:latin typeface="Cambria" panose="02040503050406030204" pitchFamily="18" charset="0"/>
                  <a:cs typeface="Calibri" panose="020F0502020204030204" pitchFamily="34" charset="0"/>
                </a:rPr>
                <a:t>0x7ffeee70fac4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205F26-55AE-CB46-A2A5-9FDD6301C29E}"/>
              </a:ext>
            </a:extLst>
          </p:cNvPr>
          <p:cNvSpPr txBox="1"/>
          <p:nvPr/>
        </p:nvSpPr>
        <p:spPr>
          <a:xfrm>
            <a:off x="5413375" y="3584735"/>
            <a:ext cx="228924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q_copy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3F2F755-2420-EB43-BE04-827D3CF6A117}"/>
              </a:ext>
            </a:extLst>
          </p:cNvPr>
          <p:cNvSpPr/>
          <p:nvPr/>
        </p:nvSpPr>
        <p:spPr>
          <a:xfrm>
            <a:off x="6774276" y="2877742"/>
            <a:ext cx="1633002" cy="1539066"/>
          </a:xfrm>
          <a:prstGeom prst="arc">
            <a:avLst>
              <a:gd name="adj1" fmla="val 16200000"/>
              <a:gd name="adj2" fmla="val 5486083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9AC3192-3442-FD46-B417-FE24D87F79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9615" y="4556240"/>
            <a:ext cx="1324132" cy="96405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D05683-CF35-6A44-8846-429090E7C77D}"/>
              </a:ext>
            </a:extLst>
          </p:cNvPr>
          <p:cNvSpPr txBox="1"/>
          <p:nvPr/>
        </p:nvSpPr>
        <p:spPr>
          <a:xfrm>
            <a:off x="2145129" y="5315783"/>
            <a:ext cx="141915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y</a:t>
            </a:r>
          </a:p>
        </p:txBody>
      </p:sp>
    </p:spTree>
    <p:extLst>
      <p:ext uri="{BB962C8B-B14F-4D97-AF65-F5344CB8AC3E}">
        <p14:creationId xmlns:p14="http://schemas.microsoft.com/office/powerpoint/2010/main" val="3265766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and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5FEB4-603E-FD48-9AF3-163E53AED1A0}"/>
              </a:ext>
            </a:extLst>
          </p:cNvPr>
          <p:cNvSpPr txBox="1"/>
          <p:nvPr/>
        </p:nvSpPr>
        <p:spPr>
          <a:xfrm>
            <a:off x="1428611" y="1492976"/>
            <a:ext cx="759182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符号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有多种语法含义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需要注意辨析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50DB2-DA7E-A042-BD53-113FC4001042}"/>
              </a:ext>
            </a:extLst>
          </p:cNvPr>
          <p:cNvSpPr txBox="1"/>
          <p:nvPr/>
        </p:nvSpPr>
        <p:spPr>
          <a:xfrm>
            <a:off x="1465681" y="2299304"/>
            <a:ext cx="3304027" cy="173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= 97, y = 23;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 = x;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(x &amp; y)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F6AB3-E6D7-EE46-B23B-7D3E78E028B8}"/>
              </a:ext>
            </a:extLst>
          </p:cNvPr>
          <p:cNvSpPr txBox="1"/>
          <p:nvPr/>
        </p:nvSpPr>
        <p:spPr>
          <a:xfrm>
            <a:off x="4991480" y="2708710"/>
            <a:ext cx="1471108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定义引用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65373-BDB2-5845-B11F-6660D257B4B7}"/>
              </a:ext>
            </a:extLst>
          </p:cNvPr>
          <p:cNvSpPr txBox="1"/>
          <p:nvPr/>
        </p:nvSpPr>
        <p:spPr>
          <a:xfrm>
            <a:off x="5003837" y="3112101"/>
            <a:ext cx="378182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取地址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address-of operator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6B93E-60F7-0F42-8450-690E47423E5C}"/>
              </a:ext>
            </a:extLst>
          </p:cNvPr>
          <p:cNvSpPr txBox="1"/>
          <p:nvPr/>
        </p:nvSpPr>
        <p:spPr>
          <a:xfrm>
            <a:off x="1465682" y="4296452"/>
            <a:ext cx="3020786" cy="173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 =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**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q =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</a:t>
            </a:r>
            <a:r>
              <a:rPr lang="zh-CN" alt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&lt;&lt; x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y &lt;&lt; </a:t>
            </a:r>
            <a:r>
              <a:rPr lang="en-US" sz="2000" b="1" dirty="0" err="1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6A0D3-1347-8644-9F18-737F2F14F626}"/>
              </a:ext>
            </a:extLst>
          </p:cNvPr>
          <p:cNvSpPr txBox="1"/>
          <p:nvPr/>
        </p:nvSpPr>
        <p:spPr>
          <a:xfrm>
            <a:off x="5065618" y="5113637"/>
            <a:ext cx="628818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解引用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dereference operator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取指针所指向的值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0139B-BEF1-4441-BD6B-5C89C30A3EAB}"/>
              </a:ext>
            </a:extLst>
          </p:cNvPr>
          <p:cNvSpPr txBox="1"/>
          <p:nvPr/>
        </p:nvSpPr>
        <p:spPr>
          <a:xfrm>
            <a:off x="5065618" y="4462453"/>
            <a:ext cx="269442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定义指针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取地址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AC57D5-8DA4-614B-9FF1-A585AF07EB92}"/>
              </a:ext>
            </a:extLst>
          </p:cNvPr>
          <p:cNvSpPr txBox="1"/>
          <p:nvPr/>
        </p:nvSpPr>
        <p:spPr>
          <a:xfrm>
            <a:off x="5016194" y="3515492"/>
            <a:ext cx="3769465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按位与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bitwise-and operator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5B63A-CEF1-944D-A512-732B7A124197}"/>
              </a:ext>
            </a:extLst>
          </p:cNvPr>
          <p:cNvSpPr txBox="1"/>
          <p:nvPr/>
        </p:nvSpPr>
        <p:spPr>
          <a:xfrm>
            <a:off x="5065618" y="5517028"/>
            <a:ext cx="3769465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multiplication operator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42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9EB117-54AE-8C4E-A2A2-74B03E4F45FF}"/>
              </a:ext>
            </a:extLst>
          </p:cNvPr>
          <p:cNvSpPr txBox="1"/>
          <p:nvPr/>
        </p:nvSpPr>
        <p:spPr>
          <a:xfrm>
            <a:off x="4849373" y="2350929"/>
            <a:ext cx="198391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3;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02C4B-9171-E540-8F77-5AED5550698F}"/>
              </a:ext>
            </a:extLst>
          </p:cNvPr>
          <p:cNvSpPr txBox="1"/>
          <p:nvPr/>
        </p:nvSpPr>
        <p:spPr>
          <a:xfrm>
            <a:off x="1354470" y="3323732"/>
            <a:ext cx="897372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qualifier defines a variable whose value cannot be changed.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5FEB4-603E-FD48-9AF3-163E53AED1A0}"/>
              </a:ext>
            </a:extLst>
          </p:cNvPr>
          <p:cNvSpPr txBox="1"/>
          <p:nvPr/>
        </p:nvSpPr>
        <p:spPr>
          <a:xfrm>
            <a:off x="1354470" y="4055571"/>
            <a:ext cx="9531833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既然知道是常量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那么让程序员小心一些不要去修改就是了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为什么还要用</a:t>
            </a:r>
            <a:r>
              <a:rPr lang="en-US" altLang="ja-JP" sz="20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42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9EB117-54AE-8C4E-A2A2-74B03E4F45FF}"/>
              </a:ext>
            </a:extLst>
          </p:cNvPr>
          <p:cNvSpPr txBox="1"/>
          <p:nvPr/>
        </p:nvSpPr>
        <p:spPr>
          <a:xfrm>
            <a:off x="2254453" y="1597579"/>
            <a:ext cx="1983914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4;</a:t>
            </a: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7DECD-EFF6-584B-8CCC-866A872A4344}"/>
              </a:ext>
            </a:extLst>
          </p:cNvPr>
          <p:cNvSpPr txBox="1"/>
          <p:nvPr/>
        </p:nvSpPr>
        <p:spPr>
          <a:xfrm>
            <a:off x="2266810" y="4067082"/>
            <a:ext cx="255232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EED5D-B26E-1149-BBD1-15C7178E8A62}"/>
              </a:ext>
            </a:extLst>
          </p:cNvPr>
          <p:cNvSpPr txBox="1"/>
          <p:nvPr/>
        </p:nvSpPr>
        <p:spPr>
          <a:xfrm>
            <a:off x="2266810" y="4652396"/>
            <a:ext cx="255232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&amp;x;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7DC75-A8E6-5949-93A8-D606291A4F89}"/>
              </a:ext>
            </a:extLst>
          </p:cNvPr>
          <p:cNvSpPr txBox="1"/>
          <p:nvPr/>
        </p:nvSpPr>
        <p:spPr>
          <a:xfrm>
            <a:off x="2254453" y="2835125"/>
            <a:ext cx="255232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&amp;r = x;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FC0AA-98B2-8A48-B4DE-735C22C96526}"/>
              </a:ext>
            </a:extLst>
          </p:cNvPr>
          <p:cNvSpPr txBox="1"/>
          <p:nvPr/>
        </p:nvSpPr>
        <p:spPr>
          <a:xfrm>
            <a:off x="1445740" y="1645730"/>
            <a:ext cx="130981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变量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F358B-45B4-204C-94E8-04E106AE7D78}"/>
              </a:ext>
            </a:extLst>
          </p:cNvPr>
          <p:cNvSpPr txBox="1"/>
          <p:nvPr/>
        </p:nvSpPr>
        <p:spPr>
          <a:xfrm>
            <a:off x="1445740" y="2149149"/>
            <a:ext cx="130981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常量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F0899-4EE6-134A-9E62-2CE6FFFCB0AC}"/>
              </a:ext>
            </a:extLst>
          </p:cNvPr>
          <p:cNvSpPr txBox="1"/>
          <p:nvPr/>
        </p:nvSpPr>
        <p:spPr>
          <a:xfrm>
            <a:off x="944637" y="3139004"/>
            <a:ext cx="130981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常量引用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67CE6-0398-4F4A-9900-F25754D8D366}"/>
              </a:ext>
            </a:extLst>
          </p:cNvPr>
          <p:cNvSpPr txBox="1"/>
          <p:nvPr/>
        </p:nvSpPr>
        <p:spPr>
          <a:xfrm>
            <a:off x="2254453" y="3269886"/>
            <a:ext cx="2552324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&amp;s = y;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D23B3-CCFA-3D49-A0B4-232CB4C6FFBA}"/>
              </a:ext>
            </a:extLst>
          </p:cNvPr>
          <p:cNvSpPr txBox="1"/>
          <p:nvPr/>
        </p:nvSpPr>
        <p:spPr>
          <a:xfrm>
            <a:off x="4471838" y="2866498"/>
            <a:ext cx="493165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不可以修改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的内容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但用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69D0A5-1DFA-E74C-B731-F0F0742E6436}"/>
              </a:ext>
            </a:extLst>
          </p:cNvPr>
          <p:cNvSpPr txBox="1"/>
          <p:nvPr/>
        </p:nvSpPr>
        <p:spPr>
          <a:xfrm>
            <a:off x="4471838" y="3304481"/>
            <a:ext cx="447656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不可以修改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的内容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1BC71-E7E3-4241-9091-B4DBD0ADE352}"/>
              </a:ext>
            </a:extLst>
          </p:cNvPr>
          <p:cNvSpPr txBox="1"/>
          <p:nvPr/>
        </p:nvSpPr>
        <p:spPr>
          <a:xfrm>
            <a:off x="956994" y="4130196"/>
            <a:ext cx="130981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常量指针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8E1AE-998C-7642-BEF8-7ED4BEEE75F2}"/>
              </a:ext>
            </a:extLst>
          </p:cNvPr>
          <p:cNvSpPr txBox="1"/>
          <p:nvPr/>
        </p:nvSpPr>
        <p:spPr>
          <a:xfrm>
            <a:off x="956994" y="4708483"/>
            <a:ext cx="130981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指针常量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92F83-9B52-4449-8A7B-105FA858164C}"/>
              </a:ext>
            </a:extLst>
          </p:cNvPr>
          <p:cNvSpPr txBox="1"/>
          <p:nvPr/>
        </p:nvSpPr>
        <p:spPr>
          <a:xfrm>
            <a:off x="4710734" y="4104102"/>
            <a:ext cx="6521558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可以指向不同的变量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但不可以利用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修改变量内容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7B38A-1E4F-BE46-9D01-B403BEE6FCD4}"/>
              </a:ext>
            </a:extLst>
          </p:cNvPr>
          <p:cNvSpPr txBox="1"/>
          <p:nvPr/>
        </p:nvSpPr>
        <p:spPr>
          <a:xfrm>
            <a:off x="4710734" y="4687147"/>
            <a:ext cx="6521558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可以利用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修改变量内容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不可以再指向其他变量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368D0-0B48-774C-917D-8032B0734109}"/>
              </a:ext>
            </a:extLst>
          </p:cNvPr>
          <p:cNvSpPr txBox="1"/>
          <p:nvPr/>
        </p:nvSpPr>
        <p:spPr>
          <a:xfrm>
            <a:off x="2266809" y="5370007"/>
            <a:ext cx="3194877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&amp;x;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B8421-840E-FF4C-B2CE-B01D841D9087}"/>
              </a:ext>
            </a:extLst>
          </p:cNvPr>
          <p:cNvSpPr txBox="1"/>
          <p:nvPr/>
        </p:nvSpPr>
        <p:spPr>
          <a:xfrm>
            <a:off x="5369761" y="5405273"/>
            <a:ext cx="256327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31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516C2-5A32-B741-A617-4E619E7275E7}"/>
              </a:ext>
            </a:extLst>
          </p:cNvPr>
          <p:cNvSpPr/>
          <p:nvPr/>
        </p:nvSpPr>
        <p:spPr>
          <a:xfrm>
            <a:off x="838200" y="1997504"/>
            <a:ext cx="1062909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Primer, Chapter 3</a:t>
            </a:r>
          </a:p>
        </p:txBody>
      </p:sp>
    </p:spTree>
    <p:extLst>
      <p:ext uri="{BB962C8B-B14F-4D97-AF65-F5344CB8AC3E}">
        <p14:creationId xmlns:p14="http://schemas.microsoft.com/office/powerpoint/2010/main" val="412488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representation: 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2071755" y="2050182"/>
            <a:ext cx="560539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24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some_unsigned_int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79;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CFB51-359D-324D-B4DB-88493F105FD8}"/>
              </a:ext>
            </a:extLst>
          </p:cNvPr>
          <p:cNvSpPr txBox="1"/>
          <p:nvPr/>
        </p:nvSpPr>
        <p:spPr>
          <a:xfrm>
            <a:off x="2102677" y="3250332"/>
            <a:ext cx="822242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0 0 0 0 0 0 0 0    0 0 0 0 0 0 0 0    0 0 0 0 0 0 0 0    0 1 0 0 1 1 1 1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40B5F2-EB81-7841-AE2A-73F156524C3D}"/>
              </a:ext>
            </a:extLst>
          </p:cNvPr>
          <p:cNvCxnSpPr>
            <a:cxnSpLocks/>
          </p:cNvCxnSpPr>
          <p:nvPr/>
        </p:nvCxnSpPr>
        <p:spPr>
          <a:xfrm>
            <a:off x="8572500" y="3868399"/>
            <a:ext cx="15811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67E7E-5B7E-E44D-97FB-5FFE3C0DDD0C}"/>
              </a:ext>
            </a:extLst>
          </p:cNvPr>
          <p:cNvCxnSpPr>
            <a:cxnSpLocks/>
          </p:cNvCxnSpPr>
          <p:nvPr/>
        </p:nvCxnSpPr>
        <p:spPr>
          <a:xfrm flipH="1">
            <a:off x="7943850" y="3940989"/>
            <a:ext cx="800100" cy="4405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FF7B9-B730-8A41-AE29-25CDE3F9E725}"/>
              </a:ext>
            </a:extLst>
          </p:cNvPr>
          <p:cNvCxnSpPr>
            <a:cxnSpLocks/>
          </p:cNvCxnSpPr>
          <p:nvPr/>
        </p:nvCxnSpPr>
        <p:spPr>
          <a:xfrm>
            <a:off x="9982200" y="3944600"/>
            <a:ext cx="0" cy="4750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A9C237-69F7-9440-8FC3-AA4F38047938}"/>
                  </a:ext>
                </a:extLst>
              </p:cNvPr>
              <p:cNvSpPr txBox="1"/>
              <p:nvPr/>
            </p:nvSpPr>
            <p:spPr>
              <a:xfrm>
                <a:off x="2261013" y="4454090"/>
                <a:ext cx="8464137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𝟕𝟗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A9C237-69F7-9440-8FC3-AA4F3804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13" y="4454090"/>
                <a:ext cx="8464137" cy="667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75AB6A8-E21F-CC48-851B-5858B72E1ACC}"/>
              </a:ext>
            </a:extLst>
          </p:cNvPr>
          <p:cNvSpPr txBox="1"/>
          <p:nvPr/>
        </p:nvSpPr>
        <p:spPr>
          <a:xfrm>
            <a:off x="1607377" y="5408993"/>
            <a:ext cx="604651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(0000</a:t>
            </a:r>
            <a:r>
              <a:rPr lang="en-US" sz="2400" b="1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4,294,967,295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en-US" sz="2400" b="1" baseline="-25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039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7268197" y="1635824"/>
            <a:ext cx="2919345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some_int</a:t>
            </a: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-79;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D3F12A-F417-014E-984C-157759D759EF}"/>
              </a:ext>
            </a:extLst>
          </p:cNvPr>
          <p:cNvGrpSpPr/>
          <p:nvPr/>
        </p:nvGrpSpPr>
        <p:grpSpPr>
          <a:xfrm>
            <a:off x="670336" y="2276923"/>
            <a:ext cx="10450656" cy="1216263"/>
            <a:chOff x="670336" y="2467423"/>
            <a:chExt cx="10450656" cy="12162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0CFB51-359D-324D-B4DB-88493F105FD8}"/>
                </a:ext>
              </a:extLst>
            </p:cNvPr>
            <p:cNvSpPr txBox="1"/>
            <p:nvPr/>
          </p:nvSpPr>
          <p:spPr>
            <a:xfrm>
              <a:off x="2719456" y="2941175"/>
              <a:ext cx="8401536" cy="74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0 0 0 0 0 0 0    0 0 0 0 0 0 0 0    0 0 0 0 0 0 0 0    0 1 0 0 1 1 1 1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5AB6A8-E21F-CC48-851B-5858B72E1ACC}"/>
                </a:ext>
              </a:extLst>
            </p:cNvPr>
            <p:cNvSpPr txBox="1"/>
            <p:nvPr/>
          </p:nvSpPr>
          <p:spPr>
            <a:xfrm>
              <a:off x="670336" y="2467423"/>
              <a:ext cx="2381250" cy="57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code </a:t>
              </a:r>
              <a:r>
                <a:rPr lang="ja-JP" altLang="en-US" sz="24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原码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95A280-E554-1542-B2AA-0CE77EBB7055}"/>
              </a:ext>
            </a:extLst>
          </p:cNvPr>
          <p:cNvGrpSpPr/>
          <p:nvPr/>
        </p:nvGrpSpPr>
        <p:grpSpPr>
          <a:xfrm>
            <a:off x="609599" y="4909644"/>
            <a:ext cx="10511393" cy="1113766"/>
            <a:chOff x="609599" y="4623894"/>
            <a:chExt cx="10511393" cy="11137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FE84EE-BAC4-784E-9C6E-F101A06F4F58}"/>
                </a:ext>
              </a:extLst>
            </p:cNvPr>
            <p:cNvSpPr txBox="1"/>
            <p:nvPr/>
          </p:nvSpPr>
          <p:spPr>
            <a:xfrm>
              <a:off x="2719456" y="4995149"/>
              <a:ext cx="8401536" cy="74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1 1 1 1 1 1 1    1 1 1 1 1 1 1 1    1 1 1 1 1 1 1 1    1 0 1 1 0 0 0 1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14C084-0EEB-934A-9AE2-9DD72D75FDD2}"/>
                </a:ext>
              </a:extLst>
            </p:cNvPr>
            <p:cNvSpPr txBox="1"/>
            <p:nvPr/>
          </p:nvSpPr>
          <p:spPr>
            <a:xfrm>
              <a:off x="609599" y="4623894"/>
              <a:ext cx="9772651" cy="57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Two’s complement </a:t>
              </a:r>
              <a:r>
                <a:rPr lang="ja-JP" altLang="en-US" sz="24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补码</a:t>
              </a:r>
              <a:r>
                <a:rPr lang="en-US" altLang="ja-JP" sz="24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ja-JP" altLang="en-US" sz="24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绝大多数计算机所采用的表示</a:t>
              </a:r>
              <a:r>
                <a:rPr lang="ja-JP" altLang="en-US" sz="2400" b="1">
                  <a:solidFill>
                    <a:srgbClr val="C00000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负整数</a:t>
              </a:r>
              <a:r>
                <a:rPr lang="ja-JP" altLang="en-US" sz="24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的方法</a:t>
              </a:r>
              <a:r>
                <a:rPr lang="en-US" altLang="ja-JP" sz="24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18F02-C32B-5D48-87AF-15D90588173D}"/>
              </a:ext>
            </a:extLst>
          </p:cNvPr>
          <p:cNvCxnSpPr>
            <a:cxnSpLocks/>
          </p:cNvCxnSpPr>
          <p:nvPr/>
        </p:nvCxnSpPr>
        <p:spPr>
          <a:xfrm>
            <a:off x="4781550" y="3789350"/>
            <a:ext cx="0" cy="94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24BF2C-1F36-7344-A221-6DBEAE82E6FC}"/>
              </a:ext>
            </a:extLst>
          </p:cNvPr>
          <p:cNvSpPr txBox="1"/>
          <p:nvPr/>
        </p:nvSpPr>
        <p:spPr>
          <a:xfrm>
            <a:off x="5063092" y="3921530"/>
            <a:ext cx="512445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除符号外按位取反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取反结果再加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0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838200" y="1928593"/>
            <a:ext cx="10515600" cy="428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#include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&lt;iostream&gt;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#include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&lt;limits&gt;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main( ) {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some_int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-79;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&gt;(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some_int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unsigned_int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</a:t>
            </a:r>
            <a:r>
              <a:rPr lang="en-US" sz="2200" b="1" i="1" dirty="0">
                <a:latin typeface="Cambria" panose="02040503050406030204" pitchFamily="18" charset="0"/>
                <a:cs typeface="Times New Roman" panose="02020603050405020304" pitchFamily="18" charset="0"/>
              </a:rPr>
              <a:t>max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– 79 + 1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5C936-1411-EF4F-B342-A1A2F5D901F7}"/>
              </a:ext>
            </a:extLst>
          </p:cNvPr>
          <p:cNvSpPr/>
          <p:nvPr/>
        </p:nvSpPr>
        <p:spPr>
          <a:xfrm>
            <a:off x="8248650" y="2648635"/>
            <a:ext cx="241935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4294967217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4294967217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D387D-4AA1-7745-97B2-16300A91194F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27,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9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A6AD-A079-FF45-BFEE-D6C6B03A4399}"/>
              </a:ext>
            </a:extLst>
          </p:cNvPr>
          <p:cNvSpPr txBox="1"/>
          <p:nvPr/>
        </p:nvSpPr>
        <p:spPr>
          <a:xfrm>
            <a:off x="838200" y="1928593"/>
            <a:ext cx="10515600" cy="386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8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#include </a:t>
            </a:r>
            <a:r>
              <a:rPr lang="en-US" altLang="zh-CN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&lt;iostream&gt;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#include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&lt;limits&gt;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endParaRPr lang="en-US" sz="2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280"/>
              </a:lnSpc>
            </a:pP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main( ) {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</a:t>
            </a:r>
            <a:r>
              <a:rPr lang="en-US" sz="2200" b="1" i="1" dirty="0">
                <a:latin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&gt;::</a:t>
            </a:r>
            <a:r>
              <a:rPr lang="en-US" sz="2200" b="1" i="1" dirty="0">
                <a:latin typeface="Cambria" panose="02040503050406030204" pitchFamily="18" charset="0"/>
                <a:cs typeface="Times New Roman" panose="02020603050405020304" pitchFamily="18" charset="0"/>
              </a:rPr>
              <a:t>max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&lt;&lt;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  <a:p>
            <a:pPr algn="just">
              <a:lnSpc>
                <a:spcPts val="328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5C936-1411-EF4F-B342-A1A2F5D901F7}"/>
              </a:ext>
            </a:extLst>
          </p:cNvPr>
          <p:cNvSpPr/>
          <p:nvPr/>
        </p:nvSpPr>
        <p:spPr>
          <a:xfrm>
            <a:off x="8248650" y="2648635"/>
            <a:ext cx="241935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-2147483648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2147483647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D387D-4AA1-7745-97B2-16300A91194F}"/>
              </a:ext>
            </a:extLst>
          </p:cNvPr>
          <p:cNvSpPr txBox="1"/>
          <p:nvPr/>
        </p:nvSpPr>
        <p:spPr>
          <a:xfrm>
            <a:off x="4453675" y="6075594"/>
            <a:ext cx="725195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3.1 GHz Intel Core i7 [Sept 27,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4C084-0EEB-934A-9AE2-9DD72D75FDD2}"/>
              </a:ext>
            </a:extLst>
          </p:cNvPr>
          <p:cNvSpPr txBox="1"/>
          <p:nvPr/>
        </p:nvSpPr>
        <p:spPr>
          <a:xfrm>
            <a:off x="532819" y="2246158"/>
            <a:ext cx="4610101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two’s complement? </a:t>
            </a:r>
            <a:endParaRPr lang="en-US" sz="2800" b="1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24BF2C-1F36-7344-A221-6DBEAE82E6FC}"/>
                  </a:ext>
                </a:extLst>
              </p:cNvPr>
              <p:cNvSpPr txBox="1"/>
              <p:nvPr/>
            </p:nvSpPr>
            <p:spPr>
              <a:xfrm>
                <a:off x="1032729" y="3270155"/>
                <a:ext cx="9981397" cy="104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sz="2200" b="1" i="0" dirty="0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200" b="1" i="0" dirty="0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ja-JP" sz="2200" b="1" i="0" dirty="0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=− </m:t>
                    </m:r>
                    <m:r>
                      <a:rPr lang="en-US" altLang="ja-JP" sz="2200" b="1" i="0" dirty="0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ja-JP" sz="2200" b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ja-JP" altLang="en-US" sz="2200" b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节省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个编码用于表示最小的负数</a:t>
                </a:r>
                <a:endParaRPr lang="en-US" altLang="zh-CN" sz="22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ja-JP" altLang="en-US" sz="2200" b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可以用一个</a:t>
                </a:r>
                <a:r>
                  <a:rPr lang="ja-JP" altLang="en-US" sz="2200" b="1">
                    <a:solidFill>
                      <a:srgbClr val="00B05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加法器</a:t>
                </a:r>
                <a:r>
                  <a:rPr lang="ja-JP" altLang="en-US" sz="2200" b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来实现加法和减法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ja-JP" altLang="en-US" sz="2200" b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而不需要设计专门的</a:t>
                </a:r>
                <a:r>
                  <a:rPr lang="ja-JP" altLang="en-US" sz="22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减法器</a:t>
                </a:r>
                <a:endParaRPr lang="en-US" sz="2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24BF2C-1F36-7344-A221-6DBEAE82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29" y="3270155"/>
                <a:ext cx="9981397" cy="1043684"/>
              </a:xfrm>
              <a:prstGeom prst="rect">
                <a:avLst/>
              </a:prstGeom>
              <a:blipFill>
                <a:blip r:embed="rId2"/>
                <a:stretch>
                  <a:fillRect l="-50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9E0D199-BC4B-DF4C-A17E-2C4D78A2D69B}"/>
              </a:ext>
            </a:extLst>
          </p:cNvPr>
          <p:cNvSpPr/>
          <p:nvPr/>
        </p:nvSpPr>
        <p:spPr>
          <a:xfrm>
            <a:off x="8327675" y="2072007"/>
            <a:ext cx="241935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-2147483648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2147483647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4EAFFA-9221-B046-B639-A1D75B8DB074}"/>
              </a:ext>
            </a:extLst>
          </p:cNvPr>
          <p:cNvGrpSpPr/>
          <p:nvPr/>
        </p:nvGrpSpPr>
        <p:grpSpPr>
          <a:xfrm>
            <a:off x="4666344" y="4824254"/>
            <a:ext cx="6687456" cy="974842"/>
            <a:chOff x="3294744" y="5194630"/>
            <a:chExt cx="6687456" cy="9748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72359E-30EF-E74A-97D3-2B23E07FCAE7}"/>
                </a:ext>
              </a:extLst>
            </p:cNvPr>
            <p:cNvSpPr txBox="1"/>
            <p:nvPr/>
          </p:nvSpPr>
          <p:spPr>
            <a:xfrm>
              <a:off x="3294744" y="5194630"/>
              <a:ext cx="1335314" cy="49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[Exercise]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D98FA3-F071-AE4B-B1B1-502523B57673}"/>
                </a:ext>
              </a:extLst>
            </p:cNvPr>
            <p:cNvSpPr txBox="1"/>
            <p:nvPr/>
          </p:nvSpPr>
          <p:spPr>
            <a:xfrm>
              <a:off x="4491367" y="5209144"/>
              <a:ext cx="5490833" cy="96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000" b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尝试写出</a:t>
              </a:r>
              <a:r>
                <a:rPr lang="en-US" altLang="zh-CN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ja-JP" altLang="en-US" sz="2000" b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-10</a:t>
              </a:r>
              <a:r>
                <a:rPr lang="ja-JP" altLang="en-US" sz="2000" b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的原码</a:t>
              </a:r>
              <a:r>
                <a:rPr lang="zh-CN" altLang="en-US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ja-JP" altLang="en-US" sz="2000" b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采用二进制加法进行计算</a:t>
              </a:r>
              <a:r>
                <a:rPr lang="zh-CN" altLang="en-US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。</a:t>
              </a:r>
              <a:r>
                <a:rPr lang="ja-JP" altLang="en-US" sz="2000" b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你得到了什么</a:t>
              </a:r>
              <a:r>
                <a:rPr lang="zh-CN" altLang="en-US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？</a:t>
              </a:r>
              <a:r>
                <a:rPr lang="ja-JP" altLang="en-US" sz="2000" b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如果</a:t>
              </a:r>
              <a:r>
                <a:rPr lang="en-US" altLang="zh-CN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-10</a:t>
              </a:r>
              <a:r>
                <a:rPr lang="ja-JP" altLang="en-US" sz="2000" b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采用补码呢</a:t>
              </a:r>
              <a:r>
                <a:rPr lang="zh-CN" altLang="en-US" sz="20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？</a:t>
              </a:r>
              <a:endPara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8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12515</TotalTime>
  <Words>2961</Words>
  <Application>Microsoft Macintosh PowerPoint</Application>
  <PresentationFormat>Widescreen</PresentationFormat>
  <Paragraphs>560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等线</vt:lpstr>
      <vt:lpstr>等线 Light</vt:lpstr>
      <vt:lpstr>KaiTi</vt:lpstr>
      <vt:lpstr>Lingoes Unicode</vt:lpstr>
      <vt:lpstr>宋体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Variables &amp; Basic Types</vt:lpstr>
      <vt:lpstr>Variables 变量 / objects 对象</vt:lpstr>
      <vt:lpstr>Variable definition &amp; initialization</vt:lpstr>
      <vt:lpstr>Primitive built-in types</vt:lpstr>
      <vt:lpstr>Data representation: unsigned int</vt:lpstr>
      <vt:lpstr>Data representation: int</vt:lpstr>
      <vt:lpstr>Data representation: int</vt:lpstr>
      <vt:lpstr>Data representation: int</vt:lpstr>
      <vt:lpstr>Data representation: int</vt:lpstr>
      <vt:lpstr>Integer overflow</vt:lpstr>
      <vt:lpstr>Integer overflow</vt:lpstr>
      <vt:lpstr>Integer overflow</vt:lpstr>
      <vt:lpstr>Representation of real numbers</vt:lpstr>
      <vt:lpstr>Representation of real numbers</vt:lpstr>
      <vt:lpstr>Data representation: float</vt:lpstr>
      <vt:lpstr>Data representation: float</vt:lpstr>
      <vt:lpstr>Float / double overflow</vt:lpstr>
      <vt:lpstr>Round-off error</vt:lpstr>
      <vt:lpstr>Round-off error</vt:lpstr>
      <vt:lpstr>Comparing two floats</vt:lpstr>
      <vt:lpstr>Comparing two floats</vt:lpstr>
      <vt:lpstr>Data representation: char</vt:lpstr>
      <vt:lpstr>Type &amp; type-checking</vt:lpstr>
      <vt:lpstr>Type casting</vt:lpstr>
      <vt:lpstr>Explicit type casting</vt:lpstr>
      <vt:lpstr>Integer division vs float division</vt:lpstr>
      <vt:lpstr>All warnings should be treated as errors.</vt:lpstr>
      <vt:lpstr>Variable definition revisited</vt:lpstr>
      <vt:lpstr>Compound types: reference</vt:lpstr>
      <vt:lpstr>References</vt:lpstr>
      <vt:lpstr>References</vt:lpstr>
      <vt:lpstr>References</vt:lpstr>
      <vt:lpstr>Compound types: pointer</vt:lpstr>
      <vt:lpstr>Pointers</vt:lpstr>
      <vt:lpstr>Pointers</vt:lpstr>
      <vt:lpstr>Pointers</vt:lpstr>
      <vt:lpstr>Pointers</vt:lpstr>
      <vt:lpstr>The copy-in-copy-out mechanism</vt:lpstr>
      <vt:lpstr>The copy-in-copy-out mechanism</vt:lpstr>
      <vt:lpstr>Copy-in-copy-out with pointers</vt:lpstr>
      <vt:lpstr>PowerPoint Presentation</vt:lpstr>
      <vt:lpstr>&amp; and *</vt:lpstr>
      <vt:lpstr>const</vt:lpstr>
      <vt:lpstr>const</vt:lpstr>
      <vt:lpstr>Next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Getting Started</dc:title>
  <dc:creator>Hao Wang</dc:creator>
  <cp:lastModifiedBy>Hao Wang</cp:lastModifiedBy>
  <cp:revision>1538</cp:revision>
  <dcterms:created xsi:type="dcterms:W3CDTF">2018-09-19T14:28:04Z</dcterms:created>
  <dcterms:modified xsi:type="dcterms:W3CDTF">2018-09-29T16:41:31Z</dcterms:modified>
</cp:coreProperties>
</file>