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482" r:id="rId2"/>
    <p:sldId id="522" r:id="rId3"/>
    <p:sldId id="649" r:id="rId4"/>
    <p:sldId id="483" r:id="rId5"/>
    <p:sldId id="421" r:id="rId6"/>
    <p:sldId id="650" r:id="rId7"/>
    <p:sldId id="659" r:id="rId8"/>
    <p:sldId id="653" r:id="rId9"/>
    <p:sldId id="658" r:id="rId10"/>
    <p:sldId id="652" r:id="rId11"/>
    <p:sldId id="657" r:id="rId12"/>
    <p:sldId id="589" r:id="rId13"/>
    <p:sldId id="576" r:id="rId14"/>
    <p:sldId id="577" r:id="rId15"/>
    <p:sldId id="654" r:id="rId16"/>
    <p:sldId id="591" r:id="rId17"/>
    <p:sldId id="596" r:id="rId18"/>
    <p:sldId id="655" r:id="rId19"/>
    <p:sldId id="660" r:id="rId20"/>
    <p:sldId id="661" r:id="rId21"/>
    <p:sldId id="597" r:id="rId22"/>
    <p:sldId id="656" r:id="rId23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杨" initials="徐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1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101" y="168"/>
      </p:cViewPr>
      <p:guideLst>
        <p:guide orient="horz" pos="15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2020/5/7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71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0" y="-251936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4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C#/.Net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架构师蜕变营</a:t>
            </a:r>
          </a:p>
        </p:txBody>
      </p:sp>
      <p:grpSp>
        <p:nvGrpSpPr>
          <p:cNvPr id="3082" name="组合 3081"/>
          <p:cNvGrpSpPr/>
          <p:nvPr/>
        </p:nvGrpSpPr>
        <p:grpSpPr>
          <a:xfrm>
            <a:off x="1439863" y="235585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Richard</a:t>
            </a: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1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队列解读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154713-2140-4739-A5EF-B425815480FC}"/>
              </a:ext>
            </a:extLst>
          </p:cNvPr>
          <p:cNvSpPr txBox="1"/>
          <p:nvPr/>
        </p:nvSpPr>
        <p:spPr>
          <a:xfrm>
            <a:off x="501650" y="659811"/>
            <a:ext cx="79225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以时间换空间：以更长的时间来处理堆集的业务逻辑；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  </a:t>
            </a:r>
            <a:r>
              <a:rPr lang="zh-CN" altLang="en-US" dirty="0"/>
              <a:t>异步处理；响应很快，增加服务器承载能力；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削峰，将流量高峰分解到不同的时间段来处理；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扩展性，</a:t>
            </a:r>
            <a:r>
              <a:rPr lang="en-US" altLang="zh-CN" dirty="0"/>
              <a:t>UI</a:t>
            </a:r>
            <a:r>
              <a:rPr lang="zh-CN" altLang="en-US" dirty="0"/>
              <a:t>和业务的解耦，就可以独立演化；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高可用，处理器发生故障以后，不会影响可用性；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直面缺陷：</a:t>
            </a:r>
            <a:endParaRPr lang="en-US" altLang="zh-CN" dirty="0"/>
          </a:p>
          <a:p>
            <a:r>
              <a:rPr lang="en-US" altLang="zh-CN" dirty="0"/>
              <a:t>1    </a:t>
            </a:r>
            <a:r>
              <a:rPr lang="zh-CN" altLang="en-US" dirty="0"/>
              <a:t>即时性降低，降低了用户的体验</a:t>
            </a:r>
            <a:r>
              <a:rPr lang="en-US" altLang="zh-CN" dirty="0"/>
              <a:t>---</a:t>
            </a:r>
            <a:r>
              <a:rPr lang="zh-CN" altLang="en-US" dirty="0"/>
              <a:t>无法避免；业务上来屈服；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更复杂了；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更加依附于队列了；</a:t>
            </a:r>
            <a:endParaRPr lang="en-US" altLang="zh-CN" dirty="0"/>
          </a:p>
          <a:p>
            <a:pPr marL="342900" indent="-342900">
              <a:buAutoNum type="arabicPlain" startAt="2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01400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实操解读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154713-2140-4739-A5EF-B425815480FC}"/>
              </a:ext>
            </a:extLst>
          </p:cNvPr>
          <p:cNvSpPr txBox="1"/>
          <p:nvPr/>
        </p:nvSpPr>
        <p:spPr>
          <a:xfrm>
            <a:off x="522836" y="633888"/>
            <a:ext cx="792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Windows10</a:t>
            </a:r>
            <a:r>
              <a:rPr lang="zh-CN" altLang="en-US" dirty="0"/>
              <a:t>企业版</a:t>
            </a:r>
            <a:endParaRPr lang="en-US" altLang="zh-CN" dirty="0"/>
          </a:p>
          <a:p>
            <a:r>
              <a:rPr lang="en-US" altLang="zh-CN" dirty="0"/>
              <a:t>2   Visual Studio2019  16.5.4</a:t>
            </a:r>
          </a:p>
          <a:p>
            <a:r>
              <a:rPr lang="en-US" altLang="zh-CN" dirty="0"/>
              <a:t>3   AspNetCore3.1.3</a:t>
            </a:r>
          </a:p>
          <a:p>
            <a:r>
              <a:rPr lang="en-US" altLang="zh-CN" dirty="0"/>
              <a:t>4   RabbitMQ    3.8.3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91996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生产者消费者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0F09869-C341-4FF3-A27F-00028E472F75}"/>
              </a:ext>
            </a:extLst>
          </p:cNvPr>
          <p:cNvGrpSpPr/>
          <p:nvPr/>
        </p:nvGrpSpPr>
        <p:grpSpPr>
          <a:xfrm>
            <a:off x="611725" y="1101569"/>
            <a:ext cx="4217930" cy="1036281"/>
            <a:chOff x="683730" y="1594206"/>
            <a:chExt cx="4217930" cy="103628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D45BFD4-9284-4826-A78E-CCD86DEC74BB}"/>
                </a:ext>
              </a:extLst>
            </p:cNvPr>
            <p:cNvSpPr/>
            <p:nvPr/>
          </p:nvSpPr>
          <p:spPr>
            <a:xfrm>
              <a:off x="683730" y="2234460"/>
              <a:ext cx="1193720" cy="396027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买票系统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04B3F9E-E168-472C-AB5D-4849E759DFC4}"/>
                </a:ext>
              </a:extLst>
            </p:cNvPr>
            <p:cNvSpPr/>
            <p:nvPr/>
          </p:nvSpPr>
          <p:spPr>
            <a:xfrm>
              <a:off x="2195835" y="1594206"/>
              <a:ext cx="1152080" cy="46166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消息队列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BD2BCBC-D9F7-4C28-BFF6-FBDFE41826ED}"/>
                </a:ext>
              </a:extLst>
            </p:cNvPr>
            <p:cNvSpPr/>
            <p:nvPr/>
          </p:nvSpPr>
          <p:spPr>
            <a:xfrm>
              <a:off x="3707940" y="2234460"/>
              <a:ext cx="1193720" cy="396027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生成订单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（消费者）</a:t>
              </a:r>
              <a:endParaRPr lang="en-US" altLang="zh-CN" sz="1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9B22A8C-3485-4E79-B760-EDCB6F2ED873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>
            <a:xfrm flipV="1">
              <a:off x="1877450" y="1825039"/>
              <a:ext cx="318385" cy="60743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605A266-CA3A-45C7-8E65-09722A02BF18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3347915" y="1825039"/>
              <a:ext cx="360025" cy="60743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D03B25A4-B9AB-4643-806A-7B7BF81C46C5}"/>
              </a:ext>
            </a:extLst>
          </p:cNvPr>
          <p:cNvSpPr txBox="1"/>
          <p:nvPr/>
        </p:nvSpPr>
        <p:spPr>
          <a:xfrm>
            <a:off x="5220045" y="843630"/>
            <a:ext cx="266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一个生产者一个消费者；</a:t>
            </a:r>
            <a:endParaRPr lang="en-US" altLang="zh-CN" dirty="0"/>
          </a:p>
          <a:p>
            <a:r>
              <a:rPr lang="zh-CN" altLang="en-US" dirty="0"/>
              <a:t>消息只是被消费一次；</a:t>
            </a:r>
          </a:p>
        </p:txBody>
      </p:sp>
    </p:spTree>
    <p:extLst>
      <p:ext uri="{BB962C8B-B14F-4D97-AF65-F5344CB8AC3E}">
        <p14:creationId xmlns:p14="http://schemas.microsoft.com/office/powerpoint/2010/main" val="31538743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多生产多消费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2329" name="组合 12328">
            <a:extLst>
              <a:ext uri="{FF2B5EF4-FFF2-40B4-BE49-F238E27FC236}">
                <a16:creationId xmlns:a16="http://schemas.microsoft.com/office/drawing/2014/main" id="{C476207D-F90C-41D5-90BE-147CCA05CB73}"/>
              </a:ext>
            </a:extLst>
          </p:cNvPr>
          <p:cNvGrpSpPr/>
          <p:nvPr/>
        </p:nvGrpSpPr>
        <p:grpSpPr>
          <a:xfrm>
            <a:off x="611725" y="843630"/>
            <a:ext cx="4125862" cy="2129382"/>
            <a:chOff x="590148" y="987640"/>
            <a:chExt cx="4521889" cy="2129382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D45BFD4-9284-4826-A78E-CCD86DEC74BB}"/>
                </a:ext>
              </a:extLst>
            </p:cNvPr>
            <p:cNvSpPr/>
            <p:nvPr/>
          </p:nvSpPr>
          <p:spPr>
            <a:xfrm>
              <a:off x="607351" y="2134734"/>
              <a:ext cx="992666" cy="3650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买票系统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</a:t>
              </a:r>
              <a:r>
                <a:rPr lang="en-US" altLang="zh-CN" sz="1000" b="1" dirty="0">
                  <a:solidFill>
                    <a:srgbClr val="FF0000"/>
                  </a:solidFill>
                </a:rPr>
                <a:t>3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）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04B3F9E-E168-472C-AB5D-4849E759DFC4}"/>
                </a:ext>
              </a:extLst>
            </p:cNvPr>
            <p:cNvSpPr/>
            <p:nvPr/>
          </p:nvSpPr>
          <p:spPr>
            <a:xfrm>
              <a:off x="2210165" y="1497814"/>
              <a:ext cx="1329074" cy="396027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消息队列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BD2BCBC-D9F7-4C28-BFF6-FBDFE41826ED}"/>
                </a:ext>
              </a:extLst>
            </p:cNvPr>
            <p:cNvSpPr/>
            <p:nvPr/>
          </p:nvSpPr>
          <p:spPr>
            <a:xfrm>
              <a:off x="4031963" y="2134734"/>
              <a:ext cx="1080074" cy="3650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生成订单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（消费者</a:t>
              </a:r>
              <a:r>
                <a:rPr lang="en-US" altLang="zh-CN" sz="1000" b="1" dirty="0">
                  <a:solidFill>
                    <a:srgbClr val="FF0000"/>
                  </a:solidFill>
                </a:rPr>
                <a:t>3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）</a:t>
              </a:r>
              <a:endParaRPr lang="en-US" altLang="zh-CN" sz="1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9B22A8C-3485-4E79-B760-EDCB6F2ED873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>
            <a:xfrm flipV="1">
              <a:off x="1600017" y="1695828"/>
              <a:ext cx="610148" cy="621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605A266-CA3A-45C7-8E65-09722A02BF18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3539239" y="1695828"/>
              <a:ext cx="492724" cy="621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04C591D3-9A7E-4314-8D2D-7C4E298AAC61}"/>
                </a:ext>
              </a:extLst>
            </p:cNvPr>
            <p:cNvSpPr/>
            <p:nvPr/>
          </p:nvSpPr>
          <p:spPr>
            <a:xfrm>
              <a:off x="631190" y="1537917"/>
              <a:ext cx="992666" cy="3650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买票系统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</a:t>
              </a:r>
              <a:r>
                <a:rPr lang="en-US" altLang="zh-CN" sz="1000" b="1" dirty="0">
                  <a:solidFill>
                    <a:srgbClr val="FF0000"/>
                  </a:solidFill>
                </a:rPr>
                <a:t>2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）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68DD85D-80C5-4007-9E41-402CC63FA2FA}"/>
                </a:ext>
              </a:extLst>
            </p:cNvPr>
            <p:cNvSpPr/>
            <p:nvPr/>
          </p:nvSpPr>
          <p:spPr>
            <a:xfrm>
              <a:off x="631190" y="987640"/>
              <a:ext cx="992666" cy="3650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买票系统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</a:t>
              </a:r>
              <a:r>
                <a:rPr lang="en-US" altLang="zh-CN" sz="1000" b="1" dirty="0">
                  <a:solidFill>
                    <a:srgbClr val="FF0000"/>
                  </a:solidFill>
                </a:rPr>
                <a:t>1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）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1BE23534-B823-4A97-9DA2-35C32C3F2105}"/>
                </a:ext>
              </a:extLst>
            </p:cNvPr>
            <p:cNvSpPr/>
            <p:nvPr/>
          </p:nvSpPr>
          <p:spPr>
            <a:xfrm>
              <a:off x="4031963" y="1535155"/>
              <a:ext cx="1080074" cy="3650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生成订单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（消费者</a:t>
              </a:r>
              <a:r>
                <a:rPr lang="en-US" altLang="zh-CN" sz="1000" b="1" dirty="0">
                  <a:solidFill>
                    <a:srgbClr val="FF0000"/>
                  </a:solidFill>
                </a:rPr>
                <a:t>2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）</a:t>
              </a:r>
              <a:endParaRPr lang="en-US" altLang="zh-CN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EE1EB646-D3A6-473C-BD3E-AAC3A4FB9D71}"/>
                </a:ext>
              </a:extLst>
            </p:cNvPr>
            <p:cNvSpPr/>
            <p:nvPr/>
          </p:nvSpPr>
          <p:spPr>
            <a:xfrm>
              <a:off x="4031963" y="987640"/>
              <a:ext cx="1080074" cy="3650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生成订单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（消费者</a:t>
              </a:r>
              <a:r>
                <a:rPr lang="en-US" altLang="zh-CN" sz="1000" b="1" dirty="0">
                  <a:solidFill>
                    <a:srgbClr val="FF0000"/>
                  </a:solidFill>
                </a:rPr>
                <a:t>1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）</a:t>
              </a:r>
              <a:endParaRPr lang="en-US" altLang="zh-CN" sz="1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DF7566C-21EF-4A12-A2F6-27E80BB90D90}"/>
                </a:ext>
              </a:extLst>
            </p:cNvPr>
            <p:cNvCxnSpPr>
              <a:cxnSpLocks/>
              <a:stCxn id="16" idx="3"/>
              <a:endCxn id="7" idx="1"/>
            </p:cNvCxnSpPr>
            <p:nvPr/>
          </p:nvCxnSpPr>
          <p:spPr>
            <a:xfrm flipV="1">
              <a:off x="1623856" y="1695828"/>
              <a:ext cx="586309" cy="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7B48B3F-E3F1-4BF0-8F0E-FD10B4E6F24C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1623856" y="1170145"/>
              <a:ext cx="586309" cy="52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DE71D8D-E1C2-4106-980A-9203A9D052F0}"/>
                </a:ext>
              </a:extLst>
            </p:cNvPr>
            <p:cNvCxnSpPr>
              <a:cxnSpLocks/>
              <a:stCxn id="7" idx="3"/>
              <a:endCxn id="19" idx="1"/>
            </p:cNvCxnSpPr>
            <p:nvPr/>
          </p:nvCxnSpPr>
          <p:spPr>
            <a:xfrm>
              <a:off x="3539239" y="1695828"/>
              <a:ext cx="492724" cy="21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ABCBCD3-557B-45BC-A506-A3E6E68A0FA9}"/>
                </a:ext>
              </a:extLst>
            </p:cNvPr>
            <p:cNvCxnSpPr>
              <a:cxnSpLocks/>
              <a:stCxn id="7" idx="3"/>
              <a:endCxn id="20" idx="1"/>
            </p:cNvCxnSpPr>
            <p:nvPr/>
          </p:nvCxnSpPr>
          <p:spPr>
            <a:xfrm flipV="1">
              <a:off x="3539239" y="1170145"/>
              <a:ext cx="492724" cy="52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31DCFAFC-B355-470F-8C78-DA298B57C430}"/>
                </a:ext>
              </a:extLst>
            </p:cNvPr>
            <p:cNvSpPr/>
            <p:nvPr/>
          </p:nvSpPr>
          <p:spPr>
            <a:xfrm>
              <a:off x="590148" y="2752012"/>
              <a:ext cx="992666" cy="3650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。。。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38CB289C-39E3-48B2-A22B-C29A61EB0212}"/>
                </a:ext>
              </a:extLst>
            </p:cNvPr>
            <p:cNvSpPr/>
            <p:nvPr/>
          </p:nvSpPr>
          <p:spPr>
            <a:xfrm>
              <a:off x="4031963" y="2752012"/>
              <a:ext cx="1080074" cy="3650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。。。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C896C8C-5A2C-49CD-B2A0-A8F23545F8BA}"/>
                </a:ext>
              </a:extLst>
            </p:cNvPr>
            <p:cNvCxnSpPr>
              <a:cxnSpLocks/>
              <a:stCxn id="7" idx="3"/>
              <a:endCxn id="33" idx="1"/>
            </p:cNvCxnSpPr>
            <p:nvPr/>
          </p:nvCxnSpPr>
          <p:spPr>
            <a:xfrm>
              <a:off x="3539239" y="1695828"/>
              <a:ext cx="492724" cy="1238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111440CA-9079-41BB-8D19-C6FC4729F756}"/>
                </a:ext>
              </a:extLst>
            </p:cNvPr>
            <p:cNvCxnSpPr>
              <a:cxnSpLocks/>
              <a:stCxn id="32" idx="3"/>
              <a:endCxn id="7" idx="1"/>
            </p:cNvCxnSpPr>
            <p:nvPr/>
          </p:nvCxnSpPr>
          <p:spPr>
            <a:xfrm flipV="1">
              <a:off x="1582814" y="1695828"/>
              <a:ext cx="627351" cy="1238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30" name="文本框 12329">
            <a:extLst>
              <a:ext uri="{FF2B5EF4-FFF2-40B4-BE49-F238E27FC236}">
                <a16:creationId xmlns:a16="http://schemas.microsoft.com/office/drawing/2014/main" id="{98F8CF85-5BA3-4124-AE9F-9DC34C8F3A10}"/>
              </a:ext>
            </a:extLst>
          </p:cNvPr>
          <p:cNvSpPr txBox="1"/>
          <p:nvPr/>
        </p:nvSpPr>
        <p:spPr>
          <a:xfrm>
            <a:off x="5220045" y="771625"/>
            <a:ext cx="295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多生产者多消费者；</a:t>
            </a:r>
          </a:p>
        </p:txBody>
      </p:sp>
    </p:spTree>
    <p:extLst>
      <p:ext uri="{BB962C8B-B14F-4D97-AF65-F5344CB8AC3E}">
        <p14:creationId xmlns:p14="http://schemas.microsoft.com/office/powerpoint/2010/main" val="338970768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互为生产消费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A589B55-44F6-41A6-8109-3C3B22112029}"/>
              </a:ext>
            </a:extLst>
          </p:cNvPr>
          <p:cNvGrpSpPr/>
          <p:nvPr/>
        </p:nvGrpSpPr>
        <p:grpSpPr>
          <a:xfrm>
            <a:off x="589260" y="1059645"/>
            <a:ext cx="4846800" cy="1222506"/>
            <a:chOff x="589260" y="862922"/>
            <a:chExt cx="4774795" cy="1419229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D45BFD4-9284-4826-A78E-CCD86DEC74BB}"/>
                </a:ext>
              </a:extLst>
            </p:cNvPr>
            <p:cNvSpPr/>
            <p:nvPr/>
          </p:nvSpPr>
          <p:spPr>
            <a:xfrm>
              <a:off x="589260" y="1882043"/>
              <a:ext cx="1152080" cy="400108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客户端</a:t>
              </a:r>
              <a:r>
                <a:rPr lang="en-US" altLang="zh-CN" sz="1100" dirty="0">
                  <a:solidFill>
                    <a:schemeClr val="tx1"/>
                  </a:solidFill>
                </a:rPr>
                <a:t>-A</a:t>
              </a:r>
            </a:p>
            <a:p>
              <a:pPr algn="ctr"/>
              <a:r>
                <a:rPr lang="zh-CN" altLang="en-US" sz="1100" b="1" dirty="0">
                  <a:solidFill>
                    <a:srgbClr val="FF0000"/>
                  </a:solidFill>
                </a:rPr>
                <a:t>生产者</a:t>
              </a:r>
              <a:r>
                <a:rPr lang="en-US" altLang="zh-CN" sz="1100" b="1" dirty="0">
                  <a:solidFill>
                    <a:srgbClr val="FF0000"/>
                  </a:solidFill>
                </a:rPr>
                <a:t>/</a:t>
              </a:r>
              <a:r>
                <a:rPr lang="zh-CN" altLang="en-US" sz="1100" b="1" dirty="0">
                  <a:solidFill>
                    <a:srgbClr val="FF0000"/>
                  </a:solidFill>
                </a:rPr>
                <a:t>消费者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04B3F9E-E168-472C-AB5D-4849E759DFC4}"/>
                </a:ext>
              </a:extLst>
            </p:cNvPr>
            <p:cNvSpPr/>
            <p:nvPr/>
          </p:nvSpPr>
          <p:spPr>
            <a:xfrm>
              <a:off x="2123830" y="862922"/>
              <a:ext cx="1512105" cy="462373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消息队列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BD2BCBC-D9F7-4C28-BFF6-FBDFE41826ED}"/>
                </a:ext>
              </a:extLst>
            </p:cNvPr>
            <p:cNvSpPr/>
            <p:nvPr/>
          </p:nvSpPr>
          <p:spPr>
            <a:xfrm>
              <a:off x="4211975" y="1882043"/>
              <a:ext cx="1152080" cy="400108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客户端</a:t>
              </a:r>
              <a:r>
                <a:rPr lang="en-US" altLang="zh-CN" sz="1100" dirty="0">
                  <a:solidFill>
                    <a:schemeClr val="tx1"/>
                  </a:solidFill>
                </a:rPr>
                <a:t>-B</a:t>
              </a:r>
            </a:p>
            <a:p>
              <a:pPr algn="ctr"/>
              <a:r>
                <a:rPr lang="zh-CN" altLang="en-US" sz="1100" b="1" dirty="0">
                  <a:solidFill>
                    <a:srgbClr val="FF0000"/>
                  </a:solidFill>
                </a:rPr>
                <a:t>生产者</a:t>
              </a:r>
              <a:r>
                <a:rPr lang="en-US" altLang="zh-CN" sz="1100" b="1" dirty="0">
                  <a:solidFill>
                    <a:srgbClr val="FF0000"/>
                  </a:solidFill>
                </a:rPr>
                <a:t>/</a:t>
              </a:r>
              <a:r>
                <a:rPr lang="zh-CN" altLang="en-US" sz="1100" b="1" dirty="0">
                  <a:solidFill>
                    <a:srgbClr val="FF0000"/>
                  </a:solidFill>
                </a:rPr>
                <a:t>消费者</a:t>
              </a: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9B22A8C-3485-4E79-B760-EDCB6F2ED873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1741340" y="1347665"/>
              <a:ext cx="821336" cy="734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605A266-CA3A-45C7-8E65-09722A02BF18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275910" y="1325295"/>
              <a:ext cx="936065" cy="756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72547C9-C0EE-4B6A-98B4-DF2EE90AE39D}"/>
                </a:ext>
              </a:extLst>
            </p:cNvPr>
            <p:cNvCxnSpPr>
              <a:cxnSpLocks/>
              <a:stCxn id="7" idx="1"/>
              <a:endCxn id="3" idx="0"/>
            </p:cNvCxnSpPr>
            <p:nvPr/>
          </p:nvCxnSpPr>
          <p:spPr>
            <a:xfrm flipH="1">
              <a:off x="1165300" y="1094109"/>
              <a:ext cx="958530" cy="787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4D2FA16-D4F5-4321-A5C9-E5DB004593BE}"/>
                </a:ext>
              </a:extLst>
            </p:cNvPr>
            <p:cNvCxnSpPr>
              <a:cxnSpLocks/>
              <a:stCxn id="8" idx="0"/>
              <a:endCxn id="7" idx="3"/>
            </p:cNvCxnSpPr>
            <p:nvPr/>
          </p:nvCxnSpPr>
          <p:spPr>
            <a:xfrm flipH="1" flipV="1">
              <a:off x="3635935" y="1094109"/>
              <a:ext cx="1152080" cy="787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6DFC23C0-3FC7-4450-8C95-315380FDD84E}"/>
              </a:ext>
            </a:extLst>
          </p:cNvPr>
          <p:cNvSpPr txBox="1"/>
          <p:nvPr/>
        </p:nvSpPr>
        <p:spPr>
          <a:xfrm>
            <a:off x="5868090" y="915635"/>
            <a:ext cx="280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互为生产消费</a:t>
            </a:r>
          </a:p>
        </p:txBody>
      </p:sp>
    </p:spTree>
    <p:extLst>
      <p:ext uri="{BB962C8B-B14F-4D97-AF65-F5344CB8AC3E}">
        <p14:creationId xmlns:p14="http://schemas.microsoft.com/office/powerpoint/2010/main" val="297485231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2624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消息队列应对秒杀场景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DFE66E-E368-47C0-9EA7-6F6DAE203F24}"/>
              </a:ext>
            </a:extLst>
          </p:cNvPr>
          <p:cNvSpPr txBox="1"/>
          <p:nvPr/>
        </p:nvSpPr>
        <p:spPr>
          <a:xfrm>
            <a:off x="539720" y="728584"/>
            <a:ext cx="8136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年的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日准时零点，某电商网站，有</a:t>
            </a:r>
            <a:r>
              <a:rPr lang="en-US" altLang="zh-CN" dirty="0"/>
              <a:t>10</a:t>
            </a:r>
            <a:r>
              <a:rPr lang="zh-CN" altLang="en-US" dirty="0"/>
              <a:t>件商品参与秒杀活动；</a:t>
            </a:r>
            <a:endParaRPr lang="en-US" altLang="zh-CN" dirty="0"/>
          </a:p>
          <a:p>
            <a:r>
              <a:rPr lang="zh-CN" altLang="en-US" dirty="0"/>
              <a:t>看谁手快</a:t>
            </a:r>
            <a:r>
              <a:rPr lang="en-US" altLang="zh-CN" dirty="0"/>
              <a:t>~~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用户量必然很大；</a:t>
            </a:r>
            <a:endParaRPr lang="en-US" altLang="zh-CN" dirty="0"/>
          </a:p>
          <a:p>
            <a:r>
              <a:rPr lang="zh-CN" altLang="en-US" dirty="0"/>
              <a:t>一瞬间来了</a:t>
            </a:r>
            <a:r>
              <a:rPr lang="en-US" altLang="zh-CN" dirty="0"/>
              <a:t>8000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092602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队列默认先进先出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7271D66-68AD-4C82-812D-E84965946E76}"/>
              </a:ext>
            </a:extLst>
          </p:cNvPr>
          <p:cNvGrpSpPr/>
          <p:nvPr/>
        </p:nvGrpSpPr>
        <p:grpSpPr>
          <a:xfrm>
            <a:off x="592350" y="843630"/>
            <a:ext cx="5112355" cy="494347"/>
            <a:chOff x="813569" y="1522566"/>
            <a:chExt cx="5868385" cy="49434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8A148A4-7016-4089-B5B1-00AE7CABF591}"/>
                </a:ext>
              </a:extLst>
            </p:cNvPr>
            <p:cNvSpPr/>
            <p:nvPr/>
          </p:nvSpPr>
          <p:spPr>
            <a:xfrm>
              <a:off x="1763805" y="1622636"/>
              <a:ext cx="4028030" cy="193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FA20430-1D66-4780-B2FF-E1A28EAD52BC}"/>
                </a:ext>
              </a:extLst>
            </p:cNvPr>
            <p:cNvSpPr/>
            <p:nvPr/>
          </p:nvSpPr>
          <p:spPr>
            <a:xfrm>
              <a:off x="1763805" y="1995710"/>
              <a:ext cx="4028030" cy="212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954931-5C02-43C8-8489-883ADA10CD5E}"/>
                </a:ext>
              </a:extLst>
            </p:cNvPr>
            <p:cNvSpPr/>
            <p:nvPr/>
          </p:nvSpPr>
          <p:spPr>
            <a:xfrm>
              <a:off x="1872997" y="170811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A1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0DE7B9D-798E-44C5-9914-A10143726F3D}"/>
                </a:ext>
              </a:extLst>
            </p:cNvPr>
            <p:cNvSpPr/>
            <p:nvPr/>
          </p:nvSpPr>
          <p:spPr>
            <a:xfrm>
              <a:off x="2661568" y="1700227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A2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A6CDDCF-73C0-4E3A-94C7-69DF2C4E4F83}"/>
                </a:ext>
              </a:extLst>
            </p:cNvPr>
            <p:cNvSpPr/>
            <p:nvPr/>
          </p:nvSpPr>
          <p:spPr>
            <a:xfrm>
              <a:off x="3443152" y="1707130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A3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0D5137D-7E7A-4BEF-9495-884771F796BD}"/>
                </a:ext>
              </a:extLst>
            </p:cNvPr>
            <p:cNvSpPr/>
            <p:nvPr/>
          </p:nvSpPr>
          <p:spPr>
            <a:xfrm>
              <a:off x="4023863" y="1522566"/>
              <a:ext cx="778540" cy="42018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……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1274C4D-2D54-493A-A09A-85FB84D413E7}"/>
                </a:ext>
              </a:extLst>
            </p:cNvPr>
            <p:cNvSpPr/>
            <p:nvPr/>
          </p:nvSpPr>
          <p:spPr>
            <a:xfrm>
              <a:off x="4642761" y="169234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An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7B1F703-580C-4D99-9943-685DB8290A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1832" y="1800352"/>
              <a:ext cx="2900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C630B61-420C-4A8F-9FB3-DAA0A1F8D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907" y="1816260"/>
              <a:ext cx="3509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E985C16-D53A-4BF2-921F-6F2AD808E27E}"/>
                </a:ext>
              </a:extLst>
            </p:cNvPr>
            <p:cNvSpPr txBox="1"/>
            <p:nvPr/>
          </p:nvSpPr>
          <p:spPr>
            <a:xfrm>
              <a:off x="813569" y="1701967"/>
              <a:ext cx="771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出队列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27E1BC1-A018-411A-90FE-52C181FBEE16}"/>
                </a:ext>
              </a:extLst>
            </p:cNvPr>
            <p:cNvSpPr txBox="1"/>
            <p:nvPr/>
          </p:nvSpPr>
          <p:spPr>
            <a:xfrm>
              <a:off x="5910515" y="1703135"/>
              <a:ext cx="771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入队列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05032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1079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相约下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110CEF-848C-4C43-8DA4-B7C52C534E17}"/>
              </a:ext>
            </a:extLst>
          </p:cNvPr>
          <p:cNvSpPr txBox="1"/>
          <p:nvPr/>
        </p:nvSpPr>
        <p:spPr>
          <a:xfrm>
            <a:off x="501650" y="698501"/>
            <a:ext cx="8246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今天晚上</a:t>
            </a:r>
            <a:r>
              <a:rPr lang="en-US" altLang="zh-CN" dirty="0"/>
              <a:t>Richard </a:t>
            </a:r>
            <a:r>
              <a:rPr lang="zh-CN" altLang="en-US" dirty="0"/>
              <a:t>老师只是和带领大家初步的感受一下；</a:t>
            </a:r>
            <a:endParaRPr lang="en-US" altLang="zh-CN" dirty="0"/>
          </a:p>
          <a:p>
            <a:r>
              <a:rPr lang="zh-CN" altLang="en-US" dirty="0"/>
              <a:t>明天晚上我们继续消息队列；</a:t>
            </a:r>
            <a:endParaRPr lang="en-US" altLang="zh-CN" dirty="0"/>
          </a:p>
          <a:p>
            <a:r>
              <a:rPr lang="zh-CN" altLang="en-US" dirty="0"/>
              <a:t>开始讲解环境的搭建，然后路由详解；解决一下疑难杂症；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今天晚上在课上觉得有收获的，觉得</a:t>
            </a:r>
            <a:r>
              <a:rPr lang="en-US" altLang="zh-CN" dirty="0"/>
              <a:t>Richard </a:t>
            </a:r>
            <a:r>
              <a:rPr lang="zh-CN" altLang="en-US" dirty="0"/>
              <a:t>老师讲课讲的还不错的，刷个</a:t>
            </a:r>
            <a:r>
              <a:rPr lang="en-US" altLang="zh-CN" dirty="0"/>
              <a:t>666</a:t>
            </a:r>
            <a:r>
              <a:rPr lang="zh-CN" altLang="en-US" dirty="0"/>
              <a:t>点个赞；支持一波</a:t>
            </a:r>
            <a:r>
              <a:rPr lang="en-US" altLang="zh-CN" dirty="0"/>
              <a:t>~~</a:t>
            </a:r>
          </a:p>
          <a:p>
            <a:endParaRPr lang="en-US" altLang="zh-CN" dirty="0"/>
          </a:p>
          <a:p>
            <a:r>
              <a:rPr lang="zh-CN" altLang="en-US" dirty="0"/>
              <a:t>关于消息队列的课程，都有录播</a:t>
            </a:r>
            <a:r>
              <a:rPr lang="en-US" altLang="zh-CN" dirty="0"/>
              <a:t>+</a:t>
            </a:r>
            <a:r>
              <a:rPr lang="zh-CN" altLang="en-US" dirty="0"/>
              <a:t>课件代码</a:t>
            </a:r>
            <a:r>
              <a:rPr lang="en-US" altLang="zh-CN" dirty="0"/>
              <a:t>==</a:t>
            </a:r>
            <a:r>
              <a:rPr lang="zh-CN" altLang="en-US" dirty="0"/>
              <a:t>助教老师获取一下；</a:t>
            </a:r>
          </a:p>
        </p:txBody>
      </p:sp>
    </p:spTree>
    <p:extLst>
      <p:ext uri="{BB962C8B-B14F-4D97-AF65-F5344CB8AC3E}">
        <p14:creationId xmlns:p14="http://schemas.microsoft.com/office/powerpoint/2010/main" val="250712934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20417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VIP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课程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120FB1-002F-48A0-84B8-950F5DCB876B}"/>
              </a:ext>
            </a:extLst>
          </p:cNvPr>
          <p:cNvSpPr txBox="1"/>
          <p:nvPr/>
        </p:nvSpPr>
        <p:spPr>
          <a:xfrm>
            <a:off x="501650" y="607864"/>
            <a:ext cx="80645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觉得这个</a:t>
            </a:r>
            <a:r>
              <a:rPr lang="en-US" altLang="zh-CN" dirty="0" err="1"/>
              <a:t>Vip</a:t>
            </a:r>
            <a:r>
              <a:rPr lang="zh-CN" altLang="en-US" dirty="0"/>
              <a:t>课程很不错的，很丰满，很值得学习一下的刷个</a:t>
            </a:r>
            <a:r>
              <a:rPr lang="en-US" altLang="zh-CN" dirty="0"/>
              <a:t>666</a:t>
            </a:r>
            <a:r>
              <a:rPr lang="zh-CN" altLang="en-US" dirty="0"/>
              <a:t> 支持一波</a:t>
            </a:r>
            <a:r>
              <a:rPr lang="en-US" altLang="zh-CN" dirty="0"/>
              <a:t>~</a:t>
            </a:r>
          </a:p>
          <a:p>
            <a:r>
              <a:rPr lang="en-US" altLang="zh-CN" dirty="0"/>
              <a:t>VIP</a:t>
            </a:r>
            <a:r>
              <a:rPr lang="zh-CN" altLang="en-US" dirty="0"/>
              <a:t>付费课程；</a:t>
            </a:r>
            <a:endParaRPr lang="en-US" altLang="zh-CN" dirty="0"/>
          </a:p>
          <a:p>
            <a:r>
              <a:rPr lang="en-US" altLang="zh-CN" dirty="0"/>
              <a:t>3699=</a:t>
            </a:r>
            <a:r>
              <a:rPr lang="zh-CN" altLang="en-US" dirty="0"/>
              <a:t>报名一期，赠送一期直播课的；</a:t>
            </a:r>
            <a:endParaRPr lang="en-US" altLang="zh-CN" dirty="0"/>
          </a:p>
          <a:p>
            <a:r>
              <a:rPr lang="zh-CN" altLang="en-US" dirty="0"/>
              <a:t>现在报名，课程涨价，不需要不差价；再往后都可以以录播的形式赠送给</a:t>
            </a:r>
            <a:r>
              <a:rPr lang="en-US" altLang="zh-CN" dirty="0"/>
              <a:t>VIP</a:t>
            </a:r>
            <a:r>
              <a:rPr lang="zh-CN" altLang="en-US" dirty="0"/>
              <a:t>学员；如果后期实在在想要直播课的话，也可以解决；</a:t>
            </a:r>
            <a:endParaRPr lang="en-US" altLang="zh-CN" dirty="0"/>
          </a:p>
          <a:p>
            <a:r>
              <a:rPr lang="zh-CN" altLang="en-US" dirty="0"/>
              <a:t>课程必然涨价；课程的更加丰满；</a:t>
            </a:r>
            <a:endParaRPr lang="en-US" altLang="zh-CN" dirty="0"/>
          </a:p>
          <a:p>
            <a:r>
              <a:rPr lang="en-US" altLang="zh-CN" dirty="0"/>
              <a:t>VIP</a:t>
            </a:r>
            <a:r>
              <a:rPr lang="zh-CN" altLang="en-US" dirty="0"/>
              <a:t>课程是每周</a:t>
            </a:r>
            <a:r>
              <a:rPr lang="en-US" altLang="zh-CN" dirty="0"/>
              <a:t>1/2/3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晚上</a:t>
            </a:r>
            <a:r>
              <a:rPr lang="en-US" altLang="zh-CN" dirty="0"/>
              <a:t>20:00—22:00   </a:t>
            </a:r>
          </a:p>
          <a:p>
            <a:r>
              <a:rPr lang="zh-CN" altLang="en-US" dirty="0"/>
              <a:t>现在报名  母亲节有神秘大礼包；大礼包你们找助教领取；</a:t>
            </a:r>
            <a:endParaRPr lang="en-US" altLang="zh-CN" dirty="0"/>
          </a:p>
          <a:p>
            <a:r>
              <a:rPr lang="zh-CN" altLang="en-US" dirty="0"/>
              <a:t>加薪软实力：培养大家口头表达能力，笔试面试的技巧；敏捷开发模式；</a:t>
            </a:r>
            <a:endParaRPr lang="en-US" altLang="zh-CN" dirty="0"/>
          </a:p>
          <a:p>
            <a:r>
              <a:rPr lang="zh-CN" altLang="en-US" dirty="0"/>
              <a:t>邀请业界大咖给大家分享：</a:t>
            </a:r>
            <a:r>
              <a:rPr lang="en-US" altLang="zh-CN" dirty="0"/>
              <a:t>5</a:t>
            </a:r>
            <a:r>
              <a:rPr lang="zh-CN" altLang="en-US" dirty="0"/>
              <a:t>月份，邀请的是</a:t>
            </a:r>
            <a:r>
              <a:rPr lang="en-US" altLang="zh-CN" dirty="0" err="1"/>
              <a:t>.Net</a:t>
            </a:r>
            <a:r>
              <a:rPr lang="zh-CN" altLang="en-US" dirty="0"/>
              <a:t>大队长 张善友；</a:t>
            </a:r>
            <a:endParaRPr lang="en-US" altLang="zh-CN" dirty="0"/>
          </a:p>
          <a:p>
            <a:r>
              <a:rPr lang="zh-CN" altLang="en-US" dirty="0"/>
              <a:t>也是持续更新；有录播；</a:t>
            </a:r>
            <a:endParaRPr lang="en-US" altLang="zh-CN" dirty="0"/>
          </a:p>
          <a:p>
            <a:r>
              <a:rPr lang="zh-CN" altLang="en-US" dirty="0"/>
              <a:t>现在还在听课的小伙伴儿，刷个</a:t>
            </a:r>
            <a:r>
              <a:rPr lang="en-US" altLang="zh-CN" dirty="0"/>
              <a:t>666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VIP</a:t>
            </a:r>
            <a:r>
              <a:rPr lang="zh-CN" altLang="en-US" dirty="0"/>
              <a:t>学员除了学习</a:t>
            </a:r>
            <a:r>
              <a:rPr lang="en-US" altLang="zh-CN" dirty="0"/>
              <a:t>VIP</a:t>
            </a:r>
            <a:r>
              <a:rPr lang="zh-CN" altLang="en-US" dirty="0"/>
              <a:t>课程；还可以享受老师周一到周六 早晨</a:t>
            </a:r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/>
              <a:t>00—23:00</a:t>
            </a:r>
            <a:r>
              <a:rPr lang="zh-CN" altLang="en-US" dirty="0"/>
              <a:t>答疑服务；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25992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20417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VIP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课程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120FB1-002F-48A0-84B8-950F5DCB876B}"/>
              </a:ext>
            </a:extLst>
          </p:cNvPr>
          <p:cNvSpPr txBox="1"/>
          <p:nvPr/>
        </p:nvSpPr>
        <p:spPr>
          <a:xfrm>
            <a:off x="501650" y="607864"/>
            <a:ext cx="8064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如果想要获取视频代码，添加助教老师获取一下；</a:t>
            </a:r>
            <a:endParaRPr lang="en-US" altLang="zh-CN" dirty="0"/>
          </a:p>
          <a:p>
            <a:r>
              <a:rPr lang="zh-CN" altLang="en-US" dirty="0"/>
              <a:t>额外福利：来一个</a:t>
            </a:r>
            <a:r>
              <a:rPr lang="en-US" altLang="zh-CN" dirty="0"/>
              <a:t>5</a:t>
            </a:r>
            <a:r>
              <a:rPr lang="zh-CN" altLang="en-US" dirty="0"/>
              <a:t>人团购；有优惠；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人团购这个课程；</a:t>
            </a:r>
            <a:r>
              <a:rPr lang="en-US" altLang="zh-CN" dirty="0"/>
              <a:t>Richard </a:t>
            </a:r>
            <a:r>
              <a:rPr lang="zh-CN" altLang="en-US" dirty="0"/>
              <a:t>老师就个人红包返现</a:t>
            </a:r>
            <a:r>
              <a:rPr lang="en-US" altLang="zh-CN" dirty="0"/>
              <a:t>200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有没有一起来团购一下的：团购也找助教老师；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学期正在学习中；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期预计在</a:t>
            </a:r>
            <a:r>
              <a:rPr lang="en-US" altLang="zh-CN" dirty="0"/>
              <a:t>6</a:t>
            </a:r>
            <a:r>
              <a:rPr lang="zh-CN" altLang="en-US" dirty="0"/>
              <a:t>月开班；</a:t>
            </a:r>
            <a:endParaRPr lang="en-US" altLang="zh-CN" dirty="0"/>
          </a:p>
          <a:p>
            <a:r>
              <a:rPr lang="en-US" altLang="zh-CN" dirty="0"/>
              <a:t>VIP</a:t>
            </a:r>
            <a:r>
              <a:rPr lang="zh-CN" altLang="en-US" dirty="0"/>
              <a:t>课程在周一周二、周三  晚上</a:t>
            </a:r>
            <a:r>
              <a:rPr lang="en-US" altLang="zh-CN" dirty="0"/>
              <a:t>20:00---22:00</a:t>
            </a:r>
            <a:r>
              <a:rPr lang="zh-CN" altLang="en-US" dirty="0"/>
              <a:t>  每节课</a:t>
            </a:r>
            <a:r>
              <a:rPr lang="en-US" altLang="zh-CN" dirty="0"/>
              <a:t>2</a:t>
            </a:r>
            <a:r>
              <a:rPr lang="zh-CN" altLang="en-US" dirty="0"/>
              <a:t>个小时；</a:t>
            </a:r>
            <a:endParaRPr lang="en-US" altLang="zh-CN" dirty="0"/>
          </a:p>
          <a:p>
            <a:r>
              <a:rPr lang="zh-CN" altLang="en-US" dirty="0"/>
              <a:t>剩下的想要组团的的；记得添加一下课堂的助教老师的微信；</a:t>
            </a:r>
            <a:endParaRPr lang="en-US" altLang="zh-CN" dirty="0"/>
          </a:p>
          <a:p>
            <a:r>
              <a:rPr lang="zh-CN" altLang="en-US" dirty="0"/>
              <a:t>今天</a:t>
            </a:r>
            <a:r>
              <a:rPr lang="en-US" altLang="zh-CN" dirty="0"/>
              <a:t>+</a:t>
            </a:r>
            <a:r>
              <a:rPr lang="zh-CN" altLang="en-US" dirty="0"/>
              <a:t>后续</a:t>
            </a:r>
            <a:r>
              <a:rPr lang="en-US" altLang="zh-CN" dirty="0"/>
              <a:t>RabbitMQ</a:t>
            </a:r>
            <a:r>
              <a:rPr lang="zh-CN" altLang="en-US" dirty="0"/>
              <a:t>内容</a:t>
            </a:r>
            <a:r>
              <a:rPr lang="en-US" altLang="zh-CN" dirty="0"/>
              <a:t>==</a:t>
            </a:r>
            <a:r>
              <a:rPr lang="zh-CN" altLang="en-US" dirty="0"/>
              <a:t>助教老师；</a:t>
            </a:r>
            <a:endParaRPr lang="en-US" altLang="zh-CN" dirty="0"/>
          </a:p>
          <a:p>
            <a:r>
              <a:rPr lang="en-US" altLang="zh-CN" dirty="0"/>
              <a:t>VIP</a:t>
            </a:r>
            <a:r>
              <a:rPr lang="zh-CN" altLang="en-US" dirty="0"/>
              <a:t>录播；</a:t>
            </a:r>
            <a:r>
              <a:rPr lang="en-US" altLang="zh-CN" dirty="0"/>
              <a:t> </a:t>
            </a:r>
            <a:r>
              <a:rPr lang="zh-CN" altLang="en-US" dirty="0"/>
              <a:t>半个小时左右就会出录播</a:t>
            </a:r>
            <a:r>
              <a:rPr lang="en-US" altLang="zh-CN" dirty="0"/>
              <a:t>+</a:t>
            </a:r>
            <a:r>
              <a:rPr lang="zh-CN" altLang="en-US" dirty="0"/>
              <a:t>课件代码；</a:t>
            </a:r>
            <a:endParaRPr lang="en-US" altLang="zh-CN" dirty="0"/>
          </a:p>
          <a:p>
            <a:r>
              <a:rPr lang="zh-CN" altLang="en-US" dirty="0"/>
              <a:t>神秘礼包：我给助教老师，每个人都有；找助教领取；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666</a:t>
            </a:r>
            <a:r>
              <a:rPr lang="zh-CN" altLang="en-US" dirty="0"/>
              <a:t>不能停</a:t>
            </a:r>
            <a:r>
              <a:rPr lang="en-US" altLang="zh-CN" dirty="0"/>
              <a:t>~~~~</a:t>
            </a:r>
          </a:p>
        </p:txBody>
      </p:sp>
    </p:spTree>
    <p:extLst>
      <p:ext uri="{BB962C8B-B14F-4D97-AF65-F5344CB8AC3E}">
        <p14:creationId xmlns:p14="http://schemas.microsoft.com/office/powerpoint/2010/main" val="31079398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7430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直播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20:00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准时开播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987C03-D90C-4184-AA05-DDC81188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10" y="555610"/>
            <a:ext cx="2162257" cy="32431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9F0E36-A8C1-423A-AB49-8CD7F4F00B5B}"/>
              </a:ext>
            </a:extLst>
          </p:cNvPr>
          <p:cNvSpPr txBox="1"/>
          <p:nvPr/>
        </p:nvSpPr>
        <p:spPr>
          <a:xfrm>
            <a:off x="476249" y="698501"/>
            <a:ext cx="5463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能听到老师讲话的（</a:t>
            </a:r>
            <a:r>
              <a:rPr lang="zh-CN" altLang="en-US" dirty="0">
                <a:solidFill>
                  <a:srgbClr val="FF0000"/>
                </a:solidFill>
              </a:rPr>
              <a:t>要求声音很清晰</a:t>
            </a:r>
            <a:r>
              <a:rPr lang="zh-CN" altLang="en-US" dirty="0"/>
              <a:t>），能看到老师的屏幕的</a:t>
            </a:r>
            <a:endParaRPr lang="en-US" altLang="zh-CN" dirty="0"/>
          </a:p>
          <a:p>
            <a:r>
              <a:rPr lang="zh-CN" altLang="en-US" dirty="0"/>
              <a:t>刷个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今天开始，</a:t>
            </a:r>
            <a:r>
              <a:rPr lang="en-US" altLang="zh-CN" dirty="0"/>
              <a:t>Richard</a:t>
            </a:r>
            <a:r>
              <a:rPr lang="zh-CN" altLang="en-US" dirty="0"/>
              <a:t>老师给大家分享关于消息队列；</a:t>
            </a:r>
            <a:endParaRPr lang="en-US" altLang="zh-CN" dirty="0"/>
          </a:p>
          <a:p>
            <a:r>
              <a:rPr lang="zh-CN" altLang="en-US" dirty="0"/>
              <a:t>四次课，从初步使用到消息队列的集群使用；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准备好学习的小伙伴儿，刷个</a:t>
            </a:r>
            <a:r>
              <a:rPr lang="en-US" altLang="zh-CN" dirty="0"/>
              <a:t>1  </a:t>
            </a:r>
            <a:r>
              <a:rPr lang="zh-CN" altLang="en-US" dirty="0"/>
              <a:t>我们就准备开始进入今晚的主题了；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关于这四节课，老师会做全程的视频录播</a:t>
            </a:r>
            <a:r>
              <a:rPr lang="en-US" altLang="zh-CN" dirty="0"/>
              <a:t>+</a:t>
            </a:r>
            <a:r>
              <a:rPr lang="zh-CN" altLang="en-US" dirty="0"/>
              <a:t>课件代码；</a:t>
            </a:r>
            <a:endParaRPr lang="en-US" altLang="zh-CN" dirty="0"/>
          </a:p>
          <a:p>
            <a:r>
              <a:rPr lang="zh-CN" altLang="en-US" dirty="0"/>
              <a:t>大家可以获取；找助教老师；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52655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1079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题提问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120FB1-002F-48A0-84B8-950F5DCB876B}"/>
              </a:ext>
            </a:extLst>
          </p:cNvPr>
          <p:cNvSpPr txBox="1"/>
          <p:nvPr/>
        </p:nvSpPr>
        <p:spPr>
          <a:xfrm>
            <a:off x="501650" y="607864"/>
            <a:ext cx="8064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高级班</a:t>
            </a:r>
            <a:r>
              <a:rPr lang="en-US" altLang="zh-CN" dirty="0"/>
              <a:t>Richard </a:t>
            </a:r>
            <a:r>
              <a:rPr lang="zh-CN" altLang="en-US" dirty="0"/>
              <a:t>老师第一负责人；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有问题就直接提；</a:t>
            </a:r>
            <a:endParaRPr lang="en-US" altLang="zh-CN" dirty="0"/>
          </a:p>
          <a:p>
            <a:r>
              <a:rPr lang="zh-CN" altLang="en-US" dirty="0"/>
              <a:t>明天晚上还想要继续来一起学习的  一起刷个</a:t>
            </a:r>
            <a:r>
              <a:rPr lang="en-US" altLang="zh-CN" dirty="0"/>
              <a:t>666</a:t>
            </a:r>
          </a:p>
          <a:p>
            <a:endParaRPr lang="en-US" altLang="zh-CN" dirty="0"/>
          </a:p>
          <a:p>
            <a:r>
              <a:rPr lang="zh-CN" altLang="en-US" dirty="0"/>
              <a:t>如果在工作中遇到问题，也可以直接找老师，老师很乐意解决你们的问题；</a:t>
            </a:r>
            <a:endParaRPr lang="en-US" altLang="zh-CN" dirty="0"/>
          </a:p>
          <a:p>
            <a:r>
              <a:rPr lang="zh-CN" altLang="en-US" dirty="0"/>
              <a:t>你们通过助教老师可以找到我；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最后再来一波</a:t>
            </a:r>
            <a:r>
              <a:rPr lang="en-US" altLang="zh-CN" dirty="0"/>
              <a:t>666</a:t>
            </a:r>
            <a:r>
              <a:rPr lang="zh-CN" altLang="en-US"/>
              <a:t>以后，就准备下课了、 明天晚上接着学习；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517672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Richard</a:t>
            </a: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1457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发布订阅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45BFD4-9284-4826-A78E-CCD86DEC74BB}"/>
              </a:ext>
            </a:extLst>
          </p:cNvPr>
          <p:cNvSpPr/>
          <p:nvPr/>
        </p:nvSpPr>
        <p:spPr>
          <a:xfrm>
            <a:off x="589260" y="1255378"/>
            <a:ext cx="958530" cy="34464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客户端</a:t>
            </a:r>
            <a:r>
              <a:rPr lang="en-US" altLang="zh-CN" sz="1100" dirty="0">
                <a:solidFill>
                  <a:schemeClr val="tx1"/>
                </a:solidFill>
              </a:rPr>
              <a:t>-A</a:t>
            </a:r>
          </a:p>
          <a:p>
            <a:pPr algn="ctr"/>
            <a:r>
              <a:rPr lang="zh-CN" altLang="en-US" sz="1100" b="1" dirty="0">
                <a:solidFill>
                  <a:srgbClr val="FF0000"/>
                </a:solidFill>
              </a:rPr>
              <a:t>发布消息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04B3F9E-E168-472C-AB5D-4849E759DFC4}"/>
              </a:ext>
            </a:extLst>
          </p:cNvPr>
          <p:cNvSpPr/>
          <p:nvPr/>
        </p:nvSpPr>
        <p:spPr>
          <a:xfrm>
            <a:off x="1835810" y="2128922"/>
            <a:ext cx="1224085" cy="39828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消息队列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BD2BCBC-D9F7-4C28-BFF6-FBDFE41826ED}"/>
              </a:ext>
            </a:extLst>
          </p:cNvPr>
          <p:cNvSpPr/>
          <p:nvPr/>
        </p:nvSpPr>
        <p:spPr>
          <a:xfrm>
            <a:off x="3851950" y="1255378"/>
            <a:ext cx="864060" cy="34464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客户端</a:t>
            </a:r>
            <a:r>
              <a:rPr lang="en-US" altLang="zh-CN" sz="1100" dirty="0">
                <a:solidFill>
                  <a:schemeClr val="tx1"/>
                </a:solidFill>
              </a:rPr>
              <a:t>-B</a:t>
            </a:r>
          </a:p>
          <a:p>
            <a:pPr algn="ctr"/>
            <a:r>
              <a:rPr lang="zh-CN" altLang="en-US" sz="1100" b="1" dirty="0">
                <a:solidFill>
                  <a:srgbClr val="FF0000"/>
                </a:solidFill>
              </a:rPr>
              <a:t>订阅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9B22A8C-3485-4E79-B760-EDCB6F2ED873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1547790" y="1427702"/>
            <a:ext cx="288020" cy="90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05A266-CA3A-45C7-8E65-09722A02BF18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 flipV="1">
            <a:off x="3059895" y="1976658"/>
            <a:ext cx="792055" cy="35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BAD8266-7BD3-49DB-B829-89E88E40DEAD}"/>
              </a:ext>
            </a:extLst>
          </p:cNvPr>
          <p:cNvSpPr/>
          <p:nvPr/>
        </p:nvSpPr>
        <p:spPr>
          <a:xfrm>
            <a:off x="3851950" y="1804334"/>
            <a:ext cx="864060" cy="34464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客户端</a:t>
            </a:r>
            <a:r>
              <a:rPr lang="en-US" altLang="zh-CN" sz="1100" dirty="0">
                <a:solidFill>
                  <a:schemeClr val="tx1"/>
                </a:solidFill>
              </a:rPr>
              <a:t>-c</a:t>
            </a:r>
          </a:p>
          <a:p>
            <a:pPr algn="ctr"/>
            <a:r>
              <a:rPr lang="zh-CN" altLang="en-US" sz="1100" b="1" dirty="0">
                <a:solidFill>
                  <a:srgbClr val="FF0000"/>
                </a:solidFill>
              </a:rPr>
              <a:t>订阅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5286664-D2D9-477B-B617-F7256D914B47}"/>
              </a:ext>
            </a:extLst>
          </p:cNvPr>
          <p:cNvSpPr/>
          <p:nvPr/>
        </p:nvSpPr>
        <p:spPr>
          <a:xfrm>
            <a:off x="3851950" y="2345747"/>
            <a:ext cx="864060" cy="34464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客户端</a:t>
            </a:r>
            <a:r>
              <a:rPr lang="en-US" altLang="zh-CN" sz="1100" dirty="0">
                <a:solidFill>
                  <a:schemeClr val="tx1"/>
                </a:solidFill>
              </a:rPr>
              <a:t>-d</a:t>
            </a:r>
          </a:p>
          <a:p>
            <a:pPr algn="ctr"/>
            <a:r>
              <a:rPr lang="zh-CN" altLang="en-US" sz="1100" b="1" dirty="0">
                <a:solidFill>
                  <a:srgbClr val="FF0000"/>
                </a:solidFill>
              </a:rPr>
              <a:t>订阅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68021B2-23E7-4A27-AA76-89D641CD1F30}"/>
              </a:ext>
            </a:extLst>
          </p:cNvPr>
          <p:cNvSpPr/>
          <p:nvPr/>
        </p:nvSpPr>
        <p:spPr>
          <a:xfrm>
            <a:off x="3851950" y="2912617"/>
            <a:ext cx="864060" cy="34464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客户端</a:t>
            </a:r>
            <a:r>
              <a:rPr lang="en-US" altLang="zh-CN" sz="1100" dirty="0">
                <a:solidFill>
                  <a:schemeClr val="tx1"/>
                </a:solidFill>
              </a:rPr>
              <a:t>-e</a:t>
            </a:r>
          </a:p>
          <a:p>
            <a:pPr algn="ctr"/>
            <a:r>
              <a:rPr lang="zh-CN" altLang="en-US" sz="1100" b="1" dirty="0">
                <a:solidFill>
                  <a:srgbClr val="FF0000"/>
                </a:solidFill>
              </a:rPr>
              <a:t>订阅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355A439-9711-488F-96EF-C726DA47F16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059895" y="1427702"/>
            <a:ext cx="792055" cy="90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21E5719-1BF9-4E93-97AC-C7F21DBE3BF3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3059895" y="2328063"/>
            <a:ext cx="792055" cy="19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42891AC-16DC-4C4B-9B6D-9F226BD03D61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3059895" y="2328063"/>
            <a:ext cx="792055" cy="75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293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专题目标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987C03-D90C-4184-AA05-DDC81188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40" y="647067"/>
            <a:ext cx="2162257" cy="32431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2C6A8AF-E6C1-4474-AA45-4E4F0C8C7297}"/>
              </a:ext>
            </a:extLst>
          </p:cNvPr>
          <p:cNvSpPr txBox="1"/>
          <p:nvPr/>
        </p:nvSpPr>
        <p:spPr>
          <a:xfrm>
            <a:off x="501651" y="698501"/>
            <a:ext cx="5942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RabbitMQ</a:t>
            </a:r>
            <a:r>
              <a:rPr lang="zh-CN" altLang="en-US" dirty="0"/>
              <a:t>为期四天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Day01</a:t>
            </a:r>
            <a:r>
              <a:rPr lang="zh-CN" altLang="en-US" dirty="0"/>
              <a:t>：队列的背景，队列解决的问题；</a:t>
            </a:r>
            <a:endParaRPr lang="en-US" altLang="zh-CN" dirty="0"/>
          </a:p>
          <a:p>
            <a:r>
              <a:rPr lang="en-US" altLang="zh-CN" dirty="0"/>
              <a:t>Day02</a:t>
            </a:r>
            <a:r>
              <a:rPr lang="zh-CN" altLang="en-US" dirty="0"/>
              <a:t>：队列使用的疑难杂症，路由；消息持久化；</a:t>
            </a:r>
            <a:endParaRPr lang="en-US" altLang="zh-CN" dirty="0"/>
          </a:p>
          <a:p>
            <a:r>
              <a:rPr lang="en-US" altLang="zh-CN" dirty="0"/>
              <a:t>Day03</a:t>
            </a:r>
            <a:r>
              <a:rPr lang="zh-CN" altLang="en-US" dirty="0"/>
              <a:t>：颠覆队列的先进先出，优先级，安全性，权重；</a:t>
            </a:r>
            <a:endParaRPr lang="en-US" altLang="zh-CN" dirty="0"/>
          </a:p>
          <a:p>
            <a:r>
              <a:rPr lang="en-US" altLang="zh-CN" dirty="0"/>
              <a:t>Day04</a:t>
            </a:r>
            <a:r>
              <a:rPr lang="zh-CN" altLang="en-US" dirty="0"/>
              <a:t>：队列的集群环境搭建，集群算法，权重策略；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89610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4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5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 err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高级班体验课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14721" y="849630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85830" y="1367134"/>
            <a:ext cx="3737510" cy="184589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消息队列专题：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大数据高并发系统架构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消息队列的作用和意义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消息队列的多种模式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消息队列应对秒杀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294557" y="1344612"/>
            <a:ext cx="2646045" cy="24542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altLang="zh-CN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Richard</a:t>
            </a: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老师</a:t>
            </a:r>
          </a:p>
          <a:p>
            <a:pPr lvl="0" algn="l" fontAlgn="ctr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 曾就职于携程、东软等一线互联网名企，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8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年的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技术研发经验，对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相关框架有深入研究，精通设计模式，热衷于探索解析技术原理，对业界的前沿技术有独到的见解和应用经验。现专注于培养新一代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C#/.Net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技术精英！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2718" y="1079500"/>
            <a:ext cx="2162257" cy="3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807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大数据高并发场景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154713-2140-4739-A5EF-B425815480FC}"/>
              </a:ext>
            </a:extLst>
          </p:cNvPr>
          <p:cNvSpPr txBox="1"/>
          <p:nvPr/>
        </p:nvSpPr>
        <p:spPr>
          <a:xfrm>
            <a:off x="516509" y="676228"/>
            <a:ext cx="550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请问：</a:t>
            </a:r>
            <a:endParaRPr lang="en-US" altLang="zh-CN" dirty="0"/>
          </a:p>
          <a:p>
            <a:r>
              <a:rPr lang="zh-CN" altLang="en-US" dirty="0"/>
              <a:t>你们怎么解决大数据高并发问题？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2624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常规应对大数据高并发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9893EE-1BE5-4C8F-B099-8EF8FFDAE11B}"/>
              </a:ext>
            </a:extLst>
          </p:cNvPr>
          <p:cNvSpPr/>
          <p:nvPr/>
        </p:nvSpPr>
        <p:spPr>
          <a:xfrm>
            <a:off x="647036" y="835838"/>
            <a:ext cx="828967" cy="3741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D46D3F-FA42-472D-8D7F-146DCDD980EA}"/>
              </a:ext>
            </a:extLst>
          </p:cNvPr>
          <p:cNvSpPr/>
          <p:nvPr/>
        </p:nvSpPr>
        <p:spPr>
          <a:xfrm>
            <a:off x="745968" y="929576"/>
            <a:ext cx="828967" cy="3741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CDN</a:t>
            </a:r>
            <a:r>
              <a:rPr lang="zh-CN" altLang="en-US" sz="900" dirty="0">
                <a:solidFill>
                  <a:srgbClr val="00B0F0"/>
                </a:solidFill>
              </a:rPr>
              <a:t>服务器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55B031-9FFF-446B-8710-60F60BF17EE5}"/>
              </a:ext>
            </a:extLst>
          </p:cNvPr>
          <p:cNvSpPr/>
          <p:nvPr/>
        </p:nvSpPr>
        <p:spPr>
          <a:xfrm>
            <a:off x="745968" y="1508976"/>
            <a:ext cx="828967" cy="34328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00B0F0"/>
                </a:solidFill>
              </a:rPr>
              <a:t>反向代理服务器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F3AB62-1A91-4A8E-A237-0F9F22F60EA8}"/>
              </a:ext>
            </a:extLst>
          </p:cNvPr>
          <p:cNvSpPr/>
          <p:nvPr/>
        </p:nvSpPr>
        <p:spPr>
          <a:xfrm>
            <a:off x="596381" y="2148230"/>
            <a:ext cx="977841" cy="7626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0E6EB2-B151-4991-BF80-C90760F9CE5A}"/>
              </a:ext>
            </a:extLst>
          </p:cNvPr>
          <p:cNvSpPr/>
          <p:nvPr/>
        </p:nvSpPr>
        <p:spPr>
          <a:xfrm>
            <a:off x="2015395" y="1654701"/>
            <a:ext cx="1051039" cy="86640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E2FF59-A9A4-46E7-92EE-32FCC72EED8B}"/>
              </a:ext>
            </a:extLst>
          </p:cNvPr>
          <p:cNvSpPr txBox="1"/>
          <p:nvPr/>
        </p:nvSpPr>
        <p:spPr>
          <a:xfrm>
            <a:off x="2015395" y="1635685"/>
            <a:ext cx="1140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00B0F0"/>
                </a:solidFill>
                <a:latin typeface="+mn-lt"/>
                <a:ea typeface="+mn-ea"/>
              </a:rPr>
              <a:t>A</a:t>
            </a:r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业务应用服务器</a:t>
            </a:r>
            <a:r>
              <a:rPr lang="en-US" altLang="zh-CN" sz="900" dirty="0">
                <a:solidFill>
                  <a:srgbClr val="00B0F0"/>
                </a:solidFill>
                <a:latin typeface="+mn-lt"/>
                <a:ea typeface="+mn-ea"/>
              </a:rPr>
              <a:t>1</a:t>
            </a:r>
            <a:endParaRPr lang="zh-CN" altLang="en-US" sz="90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FF98A2-027E-4405-883D-A2399F5B70C3}"/>
              </a:ext>
            </a:extLst>
          </p:cNvPr>
          <p:cNvSpPr txBox="1"/>
          <p:nvPr/>
        </p:nvSpPr>
        <p:spPr>
          <a:xfrm>
            <a:off x="681276" y="2148230"/>
            <a:ext cx="956921" cy="20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solidFill>
                  <a:srgbClr val="00B0F0"/>
                </a:solidFill>
              </a:rPr>
              <a:t>负载均衡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531BB4-6A2F-4DD8-BF08-9F8BD7E2AF55}"/>
              </a:ext>
            </a:extLst>
          </p:cNvPr>
          <p:cNvSpPr/>
          <p:nvPr/>
        </p:nvSpPr>
        <p:spPr>
          <a:xfrm>
            <a:off x="2109513" y="1849609"/>
            <a:ext cx="1051039" cy="89635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3E0046-0A97-493E-9BA1-D8BCF9DB780B}"/>
              </a:ext>
            </a:extLst>
          </p:cNvPr>
          <p:cNvSpPr txBox="1"/>
          <p:nvPr/>
        </p:nvSpPr>
        <p:spPr>
          <a:xfrm>
            <a:off x="2109513" y="1878158"/>
            <a:ext cx="1238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00B0F0"/>
                </a:solidFill>
                <a:latin typeface="+mn-lt"/>
                <a:ea typeface="+mn-ea"/>
              </a:rPr>
              <a:t>A</a:t>
            </a:r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业务应用服务器</a:t>
            </a:r>
            <a:r>
              <a:rPr lang="en-US" altLang="zh-CN" sz="900" dirty="0">
                <a:solidFill>
                  <a:srgbClr val="00B0F0"/>
                </a:solidFill>
                <a:latin typeface="+mn-lt"/>
                <a:ea typeface="+mn-ea"/>
              </a:rPr>
              <a:t>2</a:t>
            </a:r>
            <a:endParaRPr lang="zh-CN" altLang="en-US" sz="90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14A9B925-63E5-4149-BF00-31BFF6E38421}"/>
              </a:ext>
            </a:extLst>
          </p:cNvPr>
          <p:cNvSpPr/>
          <p:nvPr/>
        </p:nvSpPr>
        <p:spPr>
          <a:xfrm>
            <a:off x="2188636" y="2125184"/>
            <a:ext cx="821041" cy="294892"/>
          </a:xfrm>
          <a:prstGeom prst="diamon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00B0F0"/>
                </a:solidFill>
              </a:rPr>
              <a:t>应用程序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EFFC45-0359-450A-A76E-8DCA37217831}"/>
              </a:ext>
            </a:extLst>
          </p:cNvPr>
          <p:cNvSpPr txBox="1"/>
          <p:nvPr/>
        </p:nvSpPr>
        <p:spPr>
          <a:xfrm>
            <a:off x="2321305" y="2483104"/>
            <a:ext cx="826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本地缓存</a:t>
            </a:r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C553C8C7-CFF7-4FAD-9CFE-26DB3684E54E}"/>
              </a:ext>
            </a:extLst>
          </p:cNvPr>
          <p:cNvSpPr/>
          <p:nvPr/>
        </p:nvSpPr>
        <p:spPr>
          <a:xfrm>
            <a:off x="638366" y="2451074"/>
            <a:ext cx="893869" cy="294892"/>
          </a:xfrm>
          <a:prstGeom prst="diamon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rgbClr val="00B0F0"/>
                </a:solidFill>
              </a:rPr>
              <a:t>Nginx</a:t>
            </a:r>
            <a:endParaRPr lang="zh-CN" altLang="en-US" sz="700" dirty="0">
              <a:solidFill>
                <a:srgbClr val="00B0F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ACF9B7-1AA1-4843-A6C4-4C6C82AB6325}"/>
              </a:ext>
            </a:extLst>
          </p:cNvPr>
          <p:cNvSpPr/>
          <p:nvPr/>
        </p:nvSpPr>
        <p:spPr>
          <a:xfrm>
            <a:off x="3678560" y="851105"/>
            <a:ext cx="956921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BAAFA47-0E7A-4F32-8CB2-48D3365081C9}"/>
              </a:ext>
            </a:extLst>
          </p:cNvPr>
          <p:cNvSpPr/>
          <p:nvPr/>
        </p:nvSpPr>
        <p:spPr>
          <a:xfrm>
            <a:off x="3766713" y="973954"/>
            <a:ext cx="956921" cy="5672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2D4ECFB-8E1D-406C-9424-EEAA86DEC7D7}"/>
              </a:ext>
            </a:extLst>
          </p:cNvPr>
          <p:cNvSpPr txBox="1"/>
          <p:nvPr/>
        </p:nvSpPr>
        <p:spPr>
          <a:xfrm>
            <a:off x="3730487" y="983720"/>
            <a:ext cx="956921" cy="20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文件服务器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411281A4-876E-4CBA-83F8-1374CC8E1E89}"/>
              </a:ext>
            </a:extLst>
          </p:cNvPr>
          <p:cNvSpPr/>
          <p:nvPr/>
        </p:nvSpPr>
        <p:spPr>
          <a:xfrm>
            <a:off x="3831841" y="1204082"/>
            <a:ext cx="821041" cy="203924"/>
          </a:xfrm>
          <a:prstGeom prst="diamon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00B0F0"/>
                </a:solidFill>
              </a:rPr>
              <a:t>文件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23AB74-7BCB-4E75-A961-7A6981E723C8}"/>
              </a:ext>
            </a:extLst>
          </p:cNvPr>
          <p:cNvSpPr/>
          <p:nvPr/>
        </p:nvSpPr>
        <p:spPr>
          <a:xfrm>
            <a:off x="3630822" y="1883594"/>
            <a:ext cx="956921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74E12AF-0521-44A8-B37D-4954EEA30870}"/>
              </a:ext>
            </a:extLst>
          </p:cNvPr>
          <p:cNvSpPr/>
          <p:nvPr/>
        </p:nvSpPr>
        <p:spPr>
          <a:xfrm>
            <a:off x="3763696" y="2009971"/>
            <a:ext cx="956921" cy="5672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8A46BB3-70F1-46F7-8D75-89D00FE6C92D}"/>
              </a:ext>
            </a:extLst>
          </p:cNvPr>
          <p:cNvSpPr txBox="1"/>
          <p:nvPr/>
        </p:nvSpPr>
        <p:spPr>
          <a:xfrm>
            <a:off x="3682750" y="2016209"/>
            <a:ext cx="956921" cy="20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数据库服务器</a:t>
            </a:r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C482FFAF-6062-440D-93EE-E60326225BF0}"/>
              </a:ext>
            </a:extLst>
          </p:cNvPr>
          <p:cNvSpPr/>
          <p:nvPr/>
        </p:nvSpPr>
        <p:spPr>
          <a:xfrm>
            <a:off x="3934435" y="2227732"/>
            <a:ext cx="568413" cy="285810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19DEA5-CF46-429F-A4BD-23951D2D217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160452" y="1303761"/>
            <a:ext cx="0" cy="205215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9EB99C6-D7AD-4851-8510-A77BD913AE77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159737" y="1852258"/>
            <a:ext cx="715" cy="29597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1194C52-AE71-4B78-A133-84AD197B4666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1532235" y="2087902"/>
            <a:ext cx="483160" cy="510618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21F7905-1FC6-4E44-A747-3AFC606C4901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 flipV="1">
            <a:off x="1532235" y="2297787"/>
            <a:ext cx="577278" cy="300733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B053482-B555-403F-9577-CABE137B88CD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3009677" y="1306044"/>
            <a:ext cx="822164" cy="96658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35925EE-D9A0-4F35-9E02-0B73EBB44A43}"/>
              </a:ext>
            </a:extLst>
          </p:cNvPr>
          <p:cNvSpPr/>
          <p:nvPr/>
        </p:nvSpPr>
        <p:spPr>
          <a:xfrm>
            <a:off x="3633392" y="2806490"/>
            <a:ext cx="956921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ECF0974-59F1-41BA-BAC7-A5B9133CB004}"/>
              </a:ext>
            </a:extLst>
          </p:cNvPr>
          <p:cNvSpPr/>
          <p:nvPr/>
        </p:nvSpPr>
        <p:spPr>
          <a:xfrm>
            <a:off x="3766266" y="2932867"/>
            <a:ext cx="956921" cy="5672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B2CA42B-D03C-4CE5-8EF5-636D74B935F4}"/>
              </a:ext>
            </a:extLst>
          </p:cNvPr>
          <p:cNvSpPr txBox="1"/>
          <p:nvPr/>
        </p:nvSpPr>
        <p:spPr>
          <a:xfrm>
            <a:off x="3678559" y="2929703"/>
            <a:ext cx="113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分布式缓存服务器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85487B3-26C6-41FC-A15B-464B1AADB532}"/>
              </a:ext>
            </a:extLst>
          </p:cNvPr>
          <p:cNvSpPr txBox="1"/>
          <p:nvPr/>
        </p:nvSpPr>
        <p:spPr>
          <a:xfrm>
            <a:off x="3891539" y="3230541"/>
            <a:ext cx="829079" cy="20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分布式缓存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136EAA1-1E93-4E8B-9028-1791C5C0AF05}"/>
              </a:ext>
            </a:extLst>
          </p:cNvPr>
          <p:cNvCxnSpPr>
            <a:cxnSpLocks/>
            <a:stCxn id="5" idx="3"/>
            <a:endCxn id="53" idx="1"/>
          </p:cNvCxnSpPr>
          <p:nvPr/>
        </p:nvCxnSpPr>
        <p:spPr>
          <a:xfrm>
            <a:off x="3009677" y="2272630"/>
            <a:ext cx="756590" cy="94386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1CAE573-A38A-468F-88F7-B11D83CBAA3A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3009677" y="2272630"/>
            <a:ext cx="754020" cy="20973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88" name="文本框 12287">
            <a:extLst>
              <a:ext uri="{FF2B5EF4-FFF2-40B4-BE49-F238E27FC236}">
                <a16:creationId xmlns:a16="http://schemas.microsoft.com/office/drawing/2014/main" id="{2387F737-E0D9-4F12-8741-FCE36665652C}"/>
              </a:ext>
            </a:extLst>
          </p:cNvPr>
          <p:cNvSpPr txBox="1"/>
          <p:nvPr/>
        </p:nvSpPr>
        <p:spPr>
          <a:xfrm>
            <a:off x="5076035" y="780295"/>
            <a:ext cx="302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随着时间的推移；业务的增长；服务撑不住了；</a:t>
            </a:r>
          </a:p>
        </p:txBody>
      </p:sp>
    </p:spTree>
    <p:extLst>
      <p:ext uri="{BB962C8B-B14F-4D97-AF65-F5344CB8AC3E}">
        <p14:creationId xmlns:p14="http://schemas.microsoft.com/office/powerpoint/2010/main" val="26240390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大数据高并发场景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154713-2140-4739-A5EF-B425815480FC}"/>
              </a:ext>
            </a:extLst>
          </p:cNvPr>
          <p:cNvSpPr txBox="1"/>
          <p:nvPr/>
        </p:nvSpPr>
        <p:spPr>
          <a:xfrm>
            <a:off x="516509" y="676228"/>
            <a:ext cx="8447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12306</a:t>
            </a:r>
            <a:r>
              <a:rPr lang="zh-CN" altLang="en-US" dirty="0"/>
              <a:t>购票</a:t>
            </a:r>
            <a:r>
              <a:rPr lang="en-US" altLang="zh-CN" dirty="0"/>
              <a:t>---</a:t>
            </a:r>
            <a:r>
              <a:rPr lang="zh-CN" altLang="en-US" dirty="0"/>
              <a:t>抢票（大数据高并发）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只有那几分钟，我感觉很卡</a:t>
            </a:r>
            <a:r>
              <a:rPr lang="en-US" altLang="zh-CN" dirty="0"/>
              <a:t>—</a:t>
            </a:r>
            <a:r>
              <a:rPr lang="zh-CN" altLang="en-US" dirty="0"/>
              <a:t>服务器压力很大；为了这几分钟来增加这个硬件，大家觉得划算吗？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</a:t>
            </a:r>
            <a:r>
              <a:rPr lang="en-US" altLang="zh-CN" dirty="0"/>
              <a:t>11</a:t>
            </a:r>
            <a:r>
              <a:rPr lang="zh-CN" altLang="en-US" dirty="0"/>
              <a:t>秒杀</a:t>
            </a:r>
          </a:p>
        </p:txBody>
      </p:sp>
    </p:spTree>
    <p:extLst>
      <p:ext uri="{BB962C8B-B14F-4D97-AF65-F5344CB8AC3E}">
        <p14:creationId xmlns:p14="http://schemas.microsoft.com/office/powerpoint/2010/main" val="37261760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5702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异步化架构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—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时间换空间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23AB74-7BCB-4E75-A961-7A6981E723C8}"/>
              </a:ext>
            </a:extLst>
          </p:cNvPr>
          <p:cNvSpPr/>
          <p:nvPr/>
        </p:nvSpPr>
        <p:spPr>
          <a:xfrm>
            <a:off x="619535" y="1743354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0F3D8E0-7720-4E1A-BD7C-7AB5F9643AE7}"/>
              </a:ext>
            </a:extLst>
          </p:cNvPr>
          <p:cNvSpPr/>
          <p:nvPr/>
        </p:nvSpPr>
        <p:spPr>
          <a:xfrm>
            <a:off x="2051826" y="1411842"/>
            <a:ext cx="720372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Server-1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A5D1D84-9905-4446-888E-D44BF57D780A}"/>
              </a:ext>
            </a:extLst>
          </p:cNvPr>
          <p:cNvCxnSpPr>
            <a:cxnSpLocks/>
            <a:stCxn id="46" idx="3"/>
            <a:endCxn id="39" idx="1"/>
          </p:cNvCxnSpPr>
          <p:nvPr/>
        </p:nvCxnSpPr>
        <p:spPr>
          <a:xfrm>
            <a:off x="1576458" y="1352853"/>
            <a:ext cx="475368" cy="29326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E04F41EA-3E10-41AA-AAD9-C7CE0005FBB0}"/>
              </a:ext>
            </a:extLst>
          </p:cNvPr>
          <p:cNvSpPr/>
          <p:nvPr/>
        </p:nvSpPr>
        <p:spPr>
          <a:xfrm>
            <a:off x="619537" y="1194891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C899896-6DB3-4FD5-B565-AB1955004BD8}"/>
              </a:ext>
            </a:extLst>
          </p:cNvPr>
          <p:cNvSpPr/>
          <p:nvPr/>
        </p:nvSpPr>
        <p:spPr>
          <a:xfrm>
            <a:off x="619534" y="2302113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Client-3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D52B241-2E55-4E5F-879B-783891826E9E}"/>
              </a:ext>
            </a:extLst>
          </p:cNvPr>
          <p:cNvSpPr/>
          <p:nvPr/>
        </p:nvSpPr>
        <p:spPr>
          <a:xfrm>
            <a:off x="619533" y="2837691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Client-4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BB49081-1727-46DB-87DA-65CE112321B9}"/>
              </a:ext>
            </a:extLst>
          </p:cNvPr>
          <p:cNvSpPr/>
          <p:nvPr/>
        </p:nvSpPr>
        <p:spPr>
          <a:xfrm>
            <a:off x="2051504" y="2234797"/>
            <a:ext cx="720372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Server-2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DFEB37B-ACD2-4CE2-A467-71CE17B36F5A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1576456" y="1646122"/>
            <a:ext cx="475370" cy="255194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EAA97DF-5AC9-479F-9704-F0D01C3E0ED8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1576455" y="2460075"/>
            <a:ext cx="475049" cy="900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679F642-E04D-4EA8-A593-694D6F2E8118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1576454" y="2469077"/>
            <a:ext cx="475050" cy="52657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B8755E6-74D9-4042-AA29-B792CA394A94}"/>
              </a:ext>
            </a:extLst>
          </p:cNvPr>
          <p:cNvCxnSpPr>
            <a:cxnSpLocks/>
            <a:stCxn id="39" idx="3"/>
            <a:endCxn id="2" idx="2"/>
          </p:cNvCxnSpPr>
          <p:nvPr/>
        </p:nvCxnSpPr>
        <p:spPr>
          <a:xfrm>
            <a:off x="2772198" y="1646122"/>
            <a:ext cx="835073" cy="588675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F68F589-15DD-409D-88E5-1EEE6B3DA457}"/>
              </a:ext>
            </a:extLst>
          </p:cNvPr>
          <p:cNvCxnSpPr>
            <a:cxnSpLocks/>
            <a:stCxn id="51" idx="3"/>
            <a:endCxn id="2" idx="2"/>
          </p:cNvCxnSpPr>
          <p:nvPr/>
        </p:nvCxnSpPr>
        <p:spPr>
          <a:xfrm flipV="1">
            <a:off x="2771876" y="2234797"/>
            <a:ext cx="835395" cy="234280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柱体 1">
            <a:extLst>
              <a:ext uri="{FF2B5EF4-FFF2-40B4-BE49-F238E27FC236}">
                <a16:creationId xmlns:a16="http://schemas.microsoft.com/office/drawing/2014/main" id="{800992F1-F3B8-4EC7-AAE0-49E739E0E98F}"/>
              </a:ext>
            </a:extLst>
          </p:cNvPr>
          <p:cNvSpPr/>
          <p:nvPr/>
        </p:nvSpPr>
        <p:spPr>
          <a:xfrm>
            <a:off x="3607271" y="1255435"/>
            <a:ext cx="720050" cy="1958724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DB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773B68-0940-4C5B-80ED-AB5F8CA32550}"/>
              </a:ext>
            </a:extLst>
          </p:cNvPr>
          <p:cNvSpPr txBox="1"/>
          <p:nvPr/>
        </p:nvSpPr>
        <p:spPr>
          <a:xfrm>
            <a:off x="4644005" y="1131650"/>
            <a:ext cx="4032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在座诸位：有没有大胃王；</a:t>
            </a:r>
            <a:endParaRPr lang="en-US" altLang="zh-CN" dirty="0"/>
          </a:p>
          <a:p>
            <a:r>
              <a:rPr lang="zh-CN" altLang="en-US" dirty="0"/>
              <a:t>给你</a:t>
            </a:r>
            <a:r>
              <a:rPr lang="en-US" altLang="zh-CN" dirty="0"/>
              <a:t>100</a:t>
            </a:r>
            <a:r>
              <a:rPr lang="zh-CN" altLang="en-US" dirty="0"/>
              <a:t>个包子，能够吃下去，刷个 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否则刷个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我们是程序员，思维得严密；</a:t>
            </a:r>
            <a:endParaRPr lang="en-US" altLang="zh-CN" dirty="0"/>
          </a:p>
          <a:p>
            <a:r>
              <a:rPr lang="en-US" altLang="zh-CN" dirty="0"/>
              <a:t>100</a:t>
            </a:r>
            <a:r>
              <a:rPr lang="zh-CN" altLang="en-US" dirty="0"/>
              <a:t>个包子；如果一顿吃完；</a:t>
            </a:r>
            <a:endParaRPr lang="en-US" altLang="zh-CN" dirty="0"/>
          </a:p>
          <a:p>
            <a:r>
              <a:rPr lang="zh-CN" altLang="en-US" dirty="0"/>
              <a:t>如果给一年时间来吃完；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延时处理；拉长时间；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3436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分布式异步队列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23AB74-7BCB-4E75-A961-7A6981E723C8}"/>
              </a:ext>
            </a:extLst>
          </p:cNvPr>
          <p:cNvSpPr/>
          <p:nvPr/>
        </p:nvSpPr>
        <p:spPr>
          <a:xfrm>
            <a:off x="619535" y="1743354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0F3D8E0-7720-4E1A-BD7C-7AB5F9643AE7}"/>
              </a:ext>
            </a:extLst>
          </p:cNvPr>
          <p:cNvSpPr/>
          <p:nvPr/>
        </p:nvSpPr>
        <p:spPr>
          <a:xfrm>
            <a:off x="2051826" y="1411842"/>
            <a:ext cx="720372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Server-1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A5D1D84-9905-4446-888E-D44BF57D780A}"/>
              </a:ext>
            </a:extLst>
          </p:cNvPr>
          <p:cNvCxnSpPr>
            <a:cxnSpLocks/>
            <a:stCxn id="46" idx="3"/>
            <a:endCxn id="39" idx="1"/>
          </p:cNvCxnSpPr>
          <p:nvPr/>
        </p:nvCxnSpPr>
        <p:spPr>
          <a:xfrm>
            <a:off x="1576458" y="1352853"/>
            <a:ext cx="475368" cy="29326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E04F41EA-3E10-41AA-AAD9-C7CE0005FBB0}"/>
              </a:ext>
            </a:extLst>
          </p:cNvPr>
          <p:cNvSpPr/>
          <p:nvPr/>
        </p:nvSpPr>
        <p:spPr>
          <a:xfrm>
            <a:off x="619537" y="1194891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C899896-6DB3-4FD5-B565-AB1955004BD8}"/>
              </a:ext>
            </a:extLst>
          </p:cNvPr>
          <p:cNvSpPr/>
          <p:nvPr/>
        </p:nvSpPr>
        <p:spPr>
          <a:xfrm>
            <a:off x="619534" y="2302113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Client-3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D52B241-2E55-4E5F-879B-783891826E9E}"/>
              </a:ext>
            </a:extLst>
          </p:cNvPr>
          <p:cNvSpPr/>
          <p:nvPr/>
        </p:nvSpPr>
        <p:spPr>
          <a:xfrm>
            <a:off x="619533" y="2837691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Client-4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BB49081-1727-46DB-87DA-65CE112321B9}"/>
              </a:ext>
            </a:extLst>
          </p:cNvPr>
          <p:cNvSpPr/>
          <p:nvPr/>
        </p:nvSpPr>
        <p:spPr>
          <a:xfrm>
            <a:off x="2051504" y="2234797"/>
            <a:ext cx="720372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Server-2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DFEB37B-ACD2-4CE2-A467-71CE17B36F5A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1576456" y="1646122"/>
            <a:ext cx="475370" cy="255194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EAA97DF-5AC9-479F-9704-F0D01C3E0ED8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1576455" y="2460075"/>
            <a:ext cx="475049" cy="900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679F642-E04D-4EA8-A593-694D6F2E8118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1576454" y="2469077"/>
            <a:ext cx="475050" cy="52657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B8755E6-74D9-4042-AA29-B792CA394A94}"/>
              </a:ext>
            </a:extLst>
          </p:cNvPr>
          <p:cNvCxnSpPr>
            <a:cxnSpLocks/>
            <a:stCxn id="39" idx="3"/>
            <a:endCxn id="87" idx="1"/>
          </p:cNvCxnSpPr>
          <p:nvPr/>
        </p:nvCxnSpPr>
        <p:spPr>
          <a:xfrm>
            <a:off x="2772198" y="1646122"/>
            <a:ext cx="287697" cy="41627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F68F589-15DD-409D-88E5-1EEE6B3DA457}"/>
              </a:ext>
            </a:extLst>
          </p:cNvPr>
          <p:cNvCxnSpPr>
            <a:cxnSpLocks/>
            <a:stCxn id="51" idx="3"/>
            <a:endCxn id="87" idx="1"/>
          </p:cNvCxnSpPr>
          <p:nvPr/>
        </p:nvCxnSpPr>
        <p:spPr>
          <a:xfrm flipV="1">
            <a:off x="2771876" y="2062398"/>
            <a:ext cx="288019" cy="40667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B735CC0A-C8ED-4422-BE6C-5A116A4F6FDD}"/>
              </a:ext>
            </a:extLst>
          </p:cNvPr>
          <p:cNvSpPr txBox="1"/>
          <p:nvPr/>
        </p:nvSpPr>
        <p:spPr>
          <a:xfrm>
            <a:off x="3059895" y="1877732"/>
            <a:ext cx="892723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5EB03BE-304A-4CC4-AE58-69D9DA4A85AE}"/>
              </a:ext>
            </a:extLst>
          </p:cNvPr>
          <p:cNvSpPr/>
          <p:nvPr/>
        </p:nvSpPr>
        <p:spPr>
          <a:xfrm>
            <a:off x="4427988" y="1729356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Processor-2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E7336A6-D469-4EA9-A5C2-895082DDAFC7}"/>
              </a:ext>
            </a:extLst>
          </p:cNvPr>
          <p:cNvSpPr/>
          <p:nvPr/>
        </p:nvSpPr>
        <p:spPr>
          <a:xfrm>
            <a:off x="4427990" y="1180893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Processor-1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A01AF94-6670-404F-8105-CE1DFB6959D4}"/>
              </a:ext>
            </a:extLst>
          </p:cNvPr>
          <p:cNvSpPr/>
          <p:nvPr/>
        </p:nvSpPr>
        <p:spPr>
          <a:xfrm>
            <a:off x="4427987" y="2288115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Processor-3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A16B12B-5207-494F-A5E2-F1D6E4989981}"/>
              </a:ext>
            </a:extLst>
          </p:cNvPr>
          <p:cNvSpPr/>
          <p:nvPr/>
        </p:nvSpPr>
        <p:spPr>
          <a:xfrm>
            <a:off x="4427986" y="2823693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Processor-4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9C41807-77D1-4537-A096-C802DDEFD49E}"/>
              </a:ext>
            </a:extLst>
          </p:cNvPr>
          <p:cNvCxnSpPr>
            <a:cxnSpLocks/>
            <a:stCxn id="87" idx="3"/>
            <a:endCxn id="103" idx="1"/>
          </p:cNvCxnSpPr>
          <p:nvPr/>
        </p:nvCxnSpPr>
        <p:spPr>
          <a:xfrm flipV="1">
            <a:off x="3952618" y="1338855"/>
            <a:ext cx="475372" cy="723543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BF02DD4-E4D0-4CAA-AB65-4C4C0752186A}"/>
              </a:ext>
            </a:extLst>
          </p:cNvPr>
          <p:cNvCxnSpPr>
            <a:cxnSpLocks/>
            <a:stCxn id="87" idx="3"/>
            <a:endCxn id="102" idx="1"/>
          </p:cNvCxnSpPr>
          <p:nvPr/>
        </p:nvCxnSpPr>
        <p:spPr>
          <a:xfrm flipV="1">
            <a:off x="3952618" y="1887318"/>
            <a:ext cx="475370" cy="175080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5109A33-7136-45E1-9529-37E79F7E7F17}"/>
              </a:ext>
            </a:extLst>
          </p:cNvPr>
          <p:cNvCxnSpPr>
            <a:cxnSpLocks/>
            <a:stCxn id="87" idx="3"/>
            <a:endCxn id="104" idx="1"/>
          </p:cNvCxnSpPr>
          <p:nvPr/>
        </p:nvCxnSpPr>
        <p:spPr>
          <a:xfrm>
            <a:off x="3952618" y="2062398"/>
            <a:ext cx="475369" cy="38367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3EEA7D0A-1E1B-4BDB-A84D-8F4678F907FD}"/>
              </a:ext>
            </a:extLst>
          </p:cNvPr>
          <p:cNvCxnSpPr>
            <a:cxnSpLocks/>
            <a:stCxn id="87" idx="3"/>
            <a:endCxn id="105" idx="1"/>
          </p:cNvCxnSpPr>
          <p:nvPr/>
        </p:nvCxnSpPr>
        <p:spPr>
          <a:xfrm>
            <a:off x="3952618" y="2062398"/>
            <a:ext cx="475368" cy="919257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柱体 1">
            <a:extLst>
              <a:ext uri="{FF2B5EF4-FFF2-40B4-BE49-F238E27FC236}">
                <a16:creationId xmlns:a16="http://schemas.microsoft.com/office/drawing/2014/main" id="{800992F1-F3B8-4EC7-AAE0-49E739E0E98F}"/>
              </a:ext>
            </a:extLst>
          </p:cNvPr>
          <p:cNvSpPr/>
          <p:nvPr/>
        </p:nvSpPr>
        <p:spPr>
          <a:xfrm>
            <a:off x="5940095" y="1194891"/>
            <a:ext cx="720050" cy="1958724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DB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03413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</TotalTime>
  <Words>1309</Words>
  <Application>Microsoft Office PowerPoint</Application>
  <PresentationFormat>全屏显示(16:9)</PresentationFormat>
  <Paragraphs>210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徐杨</cp:lastModifiedBy>
  <cp:revision>3386</cp:revision>
  <dcterms:created xsi:type="dcterms:W3CDTF">2014-02-20T03:23:00Z</dcterms:created>
  <dcterms:modified xsi:type="dcterms:W3CDTF">2020-05-07T14:18:27Z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2052-11.1.0.9329</vt:lpwstr>
  </property>
</Properties>
</file>