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482" r:id="rId2"/>
    <p:sldId id="522" r:id="rId3"/>
    <p:sldId id="649" r:id="rId4"/>
    <p:sldId id="483" r:id="rId5"/>
    <p:sldId id="421" r:id="rId6"/>
    <p:sldId id="650" r:id="rId7"/>
    <p:sldId id="659" r:id="rId8"/>
    <p:sldId id="653" r:id="rId9"/>
    <p:sldId id="658" r:id="rId10"/>
    <p:sldId id="652" r:id="rId11"/>
    <p:sldId id="657" r:id="rId12"/>
    <p:sldId id="589" r:id="rId13"/>
    <p:sldId id="576" r:id="rId14"/>
    <p:sldId id="577" r:id="rId15"/>
    <p:sldId id="654" r:id="rId16"/>
    <p:sldId id="591" r:id="rId17"/>
    <p:sldId id="596" r:id="rId18"/>
    <p:sldId id="655" r:id="rId19"/>
    <p:sldId id="660" r:id="rId20"/>
    <p:sldId id="661" r:id="rId21"/>
    <p:sldId id="597" r:id="rId22"/>
    <p:sldId id="683" r:id="rId23"/>
    <p:sldId id="681" r:id="rId24"/>
    <p:sldId id="662" r:id="rId25"/>
    <p:sldId id="666" r:id="rId26"/>
    <p:sldId id="665" r:id="rId27"/>
    <p:sldId id="579" r:id="rId28"/>
    <p:sldId id="586" r:id="rId29"/>
    <p:sldId id="581" r:id="rId30"/>
    <p:sldId id="582" r:id="rId31"/>
    <p:sldId id="583" r:id="rId32"/>
    <p:sldId id="585" r:id="rId33"/>
    <p:sldId id="664" r:id="rId34"/>
    <p:sldId id="584" r:id="rId35"/>
    <p:sldId id="667" r:id="rId36"/>
    <p:sldId id="678" r:id="rId37"/>
    <p:sldId id="684" r:id="rId38"/>
    <p:sldId id="682" r:id="rId39"/>
    <p:sldId id="668" r:id="rId40"/>
    <p:sldId id="679" r:id="rId41"/>
    <p:sldId id="669" r:id="rId42"/>
    <p:sldId id="680" r:id="rId43"/>
    <p:sldId id="670" r:id="rId44"/>
    <p:sldId id="671" r:id="rId45"/>
    <p:sldId id="672" r:id="rId46"/>
    <p:sldId id="677" r:id="rId47"/>
    <p:sldId id="673" r:id="rId48"/>
    <p:sldId id="674" r:id="rId49"/>
    <p:sldId id="685" r:id="rId50"/>
    <p:sldId id="675" r:id="rId51"/>
    <p:sldId id="676" r:id="rId52"/>
    <p:sldId id="663" r:id="rId5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杨" initials="徐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01" y="158"/>
      </p:cViewPr>
      <p:guideLst>
        <p:guide orient="horz" pos="15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2020/5/8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71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0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2020/5/8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rlang.org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abbitmq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rlang.org/download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1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队列解读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01650" y="659811"/>
            <a:ext cx="79225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以时间换空间：以更长的时间来处理堆集的业务逻辑；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  </a:t>
            </a:r>
            <a:r>
              <a:rPr lang="zh-CN" altLang="en-US" dirty="0"/>
              <a:t>异步处理；响应很快，增加服务器承载能力；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削峰，将流量高峰分解到不同的时间段来处理；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扩展性，</a:t>
            </a:r>
            <a:r>
              <a:rPr lang="en-US" altLang="zh-CN" dirty="0"/>
              <a:t>UI</a:t>
            </a:r>
            <a:r>
              <a:rPr lang="zh-CN" altLang="en-US" dirty="0"/>
              <a:t>和业务的解耦，就可以独立演化；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高可用，处理器发生故障以后，不会影响可用性；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直面缺陷：</a:t>
            </a:r>
            <a:endParaRPr lang="en-US" altLang="zh-CN" dirty="0"/>
          </a:p>
          <a:p>
            <a:r>
              <a:rPr lang="en-US" altLang="zh-CN" dirty="0"/>
              <a:t>1    </a:t>
            </a:r>
            <a:r>
              <a:rPr lang="zh-CN" altLang="en-US" dirty="0"/>
              <a:t>即时性降低，降低了用户的体验</a:t>
            </a:r>
            <a:r>
              <a:rPr lang="en-US" altLang="zh-CN" dirty="0"/>
              <a:t>---</a:t>
            </a:r>
            <a:r>
              <a:rPr lang="zh-CN" altLang="en-US" dirty="0"/>
              <a:t>无法避免；业务上来屈服；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更复杂了；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更加依附于队列了；</a:t>
            </a:r>
            <a:endParaRPr lang="en-US" altLang="zh-CN" dirty="0"/>
          </a:p>
          <a:p>
            <a:pPr marL="342900" indent="-342900">
              <a:buAutoNum type="arabicPlain" startAt="2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0140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实操解读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22836" y="633888"/>
            <a:ext cx="79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16.5.4</a:t>
            </a:r>
          </a:p>
          <a:p>
            <a:r>
              <a:rPr lang="en-US" altLang="zh-CN" dirty="0"/>
              <a:t>3   AspNetCore3.1.3</a:t>
            </a:r>
          </a:p>
          <a:p>
            <a:r>
              <a:rPr lang="en-US" altLang="zh-CN" dirty="0"/>
              <a:t>4   RabbitMQ    3.8.3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9199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生产者消费者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F09869-C341-4FF3-A27F-00028E472F75}"/>
              </a:ext>
            </a:extLst>
          </p:cNvPr>
          <p:cNvGrpSpPr/>
          <p:nvPr/>
        </p:nvGrpSpPr>
        <p:grpSpPr>
          <a:xfrm>
            <a:off x="611725" y="1101569"/>
            <a:ext cx="4217930" cy="1036281"/>
            <a:chOff x="683730" y="1594206"/>
            <a:chExt cx="4217930" cy="103628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683730" y="2234460"/>
              <a:ext cx="1193720" cy="39602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买票系统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2195835" y="1594206"/>
              <a:ext cx="1152080" cy="46166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消息队列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3707940" y="2234460"/>
              <a:ext cx="1193720" cy="39602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生成订单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1877450" y="1825039"/>
              <a:ext cx="318385" cy="6074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347915" y="1825039"/>
              <a:ext cx="360025" cy="6074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220045" y="84363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</p:spTree>
    <p:extLst>
      <p:ext uri="{BB962C8B-B14F-4D97-AF65-F5344CB8AC3E}">
        <p14:creationId xmlns:p14="http://schemas.microsoft.com/office/powerpoint/2010/main" val="31538743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多生产多消费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329" name="组合 12328">
            <a:extLst>
              <a:ext uri="{FF2B5EF4-FFF2-40B4-BE49-F238E27FC236}">
                <a16:creationId xmlns:a16="http://schemas.microsoft.com/office/drawing/2014/main" id="{C476207D-F90C-41D5-90BE-147CCA05CB73}"/>
              </a:ext>
            </a:extLst>
          </p:cNvPr>
          <p:cNvGrpSpPr/>
          <p:nvPr/>
        </p:nvGrpSpPr>
        <p:grpSpPr>
          <a:xfrm>
            <a:off x="611725" y="843630"/>
            <a:ext cx="4125862" cy="2129382"/>
            <a:chOff x="590148" y="987640"/>
            <a:chExt cx="4521889" cy="2129382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607351" y="2134734"/>
              <a:ext cx="992666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买票系统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3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2210165" y="1497814"/>
              <a:ext cx="1329074" cy="39602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消息队列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031963" y="2134734"/>
              <a:ext cx="1080074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生成订单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3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1600017" y="1695828"/>
              <a:ext cx="610148" cy="621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539239" y="1695828"/>
              <a:ext cx="492724" cy="621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4C591D3-9A7E-4314-8D2D-7C4E298AAC61}"/>
                </a:ext>
              </a:extLst>
            </p:cNvPr>
            <p:cNvSpPr/>
            <p:nvPr/>
          </p:nvSpPr>
          <p:spPr>
            <a:xfrm>
              <a:off x="631190" y="1537917"/>
              <a:ext cx="992666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买票系统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2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68DD85D-80C5-4007-9E41-402CC63FA2FA}"/>
                </a:ext>
              </a:extLst>
            </p:cNvPr>
            <p:cNvSpPr/>
            <p:nvPr/>
          </p:nvSpPr>
          <p:spPr>
            <a:xfrm>
              <a:off x="631190" y="987640"/>
              <a:ext cx="992666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买票系统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1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BE23534-B823-4A97-9DA2-35C32C3F2105}"/>
                </a:ext>
              </a:extLst>
            </p:cNvPr>
            <p:cNvSpPr/>
            <p:nvPr/>
          </p:nvSpPr>
          <p:spPr>
            <a:xfrm>
              <a:off x="4031963" y="1535155"/>
              <a:ext cx="1080074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生成订单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2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E1EB646-D3A6-473C-BD3E-AAC3A4FB9D71}"/>
                </a:ext>
              </a:extLst>
            </p:cNvPr>
            <p:cNvSpPr/>
            <p:nvPr/>
          </p:nvSpPr>
          <p:spPr>
            <a:xfrm>
              <a:off x="4031963" y="987640"/>
              <a:ext cx="1080074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生成订单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1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DF7566C-21EF-4A12-A2F6-27E80BB90D90}"/>
                </a:ext>
              </a:extLst>
            </p:cNvPr>
            <p:cNvCxnSpPr>
              <a:cxnSpLocks/>
              <a:stCxn id="16" idx="3"/>
              <a:endCxn id="7" idx="1"/>
            </p:cNvCxnSpPr>
            <p:nvPr/>
          </p:nvCxnSpPr>
          <p:spPr>
            <a:xfrm flipV="1">
              <a:off x="1623856" y="1695828"/>
              <a:ext cx="586309" cy="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7B48B3F-E3F1-4BF0-8F0E-FD10B4E6F24C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1623856" y="1170145"/>
              <a:ext cx="586309" cy="52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DE71D8D-E1C2-4106-980A-9203A9D052F0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3539239" y="1695828"/>
              <a:ext cx="492724" cy="2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ABCBCD3-557B-45BC-A506-A3E6E68A0FA9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539239" y="1170145"/>
              <a:ext cx="492724" cy="52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1DCFAFC-B355-470F-8C78-DA298B57C430}"/>
                </a:ext>
              </a:extLst>
            </p:cNvPr>
            <p:cNvSpPr/>
            <p:nvPr/>
          </p:nvSpPr>
          <p:spPr>
            <a:xfrm>
              <a:off x="590148" y="2752012"/>
              <a:ext cx="992666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。。。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8CB289C-39E3-48B2-A22B-C29A61EB0212}"/>
                </a:ext>
              </a:extLst>
            </p:cNvPr>
            <p:cNvSpPr/>
            <p:nvPr/>
          </p:nvSpPr>
          <p:spPr>
            <a:xfrm>
              <a:off x="4031963" y="2752012"/>
              <a:ext cx="1080074" cy="3650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。。。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C896C8C-5A2C-49CD-B2A0-A8F23545F8BA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>
              <a:off x="3539239" y="1695828"/>
              <a:ext cx="492724" cy="1238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11440CA-9079-41BB-8D19-C6FC4729F756}"/>
                </a:ext>
              </a:extLst>
            </p:cNvPr>
            <p:cNvCxnSpPr>
              <a:cxnSpLocks/>
              <a:stCxn id="32" idx="3"/>
              <a:endCxn id="7" idx="1"/>
            </p:cNvCxnSpPr>
            <p:nvPr/>
          </p:nvCxnSpPr>
          <p:spPr>
            <a:xfrm flipV="1">
              <a:off x="1582814" y="1695828"/>
              <a:ext cx="627351" cy="1238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30" name="文本框 12329">
            <a:extLst>
              <a:ext uri="{FF2B5EF4-FFF2-40B4-BE49-F238E27FC236}">
                <a16:creationId xmlns:a16="http://schemas.microsoft.com/office/drawing/2014/main" id="{98F8CF85-5BA3-4124-AE9F-9DC34C8F3A10}"/>
              </a:ext>
            </a:extLst>
          </p:cNvPr>
          <p:cNvSpPr txBox="1"/>
          <p:nvPr/>
        </p:nvSpPr>
        <p:spPr>
          <a:xfrm>
            <a:off x="5220045" y="771625"/>
            <a:ext cx="29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多生产者多消费者；</a:t>
            </a:r>
          </a:p>
        </p:txBody>
      </p:sp>
    </p:spTree>
    <p:extLst>
      <p:ext uri="{BB962C8B-B14F-4D97-AF65-F5344CB8AC3E}">
        <p14:creationId xmlns:p14="http://schemas.microsoft.com/office/powerpoint/2010/main" val="33897076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互为生产消费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589B55-44F6-41A6-8109-3C3B22112029}"/>
              </a:ext>
            </a:extLst>
          </p:cNvPr>
          <p:cNvGrpSpPr/>
          <p:nvPr/>
        </p:nvGrpSpPr>
        <p:grpSpPr>
          <a:xfrm>
            <a:off x="589260" y="1059645"/>
            <a:ext cx="4846800" cy="1222506"/>
            <a:chOff x="589260" y="862922"/>
            <a:chExt cx="4774795" cy="141922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589260" y="1882043"/>
              <a:ext cx="1152080" cy="400108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客户端</a:t>
              </a:r>
              <a:r>
                <a:rPr lang="en-US" altLang="zh-CN" sz="1100" dirty="0">
                  <a:solidFill>
                    <a:schemeClr val="tx1"/>
                  </a:solidFill>
                </a:rPr>
                <a:t>-A</a:t>
              </a:r>
            </a:p>
            <a:p>
              <a:pPr algn="ctr"/>
              <a:r>
                <a:rPr lang="zh-CN" altLang="en-US" sz="1100" b="1" dirty="0">
                  <a:solidFill>
                    <a:srgbClr val="FF0000"/>
                  </a:solidFill>
                </a:rPr>
                <a:t>生产者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b="1" dirty="0">
                  <a:solidFill>
                    <a:srgbClr val="FF0000"/>
                  </a:solidFill>
                </a:rPr>
                <a:t>消费者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2123830" y="862922"/>
              <a:ext cx="1512105" cy="462373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消息队列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211975" y="1882043"/>
              <a:ext cx="1152080" cy="400108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客户端</a:t>
              </a:r>
              <a:r>
                <a:rPr lang="en-US" altLang="zh-CN" sz="1100" dirty="0">
                  <a:solidFill>
                    <a:schemeClr val="tx1"/>
                  </a:solidFill>
                </a:rPr>
                <a:t>-B</a:t>
              </a:r>
            </a:p>
            <a:p>
              <a:pPr algn="ctr"/>
              <a:r>
                <a:rPr lang="zh-CN" altLang="en-US" sz="1100" b="1" dirty="0">
                  <a:solidFill>
                    <a:srgbClr val="FF0000"/>
                  </a:solidFill>
                </a:rPr>
                <a:t>生产者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b="1" dirty="0">
                  <a:solidFill>
                    <a:srgbClr val="FF0000"/>
                  </a:solidFill>
                </a:rPr>
                <a:t>消费者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1741340" y="1347665"/>
              <a:ext cx="821336" cy="73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275910" y="1325295"/>
              <a:ext cx="936065" cy="756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72547C9-C0EE-4B6A-98B4-DF2EE90AE39D}"/>
                </a:ext>
              </a:extLst>
            </p:cNvPr>
            <p:cNvCxnSpPr>
              <a:cxnSpLocks/>
              <a:stCxn id="7" idx="1"/>
              <a:endCxn id="3" idx="0"/>
            </p:cNvCxnSpPr>
            <p:nvPr/>
          </p:nvCxnSpPr>
          <p:spPr>
            <a:xfrm flipH="1">
              <a:off x="1165300" y="1094109"/>
              <a:ext cx="958530" cy="78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4D2FA16-D4F5-4321-A5C9-E5DB004593BE}"/>
                </a:ext>
              </a:extLst>
            </p:cNvPr>
            <p:cNvCxnSpPr>
              <a:cxnSpLocks/>
              <a:stCxn id="8" idx="0"/>
              <a:endCxn id="7" idx="3"/>
            </p:cNvCxnSpPr>
            <p:nvPr/>
          </p:nvCxnSpPr>
          <p:spPr>
            <a:xfrm flipH="1" flipV="1">
              <a:off x="3635935" y="1094109"/>
              <a:ext cx="1152080" cy="787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DFC23C0-3FC7-4450-8C95-315380FDD84E}"/>
              </a:ext>
            </a:extLst>
          </p:cNvPr>
          <p:cNvSpPr txBox="1"/>
          <p:nvPr/>
        </p:nvSpPr>
        <p:spPr>
          <a:xfrm>
            <a:off x="5868090" y="915635"/>
            <a:ext cx="28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互为生产消费</a:t>
            </a:r>
          </a:p>
        </p:txBody>
      </p:sp>
    </p:spTree>
    <p:extLst>
      <p:ext uri="{BB962C8B-B14F-4D97-AF65-F5344CB8AC3E}">
        <p14:creationId xmlns:p14="http://schemas.microsoft.com/office/powerpoint/2010/main" val="29748523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消息队列应对秒杀场景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FE66E-E368-47C0-9EA7-6F6DAE203F24}"/>
              </a:ext>
            </a:extLst>
          </p:cNvPr>
          <p:cNvSpPr txBox="1"/>
          <p:nvPr/>
        </p:nvSpPr>
        <p:spPr>
          <a:xfrm>
            <a:off x="539720" y="728584"/>
            <a:ext cx="8136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年的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日准时零点，某电商网站，有</a:t>
            </a:r>
            <a:r>
              <a:rPr lang="en-US" altLang="zh-CN" dirty="0"/>
              <a:t>10</a:t>
            </a:r>
            <a:r>
              <a:rPr lang="zh-CN" altLang="en-US" dirty="0"/>
              <a:t>件商品参与秒杀活动；</a:t>
            </a:r>
            <a:endParaRPr lang="en-US" altLang="zh-CN" dirty="0"/>
          </a:p>
          <a:p>
            <a:r>
              <a:rPr lang="zh-CN" altLang="en-US" dirty="0"/>
              <a:t>看谁手快</a:t>
            </a:r>
            <a:r>
              <a:rPr lang="en-US" altLang="zh-CN" dirty="0"/>
              <a:t>~~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用户量必然很大；</a:t>
            </a:r>
            <a:endParaRPr lang="en-US" altLang="zh-CN" dirty="0"/>
          </a:p>
          <a:p>
            <a:r>
              <a:rPr lang="zh-CN" altLang="en-US" dirty="0"/>
              <a:t>一瞬间来了</a:t>
            </a:r>
            <a:r>
              <a:rPr lang="en-US" altLang="zh-CN" dirty="0"/>
              <a:t>8000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09260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队列默认先进先出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7271D66-68AD-4C82-812D-E84965946E76}"/>
              </a:ext>
            </a:extLst>
          </p:cNvPr>
          <p:cNvGrpSpPr/>
          <p:nvPr/>
        </p:nvGrpSpPr>
        <p:grpSpPr>
          <a:xfrm>
            <a:off x="592350" y="843630"/>
            <a:ext cx="5112355" cy="494347"/>
            <a:chOff x="813569" y="1522566"/>
            <a:chExt cx="5868385" cy="4943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A148A4-7016-4089-B5B1-00AE7CABF591}"/>
                </a:ext>
              </a:extLst>
            </p:cNvPr>
            <p:cNvSpPr/>
            <p:nvPr/>
          </p:nvSpPr>
          <p:spPr>
            <a:xfrm>
              <a:off x="1763805" y="1622636"/>
              <a:ext cx="4028030" cy="193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A20430-1D66-4780-B2FF-E1A28EAD52BC}"/>
                </a:ext>
              </a:extLst>
            </p:cNvPr>
            <p:cNvSpPr/>
            <p:nvPr/>
          </p:nvSpPr>
          <p:spPr>
            <a:xfrm>
              <a:off x="1763805" y="1995710"/>
              <a:ext cx="4028030" cy="212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954931-5C02-43C8-8489-883ADA10CD5E}"/>
                </a:ext>
              </a:extLst>
            </p:cNvPr>
            <p:cNvSpPr/>
            <p:nvPr/>
          </p:nvSpPr>
          <p:spPr>
            <a:xfrm>
              <a:off x="1872997" y="170811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A1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0DE7B9D-798E-44C5-9914-A10143726F3D}"/>
                </a:ext>
              </a:extLst>
            </p:cNvPr>
            <p:cNvSpPr/>
            <p:nvPr/>
          </p:nvSpPr>
          <p:spPr>
            <a:xfrm>
              <a:off x="2661568" y="1700227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A2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6CDDCF-73C0-4E3A-94C7-69DF2C4E4F83}"/>
                </a:ext>
              </a:extLst>
            </p:cNvPr>
            <p:cNvSpPr/>
            <p:nvPr/>
          </p:nvSpPr>
          <p:spPr>
            <a:xfrm>
              <a:off x="3443152" y="1707130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A3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D5137D-7E7A-4BEF-9495-884771F796BD}"/>
                </a:ext>
              </a:extLst>
            </p:cNvPr>
            <p:cNvSpPr/>
            <p:nvPr/>
          </p:nvSpPr>
          <p:spPr>
            <a:xfrm>
              <a:off x="4023863" y="1522566"/>
              <a:ext cx="778540" cy="42018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274C4D-2D54-493A-A09A-85FB84D413E7}"/>
                </a:ext>
              </a:extLst>
            </p:cNvPr>
            <p:cNvSpPr/>
            <p:nvPr/>
          </p:nvSpPr>
          <p:spPr>
            <a:xfrm>
              <a:off x="4642761" y="1692342"/>
              <a:ext cx="687104" cy="23728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FF0000"/>
                  </a:solidFill>
                </a:rPr>
                <a:t>An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7B1F703-580C-4D99-9943-685DB8290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1832" y="1800352"/>
              <a:ext cx="2900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C630B61-420C-4A8F-9FB3-DAA0A1F8D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907" y="1816260"/>
              <a:ext cx="3509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E985C16-D53A-4BF2-921F-6F2AD808E27E}"/>
                </a:ext>
              </a:extLst>
            </p:cNvPr>
            <p:cNvSpPr txBox="1"/>
            <p:nvPr/>
          </p:nvSpPr>
          <p:spPr>
            <a:xfrm>
              <a:off x="813569" y="1701967"/>
              <a:ext cx="771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出队列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27E1BC1-A018-411A-90FE-52C181FBEE16}"/>
                </a:ext>
              </a:extLst>
            </p:cNvPr>
            <p:cNvSpPr txBox="1"/>
            <p:nvPr/>
          </p:nvSpPr>
          <p:spPr>
            <a:xfrm>
              <a:off x="5910515" y="1703135"/>
              <a:ext cx="771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入队列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05032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相约下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110CEF-848C-4C43-8DA4-B7C52C534E17}"/>
              </a:ext>
            </a:extLst>
          </p:cNvPr>
          <p:cNvSpPr txBox="1"/>
          <p:nvPr/>
        </p:nvSpPr>
        <p:spPr>
          <a:xfrm>
            <a:off x="501650" y="698501"/>
            <a:ext cx="8246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今天晚上</a:t>
            </a:r>
            <a:r>
              <a:rPr lang="en-US" altLang="zh-CN" dirty="0"/>
              <a:t>Richard </a:t>
            </a:r>
            <a:r>
              <a:rPr lang="zh-CN" altLang="en-US" dirty="0"/>
              <a:t>老师只是和带领大家初步的感受一下；</a:t>
            </a:r>
            <a:endParaRPr lang="en-US" altLang="zh-CN" dirty="0"/>
          </a:p>
          <a:p>
            <a:r>
              <a:rPr lang="zh-CN" altLang="en-US" dirty="0"/>
              <a:t>明天晚上我们继续消息队列；</a:t>
            </a:r>
            <a:endParaRPr lang="en-US" altLang="zh-CN" dirty="0"/>
          </a:p>
          <a:p>
            <a:r>
              <a:rPr lang="zh-CN" altLang="en-US" dirty="0"/>
              <a:t>开始讲解环境的搭建，然后路由详解；解决一下疑难杂症；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今天晚上在课上觉得有收获的，觉得</a:t>
            </a:r>
            <a:r>
              <a:rPr lang="en-US" altLang="zh-CN" dirty="0"/>
              <a:t>Richard </a:t>
            </a:r>
            <a:r>
              <a:rPr lang="zh-CN" altLang="en-US" dirty="0"/>
              <a:t>老师讲课讲的还不错的，刷个</a:t>
            </a:r>
            <a:r>
              <a:rPr lang="en-US" altLang="zh-CN" dirty="0"/>
              <a:t>666</a:t>
            </a:r>
            <a:r>
              <a:rPr lang="zh-CN" altLang="en-US" dirty="0"/>
              <a:t>点个赞；支持一波</a:t>
            </a:r>
            <a:r>
              <a:rPr lang="en-US" altLang="zh-CN" dirty="0"/>
              <a:t>~~</a:t>
            </a:r>
          </a:p>
          <a:p>
            <a:endParaRPr lang="en-US" altLang="zh-CN" dirty="0"/>
          </a:p>
          <a:p>
            <a:r>
              <a:rPr lang="zh-CN" altLang="en-US" dirty="0"/>
              <a:t>关于消息队列的课程，都有录播</a:t>
            </a:r>
            <a:r>
              <a:rPr lang="en-US" altLang="zh-CN" dirty="0"/>
              <a:t>+</a:t>
            </a:r>
            <a:r>
              <a:rPr lang="zh-CN" altLang="en-US" dirty="0"/>
              <a:t>课件代码</a:t>
            </a:r>
            <a:r>
              <a:rPr lang="en-US" altLang="zh-CN" dirty="0"/>
              <a:t>==</a:t>
            </a:r>
            <a:r>
              <a:rPr lang="zh-CN" altLang="en-US" dirty="0"/>
              <a:t>助教老师获取一下；</a:t>
            </a:r>
          </a:p>
        </p:txBody>
      </p:sp>
    </p:spTree>
    <p:extLst>
      <p:ext uri="{BB962C8B-B14F-4D97-AF65-F5344CB8AC3E}">
        <p14:creationId xmlns:p14="http://schemas.microsoft.com/office/powerpoint/2010/main" val="25071293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041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VIP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课程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20FB1-002F-48A0-84B8-950F5DCB876B}"/>
              </a:ext>
            </a:extLst>
          </p:cNvPr>
          <p:cNvSpPr txBox="1"/>
          <p:nvPr/>
        </p:nvSpPr>
        <p:spPr>
          <a:xfrm>
            <a:off x="501650" y="607864"/>
            <a:ext cx="8064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觉得这个</a:t>
            </a:r>
            <a:r>
              <a:rPr lang="en-US" altLang="zh-CN" dirty="0" err="1"/>
              <a:t>Vip</a:t>
            </a:r>
            <a:r>
              <a:rPr lang="zh-CN" altLang="en-US" dirty="0"/>
              <a:t>课程很不错的，很丰满，很值得学习一下的刷个</a:t>
            </a:r>
            <a:r>
              <a:rPr lang="en-US" altLang="zh-CN" dirty="0"/>
              <a:t>666</a:t>
            </a:r>
            <a:r>
              <a:rPr lang="zh-CN" altLang="en-US" dirty="0"/>
              <a:t> 支持一波</a:t>
            </a:r>
            <a:r>
              <a:rPr lang="en-US" altLang="zh-CN" dirty="0"/>
              <a:t>~</a:t>
            </a:r>
          </a:p>
          <a:p>
            <a:r>
              <a:rPr lang="en-US" altLang="zh-CN" dirty="0"/>
              <a:t>VIP</a:t>
            </a:r>
            <a:r>
              <a:rPr lang="zh-CN" altLang="en-US" dirty="0"/>
              <a:t>付费课程；</a:t>
            </a:r>
            <a:endParaRPr lang="en-US" altLang="zh-CN" dirty="0"/>
          </a:p>
          <a:p>
            <a:r>
              <a:rPr lang="en-US" altLang="zh-CN" dirty="0"/>
              <a:t>3699=</a:t>
            </a:r>
            <a:r>
              <a:rPr lang="zh-CN" altLang="en-US" dirty="0"/>
              <a:t>报名一期，赠送一期直播课的；</a:t>
            </a:r>
            <a:endParaRPr lang="en-US" altLang="zh-CN" dirty="0"/>
          </a:p>
          <a:p>
            <a:r>
              <a:rPr lang="zh-CN" altLang="en-US" dirty="0"/>
              <a:t>现在报名，课程涨价，不需要不差价；再往后都可以以录播的形式赠送给</a:t>
            </a:r>
            <a:r>
              <a:rPr lang="en-US" altLang="zh-CN" dirty="0"/>
              <a:t>VIP</a:t>
            </a:r>
            <a:r>
              <a:rPr lang="zh-CN" altLang="en-US" dirty="0"/>
              <a:t>学员；如果后期实在在想要直播课的话，也可以解决；</a:t>
            </a:r>
            <a:endParaRPr lang="en-US" altLang="zh-CN" dirty="0"/>
          </a:p>
          <a:p>
            <a:r>
              <a:rPr lang="zh-CN" altLang="en-US" dirty="0"/>
              <a:t>课程必然涨价；课程的更加丰满；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课程是每周</a:t>
            </a:r>
            <a:r>
              <a:rPr lang="en-US" altLang="zh-CN" dirty="0"/>
              <a:t>1/2/3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晚上</a:t>
            </a:r>
            <a:r>
              <a:rPr lang="en-US" altLang="zh-CN" dirty="0"/>
              <a:t>20:00—22:00   </a:t>
            </a:r>
          </a:p>
          <a:p>
            <a:r>
              <a:rPr lang="zh-CN" altLang="en-US" dirty="0"/>
              <a:t>现在报名  母亲节有神秘大礼包；大礼包你们找助教领取；</a:t>
            </a:r>
            <a:endParaRPr lang="en-US" altLang="zh-CN" dirty="0"/>
          </a:p>
          <a:p>
            <a:r>
              <a:rPr lang="zh-CN" altLang="en-US" dirty="0"/>
              <a:t>加薪软实力：培养大家口头表达能力，笔试面试的技巧；敏捷开发模式；</a:t>
            </a:r>
            <a:endParaRPr lang="en-US" altLang="zh-CN" dirty="0"/>
          </a:p>
          <a:p>
            <a:r>
              <a:rPr lang="zh-CN" altLang="en-US" dirty="0"/>
              <a:t>邀请业界大咖给大家分享：</a:t>
            </a:r>
            <a:r>
              <a:rPr lang="en-US" altLang="zh-CN" dirty="0"/>
              <a:t>5</a:t>
            </a:r>
            <a:r>
              <a:rPr lang="zh-CN" altLang="en-US" dirty="0"/>
              <a:t>月份，邀请的是</a:t>
            </a:r>
            <a:r>
              <a:rPr lang="en-US" altLang="zh-CN" dirty="0" err="1"/>
              <a:t>.Net</a:t>
            </a:r>
            <a:r>
              <a:rPr lang="zh-CN" altLang="en-US" dirty="0"/>
              <a:t>大队长 张善友；</a:t>
            </a:r>
            <a:endParaRPr lang="en-US" altLang="zh-CN" dirty="0"/>
          </a:p>
          <a:p>
            <a:r>
              <a:rPr lang="zh-CN" altLang="en-US" dirty="0"/>
              <a:t>也是持续更新；有录播；</a:t>
            </a:r>
            <a:endParaRPr lang="en-US" altLang="zh-CN" dirty="0"/>
          </a:p>
          <a:p>
            <a:r>
              <a:rPr lang="zh-CN" altLang="en-US" dirty="0"/>
              <a:t>现在还在听课的小伙伴儿，刷个</a:t>
            </a:r>
            <a:r>
              <a:rPr lang="en-US" altLang="zh-CN" dirty="0"/>
              <a:t>666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学员除了学习</a:t>
            </a:r>
            <a:r>
              <a:rPr lang="en-US" altLang="zh-CN" dirty="0"/>
              <a:t>VIP</a:t>
            </a:r>
            <a:r>
              <a:rPr lang="zh-CN" altLang="en-US" dirty="0"/>
              <a:t>课程；还可以享受老师周一到周六 早晨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00—23:00</a:t>
            </a:r>
            <a:r>
              <a:rPr lang="zh-CN" altLang="en-US" dirty="0"/>
              <a:t>答疑服务；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2599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041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VIP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课程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20FB1-002F-48A0-84B8-950F5DCB876B}"/>
              </a:ext>
            </a:extLst>
          </p:cNvPr>
          <p:cNvSpPr txBox="1"/>
          <p:nvPr/>
        </p:nvSpPr>
        <p:spPr>
          <a:xfrm>
            <a:off x="501650" y="607864"/>
            <a:ext cx="8064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如果想要获取视频代码，添加助教老师获取一下；</a:t>
            </a:r>
            <a:endParaRPr lang="en-US" altLang="zh-CN" dirty="0"/>
          </a:p>
          <a:p>
            <a:r>
              <a:rPr lang="zh-CN" altLang="en-US" dirty="0"/>
              <a:t>额外福利：来一个</a:t>
            </a:r>
            <a:r>
              <a:rPr lang="en-US" altLang="zh-CN" dirty="0"/>
              <a:t>5</a:t>
            </a:r>
            <a:r>
              <a:rPr lang="zh-CN" altLang="en-US" dirty="0"/>
              <a:t>人团购；有优惠；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人团购这个课程；</a:t>
            </a:r>
            <a:r>
              <a:rPr lang="en-US" altLang="zh-CN" dirty="0"/>
              <a:t>Richard </a:t>
            </a:r>
            <a:r>
              <a:rPr lang="zh-CN" altLang="en-US" dirty="0"/>
              <a:t>老师就个人红包返现</a:t>
            </a:r>
            <a:r>
              <a:rPr lang="en-US" altLang="zh-CN" dirty="0"/>
              <a:t>200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有没有一起来团购一下的：团购也找助教老师；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学期正在学习中；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期预计在</a:t>
            </a:r>
            <a:r>
              <a:rPr lang="en-US" altLang="zh-CN" dirty="0"/>
              <a:t>6</a:t>
            </a:r>
            <a:r>
              <a:rPr lang="zh-CN" altLang="en-US" dirty="0"/>
              <a:t>月开班；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课程在周一周二、周三  晚上</a:t>
            </a:r>
            <a:r>
              <a:rPr lang="en-US" altLang="zh-CN" dirty="0"/>
              <a:t>20:00---22:00</a:t>
            </a:r>
            <a:r>
              <a:rPr lang="zh-CN" altLang="en-US" dirty="0"/>
              <a:t>  每节课</a:t>
            </a:r>
            <a:r>
              <a:rPr lang="en-US" altLang="zh-CN" dirty="0"/>
              <a:t>2</a:t>
            </a:r>
            <a:r>
              <a:rPr lang="zh-CN" altLang="en-US" dirty="0"/>
              <a:t>个小时；</a:t>
            </a:r>
            <a:endParaRPr lang="en-US" altLang="zh-CN" dirty="0"/>
          </a:p>
          <a:p>
            <a:r>
              <a:rPr lang="zh-CN" altLang="en-US" dirty="0"/>
              <a:t>剩下的想要组团的的；记得添加一下课堂的助教老师的微信；</a:t>
            </a:r>
            <a:endParaRPr lang="en-US" altLang="zh-CN" dirty="0"/>
          </a:p>
          <a:p>
            <a:r>
              <a:rPr lang="zh-CN" altLang="en-US" dirty="0"/>
              <a:t>今天</a:t>
            </a:r>
            <a:r>
              <a:rPr lang="en-US" altLang="zh-CN" dirty="0"/>
              <a:t>+</a:t>
            </a:r>
            <a:r>
              <a:rPr lang="zh-CN" altLang="en-US" dirty="0"/>
              <a:t>后续</a:t>
            </a:r>
            <a:r>
              <a:rPr lang="en-US" altLang="zh-CN" dirty="0"/>
              <a:t>RabbitMQ</a:t>
            </a:r>
            <a:r>
              <a:rPr lang="zh-CN" altLang="en-US" dirty="0"/>
              <a:t>内容</a:t>
            </a:r>
            <a:r>
              <a:rPr lang="en-US" altLang="zh-CN" dirty="0"/>
              <a:t>==</a:t>
            </a:r>
            <a:r>
              <a:rPr lang="zh-CN" altLang="en-US" dirty="0"/>
              <a:t>助教老师；</a:t>
            </a:r>
            <a:endParaRPr lang="en-US" altLang="zh-CN" dirty="0"/>
          </a:p>
          <a:p>
            <a:r>
              <a:rPr lang="en-US" altLang="zh-CN" dirty="0"/>
              <a:t>VIP</a:t>
            </a:r>
            <a:r>
              <a:rPr lang="zh-CN" altLang="en-US" dirty="0"/>
              <a:t>录播；</a:t>
            </a:r>
            <a:r>
              <a:rPr lang="en-US" altLang="zh-CN" dirty="0"/>
              <a:t> </a:t>
            </a:r>
            <a:r>
              <a:rPr lang="zh-CN" altLang="en-US" dirty="0"/>
              <a:t>半个小时左右就会出录播</a:t>
            </a:r>
            <a:r>
              <a:rPr lang="en-US" altLang="zh-CN" dirty="0"/>
              <a:t>+</a:t>
            </a:r>
            <a:r>
              <a:rPr lang="zh-CN" altLang="en-US" dirty="0"/>
              <a:t>课件代码；</a:t>
            </a:r>
            <a:endParaRPr lang="en-US" altLang="zh-CN" dirty="0"/>
          </a:p>
          <a:p>
            <a:r>
              <a:rPr lang="zh-CN" altLang="en-US" dirty="0"/>
              <a:t>神秘礼包：我给助教老师，每个人都有；找助教领取；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666</a:t>
            </a:r>
            <a:r>
              <a:rPr lang="zh-CN" altLang="en-US" dirty="0"/>
              <a:t>不能停</a:t>
            </a:r>
            <a:r>
              <a:rPr lang="en-US" altLang="zh-CN" dirty="0"/>
              <a:t>~~~~</a:t>
            </a:r>
          </a:p>
        </p:txBody>
      </p:sp>
    </p:spTree>
    <p:extLst>
      <p:ext uri="{BB962C8B-B14F-4D97-AF65-F5344CB8AC3E}">
        <p14:creationId xmlns:p14="http://schemas.microsoft.com/office/powerpoint/2010/main" val="31079398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准时开播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87C03-D90C-4184-AA05-DDC81188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10" y="555610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F0E36-A8C1-423A-AB49-8CD7F4F00B5B}"/>
              </a:ext>
            </a:extLst>
          </p:cNvPr>
          <p:cNvSpPr txBox="1"/>
          <p:nvPr/>
        </p:nvSpPr>
        <p:spPr>
          <a:xfrm>
            <a:off x="476249" y="698501"/>
            <a:ext cx="5463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能听到老师讲话的（</a:t>
            </a:r>
            <a:r>
              <a:rPr lang="zh-CN" altLang="en-US" dirty="0">
                <a:solidFill>
                  <a:srgbClr val="FF0000"/>
                </a:solidFill>
              </a:rPr>
              <a:t>要求声音很清晰</a:t>
            </a:r>
            <a:r>
              <a:rPr lang="zh-CN" altLang="en-US" dirty="0"/>
              <a:t>），能看到老师的屏幕的</a:t>
            </a:r>
            <a:endParaRPr lang="en-US" altLang="zh-CN" dirty="0"/>
          </a:p>
          <a:p>
            <a:r>
              <a:rPr lang="zh-CN" altLang="en-US" dirty="0"/>
              <a:t>刷个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今天开始，</a:t>
            </a:r>
            <a:r>
              <a:rPr lang="en-US" altLang="zh-CN" dirty="0"/>
              <a:t>Richard</a:t>
            </a:r>
            <a:r>
              <a:rPr lang="zh-CN" altLang="en-US" dirty="0"/>
              <a:t>老师给大家分享关于消息队列；</a:t>
            </a:r>
            <a:endParaRPr lang="en-US" altLang="zh-CN" dirty="0"/>
          </a:p>
          <a:p>
            <a:r>
              <a:rPr lang="zh-CN" altLang="en-US" dirty="0"/>
              <a:t>四次课，从初步使用到消息队列的集群使用；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准备好学习的小伙伴儿，刷个</a:t>
            </a:r>
            <a:r>
              <a:rPr lang="en-US" altLang="zh-CN" dirty="0"/>
              <a:t>1  </a:t>
            </a:r>
            <a:r>
              <a:rPr lang="zh-CN" altLang="en-US" dirty="0"/>
              <a:t>我们就准备开始进入今晚的主题了；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关于这四节课，老师会做全程的视频录播</a:t>
            </a:r>
            <a:r>
              <a:rPr lang="en-US" altLang="zh-CN" dirty="0"/>
              <a:t>+</a:t>
            </a:r>
            <a:r>
              <a:rPr lang="zh-CN" altLang="en-US" dirty="0"/>
              <a:t>课件代码；</a:t>
            </a:r>
            <a:endParaRPr lang="en-US" altLang="zh-CN" dirty="0"/>
          </a:p>
          <a:p>
            <a:r>
              <a:rPr lang="zh-CN" altLang="en-US" dirty="0"/>
              <a:t>大家可以获取；找助教老师；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2655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题提问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20FB1-002F-48A0-84B8-950F5DCB876B}"/>
              </a:ext>
            </a:extLst>
          </p:cNvPr>
          <p:cNvSpPr txBox="1"/>
          <p:nvPr/>
        </p:nvSpPr>
        <p:spPr>
          <a:xfrm>
            <a:off x="501650" y="607864"/>
            <a:ext cx="8064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高级班</a:t>
            </a:r>
            <a:r>
              <a:rPr lang="en-US" altLang="zh-CN" dirty="0"/>
              <a:t>Richard </a:t>
            </a:r>
            <a:r>
              <a:rPr lang="zh-CN" altLang="en-US" dirty="0"/>
              <a:t>老师第一负责人；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有问题就直接提；</a:t>
            </a:r>
            <a:endParaRPr lang="en-US" altLang="zh-CN" dirty="0"/>
          </a:p>
          <a:p>
            <a:r>
              <a:rPr lang="zh-CN" altLang="en-US" dirty="0"/>
              <a:t>明天晚上还想要继续来一起学习的  一起刷个</a:t>
            </a:r>
            <a:r>
              <a:rPr lang="en-US" altLang="zh-CN" dirty="0"/>
              <a:t>666</a:t>
            </a:r>
          </a:p>
          <a:p>
            <a:endParaRPr lang="en-US" altLang="zh-CN" dirty="0"/>
          </a:p>
          <a:p>
            <a:r>
              <a:rPr lang="zh-CN" altLang="en-US" dirty="0"/>
              <a:t>如果在工作中遇到问题，也可以直接找老师，老师很乐意解决你们的问题；</a:t>
            </a:r>
            <a:endParaRPr lang="en-US" altLang="zh-CN" dirty="0"/>
          </a:p>
          <a:p>
            <a:r>
              <a:rPr lang="zh-CN" altLang="en-US" dirty="0"/>
              <a:t>你们通过助教老师可以找到我；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最后再来一波</a:t>
            </a:r>
            <a:r>
              <a:rPr lang="en-US" altLang="zh-CN" dirty="0"/>
              <a:t>666</a:t>
            </a:r>
            <a:r>
              <a:rPr lang="zh-CN" altLang="en-US"/>
              <a:t>以后，就准备下课了、 明天晚上接着学习；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517672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457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430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准时开播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87C03-D90C-4184-AA05-DDC81188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10" y="555610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F0E36-A8C1-423A-AB49-8CD7F4F00B5B}"/>
              </a:ext>
            </a:extLst>
          </p:cNvPr>
          <p:cNvSpPr txBox="1"/>
          <p:nvPr/>
        </p:nvSpPr>
        <p:spPr>
          <a:xfrm>
            <a:off x="476249" y="698501"/>
            <a:ext cx="5463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能听到老师讲话的（</a:t>
            </a:r>
            <a:r>
              <a:rPr lang="zh-CN" altLang="en-US" b="1" dirty="0">
                <a:solidFill>
                  <a:srgbClr val="FF0000"/>
                </a:solidFill>
              </a:rPr>
              <a:t>要求声音很清晰</a:t>
            </a:r>
            <a:r>
              <a:rPr lang="zh-CN" altLang="en-US" dirty="0"/>
              <a:t>），能看到右边的这个帅哥，</a:t>
            </a:r>
            <a:endParaRPr lang="en-US" altLang="zh-CN" dirty="0"/>
          </a:p>
          <a:p>
            <a:r>
              <a:rPr lang="zh-CN" altLang="en-US" dirty="0"/>
              <a:t>刷个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今天是消息队列专题第二弹：</a:t>
            </a:r>
            <a:endParaRPr lang="en-US" altLang="zh-CN" dirty="0"/>
          </a:p>
          <a:p>
            <a:r>
              <a:rPr lang="zh-CN" altLang="en-US" dirty="0"/>
              <a:t>昨晚来听过课的，可还满意？满意刷个</a:t>
            </a:r>
            <a:r>
              <a:rPr lang="en-US" altLang="zh-CN" dirty="0"/>
              <a:t>6  </a:t>
            </a:r>
            <a:r>
              <a:rPr lang="zh-CN" altLang="en-US" dirty="0"/>
              <a:t>否则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如果前面错过了我们的课程</a:t>
            </a:r>
            <a:r>
              <a:rPr lang="en-US" altLang="zh-CN" dirty="0"/>
              <a:t>,</a:t>
            </a:r>
            <a:r>
              <a:rPr lang="zh-CN" altLang="en-US" dirty="0"/>
              <a:t>找助教老师可以获取视频录播</a:t>
            </a:r>
            <a:r>
              <a:rPr lang="en-US" altLang="zh-CN" dirty="0"/>
              <a:t>+</a:t>
            </a:r>
            <a:r>
              <a:rPr lang="zh-CN" altLang="en-US" dirty="0"/>
              <a:t>课件代码；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现在准备好学习的小伙伴儿：刷个专属字母</a:t>
            </a:r>
            <a:r>
              <a:rPr lang="en-US" altLang="zh-CN" dirty="0"/>
              <a:t>X</a:t>
            </a:r>
            <a:r>
              <a:rPr lang="zh-CN" altLang="en-US" dirty="0"/>
              <a:t>；</a:t>
            </a:r>
            <a:br>
              <a:rPr lang="en-US" altLang="zh-CN" dirty="0"/>
            </a:br>
            <a:r>
              <a:rPr lang="zh-CN" altLang="en-US" dirty="0"/>
              <a:t>准备开始今晚的课程了</a:t>
            </a:r>
            <a:r>
              <a:rPr lang="en-US" altLang="zh-CN" dirty="0"/>
              <a:t>··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003286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专题目标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87C03-D90C-4184-AA05-DDC81188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40" y="647067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C6A8AF-E6C1-4474-AA45-4E4F0C8C7297}"/>
              </a:ext>
            </a:extLst>
          </p:cNvPr>
          <p:cNvSpPr txBox="1"/>
          <p:nvPr/>
        </p:nvSpPr>
        <p:spPr>
          <a:xfrm>
            <a:off x="501651" y="698501"/>
            <a:ext cx="5942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Day01</a:t>
            </a:r>
            <a:r>
              <a:rPr lang="zh-CN" altLang="en-US" dirty="0"/>
              <a:t>：队列的背景，队列解决的问题；</a:t>
            </a:r>
            <a:endParaRPr lang="en-US" altLang="zh-CN" dirty="0"/>
          </a:p>
          <a:p>
            <a:r>
              <a:rPr lang="en-US" altLang="zh-CN" dirty="0"/>
              <a:t>Day02</a:t>
            </a:r>
            <a:r>
              <a:rPr lang="zh-CN" altLang="en-US" dirty="0"/>
              <a:t>：队列使用的疑难杂症，路由；消息持久化；</a:t>
            </a:r>
            <a:endParaRPr lang="en-US" altLang="zh-CN" dirty="0"/>
          </a:p>
          <a:p>
            <a:r>
              <a:rPr lang="en-US" altLang="zh-CN" dirty="0"/>
              <a:t>Day03</a:t>
            </a:r>
            <a:r>
              <a:rPr lang="zh-CN" altLang="en-US" dirty="0"/>
              <a:t>：颠覆队列的先进先出，优先级，安全性，权重；</a:t>
            </a:r>
            <a:endParaRPr lang="en-US" altLang="zh-CN" dirty="0"/>
          </a:p>
          <a:p>
            <a:r>
              <a:rPr lang="en-US" altLang="zh-CN" dirty="0"/>
              <a:t>Day04</a:t>
            </a:r>
            <a:r>
              <a:rPr lang="zh-CN" altLang="en-US" dirty="0"/>
              <a:t>：队列的集群环境搭建，集群算法，权重策略；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2325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7170" y="253604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高级班体验课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85830" y="1367134"/>
            <a:ext cx="3960480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消息队列专题</a:t>
            </a:r>
            <a:r>
              <a:rPr kumimoji="0" lang="en-US" altLang="zh-CN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20200508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第二弹：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消息队列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环境搭建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的可视化管理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C#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驱动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RabbitMQ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实现生产者消费者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多种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Exchange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解决疑难杂症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生产者消费者模式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/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观察者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/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发布订阅模式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消息持久化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450288" y="1344612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6972" y="1131650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284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授课环境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22836" y="633888"/>
            <a:ext cx="7922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Windows10</a:t>
            </a:r>
            <a:r>
              <a:rPr lang="zh-CN" altLang="en-US" dirty="0"/>
              <a:t>企业版</a:t>
            </a:r>
            <a:endParaRPr lang="en-US" altLang="zh-CN" dirty="0"/>
          </a:p>
          <a:p>
            <a:r>
              <a:rPr lang="en-US" altLang="zh-CN" dirty="0"/>
              <a:t>2   Visual Studio2019  16.5.4</a:t>
            </a:r>
          </a:p>
          <a:p>
            <a:r>
              <a:rPr lang="en-US" altLang="zh-CN" dirty="0"/>
              <a:t>3   AspNetCore3.1.3</a:t>
            </a:r>
          </a:p>
          <a:p>
            <a:pPr marL="342900" indent="-342900">
              <a:buAutoNum type="arabicPlain" startAt="4"/>
            </a:pPr>
            <a:r>
              <a:rPr lang="en-US" altLang="zh-CN" dirty="0"/>
              <a:t>RabbitMQ    3.8.3</a:t>
            </a:r>
          </a:p>
          <a:p>
            <a:pPr marL="342900" indent="-342900">
              <a:buAutoNum type="arabicPlain" startAt="4"/>
            </a:pPr>
            <a:endParaRPr lang="en-US" altLang="zh-CN" dirty="0"/>
          </a:p>
          <a:p>
            <a:r>
              <a:rPr lang="zh-CN" altLang="en-US" dirty="0"/>
              <a:t>安装包和安装说明文档</a:t>
            </a:r>
            <a:r>
              <a:rPr lang="en-US" altLang="zh-CN" dirty="0"/>
              <a:t>==</a:t>
            </a:r>
            <a:r>
              <a:rPr lang="zh-CN" altLang="en-US" dirty="0"/>
              <a:t>找助教老师获取；</a:t>
            </a:r>
          </a:p>
        </p:txBody>
      </p:sp>
    </p:spTree>
    <p:extLst>
      <p:ext uri="{BB962C8B-B14F-4D97-AF65-F5344CB8AC3E}">
        <p14:creationId xmlns:p14="http://schemas.microsoft.com/office/powerpoint/2010/main" val="236664695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298" name="组合 12297">
            <a:extLst>
              <a:ext uri="{FF2B5EF4-FFF2-40B4-BE49-F238E27FC236}">
                <a16:creationId xmlns:a16="http://schemas.microsoft.com/office/drawing/2014/main" id="{0E5B0607-06B3-4F9C-A96B-2259AF560F77}"/>
              </a:ext>
            </a:extLst>
          </p:cNvPr>
          <p:cNvGrpSpPr/>
          <p:nvPr/>
        </p:nvGrpSpPr>
        <p:grpSpPr>
          <a:xfrm>
            <a:off x="734492" y="1059645"/>
            <a:ext cx="4412066" cy="2087588"/>
            <a:chOff x="736482" y="843630"/>
            <a:chExt cx="3999104" cy="2087588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5B6A2716-DB75-494D-B486-020C6CDF57AA}"/>
                </a:ext>
              </a:extLst>
            </p:cNvPr>
            <p:cNvSpPr/>
            <p:nvPr/>
          </p:nvSpPr>
          <p:spPr>
            <a:xfrm>
              <a:off x="1822233" y="843630"/>
              <a:ext cx="1669692" cy="208758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2294" name="文本框 12293">
              <a:extLst>
                <a:ext uri="{FF2B5EF4-FFF2-40B4-BE49-F238E27FC236}">
                  <a16:creationId xmlns:a16="http://schemas.microsoft.com/office/drawing/2014/main" id="{2AF3BFBA-78B5-44A5-893D-C3B516E0584D}"/>
                </a:ext>
              </a:extLst>
            </p:cNvPr>
            <p:cNvSpPr txBox="1"/>
            <p:nvPr/>
          </p:nvSpPr>
          <p:spPr>
            <a:xfrm>
              <a:off x="2045884" y="966727"/>
              <a:ext cx="1297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Erlang</a:t>
              </a:r>
              <a:r>
                <a:rPr lang="zh-CN" altLang="en-US" sz="1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运行时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736482" y="2510203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008796" y="2469554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293" name="组合 12292">
              <a:extLst>
                <a:ext uri="{FF2B5EF4-FFF2-40B4-BE49-F238E27FC236}">
                  <a16:creationId xmlns:a16="http://schemas.microsoft.com/office/drawing/2014/main" id="{B166DB73-6D95-437F-8F4E-D292C9E33949}"/>
                </a:ext>
              </a:extLst>
            </p:cNvPr>
            <p:cNvGrpSpPr/>
            <p:nvPr/>
          </p:nvGrpSpPr>
          <p:grpSpPr>
            <a:xfrm>
              <a:off x="1979820" y="1347665"/>
              <a:ext cx="1363430" cy="1440100"/>
              <a:chOff x="1979820" y="1059645"/>
              <a:chExt cx="1363430" cy="172812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04B3F9E-E168-472C-AB5D-4849E759DFC4}"/>
                  </a:ext>
                </a:extLst>
              </p:cNvPr>
              <p:cNvSpPr/>
              <p:nvPr/>
            </p:nvSpPr>
            <p:spPr>
              <a:xfrm>
                <a:off x="1979820" y="1059645"/>
                <a:ext cx="1363430" cy="1728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rgbClr val="FF0000"/>
                    </a:solidFill>
                  </a:rPr>
                  <a:t>RabbitMQ </a:t>
                </a:r>
                <a:br>
                  <a:rPr lang="en-US" altLang="zh-CN" sz="1400" b="1" dirty="0">
                    <a:solidFill>
                      <a:srgbClr val="FF0000"/>
                    </a:solidFill>
                  </a:rPr>
                </a:br>
                <a:r>
                  <a:rPr lang="en-US" altLang="zh-CN" sz="1400" b="1" dirty="0">
                    <a:solidFill>
                      <a:srgbClr val="FF0000"/>
                    </a:solidFill>
                  </a:rPr>
                  <a:t>Server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D56441AB-E3A2-49F5-A01F-5FA6B2CB8644}"/>
                  </a:ext>
                </a:extLst>
              </p:cNvPr>
              <p:cNvSpPr/>
              <p:nvPr/>
            </p:nvSpPr>
            <p:spPr>
              <a:xfrm>
                <a:off x="2123830" y="203873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Queue-1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214890B5-B889-4AC1-AE54-6F00547D7A49}"/>
                  </a:ext>
                </a:extLst>
              </p:cNvPr>
              <p:cNvSpPr/>
              <p:nvPr/>
            </p:nvSpPr>
            <p:spPr>
              <a:xfrm>
                <a:off x="2113224" y="226254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Queue-2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FCC207E8-E36A-4A12-B868-AB1420F3B384}"/>
                  </a:ext>
                </a:extLst>
              </p:cNvPr>
              <p:cNvSpPr/>
              <p:nvPr/>
            </p:nvSpPr>
            <p:spPr>
              <a:xfrm>
                <a:off x="2123830" y="2486020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Queue-3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D57BDE3-CAD7-4BED-8A3C-6B0B1A7FEF85}"/>
                </a:ext>
              </a:extLst>
            </p:cNvPr>
            <p:cNvCxnSpPr>
              <a:cxnSpLocks/>
              <a:stCxn id="3" idx="3"/>
              <a:endCxn id="23" idx="1"/>
            </p:cNvCxnSpPr>
            <p:nvPr/>
          </p:nvCxnSpPr>
          <p:spPr>
            <a:xfrm flipV="1">
              <a:off x="1454402" y="2624775"/>
              <a:ext cx="669428" cy="9593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18BB4E2-9EB2-488B-9DC8-EF4A87B36964}"/>
                </a:ext>
              </a:extLst>
            </p:cNvPr>
            <p:cNvCxnSpPr>
              <a:cxnSpLocks/>
              <a:stCxn id="3" idx="3"/>
              <a:endCxn id="22" idx="1"/>
            </p:cNvCxnSpPr>
            <p:nvPr/>
          </p:nvCxnSpPr>
          <p:spPr>
            <a:xfrm flipV="1">
              <a:off x="1454402" y="2438546"/>
              <a:ext cx="658823" cy="28216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B818FE7-4D36-46CC-9C7A-098F5E20162A}"/>
                </a:ext>
              </a:extLst>
            </p:cNvPr>
            <p:cNvCxnSpPr>
              <a:cxnSpLocks/>
              <a:stCxn id="23" idx="3"/>
              <a:endCxn id="8" idx="1"/>
            </p:cNvCxnSpPr>
            <p:nvPr/>
          </p:nvCxnSpPr>
          <p:spPr>
            <a:xfrm>
              <a:off x="3197964" y="2624775"/>
              <a:ext cx="810832" cy="7561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A24007A-225A-4D0B-B979-3274A8F3FAFB}"/>
                </a:ext>
              </a:extLst>
            </p:cNvPr>
            <p:cNvCxnSpPr>
              <a:cxnSpLocks/>
              <a:stCxn id="22" idx="3"/>
              <a:endCxn id="8" idx="1"/>
            </p:cNvCxnSpPr>
            <p:nvPr/>
          </p:nvCxnSpPr>
          <p:spPr>
            <a:xfrm>
              <a:off x="3187359" y="2438546"/>
              <a:ext cx="821437" cy="26184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stCxn id="21" idx="3"/>
              <a:endCxn id="8" idx="1"/>
            </p:cNvCxnSpPr>
            <p:nvPr/>
          </p:nvCxnSpPr>
          <p:spPr>
            <a:xfrm>
              <a:off x="3197964" y="2252037"/>
              <a:ext cx="810832" cy="44834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  <a:endCxn id="21" idx="1"/>
            </p:cNvCxnSpPr>
            <p:nvPr/>
          </p:nvCxnSpPr>
          <p:spPr>
            <a:xfrm flipV="1">
              <a:off x="1454402" y="2252037"/>
              <a:ext cx="669428" cy="46867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93036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882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包下载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4" y="698501"/>
            <a:ext cx="5346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Erlang</a:t>
            </a:r>
            <a:r>
              <a:rPr lang="zh-CN" altLang="en-US" dirty="0"/>
              <a:t>语言运行环境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下载地址：</a:t>
            </a:r>
            <a:r>
              <a:rPr lang="en-US" altLang="zh-CN" dirty="0">
                <a:hlinkClick r:id="rId2"/>
              </a:rPr>
              <a:t>http://www.erlang.org/downloads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zh-CN" altLang="en-US" dirty="0"/>
              <a:t>百度云下载地址：</a:t>
            </a:r>
            <a:r>
              <a:rPr lang="en-US" altLang="zh-CN" dirty="0"/>
              <a:t>https://pan.baidu.com/s/1eHRa6BZZ3UN-Cj4Of8sASA </a:t>
            </a:r>
            <a:r>
              <a:rPr lang="zh-CN" altLang="en-US" dirty="0"/>
              <a:t>提取码：</a:t>
            </a:r>
            <a:r>
              <a:rPr lang="en-US" altLang="zh-CN" dirty="0"/>
              <a:t>ou3k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4E911F-507A-48B0-BE66-0375A536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45" y="483078"/>
            <a:ext cx="1828800" cy="1790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5B09CD-97EF-4FD8-A181-7EDAD46D49EE}"/>
              </a:ext>
            </a:extLst>
          </p:cNvPr>
          <p:cNvSpPr txBox="1"/>
          <p:nvPr/>
        </p:nvSpPr>
        <p:spPr>
          <a:xfrm>
            <a:off x="522084" y="2571750"/>
            <a:ext cx="713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>
                <a:sym typeface="Impact" panose="020B0806030902050204" pitchFamily="2" charset="0"/>
              </a:rPr>
              <a:t>RabbitMQ</a:t>
            </a:r>
            <a:r>
              <a:rPr lang="zh-CN" altLang="en-US" dirty="0"/>
              <a:t>包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下载地址：</a:t>
            </a:r>
            <a:r>
              <a:rPr lang="en-US" altLang="zh-CN" dirty="0">
                <a:hlinkClick r:id="rId4"/>
              </a:rPr>
              <a:t> https://www.rabbitmq.com/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zh-CN" altLang="en-US" dirty="0"/>
              <a:t>百度云下载地址：链接：</a:t>
            </a:r>
            <a:r>
              <a:rPr lang="en-US" altLang="zh-CN" dirty="0"/>
              <a:t>https://pan.baidu.com/s/1jmlgh6osLtfkaoNi259dSw </a:t>
            </a:r>
            <a:r>
              <a:rPr lang="zh-CN" altLang="en-US" dirty="0"/>
              <a:t>提取码：</a:t>
            </a:r>
            <a:r>
              <a:rPr lang="en-US" altLang="zh-CN" dirty="0" err="1"/>
              <a:t>jskq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12477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4756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测试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环境安装状态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4" y="698501"/>
            <a:ext cx="71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CMD </a:t>
            </a:r>
            <a:r>
              <a:rPr lang="zh-CN" altLang="en-US" dirty="0"/>
              <a:t>命令执行：</a:t>
            </a:r>
            <a:r>
              <a:rPr lang="en-US" altLang="zh-CN" dirty="0"/>
              <a:t> </a:t>
            </a:r>
            <a:r>
              <a:rPr lang="en-US" altLang="zh-CN" dirty="0" err="1"/>
              <a:t>erl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F9360-D305-4517-88FC-E1E49970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0" y="1203655"/>
            <a:ext cx="49339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520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配置环境变量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ERLANG_HOME</a:t>
            </a:r>
            <a:r>
              <a:rPr lang="zh-CN" altLang="en-US" dirty="0"/>
              <a:t>：</a:t>
            </a:r>
            <a:r>
              <a:rPr lang="en-US" altLang="zh-CN" dirty="0"/>
              <a:t>C:\Program Files\erl10.5</a:t>
            </a:r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en-US" altLang="zh-CN" dirty="0"/>
              <a:t>: %ERLANG_HOME%\bin</a:t>
            </a:r>
          </a:p>
          <a:p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RABBITMQ_SERVER</a:t>
            </a:r>
            <a:r>
              <a:rPr lang="en-US" altLang="zh-CN" dirty="0"/>
              <a:t>: C:\Program Files\erl_rabbitmq_server-3.8.3(</a:t>
            </a:r>
            <a:r>
              <a:rPr lang="zh-CN" altLang="en-US" dirty="0"/>
              <a:t>根目录</a:t>
            </a:r>
            <a:r>
              <a:rPr lang="en-US" altLang="zh-CN" dirty="0"/>
              <a:t>)</a:t>
            </a:r>
          </a:p>
          <a:p>
            <a:pPr marL="342900" indent="-342900">
              <a:buAutoNum type="arabicPlain"/>
            </a:pPr>
            <a:r>
              <a:rPr lang="en-US" altLang="zh-CN" dirty="0">
                <a:solidFill>
                  <a:srgbClr val="FF0000"/>
                </a:solidFill>
              </a:rPr>
              <a:t>Path 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％</a:t>
            </a:r>
            <a:r>
              <a:rPr lang="en-US" altLang="zh-CN" dirty="0"/>
              <a:t>RABBITMQ_SERVER</a:t>
            </a:r>
            <a:r>
              <a:rPr lang="zh-CN" altLang="en-US" dirty="0"/>
              <a:t>％</a:t>
            </a:r>
            <a:r>
              <a:rPr lang="en-US" altLang="zh-CN" dirty="0"/>
              <a:t>\</a:t>
            </a:r>
            <a:r>
              <a:rPr lang="en-US" altLang="zh-CN" dirty="0" err="1"/>
              <a:t>sbin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7686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专题目标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987C03-D90C-4184-AA05-DDC81188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40" y="647067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C6A8AF-E6C1-4474-AA45-4E4F0C8C7297}"/>
              </a:ext>
            </a:extLst>
          </p:cNvPr>
          <p:cNvSpPr txBox="1"/>
          <p:nvPr/>
        </p:nvSpPr>
        <p:spPr>
          <a:xfrm>
            <a:off x="501651" y="698501"/>
            <a:ext cx="5942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RabbitMQ</a:t>
            </a:r>
            <a:r>
              <a:rPr lang="zh-CN" altLang="en-US" dirty="0"/>
              <a:t>为期四天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Day01</a:t>
            </a:r>
            <a:r>
              <a:rPr lang="zh-CN" altLang="en-US" dirty="0"/>
              <a:t>：队列的背景，队列解决的问题；</a:t>
            </a:r>
            <a:endParaRPr lang="en-US" altLang="zh-CN" dirty="0"/>
          </a:p>
          <a:p>
            <a:r>
              <a:rPr lang="en-US" altLang="zh-CN" dirty="0"/>
              <a:t>Day02</a:t>
            </a:r>
            <a:r>
              <a:rPr lang="zh-CN" altLang="en-US" dirty="0"/>
              <a:t>：队列使用的疑难杂症，路由；消息持久化；</a:t>
            </a:r>
            <a:endParaRPr lang="en-US" altLang="zh-CN" dirty="0"/>
          </a:p>
          <a:p>
            <a:r>
              <a:rPr lang="en-US" altLang="zh-CN" dirty="0"/>
              <a:t>Day03</a:t>
            </a:r>
            <a:r>
              <a:rPr lang="zh-CN" altLang="en-US" dirty="0"/>
              <a:t>：颠覆队列的先进先出，优先级，安全性，权重；</a:t>
            </a:r>
            <a:endParaRPr lang="en-US" altLang="zh-CN" dirty="0"/>
          </a:p>
          <a:p>
            <a:r>
              <a:rPr lang="en-US" altLang="zh-CN" dirty="0"/>
              <a:t>Day04</a:t>
            </a:r>
            <a:r>
              <a:rPr lang="zh-CN" altLang="en-US" dirty="0"/>
              <a:t>：队列的集群环境搭建，集群算法，权重策略；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896108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尝试安装和启动服务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install     </a:t>
            </a:r>
            <a:r>
              <a:rPr lang="zh-CN" altLang="en-US" dirty="0"/>
              <a:t>安装服务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enable   </a:t>
            </a:r>
            <a:r>
              <a:rPr lang="zh-CN" altLang="en-US" dirty="0"/>
              <a:t>服务启用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</a:t>
            </a:r>
            <a:r>
              <a:rPr lang="en-US" altLang="zh-CN" dirty="0"/>
              <a:t>-service start	   </a:t>
            </a:r>
            <a:r>
              <a:rPr lang="zh-CN" altLang="en-US" dirty="0"/>
              <a:t>启动服务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start_app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rabbitmq</a:t>
            </a:r>
            <a:r>
              <a:rPr lang="en-US" altLang="zh-CN" dirty="0"/>
              <a:t>-plugins enable </a:t>
            </a:r>
            <a:r>
              <a:rPr lang="en-US" altLang="zh-CN" dirty="0" err="1"/>
              <a:t>rabbitmq_management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rabbitmqctl</a:t>
            </a:r>
            <a:r>
              <a:rPr lang="en-US" altLang="zh-CN" dirty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187741559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权限问题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在安装目录下需要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C:\Windows\System32\config\systemprofile</a:t>
            </a:r>
            <a:r>
              <a:rPr lang="zh-CN" altLang="en-US" dirty="0"/>
              <a:t>下需要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如果在</a:t>
            </a:r>
            <a:r>
              <a:rPr lang="en-US" altLang="zh-CN" dirty="0"/>
              <a:t>Windows</a:t>
            </a:r>
            <a:r>
              <a:rPr lang="zh-CN" altLang="en-US" dirty="0"/>
              <a:t>路径下你的名称是中文</a:t>
            </a:r>
            <a:r>
              <a:rPr lang="en-US" altLang="zh-CN" dirty="0"/>
              <a:t>—</a:t>
            </a:r>
            <a:r>
              <a:rPr lang="zh-CN" altLang="en-US" dirty="0"/>
              <a:t>坑；</a:t>
            </a:r>
            <a:endParaRPr lang="en-US" altLang="zh-CN" dirty="0"/>
          </a:p>
          <a:p>
            <a:r>
              <a:rPr lang="zh-CN" altLang="en-US" dirty="0"/>
              <a:t>需要修改一下名称；</a:t>
            </a:r>
            <a:r>
              <a:rPr lang="en-US" altLang="zh-CN" dirty="0"/>
              <a:t>==</a:t>
            </a:r>
            <a:r>
              <a:rPr lang="zh-CN" altLang="en-US" dirty="0"/>
              <a:t>找助教老师获取一下；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122928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环境准备就绪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</a:t>
            </a:r>
            <a:r>
              <a:rPr lang="en-US" altLang="zh-CN" dirty="0"/>
              <a:t>localhost:15672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41D597-0032-4BF8-83F7-2DF894FD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0" y="1321341"/>
            <a:ext cx="73914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200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命令查看信息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status  </a:t>
            </a:r>
            <a:r>
              <a:rPr lang="zh-CN" altLang="en-US" dirty="0"/>
              <a:t>查询状态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</a:t>
            </a:r>
            <a:r>
              <a:rPr lang="en-US" altLang="zh-CN" dirty="0" err="1"/>
              <a:t>list_users</a:t>
            </a:r>
            <a:r>
              <a:rPr lang="en-US" altLang="zh-CN" dirty="0"/>
              <a:t>  </a:t>
            </a:r>
            <a:r>
              <a:rPr lang="zh-CN" altLang="en-US" dirty="0"/>
              <a:t>查看用户列表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add_user</a:t>
            </a:r>
            <a:r>
              <a:rPr lang="en-US" altLang="zh-CN" dirty="0"/>
              <a:t>  Richard 123456   //</a:t>
            </a:r>
            <a:r>
              <a:rPr lang="zh-CN" altLang="en-US" dirty="0"/>
              <a:t>创建用户</a:t>
            </a:r>
            <a:r>
              <a:rPr lang="en-US" altLang="zh-CN" dirty="0"/>
              <a:t>JC</a:t>
            </a:r>
            <a:r>
              <a:rPr lang="zh-CN" altLang="en-US" dirty="0"/>
              <a:t>密码为</a:t>
            </a:r>
            <a:r>
              <a:rPr lang="en-US" altLang="zh-CN" dirty="0" err="1"/>
              <a:t>JayChou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set_permissions</a:t>
            </a:r>
            <a:r>
              <a:rPr lang="en-US" altLang="zh-CN" dirty="0"/>
              <a:t> Richard ".*"  ".*"  ".*"    //</a:t>
            </a:r>
            <a:r>
              <a:rPr lang="zh-CN" altLang="en-US" dirty="0"/>
              <a:t>赋予</a:t>
            </a:r>
            <a:r>
              <a:rPr lang="en-US" altLang="zh-CN" dirty="0"/>
              <a:t>JC</a:t>
            </a:r>
            <a:r>
              <a:rPr lang="zh-CN" altLang="en-US" dirty="0"/>
              <a:t>读写所有消息队列的权限</a:t>
            </a:r>
          </a:p>
          <a:p>
            <a:pPr marL="342900" indent="-342900">
              <a:buAutoNum type="arabicPlain"/>
            </a:pPr>
            <a:r>
              <a:rPr lang="en-US" altLang="zh-CN" dirty="0" err="1"/>
              <a:t>rabbitmqctl</a:t>
            </a:r>
            <a:r>
              <a:rPr lang="en-US" altLang="zh-CN" dirty="0"/>
              <a:t>  </a:t>
            </a:r>
            <a:r>
              <a:rPr lang="en-US" altLang="zh-CN" dirty="0" err="1"/>
              <a:t>set_user_tags</a:t>
            </a:r>
            <a:r>
              <a:rPr lang="en-US" altLang="zh-CN" dirty="0"/>
              <a:t> Richard administrator    //</a:t>
            </a:r>
            <a:r>
              <a:rPr lang="zh-CN" altLang="en-US" dirty="0"/>
              <a:t>分配用户组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363064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882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卸载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和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Erlang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环境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14666" y="698501"/>
            <a:ext cx="8442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zh-CN" dirty="0"/>
              <a:t>打开</a:t>
            </a:r>
            <a:r>
              <a:rPr lang="en-US" altLang="zh-CN" dirty="0"/>
              <a:t>Windows</a:t>
            </a:r>
            <a:r>
              <a:rPr lang="zh-CN" altLang="zh-CN" dirty="0"/>
              <a:t>控制面板，双击</a:t>
            </a:r>
            <a:r>
              <a:rPr lang="en-US" altLang="zh-CN" dirty="0"/>
              <a:t>“</a:t>
            </a:r>
            <a:r>
              <a:rPr lang="zh-CN" altLang="zh-CN" dirty="0"/>
              <a:t>程序和功能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2   </a:t>
            </a:r>
            <a:r>
              <a:rPr lang="zh-CN" altLang="zh-CN" dirty="0"/>
              <a:t>在当前安装的程序列表中，右键单击</a:t>
            </a:r>
            <a:r>
              <a:rPr lang="en-US" altLang="zh-CN" dirty="0"/>
              <a:t>RabbitMQ Server</a:t>
            </a:r>
            <a:r>
              <a:rPr lang="zh-CN" altLang="zh-CN" dirty="0"/>
              <a:t>，然后单击</a:t>
            </a:r>
            <a:r>
              <a:rPr lang="en-US" altLang="zh-CN" dirty="0"/>
              <a:t>“</a:t>
            </a:r>
            <a:r>
              <a:rPr lang="zh-CN" altLang="zh-CN" dirty="0"/>
              <a:t>卸载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3   </a:t>
            </a:r>
            <a:r>
              <a:rPr lang="zh-CN" altLang="zh-CN" dirty="0"/>
              <a:t>在当前安装的程序列表中，右键单击</a:t>
            </a:r>
            <a:r>
              <a:rPr lang="en-US" altLang="zh-CN" dirty="0"/>
              <a:t>“Erlang OTP”</a:t>
            </a:r>
            <a:r>
              <a:rPr lang="zh-CN" altLang="zh-CN" dirty="0"/>
              <a:t>，然后单击</a:t>
            </a:r>
            <a:r>
              <a:rPr lang="en-US" altLang="zh-CN" dirty="0"/>
              <a:t>“</a:t>
            </a:r>
            <a:r>
              <a:rPr lang="zh-CN" altLang="zh-CN" dirty="0"/>
              <a:t>卸载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4   </a:t>
            </a:r>
            <a:r>
              <a:rPr lang="zh-CN" altLang="zh-CN" dirty="0"/>
              <a:t>打开</a:t>
            </a:r>
            <a:r>
              <a:rPr lang="en-US" altLang="zh-CN" dirty="0"/>
              <a:t>Windows</a:t>
            </a:r>
            <a:r>
              <a:rPr lang="zh-CN" altLang="zh-CN" dirty="0"/>
              <a:t>任务管理器。</a:t>
            </a:r>
          </a:p>
          <a:p>
            <a:r>
              <a:rPr lang="en-US" altLang="zh-CN" dirty="0"/>
              <a:t>5   </a:t>
            </a:r>
            <a:r>
              <a:rPr lang="zh-CN" altLang="zh-CN" dirty="0"/>
              <a:t>在任务管理器中，查找进程</a:t>
            </a:r>
            <a:r>
              <a:rPr lang="en-US" altLang="zh-CN" dirty="0"/>
              <a:t>epmd.exe</a:t>
            </a:r>
            <a:r>
              <a:rPr lang="zh-CN" altLang="zh-CN" dirty="0"/>
              <a:t>。 如果此进程仍在运行，请右键单击该进程，然后单击</a:t>
            </a:r>
            <a:r>
              <a:rPr lang="en-US" altLang="zh-CN" dirty="0"/>
              <a:t>“</a:t>
            </a:r>
            <a:r>
              <a:rPr lang="zh-CN" altLang="zh-CN" dirty="0"/>
              <a:t>结束进程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6   </a:t>
            </a:r>
            <a:r>
              <a:rPr lang="zh-CN" altLang="zh-CN" dirty="0"/>
              <a:t>删除</a:t>
            </a:r>
            <a:r>
              <a:rPr lang="en-US" altLang="zh-CN" dirty="0"/>
              <a:t>RabbitMQ</a:t>
            </a:r>
            <a:r>
              <a:rPr lang="zh-CN" altLang="zh-CN" dirty="0"/>
              <a:t>和</a:t>
            </a:r>
            <a:r>
              <a:rPr lang="en-US" altLang="zh-CN" dirty="0"/>
              <a:t>Erlang</a:t>
            </a:r>
            <a:r>
              <a:rPr lang="zh-CN" altLang="zh-CN" dirty="0"/>
              <a:t>的所有安装目录。</a:t>
            </a:r>
          </a:p>
          <a:p>
            <a:r>
              <a:rPr lang="en-US" altLang="zh-CN" dirty="0"/>
              <a:t>7   </a:t>
            </a:r>
            <a:r>
              <a:rPr lang="zh-CN" altLang="zh-CN" dirty="0"/>
              <a:t>删除文件</a:t>
            </a:r>
            <a:r>
              <a:rPr lang="en-US" altLang="zh-CN" dirty="0"/>
              <a:t>C</a:t>
            </a:r>
            <a:r>
              <a:rPr lang="zh-CN" altLang="zh-CN" dirty="0"/>
              <a:t>：</a:t>
            </a:r>
            <a:r>
              <a:rPr lang="en-US" altLang="zh-CN" dirty="0"/>
              <a:t>\ Windows \ .</a:t>
            </a:r>
            <a:r>
              <a:rPr lang="en-US" altLang="zh-CN" dirty="0" err="1"/>
              <a:t>erlang.cookie</a:t>
            </a:r>
            <a:r>
              <a:rPr lang="zh-CN" altLang="zh-CN" dirty="0"/>
              <a:t>（如果存在）。</a:t>
            </a:r>
          </a:p>
          <a:p>
            <a:r>
              <a:rPr lang="en-US" altLang="zh-CN" dirty="0"/>
              <a:t>8   </a:t>
            </a:r>
            <a:r>
              <a:rPr lang="zh-CN" altLang="en-US" dirty="0"/>
              <a:t>删除电脑找那个所有的</a:t>
            </a:r>
            <a:r>
              <a:rPr lang="en-US" altLang="zh-CN" dirty="0"/>
              <a:t>.</a:t>
            </a:r>
            <a:r>
              <a:rPr lang="en-US" altLang="zh-CN" dirty="0" err="1"/>
              <a:t>erlang.cookie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9   </a:t>
            </a:r>
            <a:r>
              <a:rPr lang="zh-CN" altLang="zh-CN" dirty="0"/>
              <a:t>同样在</a:t>
            </a:r>
            <a:r>
              <a:rPr lang="en-US" altLang="zh-CN" dirty="0"/>
              <a:t>User</a:t>
            </a:r>
            <a:r>
              <a:rPr lang="zh-CN" altLang="zh-CN" dirty="0"/>
              <a:t>文件夹中，转到</a:t>
            </a:r>
            <a:r>
              <a:rPr lang="en-US" altLang="zh-CN" dirty="0" err="1"/>
              <a:t>AppData</a:t>
            </a:r>
            <a:r>
              <a:rPr lang="en-US" altLang="zh-CN" dirty="0"/>
              <a:t> \ Roaming \ RabbitMQ</a:t>
            </a:r>
            <a:r>
              <a:rPr lang="zh-CN" altLang="zh-CN" dirty="0"/>
              <a:t>。删除</a:t>
            </a:r>
            <a:r>
              <a:rPr lang="en-US" altLang="zh-CN" dirty="0"/>
              <a:t>RabbitMQ</a:t>
            </a:r>
            <a:endParaRPr lang="zh-CN" altLang="zh-CN" dirty="0"/>
          </a:p>
          <a:p>
            <a:r>
              <a:rPr lang="en-US" altLang="zh-CN" dirty="0"/>
              <a:t>10 </a:t>
            </a:r>
            <a:r>
              <a:rPr lang="zh-CN" altLang="zh-CN" dirty="0"/>
              <a:t>打开运行</a:t>
            </a:r>
            <a:r>
              <a:rPr lang="en-US" altLang="zh-CN" dirty="0" err="1"/>
              <a:t>cmd</a:t>
            </a:r>
            <a:r>
              <a:rPr lang="en-US" altLang="zh-CN" dirty="0"/>
              <a:t>-&gt;</a:t>
            </a:r>
            <a:r>
              <a:rPr lang="en-US" altLang="zh-CN" dirty="0" err="1"/>
              <a:t>sc</a:t>
            </a:r>
            <a:r>
              <a:rPr lang="en-US" altLang="zh-CN" dirty="0"/>
              <a:t> delete RabbitMQ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11 </a:t>
            </a:r>
            <a:r>
              <a:rPr lang="zh-CN" altLang="zh-CN" dirty="0"/>
              <a:t>打开运行</a:t>
            </a:r>
            <a:r>
              <a:rPr lang="en-US" altLang="zh-CN" dirty="0"/>
              <a:t>-&gt;regedit </a:t>
            </a:r>
            <a:r>
              <a:rPr lang="zh-CN" altLang="zh-CN" dirty="0"/>
              <a:t>找到</a:t>
            </a:r>
            <a:r>
              <a:rPr lang="en-US" altLang="zh-CN" dirty="0"/>
              <a:t>RabbitMQ</a:t>
            </a:r>
            <a:r>
              <a:rPr lang="zh-CN" altLang="zh-CN" dirty="0"/>
              <a:t>节点，删掉即可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360280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581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 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Direct</a:t>
            </a:r>
            <a:r>
              <a:rPr lang="zh-CN" altLang="en-US" dirty="0"/>
              <a:t>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2   Fanout</a:t>
            </a:r>
            <a:r>
              <a:rPr lang="zh-CN" altLang="en-US" dirty="0"/>
              <a:t>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3   Topic</a:t>
            </a:r>
            <a:r>
              <a:rPr lang="zh-CN" altLang="en-US" dirty="0"/>
              <a:t>    </a:t>
            </a:r>
            <a:r>
              <a:rPr lang="en-US" altLang="zh-CN" dirty="0"/>
              <a:t>Exchange</a:t>
            </a:r>
            <a:endParaRPr lang="zh-CN" altLang="en-US" dirty="0"/>
          </a:p>
          <a:p>
            <a:r>
              <a:rPr lang="en-US" altLang="zh-CN" dirty="0"/>
              <a:t>4   Header  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344846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继续实操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场景：</a:t>
            </a:r>
            <a:endParaRPr lang="en-US" altLang="zh-CN" dirty="0"/>
          </a:p>
          <a:p>
            <a:r>
              <a:rPr lang="zh-CN" altLang="en-US" dirty="0"/>
              <a:t>通过消息队列来写日志；</a:t>
            </a:r>
            <a:endParaRPr lang="en-US" altLang="zh-CN" dirty="0"/>
          </a:p>
          <a:p>
            <a:r>
              <a:rPr lang="en-US" altLang="zh-CN" dirty="0"/>
              <a:t>	debug info error warn;</a:t>
            </a: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要把所有的信息都写入日志</a:t>
            </a:r>
            <a:r>
              <a:rPr lang="en-US" altLang="zh-CN" dirty="0"/>
              <a:t>----</a:t>
            </a:r>
            <a:r>
              <a:rPr lang="zh-CN" altLang="en-US" dirty="0"/>
              <a:t>数据库</a:t>
            </a:r>
            <a:r>
              <a:rPr lang="en-US" altLang="zh-CN" dirty="0"/>
              <a:t>/</a:t>
            </a:r>
            <a:r>
              <a:rPr lang="zh-CN" altLang="en-US" dirty="0"/>
              <a:t>文本文件；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如果发现有异常；得特殊处理</a:t>
            </a:r>
            <a:r>
              <a:rPr lang="en-US" altLang="zh-CN" dirty="0"/>
              <a:t>---</a:t>
            </a:r>
            <a:r>
              <a:rPr lang="zh-CN" altLang="en-US" dirty="0"/>
              <a:t>得发个邮件，发个信息；来个电话；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如果要用消息队列来处理；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日志生产方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得有一个记录了；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16991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生产者消费者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0F09869-C341-4FF3-A27F-00028E472F75}"/>
              </a:ext>
            </a:extLst>
          </p:cNvPr>
          <p:cNvGrpSpPr/>
          <p:nvPr/>
        </p:nvGrpSpPr>
        <p:grpSpPr>
          <a:xfrm>
            <a:off x="611725" y="1101569"/>
            <a:ext cx="4217930" cy="1470181"/>
            <a:chOff x="683730" y="1594206"/>
            <a:chExt cx="4217930" cy="147018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683730" y="2234460"/>
              <a:ext cx="1193720" cy="39602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买票系统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（生产者）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04B3F9E-E168-472C-AB5D-4849E759DFC4}"/>
                </a:ext>
              </a:extLst>
            </p:cNvPr>
            <p:cNvSpPr/>
            <p:nvPr/>
          </p:nvSpPr>
          <p:spPr>
            <a:xfrm>
              <a:off x="2195835" y="1594206"/>
              <a:ext cx="1152080" cy="147018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队列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队列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3707940" y="2234460"/>
              <a:ext cx="1193720" cy="39602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生成订单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（消费者）</a:t>
              </a:r>
              <a:endParaRPr lang="en-US" altLang="zh-CN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1877450" y="2329297"/>
              <a:ext cx="318385" cy="10317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347915" y="2329297"/>
              <a:ext cx="360025" cy="10317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03B25A4-B9AB-4643-806A-7B7BF81C46C5}"/>
              </a:ext>
            </a:extLst>
          </p:cNvPr>
          <p:cNvSpPr txBox="1"/>
          <p:nvPr/>
        </p:nvSpPr>
        <p:spPr>
          <a:xfrm>
            <a:off x="5220045" y="843630"/>
            <a:ext cx="266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一个生产者一个消费者；</a:t>
            </a:r>
            <a:endParaRPr lang="en-US" altLang="zh-CN" dirty="0"/>
          </a:p>
          <a:p>
            <a:r>
              <a:rPr lang="zh-CN" altLang="en-US" dirty="0"/>
              <a:t>消息只是被消费一次；</a:t>
            </a:r>
          </a:p>
        </p:txBody>
      </p:sp>
    </p:spTree>
    <p:extLst>
      <p:ext uri="{BB962C8B-B14F-4D97-AF65-F5344CB8AC3E}">
        <p14:creationId xmlns:p14="http://schemas.microsoft.com/office/powerpoint/2010/main" val="266273370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04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RabbitMQ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12298" name="组合 12297">
            <a:extLst>
              <a:ext uri="{FF2B5EF4-FFF2-40B4-BE49-F238E27FC236}">
                <a16:creationId xmlns:a16="http://schemas.microsoft.com/office/drawing/2014/main" id="{0E5B0607-06B3-4F9C-A96B-2259AF560F77}"/>
              </a:ext>
            </a:extLst>
          </p:cNvPr>
          <p:cNvGrpSpPr/>
          <p:nvPr/>
        </p:nvGrpSpPr>
        <p:grpSpPr>
          <a:xfrm>
            <a:off x="618935" y="1275660"/>
            <a:ext cx="5691240" cy="1511548"/>
            <a:chOff x="-300881" y="1419670"/>
            <a:chExt cx="5156817" cy="1511548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5B6A2716-DB75-494D-B486-020C6CDF57AA}"/>
                </a:ext>
              </a:extLst>
            </p:cNvPr>
            <p:cNvSpPr/>
            <p:nvPr/>
          </p:nvSpPr>
          <p:spPr>
            <a:xfrm>
              <a:off x="1845100" y="1419670"/>
              <a:ext cx="1669692" cy="15115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00B0F0"/>
                </a:solidFill>
              </a:endParaRPr>
            </a:p>
            <a:p>
              <a:pPr algn="ctr"/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D45BFD4-9284-4826-A78E-CCD86DEC74BB}"/>
                </a:ext>
              </a:extLst>
            </p:cNvPr>
            <p:cNvSpPr/>
            <p:nvPr/>
          </p:nvSpPr>
          <p:spPr>
            <a:xfrm>
              <a:off x="-300881" y="1964237"/>
              <a:ext cx="717920" cy="42101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（生产者）</a:t>
              </a:r>
              <a:endParaRPr lang="zh-CN" altLang="en-US" sz="105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D2BCBC-D9F7-4C28-BFF6-FBDFE41826ED}"/>
                </a:ext>
              </a:extLst>
            </p:cNvPr>
            <p:cNvSpPr/>
            <p:nvPr/>
          </p:nvSpPr>
          <p:spPr>
            <a:xfrm>
              <a:off x="4129146" y="2296178"/>
              <a:ext cx="726790" cy="46166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rgbClr val="00B0F0"/>
                  </a:solidFill>
                </a:rPr>
                <a:t>（消费者）</a:t>
              </a:r>
              <a:endParaRPr lang="en-US" altLang="zh-CN" sz="10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12293" name="组合 12292">
              <a:extLst>
                <a:ext uri="{FF2B5EF4-FFF2-40B4-BE49-F238E27FC236}">
                  <a16:creationId xmlns:a16="http://schemas.microsoft.com/office/drawing/2014/main" id="{B166DB73-6D95-437F-8F4E-D292C9E33949}"/>
                </a:ext>
              </a:extLst>
            </p:cNvPr>
            <p:cNvGrpSpPr/>
            <p:nvPr/>
          </p:nvGrpSpPr>
          <p:grpSpPr>
            <a:xfrm>
              <a:off x="1979820" y="1563679"/>
              <a:ext cx="1363430" cy="1224085"/>
              <a:chOff x="1979820" y="1318862"/>
              <a:chExt cx="1363430" cy="1468902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04B3F9E-E168-472C-AB5D-4849E759DFC4}"/>
                  </a:ext>
                </a:extLst>
              </p:cNvPr>
              <p:cNvSpPr/>
              <p:nvPr/>
            </p:nvSpPr>
            <p:spPr>
              <a:xfrm>
                <a:off x="1979820" y="1318862"/>
                <a:ext cx="1363430" cy="14689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Broker</a:t>
                </a:r>
              </a:p>
              <a:p>
                <a:pPr algn="ctr"/>
                <a:endParaRPr lang="en-US" altLang="zh-CN" b="1" dirty="0">
                  <a:solidFill>
                    <a:srgbClr val="00B0F0"/>
                  </a:solidFill>
                </a:endParaRPr>
              </a:p>
              <a:p>
                <a:pPr algn="ctr"/>
                <a:endParaRPr lang="zh-CN" altLang="en-US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D56441AB-E3A2-49F5-A01F-5FA6B2CB8644}"/>
                  </a:ext>
                </a:extLst>
              </p:cNvPr>
              <p:cNvSpPr/>
              <p:nvPr/>
            </p:nvSpPr>
            <p:spPr>
              <a:xfrm>
                <a:off x="2123830" y="203873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Queue-1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214890B5-B889-4AC1-AE54-6F00547D7A49}"/>
                  </a:ext>
                </a:extLst>
              </p:cNvPr>
              <p:cNvSpPr/>
              <p:nvPr/>
            </p:nvSpPr>
            <p:spPr>
              <a:xfrm>
                <a:off x="2113224" y="2262545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Queue-2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FCC207E8-E36A-4A12-B868-AB1420F3B384}"/>
                  </a:ext>
                </a:extLst>
              </p:cNvPr>
              <p:cNvSpPr/>
              <p:nvPr/>
            </p:nvSpPr>
            <p:spPr>
              <a:xfrm>
                <a:off x="2123830" y="2486020"/>
                <a:ext cx="1074134" cy="212314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rgbClr val="00B0F0"/>
                    </a:solidFill>
                  </a:rPr>
                  <a:t>Queue-3</a:t>
                </a:r>
                <a:endParaRPr lang="zh-CN" altLang="en-US" sz="1050" b="1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D57BDE3-CAD7-4BED-8A3C-6B0B1A7FEF85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1577829" y="2175444"/>
              <a:ext cx="546001" cy="44933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18BB4E2-9EB2-488B-9DC8-EF4A87B36964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>
              <a:off x="1577829" y="2175444"/>
              <a:ext cx="535395" cy="26310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B818FE7-4D36-46CC-9C7A-098F5E20162A}"/>
                </a:ext>
              </a:extLst>
            </p:cNvPr>
            <p:cNvCxnSpPr>
              <a:cxnSpLocks/>
              <a:stCxn id="23" idx="3"/>
              <a:endCxn id="8" idx="1"/>
            </p:cNvCxnSpPr>
            <p:nvPr/>
          </p:nvCxnSpPr>
          <p:spPr>
            <a:xfrm flipV="1">
              <a:off x="3197964" y="2527010"/>
              <a:ext cx="931183" cy="9776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A24007A-225A-4D0B-B979-3274A8F3FAFB}"/>
                </a:ext>
              </a:extLst>
            </p:cNvPr>
            <p:cNvCxnSpPr>
              <a:cxnSpLocks/>
              <a:stCxn id="22" idx="3"/>
              <a:endCxn id="8" idx="1"/>
            </p:cNvCxnSpPr>
            <p:nvPr/>
          </p:nvCxnSpPr>
          <p:spPr>
            <a:xfrm>
              <a:off x="3187358" y="2438546"/>
              <a:ext cx="941789" cy="8846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05A266-CA3A-45C7-8E65-09722A02BF18}"/>
                </a:ext>
              </a:extLst>
            </p:cNvPr>
            <p:cNvCxnSpPr>
              <a:cxnSpLocks/>
              <a:stCxn id="21" idx="3"/>
              <a:endCxn id="8" idx="1"/>
            </p:cNvCxnSpPr>
            <p:nvPr/>
          </p:nvCxnSpPr>
          <p:spPr>
            <a:xfrm>
              <a:off x="3197964" y="2252037"/>
              <a:ext cx="931183" cy="27497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B22A8C-3485-4E79-B760-EDCB6F2ED873}"/>
                </a:ext>
              </a:extLst>
            </p:cNvPr>
            <p:cNvCxnSpPr>
              <a:cxnSpLocks/>
              <a:stCxn id="27" idx="3"/>
              <a:endCxn id="21" idx="1"/>
            </p:cNvCxnSpPr>
            <p:nvPr/>
          </p:nvCxnSpPr>
          <p:spPr>
            <a:xfrm>
              <a:off x="1577829" y="2175444"/>
              <a:ext cx="546001" cy="7659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084781E-9C83-49EC-87E9-81CD77EC8DDF}"/>
                </a:ext>
              </a:extLst>
            </p:cNvPr>
            <p:cNvSpPr/>
            <p:nvPr/>
          </p:nvSpPr>
          <p:spPr>
            <a:xfrm>
              <a:off x="730135" y="1419670"/>
              <a:ext cx="847694" cy="1511548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</a:rPr>
                <a:t>Exchange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DE397B6-D547-4D4A-89F5-B2D3CB1F273E}"/>
                </a:ext>
              </a:extLst>
            </p:cNvPr>
            <p:cNvCxnSpPr>
              <a:cxnSpLocks/>
              <a:stCxn id="3" idx="3"/>
              <a:endCxn id="27" idx="1"/>
            </p:cNvCxnSpPr>
            <p:nvPr/>
          </p:nvCxnSpPr>
          <p:spPr>
            <a:xfrm>
              <a:off x="417039" y="2174745"/>
              <a:ext cx="313096" cy="69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901900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Direct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AD68EBC-1503-48EE-A492-7C957B3A2BB4}"/>
              </a:ext>
            </a:extLst>
          </p:cNvPr>
          <p:cNvGrpSpPr/>
          <p:nvPr/>
        </p:nvGrpSpPr>
        <p:grpSpPr>
          <a:xfrm>
            <a:off x="611725" y="1050667"/>
            <a:ext cx="4896340" cy="1693054"/>
            <a:chOff x="611725" y="1050667"/>
            <a:chExt cx="3384235" cy="169305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E04FCD1-08F5-4F86-8D1D-9223867451D2}"/>
                </a:ext>
              </a:extLst>
            </p:cNvPr>
            <p:cNvSpPr/>
            <p:nvPr/>
          </p:nvSpPr>
          <p:spPr>
            <a:xfrm>
              <a:off x="611725" y="1508065"/>
              <a:ext cx="3384235" cy="12356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5326BE3-089C-4641-A6A1-C2155E430764}"/>
                </a:ext>
              </a:extLst>
            </p:cNvPr>
            <p:cNvSpPr/>
            <p:nvPr/>
          </p:nvSpPr>
          <p:spPr>
            <a:xfrm>
              <a:off x="683730" y="2399780"/>
              <a:ext cx="3240225" cy="2589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>
                  <a:solidFill>
                    <a:schemeClr val="tx1"/>
                  </a:solidFill>
                </a:rPr>
                <a:t>Queues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4B49318-EB91-4E03-8C3E-432A81E8FB87}"/>
                </a:ext>
              </a:extLst>
            </p:cNvPr>
            <p:cNvSpPr/>
            <p:nvPr/>
          </p:nvSpPr>
          <p:spPr>
            <a:xfrm>
              <a:off x="1547790" y="2399780"/>
              <a:ext cx="504035" cy="22869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>
                  <a:solidFill>
                    <a:schemeClr val="bg1"/>
                  </a:solidFill>
                </a:rPr>
                <a:t>…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D4E856C-36EC-48EA-BD14-E8E6403881FA}"/>
                </a:ext>
              </a:extLst>
            </p:cNvPr>
            <p:cNvSpPr/>
            <p:nvPr/>
          </p:nvSpPr>
          <p:spPr>
            <a:xfrm>
              <a:off x="2197818" y="2399779"/>
              <a:ext cx="504035" cy="2286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>
                  <a:solidFill>
                    <a:schemeClr val="bg1"/>
                  </a:solidFill>
                </a:rPr>
                <a:t>…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62BEC7C-E20E-4143-9F63-3CE962F4A1E1}"/>
                </a:ext>
              </a:extLst>
            </p:cNvPr>
            <p:cNvSpPr/>
            <p:nvPr/>
          </p:nvSpPr>
          <p:spPr>
            <a:xfrm>
              <a:off x="2844544" y="2399780"/>
              <a:ext cx="504035" cy="2286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Key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3F3199-32A4-4D78-924F-797E16E4CFA6}"/>
                </a:ext>
              </a:extLst>
            </p:cNvPr>
            <p:cNvSpPr/>
            <p:nvPr/>
          </p:nvSpPr>
          <p:spPr>
            <a:xfrm>
              <a:off x="682891" y="2171078"/>
              <a:ext cx="3240225" cy="2286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Bindings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922535-D819-45A0-8DFD-F9FCD9E3E0D7}"/>
                </a:ext>
              </a:extLst>
            </p:cNvPr>
            <p:cNvSpPr/>
            <p:nvPr/>
          </p:nvSpPr>
          <p:spPr>
            <a:xfrm>
              <a:off x="682890" y="1912138"/>
              <a:ext cx="3240225" cy="2589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b="1" dirty="0">
                  <a:solidFill>
                    <a:schemeClr val="tx1"/>
                  </a:solidFill>
                </a:rPr>
                <a:t>Exchange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C37FB1-89E8-4064-A31D-558D8A8A0FA6}"/>
                </a:ext>
              </a:extLst>
            </p:cNvPr>
            <p:cNvSpPr/>
            <p:nvPr/>
          </p:nvSpPr>
          <p:spPr>
            <a:xfrm>
              <a:off x="2376844" y="1050667"/>
              <a:ext cx="1439436" cy="22869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>
                  <a:solidFill>
                    <a:schemeClr val="bg1"/>
                  </a:solidFill>
                </a:rPr>
                <a:t>Routing key=Key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3C52C2C-2F2F-49C0-8277-DE51081E8616}"/>
                </a:ext>
              </a:extLst>
            </p:cNvPr>
            <p:cNvCxnSpPr>
              <a:stCxn id="27" idx="2"/>
              <a:endCxn id="24" idx="0"/>
            </p:cNvCxnSpPr>
            <p:nvPr/>
          </p:nvCxnSpPr>
          <p:spPr>
            <a:xfrm>
              <a:off x="3096562" y="1279366"/>
              <a:ext cx="0" cy="1120414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494F603-E0A5-4D95-9CD7-CDF3C76AEDFC}"/>
                </a:ext>
              </a:extLst>
            </p:cNvPr>
            <p:cNvSpPr txBox="1"/>
            <p:nvPr/>
          </p:nvSpPr>
          <p:spPr>
            <a:xfrm>
              <a:off x="662126" y="1540555"/>
              <a:ext cx="154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BORKER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791A960-DA21-4EEA-AB29-51429434AA7A}"/>
              </a:ext>
            </a:extLst>
          </p:cNvPr>
          <p:cNvSpPr txBox="1"/>
          <p:nvPr/>
        </p:nvSpPr>
        <p:spPr>
          <a:xfrm>
            <a:off x="6012100" y="1279366"/>
            <a:ext cx="280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DirectExchange</a:t>
            </a:r>
            <a:r>
              <a:rPr lang="en-US" altLang="zh-CN" dirty="0"/>
              <a:t> </a:t>
            </a:r>
            <a:r>
              <a:rPr lang="zh-CN" altLang="en-US" dirty="0"/>
              <a:t>更像从路由方来筛选消息；</a:t>
            </a:r>
          </a:p>
        </p:txBody>
      </p:sp>
    </p:spTree>
    <p:extLst>
      <p:ext uri="{BB962C8B-B14F-4D97-AF65-F5344CB8AC3E}">
        <p14:creationId xmlns:p14="http://schemas.microsoft.com/office/powerpoint/2010/main" val="4254488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高级班体验课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85830" y="1367134"/>
            <a:ext cx="3737510" cy="184589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消息队列专题：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大数据高并发系统架构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消息队列的作用和意义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消息队列的多种模式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消息队列应对秒杀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294557" y="1344612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718" y="1079500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0722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继续实操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ABBC7-8D50-412C-9C70-A25558DBB5B7}"/>
              </a:ext>
            </a:extLst>
          </p:cNvPr>
          <p:cNvSpPr txBox="1"/>
          <p:nvPr/>
        </p:nvSpPr>
        <p:spPr>
          <a:xfrm>
            <a:off x="522083" y="698501"/>
            <a:ext cx="84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场景：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567552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Fanout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AD68EBC-1503-48EE-A492-7C957B3A2BB4}"/>
              </a:ext>
            </a:extLst>
          </p:cNvPr>
          <p:cNvGrpSpPr/>
          <p:nvPr/>
        </p:nvGrpSpPr>
        <p:grpSpPr>
          <a:xfrm>
            <a:off x="625901" y="1035403"/>
            <a:ext cx="4896340" cy="2112391"/>
            <a:chOff x="611725" y="1035403"/>
            <a:chExt cx="3384235" cy="211239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E04FCD1-08F5-4F86-8D1D-9223867451D2}"/>
                </a:ext>
              </a:extLst>
            </p:cNvPr>
            <p:cNvSpPr/>
            <p:nvPr/>
          </p:nvSpPr>
          <p:spPr>
            <a:xfrm>
              <a:off x="611725" y="1508065"/>
              <a:ext cx="3384235" cy="12356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5326BE3-089C-4641-A6A1-C2155E430764}"/>
                </a:ext>
              </a:extLst>
            </p:cNvPr>
            <p:cNvSpPr/>
            <p:nvPr/>
          </p:nvSpPr>
          <p:spPr>
            <a:xfrm>
              <a:off x="683730" y="2399780"/>
              <a:ext cx="3240225" cy="25893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>
                  <a:solidFill>
                    <a:schemeClr val="tx1"/>
                  </a:solidFill>
                </a:rPr>
                <a:t>Queues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4B49318-EB91-4E03-8C3E-432A81E8FB87}"/>
                </a:ext>
              </a:extLst>
            </p:cNvPr>
            <p:cNvSpPr/>
            <p:nvPr/>
          </p:nvSpPr>
          <p:spPr>
            <a:xfrm>
              <a:off x="1547790" y="2399780"/>
              <a:ext cx="504035" cy="2286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>
                  <a:solidFill>
                    <a:schemeClr val="bg1"/>
                  </a:solidFill>
                </a:rPr>
                <a:t>…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D4E856C-36EC-48EA-BD14-E8E6403881FA}"/>
                </a:ext>
              </a:extLst>
            </p:cNvPr>
            <p:cNvSpPr/>
            <p:nvPr/>
          </p:nvSpPr>
          <p:spPr>
            <a:xfrm>
              <a:off x="2197818" y="2399779"/>
              <a:ext cx="504035" cy="228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b="1" dirty="0">
                  <a:solidFill>
                    <a:schemeClr val="bg1"/>
                  </a:solidFill>
                </a:rPr>
                <a:t>…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62BEC7C-E20E-4143-9F63-3CE962F4A1E1}"/>
                </a:ext>
              </a:extLst>
            </p:cNvPr>
            <p:cNvSpPr/>
            <p:nvPr/>
          </p:nvSpPr>
          <p:spPr>
            <a:xfrm>
              <a:off x="2844544" y="2399780"/>
              <a:ext cx="504035" cy="2286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…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3F3199-32A4-4D78-924F-797E16E4CFA6}"/>
                </a:ext>
              </a:extLst>
            </p:cNvPr>
            <p:cNvSpPr/>
            <p:nvPr/>
          </p:nvSpPr>
          <p:spPr>
            <a:xfrm>
              <a:off x="682891" y="2171078"/>
              <a:ext cx="3240225" cy="2286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Bindings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922535-D819-45A0-8DFD-F9FCD9E3E0D7}"/>
                </a:ext>
              </a:extLst>
            </p:cNvPr>
            <p:cNvSpPr/>
            <p:nvPr/>
          </p:nvSpPr>
          <p:spPr>
            <a:xfrm>
              <a:off x="682890" y="1912138"/>
              <a:ext cx="3240225" cy="2589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b="1" dirty="0">
                  <a:solidFill>
                    <a:schemeClr val="tx1"/>
                  </a:solidFill>
                </a:rPr>
                <a:t>Exchange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C37FB1-89E8-4064-A31D-558D8A8A0FA6}"/>
                </a:ext>
              </a:extLst>
            </p:cNvPr>
            <p:cNvSpPr/>
            <p:nvPr/>
          </p:nvSpPr>
          <p:spPr>
            <a:xfrm>
              <a:off x="1730117" y="1035403"/>
              <a:ext cx="1439436" cy="22869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</a:rPr>
                <a:t>Message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3C52C2C-2F2F-49C0-8277-DE51081E8616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2449835" y="1264102"/>
              <a:ext cx="646727" cy="113567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494F603-E0A5-4D95-9CD7-CDF3C76AEDFC}"/>
                </a:ext>
              </a:extLst>
            </p:cNvPr>
            <p:cNvSpPr txBox="1"/>
            <p:nvPr/>
          </p:nvSpPr>
          <p:spPr>
            <a:xfrm>
              <a:off x="662126" y="1540555"/>
              <a:ext cx="154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BORKER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D66B3FA-9985-4EEA-930D-8C8A6C406607}"/>
                </a:ext>
              </a:extLst>
            </p:cNvPr>
            <p:cNvCxnSpPr>
              <a:cxnSpLocks/>
              <a:stCxn id="27" idx="2"/>
              <a:endCxn id="23" idx="0"/>
            </p:cNvCxnSpPr>
            <p:nvPr/>
          </p:nvCxnSpPr>
          <p:spPr>
            <a:xfrm>
              <a:off x="2449835" y="1264102"/>
              <a:ext cx="1" cy="1135677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E882E73-3EE7-4C0D-947B-CFBBD0B8A4F2}"/>
                </a:ext>
              </a:extLst>
            </p:cNvPr>
            <p:cNvCxnSpPr>
              <a:cxnSpLocks/>
              <a:stCxn id="27" idx="2"/>
              <a:endCxn id="22" idx="0"/>
            </p:cNvCxnSpPr>
            <p:nvPr/>
          </p:nvCxnSpPr>
          <p:spPr>
            <a:xfrm flipH="1">
              <a:off x="1799808" y="1264102"/>
              <a:ext cx="650027" cy="113567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7909F15-E576-4C59-8024-DF2906CFD7BF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1799808" y="2628478"/>
              <a:ext cx="650027" cy="519316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E23E88B-9241-4B93-9070-FB0D9F4D789C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2449835" y="2628478"/>
              <a:ext cx="1" cy="454374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70B3D0E-899A-4BFA-B001-89DA13077D6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2467050" y="2628478"/>
              <a:ext cx="629512" cy="519316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95E7A32-481E-489D-82B8-7E99E2E8ACF0}"/>
              </a:ext>
            </a:extLst>
          </p:cNvPr>
          <p:cNvSpPr txBox="1"/>
          <p:nvPr/>
        </p:nvSpPr>
        <p:spPr>
          <a:xfrm>
            <a:off x="5724080" y="1141919"/>
            <a:ext cx="250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通过路由做消息广播；</a:t>
            </a:r>
            <a:endParaRPr lang="en-US" altLang="zh-CN" dirty="0"/>
          </a:p>
          <a:p>
            <a:r>
              <a:rPr lang="zh-CN" altLang="en-US" dirty="0"/>
              <a:t>发布订阅</a:t>
            </a:r>
            <a:r>
              <a:rPr lang="en-US" altLang="zh-CN" dirty="0"/>
              <a:t>/</a:t>
            </a:r>
            <a:r>
              <a:rPr lang="zh-CN" altLang="en-US" dirty="0"/>
              <a:t>观察者模式；</a:t>
            </a:r>
          </a:p>
        </p:txBody>
      </p:sp>
    </p:spTree>
    <p:extLst>
      <p:ext uri="{BB962C8B-B14F-4D97-AF65-F5344CB8AC3E}">
        <p14:creationId xmlns:p14="http://schemas.microsoft.com/office/powerpoint/2010/main" val="378357718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发布订阅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45BFD4-9284-4826-A78E-CCD86DEC74BB}"/>
              </a:ext>
            </a:extLst>
          </p:cNvPr>
          <p:cNvSpPr/>
          <p:nvPr/>
        </p:nvSpPr>
        <p:spPr>
          <a:xfrm>
            <a:off x="589260" y="1255378"/>
            <a:ext cx="95853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-A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发布消息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04B3F9E-E168-472C-AB5D-4849E759DFC4}"/>
              </a:ext>
            </a:extLst>
          </p:cNvPr>
          <p:cNvSpPr/>
          <p:nvPr/>
        </p:nvSpPr>
        <p:spPr>
          <a:xfrm>
            <a:off x="1835810" y="2128922"/>
            <a:ext cx="1224085" cy="39828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消息队列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BD2BCBC-D9F7-4C28-BFF6-FBDFE41826ED}"/>
              </a:ext>
            </a:extLst>
          </p:cNvPr>
          <p:cNvSpPr/>
          <p:nvPr/>
        </p:nvSpPr>
        <p:spPr>
          <a:xfrm>
            <a:off x="3851950" y="1255378"/>
            <a:ext cx="86406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-B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订阅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22A8C-3485-4E79-B760-EDCB6F2ED87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1547790" y="1427702"/>
            <a:ext cx="288020" cy="90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05A266-CA3A-45C7-8E65-09722A02BF18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3059895" y="1976658"/>
            <a:ext cx="792055" cy="35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BAD8266-7BD3-49DB-B829-89E88E40DEAD}"/>
              </a:ext>
            </a:extLst>
          </p:cNvPr>
          <p:cNvSpPr/>
          <p:nvPr/>
        </p:nvSpPr>
        <p:spPr>
          <a:xfrm>
            <a:off x="3851950" y="1804334"/>
            <a:ext cx="86406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-c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订阅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5286664-D2D9-477B-B617-F7256D914B47}"/>
              </a:ext>
            </a:extLst>
          </p:cNvPr>
          <p:cNvSpPr/>
          <p:nvPr/>
        </p:nvSpPr>
        <p:spPr>
          <a:xfrm>
            <a:off x="3851950" y="2345747"/>
            <a:ext cx="86406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-d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订阅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68021B2-23E7-4A27-AA76-89D641CD1F30}"/>
              </a:ext>
            </a:extLst>
          </p:cNvPr>
          <p:cNvSpPr/>
          <p:nvPr/>
        </p:nvSpPr>
        <p:spPr>
          <a:xfrm>
            <a:off x="3851950" y="2912617"/>
            <a:ext cx="864060" cy="34464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  <a:r>
              <a:rPr lang="en-US" altLang="zh-CN" sz="1100" dirty="0">
                <a:solidFill>
                  <a:schemeClr val="tx1"/>
                </a:solidFill>
              </a:rPr>
              <a:t>-e</a:t>
            </a:r>
          </a:p>
          <a:p>
            <a:pPr algn="ctr"/>
            <a:r>
              <a:rPr lang="zh-CN" altLang="en-US" sz="1100" b="1" dirty="0">
                <a:solidFill>
                  <a:srgbClr val="FF0000"/>
                </a:solidFill>
              </a:rPr>
              <a:t>订阅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55A439-9711-488F-96EF-C726DA47F16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059895" y="1427702"/>
            <a:ext cx="792055" cy="90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1E5719-1BF9-4E93-97AC-C7F21DBE3BF3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3059895" y="2328063"/>
            <a:ext cx="792055" cy="19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2891AC-16DC-4C4B-9B6D-9F226BD03D61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3059895" y="2328063"/>
            <a:ext cx="792055" cy="75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543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4289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Topic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F9118AC-2562-4BE8-88BE-0FFC2B47B3FE}"/>
              </a:ext>
            </a:extLst>
          </p:cNvPr>
          <p:cNvGrpSpPr/>
          <p:nvPr/>
        </p:nvGrpSpPr>
        <p:grpSpPr>
          <a:xfrm>
            <a:off x="611724" y="1016010"/>
            <a:ext cx="5040350" cy="1915765"/>
            <a:chOff x="615549" y="1016010"/>
            <a:chExt cx="4073479" cy="191576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E04FCD1-08F5-4F86-8D1D-9223867451D2}"/>
                </a:ext>
              </a:extLst>
            </p:cNvPr>
            <p:cNvSpPr/>
            <p:nvPr/>
          </p:nvSpPr>
          <p:spPr>
            <a:xfrm>
              <a:off x="643364" y="1504791"/>
              <a:ext cx="3960275" cy="142698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5326BE3-089C-4641-A6A1-C2155E430764}"/>
                </a:ext>
              </a:extLst>
            </p:cNvPr>
            <p:cNvSpPr/>
            <p:nvPr/>
          </p:nvSpPr>
          <p:spPr>
            <a:xfrm>
              <a:off x="727625" y="2396506"/>
              <a:ext cx="3791753" cy="4343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>
                  <a:solidFill>
                    <a:schemeClr val="tx1"/>
                  </a:solidFill>
                </a:rPr>
                <a:t>Queues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4B49318-EB91-4E03-8C3E-432A81E8FB87}"/>
                </a:ext>
              </a:extLst>
            </p:cNvPr>
            <p:cNvSpPr/>
            <p:nvPr/>
          </p:nvSpPr>
          <p:spPr>
            <a:xfrm>
              <a:off x="1464649" y="2351523"/>
              <a:ext cx="788668" cy="4408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binding key=</a:t>
              </a:r>
            </a:p>
            <a:p>
              <a:r>
                <a:rPr lang="en-US" altLang="zh-CN" sz="1000" b="1" dirty="0">
                  <a:solidFill>
                    <a:schemeClr val="bg1"/>
                  </a:solidFill>
                </a:rPr>
                <a:t>USA.#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D4E856C-36EC-48EA-BD14-E8E6403881FA}"/>
                </a:ext>
              </a:extLst>
            </p:cNvPr>
            <p:cNvSpPr/>
            <p:nvPr/>
          </p:nvSpPr>
          <p:spPr>
            <a:xfrm>
              <a:off x="2263328" y="2351506"/>
              <a:ext cx="735724" cy="44083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binding key=</a:t>
              </a:r>
            </a:p>
            <a:p>
              <a:r>
                <a:rPr lang="en-US" altLang="zh-CN" sz="1200" b="1" dirty="0">
                  <a:solidFill>
                    <a:schemeClr val="bg1"/>
                  </a:solidFill>
                </a:rPr>
                <a:t>#.News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62BEC7C-E20E-4143-9F63-3CE962F4A1E1}"/>
                </a:ext>
              </a:extLst>
            </p:cNvPr>
            <p:cNvSpPr/>
            <p:nvPr/>
          </p:nvSpPr>
          <p:spPr>
            <a:xfrm>
              <a:off x="3014435" y="2351506"/>
              <a:ext cx="788965" cy="4408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>
                  <a:solidFill>
                    <a:schemeClr val="bg1"/>
                  </a:solidFill>
                </a:rPr>
                <a:t>binding key=</a:t>
              </a:r>
            </a:p>
            <a:p>
              <a:r>
                <a:rPr lang="en-US" altLang="zh-CN" sz="1050" b="1" dirty="0">
                  <a:solidFill>
                    <a:schemeClr val="bg1"/>
                  </a:solidFill>
                </a:rPr>
                <a:t>#.Weather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922535-D819-45A0-8DFD-F9FCD9E3E0D7}"/>
                </a:ext>
              </a:extLst>
            </p:cNvPr>
            <p:cNvSpPr/>
            <p:nvPr/>
          </p:nvSpPr>
          <p:spPr>
            <a:xfrm>
              <a:off x="726642" y="1908864"/>
              <a:ext cx="3791753" cy="2589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b="1" dirty="0">
                  <a:solidFill>
                    <a:schemeClr val="tx1"/>
                  </a:solidFill>
                </a:rPr>
                <a:t>Exchange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C37FB1-89E8-4064-A31D-558D8A8A0FA6}"/>
                </a:ext>
              </a:extLst>
            </p:cNvPr>
            <p:cNvSpPr/>
            <p:nvPr/>
          </p:nvSpPr>
          <p:spPr>
            <a:xfrm>
              <a:off x="1623968" y="1016010"/>
              <a:ext cx="589828" cy="3878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 err="1">
                  <a:solidFill>
                    <a:schemeClr val="bg1"/>
                  </a:solidFill>
                </a:rPr>
                <a:t>roukey</a:t>
              </a:r>
              <a:r>
                <a:rPr lang="en-US" altLang="zh-CN" sz="700" dirty="0">
                  <a:solidFill>
                    <a:schemeClr val="bg1"/>
                  </a:solidFill>
                </a:rPr>
                <a:t>=</a:t>
              </a:r>
            </a:p>
            <a:p>
              <a:r>
                <a:rPr lang="en-US" altLang="zh-CN" sz="800" b="1" dirty="0" err="1">
                  <a:solidFill>
                    <a:srgbClr val="FF0000"/>
                  </a:solidFill>
                </a:rPr>
                <a:t>USA</a:t>
              </a:r>
              <a:r>
                <a:rPr lang="en-US" altLang="zh-CN" sz="800" b="1" dirty="0" err="1">
                  <a:solidFill>
                    <a:schemeClr val="bg1"/>
                  </a:solidFill>
                </a:rPr>
                <a:t>.</a:t>
              </a:r>
              <a:r>
                <a:rPr lang="en-US" altLang="zh-CN" sz="800" b="1" dirty="0" err="1">
                  <a:solidFill>
                    <a:srgbClr val="002060"/>
                  </a:solidFill>
                </a:rPr>
                <a:t>News</a:t>
              </a:r>
              <a:endParaRPr lang="zh-CN" altLang="en-US" sz="8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494F603-E0A5-4D95-9CD7-CDF3C76AEDFC}"/>
                </a:ext>
              </a:extLst>
            </p:cNvPr>
            <p:cNvSpPr txBox="1"/>
            <p:nvPr/>
          </p:nvSpPr>
          <p:spPr>
            <a:xfrm>
              <a:off x="615549" y="1536334"/>
              <a:ext cx="1248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BORKER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EB9F874-9C30-4893-B744-777C6828BF0D}"/>
                </a:ext>
              </a:extLst>
            </p:cNvPr>
            <p:cNvSpPr/>
            <p:nvPr/>
          </p:nvSpPr>
          <p:spPr>
            <a:xfrm>
              <a:off x="3823481" y="2351332"/>
              <a:ext cx="694914" cy="4408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binding key=</a:t>
              </a:r>
            </a:p>
            <a:p>
              <a:r>
                <a:rPr lang="en-US" altLang="zh-CN" sz="1050" b="1" dirty="0">
                  <a:solidFill>
                    <a:schemeClr val="bg1"/>
                  </a:solidFill>
                </a:rPr>
                <a:t>China.#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3F3199-32A4-4D78-924F-797E16E4CFA6}"/>
                </a:ext>
              </a:extLst>
            </p:cNvPr>
            <p:cNvSpPr/>
            <p:nvPr/>
          </p:nvSpPr>
          <p:spPr>
            <a:xfrm>
              <a:off x="726643" y="2167804"/>
              <a:ext cx="3791753" cy="2286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Bindings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0786C51-3A24-498B-A584-9116C99AAD67}"/>
                </a:ext>
              </a:extLst>
            </p:cNvPr>
            <p:cNvSpPr/>
            <p:nvPr/>
          </p:nvSpPr>
          <p:spPr>
            <a:xfrm>
              <a:off x="702564" y="1052887"/>
              <a:ext cx="833053" cy="2286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</a:rPr>
                <a:t>Message:</a:t>
              </a:r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DD8D7BC-E084-4810-A2F8-3E2C3631F46F}"/>
                </a:ext>
              </a:extLst>
            </p:cNvPr>
            <p:cNvSpPr/>
            <p:nvPr/>
          </p:nvSpPr>
          <p:spPr>
            <a:xfrm>
              <a:off x="2258685" y="1018024"/>
              <a:ext cx="731896" cy="3878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 err="1">
                  <a:solidFill>
                    <a:schemeClr val="bg1"/>
                  </a:solidFill>
                </a:rPr>
                <a:t>roukey</a:t>
              </a:r>
              <a:r>
                <a:rPr lang="en-US" altLang="zh-CN" sz="700" dirty="0">
                  <a:solidFill>
                    <a:schemeClr val="bg1"/>
                  </a:solidFill>
                </a:rPr>
                <a:t>=</a:t>
              </a:r>
            </a:p>
            <a:p>
              <a:r>
                <a:rPr lang="en-US" altLang="zh-CN" sz="800" b="1" dirty="0" err="1">
                  <a:solidFill>
                    <a:srgbClr val="FF0000"/>
                  </a:solidFill>
                </a:rPr>
                <a:t>USA</a:t>
              </a:r>
              <a:r>
                <a:rPr lang="en-US" altLang="zh-CN" sz="800" b="1" dirty="0" err="1">
                  <a:solidFill>
                    <a:schemeClr val="bg1"/>
                  </a:solidFill>
                </a:rPr>
                <a:t>.</a:t>
              </a:r>
              <a:r>
                <a:rPr lang="en-US" altLang="zh-CN" sz="800" b="1" dirty="0" err="1">
                  <a:solidFill>
                    <a:srgbClr val="0070C0"/>
                  </a:solidFill>
                </a:rPr>
                <a:t>Weather</a:t>
              </a:r>
              <a:endParaRPr lang="zh-CN" altLang="en-US" sz="8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017659F-E020-4533-8917-1ECEBDFE213F}"/>
                </a:ext>
              </a:extLst>
            </p:cNvPr>
            <p:cNvSpPr/>
            <p:nvPr/>
          </p:nvSpPr>
          <p:spPr>
            <a:xfrm>
              <a:off x="3028700" y="1023098"/>
              <a:ext cx="771681" cy="3878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 err="1">
                  <a:solidFill>
                    <a:schemeClr val="bg1"/>
                  </a:solidFill>
                </a:rPr>
                <a:t>roukey</a:t>
              </a:r>
              <a:r>
                <a:rPr lang="en-US" altLang="zh-CN" sz="700" dirty="0">
                  <a:solidFill>
                    <a:schemeClr val="bg1"/>
                  </a:solidFill>
                </a:rPr>
                <a:t>=</a:t>
              </a:r>
            </a:p>
            <a:p>
              <a:r>
                <a:rPr lang="en-US" altLang="zh-CN" sz="900" b="1" dirty="0" err="1">
                  <a:solidFill>
                    <a:srgbClr val="7030A0"/>
                  </a:solidFill>
                </a:rPr>
                <a:t>China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.</a:t>
              </a:r>
              <a:r>
                <a:rPr lang="en-US" altLang="zh-CN" sz="900" b="1" dirty="0" err="1">
                  <a:solidFill>
                    <a:srgbClr val="002060"/>
                  </a:solidFill>
                </a:rPr>
                <a:t>news</a:t>
              </a:r>
              <a:endParaRPr lang="zh-CN" altLang="en-US" sz="900" b="1" dirty="0">
                <a:solidFill>
                  <a:srgbClr val="00206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E06F746-D3F4-4655-9BA3-19BED80B741C}"/>
                </a:ext>
              </a:extLst>
            </p:cNvPr>
            <p:cNvSpPr/>
            <p:nvPr/>
          </p:nvSpPr>
          <p:spPr>
            <a:xfrm>
              <a:off x="3837770" y="1030971"/>
              <a:ext cx="851258" cy="3878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 err="1">
                  <a:solidFill>
                    <a:schemeClr val="bg1"/>
                  </a:solidFill>
                </a:rPr>
                <a:t>roukey</a:t>
              </a:r>
              <a:r>
                <a:rPr lang="en-US" altLang="zh-CN" sz="700" dirty="0">
                  <a:solidFill>
                    <a:schemeClr val="bg1"/>
                  </a:solidFill>
                </a:rPr>
                <a:t>=</a:t>
              </a:r>
            </a:p>
            <a:p>
              <a:r>
                <a:rPr lang="en-US" altLang="zh-CN" sz="900" b="1" dirty="0" err="1">
                  <a:solidFill>
                    <a:srgbClr val="7030A0"/>
                  </a:solidFill>
                </a:rPr>
                <a:t>China</a:t>
              </a:r>
              <a:r>
                <a:rPr lang="en-US" altLang="zh-CN" sz="900" b="1" dirty="0" err="1">
                  <a:solidFill>
                    <a:schemeClr val="bg1"/>
                  </a:solidFill>
                </a:rPr>
                <a:t>.</a:t>
              </a:r>
              <a:r>
                <a:rPr lang="en-US" altLang="zh-CN" sz="900" b="1" dirty="0" err="1">
                  <a:solidFill>
                    <a:srgbClr val="0070C0"/>
                  </a:solidFill>
                </a:rPr>
                <a:t>Weather</a:t>
              </a:r>
              <a:endParaRPr lang="zh-CN" altLang="en-US" sz="9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3C52C2C-2F2F-49C0-8277-DE51081E8616}"/>
              </a:ext>
            </a:extLst>
          </p:cNvPr>
          <p:cNvCxnSpPr>
            <a:cxnSpLocks/>
          </p:cNvCxnSpPr>
          <p:nvPr/>
        </p:nvCxnSpPr>
        <p:spPr>
          <a:xfrm>
            <a:off x="2051825" y="1347665"/>
            <a:ext cx="0" cy="1003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292E4E8-3F87-4AB6-8283-FCFE05E7E043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150296" y="1347665"/>
            <a:ext cx="694250" cy="1003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1753B1A-EB2A-4212-8283-917F34428DA7}"/>
              </a:ext>
            </a:extLst>
          </p:cNvPr>
          <p:cNvCxnSpPr>
            <a:cxnSpLocks/>
          </p:cNvCxnSpPr>
          <p:nvPr/>
        </p:nvCxnSpPr>
        <p:spPr>
          <a:xfrm>
            <a:off x="2319144" y="1347665"/>
            <a:ext cx="521221" cy="101037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F6C1681-4233-49B8-B8F0-6FDB3FB0E953}"/>
              </a:ext>
            </a:extLst>
          </p:cNvPr>
          <p:cNvCxnSpPr>
            <a:cxnSpLocks/>
          </p:cNvCxnSpPr>
          <p:nvPr/>
        </p:nvCxnSpPr>
        <p:spPr>
          <a:xfrm>
            <a:off x="3211052" y="1347665"/>
            <a:ext cx="631427" cy="104883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1E71BBC-FC25-4B46-AE7B-ABA414D527E1}"/>
              </a:ext>
            </a:extLst>
          </p:cNvPr>
          <p:cNvCxnSpPr>
            <a:cxnSpLocks/>
          </p:cNvCxnSpPr>
          <p:nvPr/>
        </p:nvCxnSpPr>
        <p:spPr>
          <a:xfrm>
            <a:off x="3860769" y="1347665"/>
            <a:ext cx="922742" cy="10488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178878E-2099-484D-8C29-AA5BE4278743}"/>
              </a:ext>
            </a:extLst>
          </p:cNvPr>
          <p:cNvCxnSpPr>
            <a:cxnSpLocks/>
          </p:cNvCxnSpPr>
          <p:nvPr/>
        </p:nvCxnSpPr>
        <p:spPr>
          <a:xfrm>
            <a:off x="4829776" y="1353279"/>
            <a:ext cx="0" cy="10432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2B4C29F-E739-4284-8283-4825524137ED}"/>
              </a:ext>
            </a:extLst>
          </p:cNvPr>
          <p:cNvCxnSpPr>
            <a:cxnSpLocks/>
          </p:cNvCxnSpPr>
          <p:nvPr/>
        </p:nvCxnSpPr>
        <p:spPr>
          <a:xfrm flipH="1">
            <a:off x="3332478" y="1337035"/>
            <a:ext cx="934188" cy="102100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0B26F60-7B86-473D-90AE-D085F90E3887}"/>
              </a:ext>
            </a:extLst>
          </p:cNvPr>
          <p:cNvCxnSpPr>
            <a:cxnSpLocks/>
          </p:cNvCxnSpPr>
          <p:nvPr/>
        </p:nvCxnSpPr>
        <p:spPr>
          <a:xfrm flipH="1">
            <a:off x="4121406" y="1378165"/>
            <a:ext cx="1175670" cy="10144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8E2E3B0-A810-4030-BD07-DE86426BD927}"/>
              </a:ext>
            </a:extLst>
          </p:cNvPr>
          <p:cNvSpPr txBox="1"/>
          <p:nvPr/>
        </p:nvSpPr>
        <p:spPr>
          <a:xfrm>
            <a:off x="5755357" y="1023098"/>
            <a:ext cx="3280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路由：</a:t>
            </a:r>
            <a:endParaRPr lang="en-US" altLang="zh-CN" dirty="0"/>
          </a:p>
          <a:p>
            <a:r>
              <a:rPr lang="zh-CN" altLang="en-US" dirty="0"/>
              <a:t>规则：</a:t>
            </a:r>
            <a:endParaRPr lang="en-US" altLang="zh-CN" dirty="0"/>
          </a:p>
          <a:p>
            <a:r>
              <a:rPr lang="en-US" altLang="zh-CN" dirty="0"/>
              <a:t>Exchange</a:t>
            </a:r>
            <a:r>
              <a:rPr lang="zh-CN" altLang="en-US" dirty="0"/>
              <a:t>绑定队列需要制定</a:t>
            </a:r>
            <a:r>
              <a:rPr lang="en-US" altLang="zh-CN" dirty="0"/>
              <a:t>Key;  Key </a:t>
            </a:r>
            <a:r>
              <a:rPr lang="zh-CN" altLang="en-US" dirty="0"/>
              <a:t>可以有自己的规则；</a:t>
            </a:r>
            <a:endParaRPr lang="en-US" altLang="zh-CN" dirty="0"/>
          </a:p>
          <a:p>
            <a:r>
              <a:rPr lang="en-US" altLang="zh-CN" dirty="0"/>
              <a:t>Key</a:t>
            </a:r>
            <a:r>
              <a:rPr lang="zh-CN" altLang="en-US" dirty="0"/>
              <a:t>可以有占位符；*</a:t>
            </a:r>
            <a:r>
              <a:rPr lang="en-US" altLang="zh-CN" dirty="0"/>
              <a:t>/#</a:t>
            </a:r>
          </a:p>
          <a:p>
            <a:r>
              <a:rPr lang="en-US" altLang="zh-CN" dirty="0"/>
              <a:t>*</a:t>
            </a:r>
            <a:r>
              <a:rPr lang="zh-CN" altLang="en-US" dirty="0"/>
              <a:t>匹配一个单词、</a:t>
            </a:r>
            <a:r>
              <a:rPr lang="en-US" altLang="zh-CN" dirty="0"/>
              <a:t>#</a:t>
            </a:r>
            <a:r>
              <a:rPr lang="zh-CN" altLang="en-US" dirty="0"/>
              <a:t>匹配多个单词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Direct</a:t>
            </a:r>
            <a:r>
              <a:rPr lang="zh-CN" altLang="en-US" dirty="0"/>
              <a:t>基础上加上模糊匹配；</a:t>
            </a:r>
          </a:p>
        </p:txBody>
      </p:sp>
    </p:spTree>
    <p:extLst>
      <p:ext uri="{BB962C8B-B14F-4D97-AF65-F5344CB8AC3E}">
        <p14:creationId xmlns:p14="http://schemas.microsoft.com/office/powerpoint/2010/main" val="19750849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482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Header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Exchange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7D30C9-2AC2-4E5E-A181-AB60746E2774}"/>
              </a:ext>
            </a:extLst>
          </p:cNvPr>
          <p:cNvSpPr txBox="1"/>
          <p:nvPr/>
        </p:nvSpPr>
        <p:spPr>
          <a:xfrm>
            <a:off x="501650" y="790005"/>
            <a:ext cx="8246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规则：在绑定的时候，指定</a:t>
            </a:r>
            <a:r>
              <a:rPr lang="en-US" altLang="zh-CN" dirty="0"/>
              <a:t>arguments---</a:t>
            </a:r>
            <a:r>
              <a:rPr lang="zh-CN" altLang="en-US" dirty="0"/>
              <a:t>字典</a:t>
            </a:r>
            <a:r>
              <a:rPr lang="en-US" altLang="zh-CN" dirty="0"/>
              <a:t>—</a:t>
            </a:r>
            <a:r>
              <a:rPr lang="zh-CN" altLang="en-US" dirty="0"/>
              <a:t>路由消息的时候根据你发送的消息中指定的头信息来决定；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如果在绑定的时候：</a:t>
            </a:r>
            <a:r>
              <a:rPr lang="en-US" altLang="zh-CN" dirty="0"/>
              <a:t>“x-</a:t>
            </a:r>
            <a:r>
              <a:rPr lang="en-US" altLang="zh-CN" dirty="0" err="1"/>
              <a:t>match”,“any</a:t>
            </a:r>
            <a:r>
              <a:rPr lang="en-US" altLang="zh-CN" dirty="0"/>
              <a:t>”</a:t>
            </a:r>
            <a:r>
              <a:rPr lang="zh-CN" altLang="en-US" dirty="0"/>
              <a:t>，发送的消息至少有一条信息是匹配的；才能能被路由到该队列；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如果在绑定的时候：</a:t>
            </a:r>
            <a:r>
              <a:rPr lang="en-US" altLang="zh-CN" dirty="0"/>
              <a:t>“x-</a:t>
            </a:r>
            <a:r>
              <a:rPr lang="en-US" altLang="zh-CN" dirty="0" err="1"/>
              <a:t>match”,“All</a:t>
            </a:r>
            <a:r>
              <a:rPr lang="en-US" altLang="zh-CN" dirty="0"/>
              <a:t>”,</a:t>
            </a:r>
            <a:r>
              <a:rPr lang="zh-CN" altLang="en-US" dirty="0"/>
              <a:t>发送</a:t>
            </a:r>
            <a:r>
              <a:rPr lang="zh-CN" altLang="en-US"/>
              <a:t>的消息的时候，必须所有信息都匹配</a:t>
            </a:r>
            <a:r>
              <a:rPr lang="zh-CN" altLang="en-US" dirty="0"/>
              <a:t>的；才能能被路由到该队列；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25980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消息持久化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634FC6-CA39-49FF-8A4E-71E88D7C3582}"/>
              </a:ext>
            </a:extLst>
          </p:cNvPr>
          <p:cNvSpPr txBox="1"/>
          <p:nvPr/>
        </p:nvSpPr>
        <p:spPr>
          <a:xfrm>
            <a:off x="501650" y="771995"/>
            <a:ext cx="792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今天白天：有个小伙伴儿问老师，老师，</a:t>
            </a:r>
            <a:r>
              <a:rPr lang="en-US" altLang="zh-CN" dirty="0"/>
              <a:t>RabbitMQ</a:t>
            </a:r>
            <a:r>
              <a:rPr lang="zh-CN" altLang="en-US" dirty="0"/>
              <a:t>是一个独立的进程；负责接受消息，和转发消息；反正任何一个业务处理都需要经过这里；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那如果</a:t>
            </a:r>
            <a:r>
              <a:rPr lang="en-US" altLang="zh-CN" dirty="0"/>
              <a:t>RabbitMQ</a:t>
            </a:r>
            <a:r>
              <a:rPr lang="zh-CN" altLang="en-US" dirty="0"/>
              <a:t>挂了，或者需要重新启动一下；那我之前写入且没有被消费掉的消息会丢失吗？</a:t>
            </a:r>
          </a:p>
        </p:txBody>
      </p:sp>
    </p:spTree>
    <p:extLst>
      <p:ext uri="{BB962C8B-B14F-4D97-AF65-F5344CB8AC3E}">
        <p14:creationId xmlns:p14="http://schemas.microsoft.com/office/powerpoint/2010/main" val="1859977642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总结一下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634FC6-CA39-49FF-8A4E-71E88D7C3582}"/>
              </a:ext>
            </a:extLst>
          </p:cNvPr>
          <p:cNvSpPr txBox="1"/>
          <p:nvPr/>
        </p:nvSpPr>
        <p:spPr>
          <a:xfrm>
            <a:off x="501650" y="771995"/>
            <a:ext cx="792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多种模式；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26710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079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相约下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00430-DFFF-4DD7-8600-7487F720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85" y="657158"/>
            <a:ext cx="2162257" cy="32431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AF7065B-9519-4728-B2CF-CDFCCC7BCF6E}"/>
              </a:ext>
            </a:extLst>
          </p:cNvPr>
          <p:cNvSpPr txBox="1"/>
          <p:nvPr/>
        </p:nvSpPr>
        <p:spPr>
          <a:xfrm>
            <a:off x="611725" y="843630"/>
            <a:ext cx="4536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觉得有收获的，觉得</a:t>
            </a:r>
            <a:r>
              <a:rPr lang="en-US" altLang="zh-CN" dirty="0"/>
              <a:t>Richard </a:t>
            </a:r>
            <a:r>
              <a:rPr lang="zh-CN" altLang="en-US" dirty="0"/>
              <a:t>老师讲课讲的还蛮细致的、还蛮清晰的；刷个</a:t>
            </a:r>
            <a:r>
              <a:rPr lang="en-US" altLang="zh-CN" dirty="0"/>
              <a:t>666 </a:t>
            </a:r>
            <a:r>
              <a:rPr lang="zh-CN" altLang="en-US" dirty="0"/>
              <a:t>点个赞支持一波；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如果想要获取视频录播</a:t>
            </a:r>
            <a:r>
              <a:rPr lang="en-US" altLang="zh-CN" dirty="0"/>
              <a:t>+</a:t>
            </a:r>
            <a:r>
              <a:rPr lang="zh-CN" altLang="en-US" dirty="0"/>
              <a:t>课件代码</a:t>
            </a:r>
            <a:r>
              <a:rPr lang="en-US" altLang="zh-CN" dirty="0"/>
              <a:t>==</a:t>
            </a:r>
            <a:r>
              <a:rPr lang="zh-CN" altLang="en-US" dirty="0"/>
              <a:t>助教老师获取一下；</a:t>
            </a:r>
          </a:p>
        </p:txBody>
      </p:sp>
    </p:spTree>
    <p:extLst>
      <p:ext uri="{BB962C8B-B14F-4D97-AF65-F5344CB8AC3E}">
        <p14:creationId xmlns:p14="http://schemas.microsoft.com/office/powerpoint/2010/main" val="166625985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041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VIP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课程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E5CAB4-DA15-4D79-ABF3-4619B854579C}"/>
              </a:ext>
            </a:extLst>
          </p:cNvPr>
          <p:cNvSpPr txBox="1"/>
          <p:nvPr/>
        </p:nvSpPr>
        <p:spPr>
          <a:xfrm>
            <a:off x="501650" y="639465"/>
            <a:ext cx="8462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觉得这个</a:t>
            </a:r>
            <a:r>
              <a:rPr lang="en-US" altLang="zh-CN" dirty="0"/>
              <a:t>VIP</a:t>
            </a:r>
            <a:r>
              <a:rPr lang="zh-CN" altLang="en-US" dirty="0"/>
              <a:t>课程很不错的，很值得学习一下的、刷个</a:t>
            </a:r>
            <a:r>
              <a:rPr lang="en-US" altLang="zh-CN" dirty="0"/>
              <a:t>666</a:t>
            </a:r>
            <a:r>
              <a:rPr lang="zh-CN" altLang="en-US" dirty="0"/>
              <a:t>点个赞；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多少钱？</a:t>
            </a:r>
            <a:endParaRPr lang="en-US" altLang="zh-CN" dirty="0"/>
          </a:p>
          <a:p>
            <a:r>
              <a:rPr lang="zh-CN" altLang="en-US" dirty="0"/>
              <a:t>高级班当然是</a:t>
            </a:r>
            <a:r>
              <a:rPr lang="en-US" altLang="zh-CN" dirty="0"/>
              <a:t>Richard </a:t>
            </a:r>
            <a:r>
              <a:rPr lang="zh-CN" altLang="en-US" dirty="0"/>
              <a:t>老师全程授课的；</a:t>
            </a:r>
            <a:endParaRPr lang="en-US" altLang="zh-CN" dirty="0"/>
          </a:p>
          <a:p>
            <a:r>
              <a:rPr lang="en-US" altLang="zh-CN" dirty="0"/>
              <a:t>3699 ; </a:t>
            </a:r>
            <a:r>
              <a:rPr lang="zh-CN" altLang="en-US" dirty="0"/>
              <a:t>母亲节将至  限时抢购：</a:t>
            </a:r>
            <a:r>
              <a:rPr lang="en-US" altLang="zh-CN" dirty="0"/>
              <a:t>3399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如果报名高级班，可以赠送一期</a:t>
            </a:r>
            <a:r>
              <a:rPr lang="en-US" altLang="zh-CN" dirty="0"/>
              <a:t>+</a:t>
            </a:r>
            <a:r>
              <a:rPr lang="zh-CN" altLang="en-US" dirty="0"/>
              <a:t>老师周一</a:t>
            </a:r>
            <a:r>
              <a:rPr lang="en-US" altLang="zh-CN" dirty="0"/>
              <a:t>—</a:t>
            </a:r>
            <a:r>
              <a:rPr lang="zh-CN" altLang="en-US" dirty="0"/>
              <a:t>周六</a:t>
            </a:r>
            <a:r>
              <a:rPr lang="en-US" altLang="zh-CN" dirty="0"/>
              <a:t>08A:00—23:00</a:t>
            </a:r>
            <a:r>
              <a:rPr lang="zh-CN" altLang="en-US" dirty="0"/>
              <a:t>在线答疑；</a:t>
            </a:r>
            <a:endParaRPr lang="en-US" altLang="zh-CN" dirty="0"/>
          </a:p>
          <a:p>
            <a:r>
              <a:rPr lang="zh-CN" altLang="en-US" dirty="0"/>
              <a:t>现在是第</a:t>
            </a:r>
            <a:r>
              <a:rPr lang="en-US" altLang="zh-CN" dirty="0"/>
              <a:t>13</a:t>
            </a:r>
            <a:r>
              <a:rPr lang="zh-CN" altLang="en-US" dirty="0"/>
              <a:t>期；已经接近尾声；关于</a:t>
            </a:r>
            <a:r>
              <a:rPr lang="en-US" altLang="zh-CN" dirty="0"/>
              <a:t>RabbitMQ </a:t>
            </a:r>
            <a:r>
              <a:rPr lang="zh-CN" altLang="en-US" dirty="0"/>
              <a:t>计划的是第</a:t>
            </a:r>
            <a:r>
              <a:rPr lang="en-US" altLang="zh-CN" dirty="0"/>
              <a:t>14</a:t>
            </a:r>
            <a:r>
              <a:rPr lang="zh-CN" altLang="en-US" dirty="0"/>
              <a:t>期的课程；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还有其他的内容升级；每一期都会涨价了；</a:t>
            </a:r>
            <a:endParaRPr lang="en-US" altLang="zh-CN" dirty="0"/>
          </a:p>
          <a:p>
            <a:r>
              <a:rPr lang="zh-CN" altLang="en-US" dirty="0"/>
              <a:t>如果现在报名高级班；后续课程升级了，不用补差价的；</a:t>
            </a:r>
            <a:endParaRPr lang="en-US" altLang="zh-CN" dirty="0"/>
          </a:p>
          <a:p>
            <a:r>
              <a:rPr lang="zh-CN" altLang="en-US" dirty="0"/>
              <a:t>如果现在报名第</a:t>
            </a:r>
            <a:r>
              <a:rPr lang="en-US" altLang="zh-CN" dirty="0"/>
              <a:t>13</a:t>
            </a:r>
            <a:r>
              <a:rPr lang="zh-CN" altLang="en-US" dirty="0"/>
              <a:t>期可以赠送第</a:t>
            </a:r>
            <a:r>
              <a:rPr lang="en-US" altLang="zh-CN" dirty="0"/>
              <a:t>14</a:t>
            </a:r>
            <a:r>
              <a:rPr lang="zh-CN" altLang="en-US" dirty="0"/>
              <a:t>期的直播课； 第</a:t>
            </a:r>
            <a:r>
              <a:rPr lang="en-US" altLang="zh-CN" dirty="0"/>
              <a:t>15/16/17</a:t>
            </a:r>
            <a:r>
              <a:rPr lang="zh-CN" altLang="en-US" dirty="0"/>
              <a:t>期都可以以录播的形式赠送给大家；如果到后面；想要听直播的；也可以解决；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0993431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041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VIP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课程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E5CAB4-DA15-4D79-ABF3-4619B854579C}"/>
              </a:ext>
            </a:extLst>
          </p:cNvPr>
          <p:cNvSpPr txBox="1"/>
          <p:nvPr/>
        </p:nvSpPr>
        <p:spPr>
          <a:xfrm>
            <a:off x="501650" y="758826"/>
            <a:ext cx="8462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如果真的想要学习，现在报名肯定是最划算的；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期课程必然涨价；</a:t>
            </a:r>
            <a:endParaRPr lang="en-US" altLang="zh-CN" dirty="0"/>
          </a:p>
          <a:p>
            <a:r>
              <a:rPr lang="zh-CN" altLang="en-US" dirty="0"/>
              <a:t>觉得这个课程很值得学习一下的；刷个</a:t>
            </a:r>
            <a:r>
              <a:rPr lang="en-US" altLang="zh-CN" dirty="0"/>
              <a:t>666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福利</a:t>
            </a:r>
            <a:r>
              <a:rPr lang="en-US" altLang="zh-CN" dirty="0"/>
              <a:t>1</a:t>
            </a:r>
            <a:r>
              <a:rPr lang="zh-CN" altLang="en-US" dirty="0"/>
              <a:t>：如果现在报名高级班课程；直接赠送一套</a:t>
            </a:r>
            <a:r>
              <a:rPr lang="en-US" altLang="zh-CN" dirty="0"/>
              <a:t>2499</a:t>
            </a:r>
            <a:r>
              <a:rPr lang="zh-CN" altLang="en-US" dirty="0"/>
              <a:t>元的礼包；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加薪软实力：学习一些技术以外的东西：表达能力、沟通能力；即时面试的技巧；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持续更新</a:t>
            </a:r>
            <a:r>
              <a:rPr lang="en-US" altLang="zh-CN" dirty="0"/>
              <a:t>==</a:t>
            </a:r>
            <a:r>
              <a:rPr lang="zh-CN" altLang="en-US" dirty="0"/>
              <a:t>直播</a:t>
            </a:r>
            <a:r>
              <a:rPr lang="en-US" altLang="zh-CN" dirty="0"/>
              <a:t>+</a:t>
            </a:r>
            <a:r>
              <a:rPr lang="zh-CN" altLang="en-US" dirty="0"/>
              <a:t>录播；  本月邀请的张大队长</a:t>
            </a:r>
            <a:r>
              <a:rPr lang="en-US" altLang="zh-CN" dirty="0"/>
              <a:t>-----</a:t>
            </a:r>
            <a:r>
              <a:rPr lang="zh-CN" altLang="en-US" dirty="0"/>
              <a:t>张善友给大家分享；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后续也会持续更新；</a:t>
            </a:r>
            <a:endParaRPr lang="en-US" altLang="zh-CN" dirty="0"/>
          </a:p>
          <a:p>
            <a:r>
              <a:rPr lang="zh-CN" altLang="en-US" dirty="0"/>
              <a:t>期待的刷个</a:t>
            </a:r>
            <a:r>
              <a:rPr lang="en-US" altLang="zh-CN" dirty="0"/>
              <a:t>1</a:t>
            </a:r>
            <a:r>
              <a:rPr lang="zh-CN" altLang="en-US" dirty="0"/>
              <a:t>；如果现在报名高级班，可以赠送一套；</a:t>
            </a:r>
            <a:endParaRPr lang="en-US" altLang="zh-CN" dirty="0"/>
          </a:p>
          <a:p>
            <a:r>
              <a:rPr lang="zh-CN" altLang="en-US" dirty="0"/>
              <a:t>有没有想要报名进阶一下的？想要进一步学习一下的？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63870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大数据高并发场景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16509" y="676228"/>
            <a:ext cx="550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请问：</a:t>
            </a:r>
            <a:endParaRPr lang="en-US" altLang="zh-CN" dirty="0"/>
          </a:p>
          <a:p>
            <a:r>
              <a:rPr lang="zh-CN" altLang="en-US" dirty="0"/>
              <a:t>你们怎么解决大数据高并发问题？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041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VIP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课程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66C23-5C66-4F49-9179-F05D36FD10B2}"/>
              </a:ext>
            </a:extLst>
          </p:cNvPr>
          <p:cNvSpPr txBox="1"/>
          <p:nvPr/>
        </p:nvSpPr>
        <p:spPr>
          <a:xfrm>
            <a:off x="501650" y="758826"/>
            <a:ext cx="8462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福利</a:t>
            </a:r>
            <a:r>
              <a:rPr lang="en-US" altLang="zh-CN" dirty="0"/>
              <a:t>2</a:t>
            </a:r>
            <a:r>
              <a:rPr lang="zh-CN" altLang="en-US" dirty="0"/>
              <a:t>：觉得福利杠杆的  刷个</a:t>
            </a:r>
            <a:r>
              <a:rPr lang="en-US" altLang="zh-CN" dirty="0"/>
              <a:t>666</a:t>
            </a:r>
            <a:r>
              <a:rPr lang="zh-CN" altLang="en-US" dirty="0"/>
              <a:t>；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如果想要进一步学习一下的、进一步提升一下自己的；找助教老师；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关于今天的课程视频录播</a:t>
            </a:r>
            <a:r>
              <a:rPr lang="en-US" altLang="zh-CN" dirty="0"/>
              <a:t>+</a:t>
            </a:r>
            <a:r>
              <a:rPr lang="zh-CN" altLang="en-US" dirty="0"/>
              <a:t>课件 </a:t>
            </a:r>
            <a:r>
              <a:rPr lang="en-US" altLang="zh-CN" dirty="0"/>
              <a:t>==</a:t>
            </a:r>
            <a:r>
              <a:rPr lang="zh-CN" altLang="en-US" dirty="0"/>
              <a:t>助教老师可以获取一下；</a:t>
            </a:r>
            <a:endParaRPr lang="en-US" altLang="zh-CN" dirty="0"/>
          </a:p>
          <a:p>
            <a:r>
              <a:rPr lang="zh-CN" altLang="en-US" dirty="0"/>
              <a:t>想要要来一起学习一下的、刷个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大家就提提问；</a:t>
            </a:r>
            <a:endParaRPr lang="en-US" altLang="zh-CN" dirty="0"/>
          </a:p>
          <a:p>
            <a:r>
              <a:rPr lang="zh-CN" altLang="en-US" dirty="0"/>
              <a:t>如果后面在工作中遇到问题了，也可以来找老师；你们可以通过助教老师找到我；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现在还在听课的小伙伴儿  刷个</a:t>
            </a:r>
            <a:r>
              <a:rPr lang="en-US" altLang="zh-CN" dirty="0"/>
              <a:t>666 </a:t>
            </a:r>
            <a:r>
              <a:rPr lang="zh-CN" altLang="en-US"/>
              <a:t>我们就准备下课了；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6609630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041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VIP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课程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03705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5245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常规应对大数据高并发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9893EE-1BE5-4C8F-B099-8EF8FFDAE11B}"/>
              </a:ext>
            </a:extLst>
          </p:cNvPr>
          <p:cNvSpPr/>
          <p:nvPr/>
        </p:nvSpPr>
        <p:spPr>
          <a:xfrm>
            <a:off x="647036" y="835838"/>
            <a:ext cx="828967" cy="3741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46D3F-FA42-472D-8D7F-146DCDD980EA}"/>
              </a:ext>
            </a:extLst>
          </p:cNvPr>
          <p:cNvSpPr/>
          <p:nvPr/>
        </p:nvSpPr>
        <p:spPr>
          <a:xfrm>
            <a:off x="745968" y="929576"/>
            <a:ext cx="828967" cy="3741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CDN</a:t>
            </a:r>
            <a:r>
              <a:rPr lang="zh-CN" altLang="en-US" sz="900" dirty="0">
                <a:solidFill>
                  <a:srgbClr val="00B0F0"/>
                </a:solidFill>
              </a:rPr>
              <a:t>服务器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55B031-9FFF-446B-8710-60F60BF17EE5}"/>
              </a:ext>
            </a:extLst>
          </p:cNvPr>
          <p:cNvSpPr/>
          <p:nvPr/>
        </p:nvSpPr>
        <p:spPr>
          <a:xfrm>
            <a:off x="745968" y="1508976"/>
            <a:ext cx="828967" cy="34328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00B0F0"/>
                </a:solidFill>
              </a:rPr>
              <a:t>反向代理服务器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F3AB62-1A91-4A8E-A237-0F9F22F60EA8}"/>
              </a:ext>
            </a:extLst>
          </p:cNvPr>
          <p:cNvSpPr/>
          <p:nvPr/>
        </p:nvSpPr>
        <p:spPr>
          <a:xfrm>
            <a:off x="596381" y="2148230"/>
            <a:ext cx="977841" cy="76268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0E6EB2-B151-4991-BF80-C90760F9CE5A}"/>
              </a:ext>
            </a:extLst>
          </p:cNvPr>
          <p:cNvSpPr/>
          <p:nvPr/>
        </p:nvSpPr>
        <p:spPr>
          <a:xfrm>
            <a:off x="2015395" y="1654701"/>
            <a:ext cx="1051039" cy="86640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E2FF59-A9A4-46E7-92EE-32FCC72EED8B}"/>
              </a:ext>
            </a:extLst>
          </p:cNvPr>
          <p:cNvSpPr txBox="1"/>
          <p:nvPr/>
        </p:nvSpPr>
        <p:spPr>
          <a:xfrm>
            <a:off x="2015395" y="1635685"/>
            <a:ext cx="1140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FF98A2-027E-4405-883D-A2399F5B70C3}"/>
              </a:ext>
            </a:extLst>
          </p:cNvPr>
          <p:cNvSpPr txBox="1"/>
          <p:nvPr/>
        </p:nvSpPr>
        <p:spPr>
          <a:xfrm>
            <a:off x="681276" y="2148230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00B0F0"/>
                </a:solidFill>
              </a:rPr>
              <a:t>负载均衡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531BB4-6A2F-4DD8-BF08-9F8BD7E2AF55}"/>
              </a:ext>
            </a:extLst>
          </p:cNvPr>
          <p:cNvSpPr/>
          <p:nvPr/>
        </p:nvSpPr>
        <p:spPr>
          <a:xfrm>
            <a:off x="2109513" y="1849609"/>
            <a:ext cx="1051039" cy="89635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3E0046-0A97-493E-9BA1-D8BCF9DB780B}"/>
              </a:ext>
            </a:extLst>
          </p:cNvPr>
          <p:cNvSpPr txBox="1"/>
          <p:nvPr/>
        </p:nvSpPr>
        <p:spPr>
          <a:xfrm>
            <a:off x="2109513" y="1878158"/>
            <a:ext cx="1238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A</a:t>
            </a:r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业务应用服务器</a:t>
            </a:r>
            <a:r>
              <a:rPr lang="en-US" altLang="zh-CN" sz="900" dirty="0">
                <a:solidFill>
                  <a:srgbClr val="00B0F0"/>
                </a:solidFill>
                <a:latin typeface="+mn-lt"/>
                <a:ea typeface="+mn-ea"/>
              </a:rPr>
              <a:t>2</a:t>
            </a:r>
            <a:endParaRPr lang="zh-CN" altLang="en-US" sz="90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14A9B925-63E5-4149-BF00-31BFF6E38421}"/>
              </a:ext>
            </a:extLst>
          </p:cNvPr>
          <p:cNvSpPr/>
          <p:nvPr/>
        </p:nvSpPr>
        <p:spPr>
          <a:xfrm>
            <a:off x="2188636" y="2125184"/>
            <a:ext cx="821041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应用程序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EFFC45-0359-450A-A76E-8DCA37217831}"/>
              </a:ext>
            </a:extLst>
          </p:cNvPr>
          <p:cNvSpPr txBox="1"/>
          <p:nvPr/>
        </p:nvSpPr>
        <p:spPr>
          <a:xfrm>
            <a:off x="2321305" y="2483104"/>
            <a:ext cx="826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本地缓存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C553C8C7-CFF7-4FAD-9CFE-26DB3684E54E}"/>
              </a:ext>
            </a:extLst>
          </p:cNvPr>
          <p:cNvSpPr/>
          <p:nvPr/>
        </p:nvSpPr>
        <p:spPr>
          <a:xfrm>
            <a:off x="638366" y="2451074"/>
            <a:ext cx="893869" cy="294892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00B0F0"/>
                </a:solidFill>
              </a:rPr>
              <a:t>Nginx</a:t>
            </a:r>
            <a:endParaRPr lang="zh-CN" altLang="en-US" sz="700" dirty="0">
              <a:solidFill>
                <a:srgbClr val="00B0F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ACF9B7-1AA1-4843-A6C4-4C6C82AB6325}"/>
              </a:ext>
            </a:extLst>
          </p:cNvPr>
          <p:cNvSpPr/>
          <p:nvPr/>
        </p:nvSpPr>
        <p:spPr>
          <a:xfrm>
            <a:off x="3678560" y="851105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AAFA47-0E7A-4F32-8CB2-48D3365081C9}"/>
              </a:ext>
            </a:extLst>
          </p:cNvPr>
          <p:cNvSpPr/>
          <p:nvPr/>
        </p:nvSpPr>
        <p:spPr>
          <a:xfrm>
            <a:off x="3766713" y="973954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D4ECFB-8E1D-406C-9424-EEAA86DEC7D7}"/>
              </a:ext>
            </a:extLst>
          </p:cNvPr>
          <p:cNvSpPr txBox="1"/>
          <p:nvPr/>
        </p:nvSpPr>
        <p:spPr>
          <a:xfrm>
            <a:off x="3730487" y="983720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文件服务器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411281A4-876E-4CBA-83F8-1374CC8E1E89}"/>
              </a:ext>
            </a:extLst>
          </p:cNvPr>
          <p:cNvSpPr/>
          <p:nvPr/>
        </p:nvSpPr>
        <p:spPr>
          <a:xfrm>
            <a:off x="3831841" y="1204082"/>
            <a:ext cx="821041" cy="203924"/>
          </a:xfrm>
          <a:prstGeom prst="diamon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00B0F0"/>
                </a:solidFill>
              </a:rPr>
              <a:t>文件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3630822" y="1883594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74E12AF-0521-44A8-B37D-4954EEA30870}"/>
              </a:ext>
            </a:extLst>
          </p:cNvPr>
          <p:cNvSpPr/>
          <p:nvPr/>
        </p:nvSpPr>
        <p:spPr>
          <a:xfrm>
            <a:off x="3763696" y="2009971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A46BB3-70F1-46F7-8D75-89D00FE6C92D}"/>
              </a:ext>
            </a:extLst>
          </p:cNvPr>
          <p:cNvSpPr txBox="1"/>
          <p:nvPr/>
        </p:nvSpPr>
        <p:spPr>
          <a:xfrm>
            <a:off x="3682750" y="2016209"/>
            <a:ext cx="956921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数据库服务器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C482FFAF-6062-440D-93EE-E60326225BF0}"/>
              </a:ext>
            </a:extLst>
          </p:cNvPr>
          <p:cNvSpPr/>
          <p:nvPr/>
        </p:nvSpPr>
        <p:spPr>
          <a:xfrm>
            <a:off x="3934435" y="2227732"/>
            <a:ext cx="568413" cy="285810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19DEA5-CF46-429F-A4BD-23951D2D217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60452" y="1303761"/>
            <a:ext cx="0" cy="20521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9EB99C6-D7AD-4851-8510-A77BD913AE7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159737" y="1852258"/>
            <a:ext cx="715" cy="29597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1194C52-AE71-4B78-A133-84AD197B4666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1532235" y="2087902"/>
            <a:ext cx="483160" cy="51061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1F7905-1FC6-4E44-A747-3AFC606C4901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1532235" y="2297787"/>
            <a:ext cx="577278" cy="30073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053482-B555-403F-9577-CABE137B88CD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3009677" y="1306044"/>
            <a:ext cx="822164" cy="96658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35925EE-D9A0-4F35-9E02-0B73EBB44A43}"/>
              </a:ext>
            </a:extLst>
          </p:cNvPr>
          <p:cNvSpPr/>
          <p:nvPr/>
        </p:nvSpPr>
        <p:spPr>
          <a:xfrm>
            <a:off x="3633392" y="2806490"/>
            <a:ext cx="956921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CF0974-59F1-41BA-BAC7-A5B9133CB004}"/>
              </a:ext>
            </a:extLst>
          </p:cNvPr>
          <p:cNvSpPr/>
          <p:nvPr/>
        </p:nvSpPr>
        <p:spPr>
          <a:xfrm>
            <a:off x="3766266" y="2932867"/>
            <a:ext cx="956921" cy="56726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B2CA42B-D03C-4CE5-8EF5-636D74B935F4}"/>
              </a:ext>
            </a:extLst>
          </p:cNvPr>
          <p:cNvSpPr txBox="1"/>
          <p:nvPr/>
        </p:nvSpPr>
        <p:spPr>
          <a:xfrm>
            <a:off x="3678559" y="2929703"/>
            <a:ext cx="113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00B0F0"/>
                </a:solidFill>
                <a:latin typeface="+mn-lt"/>
                <a:ea typeface="+mn-ea"/>
              </a:rPr>
              <a:t>分布式缓存服务器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85487B3-26C6-41FC-A15B-464B1AADB532}"/>
              </a:ext>
            </a:extLst>
          </p:cNvPr>
          <p:cNvSpPr txBox="1"/>
          <p:nvPr/>
        </p:nvSpPr>
        <p:spPr>
          <a:xfrm>
            <a:off x="3891539" y="3230541"/>
            <a:ext cx="829079" cy="20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分布式缓存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136EAA1-1E93-4E8B-9028-1791C5C0AF05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3009677" y="2272630"/>
            <a:ext cx="756590" cy="94386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1CAE573-A38A-468F-88F7-B11D83CBAA3A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3009677" y="2272630"/>
            <a:ext cx="754020" cy="2097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8" name="文本框 12287">
            <a:extLst>
              <a:ext uri="{FF2B5EF4-FFF2-40B4-BE49-F238E27FC236}">
                <a16:creationId xmlns:a16="http://schemas.microsoft.com/office/drawing/2014/main" id="{2387F737-E0D9-4F12-8741-FCE36665652C}"/>
              </a:ext>
            </a:extLst>
          </p:cNvPr>
          <p:cNvSpPr txBox="1"/>
          <p:nvPr/>
        </p:nvSpPr>
        <p:spPr>
          <a:xfrm>
            <a:off x="5076035" y="780295"/>
            <a:ext cx="30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随着时间的推移；业务的增长；服务撑不住了；</a:t>
            </a:r>
          </a:p>
        </p:txBody>
      </p:sp>
    </p:spTree>
    <p:extLst>
      <p:ext uri="{BB962C8B-B14F-4D97-AF65-F5344CB8AC3E}">
        <p14:creationId xmlns:p14="http://schemas.microsoft.com/office/powerpoint/2010/main" val="26240390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大数据高并发场景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154713-2140-4739-A5EF-B425815480FC}"/>
              </a:ext>
            </a:extLst>
          </p:cNvPr>
          <p:cNvSpPr txBox="1"/>
          <p:nvPr/>
        </p:nvSpPr>
        <p:spPr>
          <a:xfrm>
            <a:off x="516509" y="676228"/>
            <a:ext cx="8447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12306</a:t>
            </a:r>
            <a:r>
              <a:rPr lang="zh-CN" altLang="en-US" dirty="0"/>
              <a:t>购票</a:t>
            </a:r>
            <a:r>
              <a:rPr lang="en-US" altLang="zh-CN" dirty="0"/>
              <a:t>---</a:t>
            </a:r>
            <a:r>
              <a:rPr lang="zh-CN" altLang="en-US" dirty="0"/>
              <a:t>抢票（大数据高并发）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只有那几分钟，我感觉很卡</a:t>
            </a:r>
            <a:r>
              <a:rPr lang="en-US" altLang="zh-CN" dirty="0"/>
              <a:t>—</a:t>
            </a:r>
            <a:r>
              <a:rPr lang="zh-CN" altLang="en-US" dirty="0"/>
              <a:t>服务器压力很大；为了这几分钟来增加这个硬件，大家觉得划算吗？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</a:t>
            </a:r>
            <a:r>
              <a:rPr lang="en-US" altLang="zh-CN" dirty="0"/>
              <a:t>11</a:t>
            </a:r>
            <a:r>
              <a:rPr lang="zh-CN" altLang="en-US" dirty="0"/>
              <a:t>秒杀</a:t>
            </a:r>
          </a:p>
        </p:txBody>
      </p:sp>
    </p:spTree>
    <p:extLst>
      <p:ext uri="{BB962C8B-B14F-4D97-AF65-F5344CB8AC3E}">
        <p14:creationId xmlns:p14="http://schemas.microsoft.com/office/powerpoint/2010/main" val="37261760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702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异步化架构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—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时间换空间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19535" y="1743354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2051826" y="1411842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576458" y="1352853"/>
            <a:ext cx="475368" cy="29326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619537" y="1194891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C899896-6DB3-4FD5-B565-AB1955004BD8}"/>
              </a:ext>
            </a:extLst>
          </p:cNvPr>
          <p:cNvSpPr/>
          <p:nvPr/>
        </p:nvSpPr>
        <p:spPr>
          <a:xfrm>
            <a:off x="619534" y="2302113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619533" y="2837691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B49081-1727-46DB-87DA-65CE112321B9}"/>
              </a:ext>
            </a:extLst>
          </p:cNvPr>
          <p:cNvSpPr/>
          <p:nvPr/>
        </p:nvSpPr>
        <p:spPr>
          <a:xfrm>
            <a:off x="2051504" y="2234797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FEB37B-ACD2-4CE2-A467-71CE17B36F5A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576456" y="1646122"/>
            <a:ext cx="475370" cy="25519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AA97DF-5AC9-479F-9704-F0D01C3E0ED8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1576455" y="2460075"/>
            <a:ext cx="475049" cy="900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576454" y="2469077"/>
            <a:ext cx="475050" cy="5265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2" idx="2"/>
          </p:cNvCxnSpPr>
          <p:nvPr/>
        </p:nvCxnSpPr>
        <p:spPr>
          <a:xfrm>
            <a:off x="2772198" y="1646122"/>
            <a:ext cx="835073" cy="58867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68F589-15DD-409D-88E5-1EEE6B3DA457}"/>
              </a:ext>
            </a:extLst>
          </p:cNvPr>
          <p:cNvCxnSpPr>
            <a:cxnSpLocks/>
            <a:stCxn id="51" idx="3"/>
            <a:endCxn id="2" idx="2"/>
          </p:cNvCxnSpPr>
          <p:nvPr/>
        </p:nvCxnSpPr>
        <p:spPr>
          <a:xfrm flipV="1">
            <a:off x="2771876" y="2234797"/>
            <a:ext cx="835395" cy="23428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3607271" y="1255435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773B68-0940-4C5B-80ED-AB5F8CA32550}"/>
              </a:ext>
            </a:extLst>
          </p:cNvPr>
          <p:cNvSpPr txBox="1"/>
          <p:nvPr/>
        </p:nvSpPr>
        <p:spPr>
          <a:xfrm>
            <a:off x="4644005" y="1131650"/>
            <a:ext cx="4032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在座诸位：有没有大胃王；</a:t>
            </a:r>
            <a:endParaRPr lang="en-US" altLang="zh-CN" dirty="0"/>
          </a:p>
          <a:p>
            <a:r>
              <a:rPr lang="zh-CN" altLang="en-US" dirty="0"/>
              <a:t>给你</a:t>
            </a:r>
            <a:r>
              <a:rPr lang="en-US" altLang="zh-CN" dirty="0"/>
              <a:t>100</a:t>
            </a:r>
            <a:r>
              <a:rPr lang="zh-CN" altLang="en-US" dirty="0"/>
              <a:t>个包子，能够吃下去，刷个 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否则刷个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我们是程序员，思维得严密；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个包子；如果一顿吃完；</a:t>
            </a:r>
            <a:endParaRPr lang="en-US" altLang="zh-CN" dirty="0"/>
          </a:p>
          <a:p>
            <a:r>
              <a:rPr lang="zh-CN" altLang="en-US" dirty="0"/>
              <a:t>如果给一年时间来吃完；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延时处理；拉长时间；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3436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分布式异步队列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23AB74-7BCB-4E75-A961-7A6981E723C8}"/>
              </a:ext>
            </a:extLst>
          </p:cNvPr>
          <p:cNvSpPr/>
          <p:nvPr/>
        </p:nvSpPr>
        <p:spPr>
          <a:xfrm>
            <a:off x="619535" y="1743354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0F3D8E0-7720-4E1A-BD7C-7AB5F9643AE7}"/>
              </a:ext>
            </a:extLst>
          </p:cNvPr>
          <p:cNvSpPr/>
          <p:nvPr/>
        </p:nvSpPr>
        <p:spPr>
          <a:xfrm>
            <a:off x="2051826" y="1411842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A5D1D84-9905-4446-888E-D44BF57D7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1576458" y="1352853"/>
            <a:ext cx="475368" cy="29326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04F41EA-3E10-41AA-AAD9-C7CE0005FBB0}"/>
              </a:ext>
            </a:extLst>
          </p:cNvPr>
          <p:cNvSpPr/>
          <p:nvPr/>
        </p:nvSpPr>
        <p:spPr>
          <a:xfrm>
            <a:off x="619537" y="1194891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C899896-6DB3-4FD5-B565-AB1955004BD8}"/>
              </a:ext>
            </a:extLst>
          </p:cNvPr>
          <p:cNvSpPr/>
          <p:nvPr/>
        </p:nvSpPr>
        <p:spPr>
          <a:xfrm>
            <a:off x="619534" y="2302113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52B241-2E55-4E5F-879B-783891826E9E}"/>
              </a:ext>
            </a:extLst>
          </p:cNvPr>
          <p:cNvSpPr/>
          <p:nvPr/>
        </p:nvSpPr>
        <p:spPr>
          <a:xfrm>
            <a:off x="619533" y="2837691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Client-4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B49081-1727-46DB-87DA-65CE112321B9}"/>
              </a:ext>
            </a:extLst>
          </p:cNvPr>
          <p:cNvSpPr/>
          <p:nvPr/>
        </p:nvSpPr>
        <p:spPr>
          <a:xfrm>
            <a:off x="2051504" y="2234797"/>
            <a:ext cx="720372" cy="46856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Server-2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DFEB37B-ACD2-4CE2-A467-71CE17B36F5A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1576456" y="1646122"/>
            <a:ext cx="475370" cy="25519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AA97DF-5AC9-479F-9704-F0D01C3E0ED8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1576455" y="2460075"/>
            <a:ext cx="475049" cy="9002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79F642-E04D-4EA8-A593-694D6F2E811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1576454" y="2469077"/>
            <a:ext cx="475050" cy="5265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B8755E6-74D9-4042-AA29-B792CA394A94}"/>
              </a:ext>
            </a:extLst>
          </p:cNvPr>
          <p:cNvCxnSpPr>
            <a:cxnSpLocks/>
            <a:stCxn id="39" idx="3"/>
            <a:endCxn id="87" idx="1"/>
          </p:cNvCxnSpPr>
          <p:nvPr/>
        </p:nvCxnSpPr>
        <p:spPr>
          <a:xfrm>
            <a:off x="2772198" y="1646122"/>
            <a:ext cx="287697" cy="416276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F68F589-15DD-409D-88E5-1EEE6B3DA457}"/>
              </a:ext>
            </a:extLst>
          </p:cNvPr>
          <p:cNvCxnSpPr>
            <a:cxnSpLocks/>
            <a:stCxn id="51" idx="3"/>
            <a:endCxn id="87" idx="1"/>
          </p:cNvCxnSpPr>
          <p:nvPr/>
        </p:nvCxnSpPr>
        <p:spPr>
          <a:xfrm flipV="1">
            <a:off x="2771876" y="2062398"/>
            <a:ext cx="288019" cy="40667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B735CC0A-C8ED-4422-BE6C-5A116A4F6FDD}"/>
              </a:ext>
            </a:extLst>
          </p:cNvPr>
          <p:cNvSpPr txBox="1"/>
          <p:nvPr/>
        </p:nvSpPr>
        <p:spPr>
          <a:xfrm>
            <a:off x="3059895" y="1877732"/>
            <a:ext cx="892723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5EB03BE-304A-4CC4-AE58-69D9DA4A85AE}"/>
              </a:ext>
            </a:extLst>
          </p:cNvPr>
          <p:cNvSpPr/>
          <p:nvPr/>
        </p:nvSpPr>
        <p:spPr>
          <a:xfrm>
            <a:off x="4427988" y="1729356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Processor-2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E7336A6-D469-4EA9-A5C2-895082DDAFC7}"/>
              </a:ext>
            </a:extLst>
          </p:cNvPr>
          <p:cNvSpPr/>
          <p:nvPr/>
        </p:nvSpPr>
        <p:spPr>
          <a:xfrm>
            <a:off x="4427990" y="1180893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Processor-1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A01AF94-6670-404F-8105-CE1DFB6959D4}"/>
              </a:ext>
            </a:extLst>
          </p:cNvPr>
          <p:cNvSpPr/>
          <p:nvPr/>
        </p:nvSpPr>
        <p:spPr>
          <a:xfrm>
            <a:off x="4427987" y="2288115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Processor-3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A16B12B-5207-494F-A5E2-F1D6E4989981}"/>
              </a:ext>
            </a:extLst>
          </p:cNvPr>
          <p:cNvSpPr/>
          <p:nvPr/>
        </p:nvSpPr>
        <p:spPr>
          <a:xfrm>
            <a:off x="4427986" y="2823693"/>
            <a:ext cx="956921" cy="3159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rgbClr val="00B0F0"/>
                </a:solidFill>
              </a:rPr>
              <a:t>Processor-4</a:t>
            </a:r>
            <a:endParaRPr lang="zh-CN" altLang="en-US" sz="900" dirty="0">
              <a:solidFill>
                <a:srgbClr val="00B0F0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9C41807-77D1-4537-A096-C802DDEFD49E}"/>
              </a:ext>
            </a:extLst>
          </p:cNvPr>
          <p:cNvCxnSpPr>
            <a:cxnSpLocks/>
            <a:stCxn id="87" idx="3"/>
            <a:endCxn id="103" idx="1"/>
          </p:cNvCxnSpPr>
          <p:nvPr/>
        </p:nvCxnSpPr>
        <p:spPr>
          <a:xfrm flipV="1">
            <a:off x="3952618" y="1338855"/>
            <a:ext cx="475372" cy="723543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BF02DD4-E4D0-4CAA-AB65-4C4C0752186A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>
          <a:xfrm flipV="1">
            <a:off x="3952618" y="1887318"/>
            <a:ext cx="475370" cy="175080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5109A33-7136-45E1-9529-37E79F7E7F17}"/>
              </a:ext>
            </a:extLst>
          </p:cNvPr>
          <p:cNvCxnSpPr>
            <a:cxnSpLocks/>
            <a:stCxn id="87" idx="3"/>
            <a:endCxn id="104" idx="1"/>
          </p:cNvCxnSpPr>
          <p:nvPr/>
        </p:nvCxnSpPr>
        <p:spPr>
          <a:xfrm>
            <a:off x="3952618" y="2062398"/>
            <a:ext cx="475369" cy="383679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EEA7D0A-1E1B-4BDB-A84D-8F4678F907FD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3952618" y="2062398"/>
            <a:ext cx="475368" cy="91925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体 1">
            <a:extLst>
              <a:ext uri="{FF2B5EF4-FFF2-40B4-BE49-F238E27FC236}">
                <a16:creationId xmlns:a16="http://schemas.microsoft.com/office/drawing/2014/main" id="{800992F1-F3B8-4EC7-AAE0-49E739E0E98F}"/>
              </a:ext>
            </a:extLst>
          </p:cNvPr>
          <p:cNvSpPr/>
          <p:nvPr/>
        </p:nvSpPr>
        <p:spPr>
          <a:xfrm>
            <a:off x="5940095" y="1194891"/>
            <a:ext cx="720050" cy="1958724"/>
          </a:xfrm>
          <a:prstGeom prst="ca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DB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0341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3004</Words>
  <Application>Microsoft Office PowerPoint</Application>
  <PresentationFormat>全屏显示(16:9)</PresentationFormat>
  <Paragraphs>447</Paragraphs>
  <Slides>52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黑体</vt:lpstr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徐杨</cp:lastModifiedBy>
  <cp:revision>3748</cp:revision>
  <dcterms:created xsi:type="dcterms:W3CDTF">2014-02-20T03:23:00Z</dcterms:created>
  <dcterms:modified xsi:type="dcterms:W3CDTF">2020-05-08T14:27:31Z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