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79" r:id="rId3"/>
    <p:sldId id="367" r:id="rId4"/>
    <p:sldId id="280" r:id="rId5"/>
    <p:sldId id="356" r:id="rId6"/>
    <p:sldId id="357" r:id="rId7"/>
    <p:sldId id="358" r:id="rId8"/>
    <p:sldId id="359" r:id="rId9"/>
    <p:sldId id="360" r:id="rId10"/>
    <p:sldId id="368" r:id="rId11"/>
    <p:sldId id="362" r:id="rId12"/>
    <p:sldId id="369" r:id="rId13"/>
    <p:sldId id="361" r:id="rId14"/>
    <p:sldId id="370" r:id="rId15"/>
    <p:sldId id="363" r:id="rId16"/>
    <p:sldId id="324" r:id="rId17"/>
    <p:sldId id="325" r:id="rId18"/>
    <p:sldId id="328" r:id="rId19"/>
    <p:sldId id="327" r:id="rId20"/>
    <p:sldId id="326" r:id="rId21"/>
    <p:sldId id="371" r:id="rId22"/>
    <p:sldId id="407" r:id="rId23"/>
    <p:sldId id="339" r:id="rId24"/>
    <p:sldId id="329" r:id="rId25"/>
    <p:sldId id="330" r:id="rId26"/>
    <p:sldId id="336" r:id="rId27"/>
    <p:sldId id="332" r:id="rId28"/>
    <p:sldId id="333" r:id="rId29"/>
    <p:sldId id="373" r:id="rId30"/>
    <p:sldId id="374" r:id="rId31"/>
    <p:sldId id="375" r:id="rId32"/>
    <p:sldId id="372" r:id="rId33"/>
    <p:sldId id="376" r:id="rId34"/>
    <p:sldId id="377" r:id="rId35"/>
    <p:sldId id="331" r:id="rId36"/>
    <p:sldId id="334" r:id="rId37"/>
    <p:sldId id="335" r:id="rId38"/>
    <p:sldId id="378" r:id="rId39"/>
    <p:sldId id="340" r:id="rId40"/>
    <p:sldId id="342" r:id="rId41"/>
    <p:sldId id="404" r:id="rId42"/>
    <p:sldId id="380" r:id="rId43"/>
    <p:sldId id="405" r:id="rId44"/>
    <p:sldId id="406" r:id="rId45"/>
    <p:sldId id="346" r:id="rId46"/>
    <p:sldId id="349" r:id="rId47"/>
    <p:sldId id="366" r:id="rId48"/>
    <p:sldId id="409" r:id="rId49"/>
    <p:sldId id="352" r:id="rId50"/>
    <p:sldId id="410" r:id="rId51"/>
    <p:sldId id="353" r:id="rId52"/>
    <p:sldId id="354" r:id="rId53"/>
    <p:sldId id="411" r:id="rId54"/>
    <p:sldId id="412" r:id="rId55"/>
    <p:sldId id="420" r:id="rId56"/>
    <p:sldId id="351" r:id="rId57"/>
    <p:sldId id="421" r:id="rId58"/>
    <p:sldId id="422" r:id="rId59"/>
    <p:sldId id="413" r:id="rId60"/>
    <p:sldId id="417" r:id="rId61"/>
    <p:sldId id="415" r:id="rId62"/>
    <p:sldId id="416" r:id="rId63"/>
    <p:sldId id="393" r:id="rId64"/>
    <p:sldId id="418" r:id="rId65"/>
    <p:sldId id="419" r:id="rId66"/>
    <p:sldId id="414" r:id="rId67"/>
    <p:sldId id="289" r:id="rId6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72" y="346"/>
      </p:cViewPr>
      <p:guideLst>
        <p:guide orient="horz" pos="15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NULL" TargetMode="Externa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github.com/dotnet/aspnetcore/tree/v3.1.0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6" Type="http://schemas.openxmlformats.org/officeDocument/2006/relationships/tags" Target="../tags/tag15.xml"/><Relationship Id="rId5" Type="http://schemas.openxmlformats.org/officeDocument/2006/relationships/image" Target="../media/image2.jpe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image" Target="../media/image2.jpe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.png"/><Relationship Id="rId7" Type="http://schemas.openxmlformats.org/officeDocument/2006/relationships/image" Target="../media/image1.png"/><Relationship Id="rId6" Type="http://schemas.openxmlformats.org/officeDocument/2006/relationships/tags" Target="../tags/tag25.xml"/><Relationship Id="rId5" Type="http://schemas.openxmlformats.org/officeDocument/2006/relationships/image" Target="../media/image2.jpe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github.com/dotnet/aspnetcore/tree/v3.1.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1936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C#/.Net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架构师蜕变营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9863" y="235585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3801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1---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各种扩展方法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725" y="698501"/>
            <a:ext cx="6812870" cy="3071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730" y="408385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最小化抽象设计，通过扩展方法完成易用性扩展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426911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添加中间件和服务实例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699620"/>
            <a:ext cx="7232007" cy="16613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55735"/>
            <a:ext cx="7826418" cy="18899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pay-for-what-you-use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60" y="1059645"/>
            <a:ext cx="80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975633"/>
            <a:ext cx="37338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355985" y="975633"/>
            <a:ext cx="4536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全家桶   </a:t>
            </a:r>
            <a:r>
              <a:rPr lang="en-US" altLang="zh-CN" dirty="0"/>
              <a:t>VS   </a:t>
            </a:r>
            <a:r>
              <a:rPr lang="zh-CN" altLang="en-US" dirty="0"/>
              <a:t>自选式</a:t>
            </a:r>
            <a:endParaRPr lang="en-US" altLang="zh-CN" dirty="0"/>
          </a:p>
          <a:p>
            <a:r>
              <a:rPr lang="en-US" altLang="zh-CN" dirty="0" err="1"/>
              <a:t>Asp.Net</a:t>
            </a:r>
            <a:r>
              <a:rPr lang="zh-CN" altLang="en-US" dirty="0"/>
              <a:t>就是全家桶</a:t>
            </a:r>
            <a:r>
              <a:rPr lang="en-US" altLang="zh-CN" dirty="0"/>
              <a:t>---</a:t>
            </a:r>
            <a:r>
              <a:rPr lang="zh-CN" altLang="en-US" dirty="0"/>
              <a:t>无所不包</a:t>
            </a:r>
            <a:r>
              <a:rPr lang="en-US" altLang="zh-CN" dirty="0"/>
              <a:t>---</a:t>
            </a:r>
            <a:r>
              <a:rPr lang="zh-CN" altLang="en-US" dirty="0"/>
              <a:t>需要的都有</a:t>
            </a:r>
            <a:r>
              <a:rPr lang="en-US" altLang="zh-CN" dirty="0"/>
              <a:t>---</a:t>
            </a:r>
            <a:r>
              <a:rPr lang="zh-CN" altLang="en-US" dirty="0"/>
              <a:t>不需要的也得有</a:t>
            </a:r>
            <a:r>
              <a:rPr lang="en-US" altLang="zh-CN" dirty="0"/>
              <a:t>---</a:t>
            </a:r>
            <a:r>
              <a:rPr lang="zh-CN" altLang="en-US" dirty="0"/>
              <a:t>因为开发者多</a:t>
            </a:r>
            <a:r>
              <a:rPr lang="en-US" altLang="zh-CN" dirty="0"/>
              <a:t>—</a:t>
            </a:r>
            <a:r>
              <a:rPr lang="zh-CN" altLang="en-US" dirty="0"/>
              <a:t>省心但是也糟心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就是自选式</a:t>
            </a:r>
            <a:r>
              <a:rPr lang="en-US" altLang="zh-CN" dirty="0"/>
              <a:t>---</a:t>
            </a:r>
            <a:r>
              <a:rPr lang="zh-CN" altLang="en-US" dirty="0"/>
              <a:t>只有个最最简约的设计</a:t>
            </a:r>
            <a:r>
              <a:rPr lang="en-US" altLang="zh-CN" dirty="0"/>
              <a:t>---</a:t>
            </a:r>
            <a:r>
              <a:rPr lang="zh-CN" altLang="en-US" dirty="0"/>
              <a:t>要啥配置啥</a:t>
            </a:r>
            <a:r>
              <a:rPr lang="en-US" altLang="zh-CN" dirty="0"/>
              <a:t>---</a:t>
            </a:r>
            <a:r>
              <a:rPr lang="zh-CN" altLang="en-US" dirty="0"/>
              <a:t>麻烦点</a:t>
            </a:r>
            <a:r>
              <a:rPr lang="en-US" altLang="zh-CN" dirty="0"/>
              <a:t>(</a:t>
            </a:r>
            <a:r>
              <a:rPr lang="zh-CN" altLang="en-US" dirty="0"/>
              <a:t>更好的去深入下</a:t>
            </a:r>
            <a:r>
              <a:rPr lang="en-US" altLang="zh-CN" dirty="0"/>
              <a:t>)---</a:t>
            </a:r>
            <a:r>
              <a:rPr lang="zh-CN" altLang="en-US" dirty="0"/>
              <a:t>高效高效高效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简约，但并不简单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915635"/>
            <a:ext cx="6302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在大幅简化框架包袱的同时，</a:t>
            </a:r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又内置了一些新东西，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这是框架设计思想的进步！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9227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3---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内置日志及扩展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915635"/>
            <a:ext cx="443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鲁迅说：不允许没有日志记录的项目上线！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种方式：</a:t>
            </a:r>
            <a:endParaRPr lang="en-US" altLang="zh-CN" dirty="0"/>
          </a:p>
          <a:p>
            <a:r>
              <a:rPr lang="en-US" altLang="zh-CN" dirty="0"/>
              <a:t>Program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Startup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0053" y="1851700"/>
            <a:ext cx="3132296" cy="29652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27017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套路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4---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内置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646" y="4434573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不用问为什么，就是复制粘贴！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1135255"/>
            <a:ext cx="6591871" cy="28729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260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部署探究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---VS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启动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1203655"/>
            <a:ext cx="6302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launchSettings.json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commandName</a:t>
            </a:r>
            <a:r>
              <a:rPr lang="en-US" altLang="zh-CN" dirty="0"/>
              <a:t>—</a:t>
            </a:r>
            <a:r>
              <a:rPr lang="en-US" altLang="zh-CN" dirty="0" err="1"/>
              <a:t>IISExpress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commandName</a:t>
            </a:r>
            <a:r>
              <a:rPr lang="en-US" altLang="zh-CN" dirty="0"/>
              <a:t>—Project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该文件在正式环境无效！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下面我将演示如何基于</a:t>
            </a:r>
            <a:r>
              <a:rPr lang="en-US" altLang="zh-CN" dirty="0"/>
              <a:t>IIS</a:t>
            </a:r>
            <a:r>
              <a:rPr lang="zh-CN" altLang="en-US" dirty="0"/>
              <a:t>部署</a:t>
            </a:r>
            <a:r>
              <a:rPr lang="en-US" altLang="zh-CN" dirty="0"/>
              <a:t>ASP.NET Core</a:t>
            </a:r>
            <a:r>
              <a:rPr lang="zh-CN" altLang="en-US" dirty="0"/>
              <a:t>  刷个</a:t>
            </a:r>
            <a:r>
              <a:rPr lang="en-US" altLang="zh-CN" dirty="0"/>
              <a:t>1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871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部署探究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725" y="1137458"/>
            <a:ext cx="5904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发布后部署</a:t>
            </a:r>
            <a:endParaRPr lang="en-US" altLang="zh-CN" dirty="0"/>
          </a:p>
          <a:p>
            <a:pPr marL="342900" indent="-342900">
              <a:buAutoNum type="arabicPlain" startAt="2"/>
            </a:pPr>
            <a:r>
              <a:rPr lang="zh-CN" altLang="en-US" dirty="0"/>
              <a:t>安装</a:t>
            </a:r>
            <a:r>
              <a:rPr lang="en-US" altLang="zh-CN" dirty="0"/>
              <a:t>AspNetCoreModuleV2</a:t>
            </a:r>
            <a:endParaRPr lang="en-US" altLang="zh-CN" dirty="0"/>
          </a:p>
          <a:p>
            <a:pPr marL="342900" indent="-342900">
              <a:buAutoNum type="arabicPlain" startAt="2"/>
            </a:pPr>
            <a:endParaRPr lang="en-US" altLang="zh-CN" dirty="0"/>
          </a:p>
          <a:p>
            <a:r>
              <a:rPr lang="zh-CN" altLang="en-US" dirty="0"/>
              <a:t>为什么不发布就不能部署呢？</a:t>
            </a:r>
            <a:r>
              <a:rPr lang="en-US" altLang="zh-CN" dirty="0"/>
              <a:t>--</a:t>
            </a:r>
            <a:r>
              <a:rPr lang="zh-CN" altLang="en-US" dirty="0"/>
              <a:t>直接指向项目 会失败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因为发布较慢，暂时没有部署</a:t>
            </a:r>
            <a:r>
              <a:rPr lang="en-US" altLang="zh-CN" dirty="0"/>
              <a:t>—</a:t>
            </a:r>
            <a:r>
              <a:rPr lang="zh-CN" altLang="en-US" dirty="0"/>
              <a:t>一会儿验证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下面我将演示一个全新的托管方式，基于命令行的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9209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部署探究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命令行篇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915635"/>
            <a:ext cx="788661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可以用一个</a:t>
            </a:r>
            <a:r>
              <a:rPr lang="en-US" altLang="zh-CN" dirty="0" err="1"/>
              <a:t>cmd</a:t>
            </a:r>
            <a:r>
              <a:rPr lang="en-US" altLang="zh-CN" dirty="0"/>
              <a:t>—</a:t>
            </a:r>
            <a:r>
              <a:rPr lang="zh-CN" altLang="en-US" dirty="0"/>
              <a:t>控制台进程</a:t>
            </a:r>
            <a:r>
              <a:rPr lang="en-US" altLang="zh-CN" dirty="0"/>
              <a:t>—</a:t>
            </a:r>
            <a:r>
              <a:rPr lang="zh-CN" altLang="en-US" dirty="0"/>
              <a:t>托管了网站</a:t>
            </a:r>
            <a:r>
              <a:rPr lang="en-US" altLang="zh-CN" dirty="0"/>
              <a:t>—</a:t>
            </a:r>
            <a:r>
              <a:rPr lang="zh-CN" altLang="en-US" dirty="0"/>
              <a:t>牛了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dotnet Zhaoxi.AspNetCore31.PracticalDemo.dll --</a:t>
            </a:r>
            <a:r>
              <a:rPr lang="en-US" altLang="zh-CN" dirty="0" err="1"/>
              <a:t>urls</a:t>
            </a:r>
            <a:r>
              <a:rPr lang="en-US" altLang="zh-CN" dirty="0"/>
              <a:t>="http://*:4034" --</a:t>
            </a:r>
            <a:r>
              <a:rPr lang="en-US" altLang="zh-CN" dirty="0" err="1"/>
              <a:t>ip</a:t>
            </a:r>
            <a:r>
              <a:rPr lang="en-US" altLang="zh-CN" dirty="0"/>
              <a:t>="127.0.0.1" --port=</a:t>
            </a:r>
            <a:r>
              <a:rPr lang="en-US" altLang="zh-CN" dirty="0">
                <a:sym typeface="+mn-ea"/>
              </a:rPr>
              <a:t>4034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copy </a:t>
            </a:r>
            <a:r>
              <a:rPr lang="zh-CN" altLang="en-US" dirty="0"/>
              <a:t>静态资源</a:t>
            </a:r>
            <a:endParaRPr lang="en-US" altLang="zh-CN" dirty="0"/>
          </a:p>
          <a:p>
            <a:r>
              <a:rPr lang="zh-CN" altLang="en-US" dirty="0"/>
              <a:t>可以传递命令行参数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Asp.NetCore</a:t>
            </a:r>
            <a:r>
              <a:rPr lang="zh-CN" altLang="en-US" dirty="0"/>
              <a:t>本质是个控制台</a:t>
            </a:r>
            <a:r>
              <a:rPr lang="en-US" altLang="zh-CN" dirty="0"/>
              <a:t>—</a:t>
            </a:r>
            <a:r>
              <a:rPr lang="zh-CN" altLang="en-US" dirty="0"/>
              <a:t>运行起来是个网站</a:t>
            </a:r>
            <a:r>
              <a:rPr lang="en-US" altLang="zh-CN" dirty="0"/>
              <a:t>---how why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0983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Kestrel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1059645"/>
            <a:ext cx="8030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Kestrel </a:t>
            </a:r>
            <a:r>
              <a:rPr lang="zh-CN" altLang="en-US" dirty="0"/>
              <a:t>是个精简高效的 </a:t>
            </a:r>
            <a:r>
              <a:rPr lang="en-US" altLang="zh-CN" dirty="0" err="1"/>
              <a:t>HttpServer</a:t>
            </a:r>
            <a:r>
              <a:rPr lang="zh-CN" altLang="en-US" dirty="0"/>
              <a:t>，以包形式提供，自身不能单独运行。</a:t>
            </a:r>
            <a:endParaRPr lang="en-US" altLang="zh-CN" dirty="0"/>
          </a:p>
          <a:p>
            <a:r>
              <a:rPr lang="zh-CN" altLang="en-US" dirty="0"/>
              <a:t>内部封装了对 </a:t>
            </a:r>
            <a:r>
              <a:rPr lang="en-US" altLang="zh-CN" dirty="0" err="1"/>
              <a:t>libuv</a:t>
            </a:r>
            <a:r>
              <a:rPr lang="en-US" altLang="zh-CN" dirty="0"/>
              <a:t> </a:t>
            </a:r>
            <a:r>
              <a:rPr lang="zh-CN" altLang="en-US" dirty="0"/>
              <a:t>的调用，作为</a:t>
            </a:r>
            <a:r>
              <a:rPr lang="en-US" altLang="zh-CN" dirty="0"/>
              <a:t>I/O</a:t>
            </a:r>
            <a:r>
              <a:rPr lang="zh-CN" altLang="en-US" dirty="0"/>
              <a:t>底层，屏蔽各系统底层实现差异。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有了</a:t>
            </a:r>
            <a:r>
              <a:rPr lang="en-US" altLang="zh-CN" dirty="0"/>
              <a:t>kestrel</a:t>
            </a:r>
            <a:r>
              <a:rPr lang="zh-CN" altLang="en-US" dirty="0"/>
              <a:t>，才能真正做到跨平台！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2" descr="Kestrel 直接与 Internet 通信，不使用反向代理服务器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4" y="2943488"/>
            <a:ext cx="6239275" cy="12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56477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0205~0209 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一周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Asp.NetCore3.1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实战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&amp;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59" y="771625"/>
            <a:ext cx="7091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zh-CN" altLang="en-US" dirty="0"/>
              <a:t>多组件扩展，搭建跨平台开发框架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核心源码解读，深入</a:t>
            </a:r>
            <a:r>
              <a:rPr lang="en-US" altLang="zh-CN" dirty="0" err="1"/>
              <a:t>Asp.NetCore</a:t>
            </a:r>
            <a:r>
              <a:rPr lang="zh-CN" altLang="en-US" dirty="0"/>
              <a:t>底层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解读设计思想，理解跨平台开发</a:t>
            </a:r>
            <a:endParaRPr lang="en-US" altLang="zh-CN" dirty="0"/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zh-CN" altLang="en-US" dirty="0"/>
              <a:t>如果没做过</a:t>
            </a:r>
            <a:r>
              <a:rPr lang="en-US" altLang="zh-CN" dirty="0"/>
              <a:t>web  </a:t>
            </a:r>
            <a:r>
              <a:rPr lang="zh-CN" altLang="en-US" dirty="0"/>
              <a:t>建议是全栈</a:t>
            </a:r>
            <a:r>
              <a:rPr lang="en-US" altLang="zh-CN" dirty="0"/>
              <a:t>+</a:t>
            </a:r>
            <a:r>
              <a:rPr lang="zh-CN" altLang="en-US" dirty="0"/>
              <a:t>架构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8719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部署探究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---IIS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19670"/>
            <a:ext cx="7367390" cy="122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01651" y="3219795"/>
            <a:ext cx="716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.NetCore2.2+ </a:t>
            </a:r>
            <a:r>
              <a:rPr lang="en-US" altLang="zh-CN" dirty="0" err="1"/>
              <a:t>ASP.NETCore</a:t>
            </a:r>
            <a:r>
              <a:rPr lang="en-US" altLang="zh-CN" dirty="0"/>
              <a:t> Module</a:t>
            </a:r>
            <a:r>
              <a:rPr lang="zh-CN" altLang="en-US" dirty="0"/>
              <a:t>支持进程内托管模型</a:t>
            </a:r>
            <a:endParaRPr lang="en-US" altLang="zh-CN" dirty="0"/>
          </a:p>
          <a:p>
            <a:r>
              <a:rPr lang="zh-CN" altLang="en-US" dirty="0"/>
              <a:t>反向代理    </a:t>
            </a:r>
            <a:r>
              <a:rPr lang="en-US" altLang="zh-CN" dirty="0" err="1"/>
              <a:t>Web.config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491833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20:00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准时直播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Asp.NetCore3.1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跨平台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0" y="1059645"/>
            <a:ext cx="7814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120</a:t>
            </a:r>
            <a:r>
              <a:rPr lang="zh-CN" altLang="en-US" dirty="0"/>
              <a:t>分钟干货满满，大有收获，大开眼界，</a:t>
            </a:r>
            <a:endParaRPr lang="en-US" altLang="zh-CN" dirty="0"/>
          </a:p>
          <a:p>
            <a:r>
              <a:rPr lang="zh-CN" altLang="en-US" dirty="0"/>
              <a:t>给</a:t>
            </a:r>
            <a:r>
              <a:rPr lang="en-US" altLang="zh-CN" dirty="0"/>
              <a:t>Eleven</a:t>
            </a:r>
            <a:r>
              <a:rPr lang="zh-CN" altLang="en-US" dirty="0"/>
              <a:t>老师刷个</a:t>
            </a:r>
            <a:r>
              <a:rPr lang="en-US" altLang="zh-CN" dirty="0"/>
              <a:t>666</a:t>
            </a:r>
            <a:r>
              <a:rPr lang="zh-CN" altLang="en-US" dirty="0"/>
              <a:t>点个赞！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Ocelot   </a:t>
            </a:r>
            <a:r>
              <a:rPr lang="en-US" altLang="zh-CN" dirty="0" err="1"/>
              <a:t>Abp.vNext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不一对多的说了，嗓子要稍息</a:t>
            </a:r>
            <a:endParaRPr lang="en-US" altLang="zh-CN" dirty="0"/>
          </a:p>
          <a:p>
            <a:r>
              <a:rPr lang="en-US" altLang="zh-CN" dirty="0"/>
              <a:t>Eleven</a:t>
            </a:r>
            <a:r>
              <a:rPr lang="zh-CN" altLang="en-US" dirty="0"/>
              <a:t>的</a:t>
            </a:r>
            <a:r>
              <a:rPr lang="en-US" altLang="zh-CN" dirty="0"/>
              <a:t>QQ57265177  </a:t>
            </a:r>
            <a:r>
              <a:rPr lang="zh-CN" altLang="en-US" dirty="0"/>
              <a:t>欢迎私聊  尤其是技术 发展等问题</a:t>
            </a:r>
            <a:endParaRPr lang="en-US" altLang="zh-CN" dirty="0"/>
          </a:p>
          <a:p>
            <a:r>
              <a:rPr lang="zh-CN" altLang="en-US" dirty="0"/>
              <a:t>报名啊  优惠的，找小助教老师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明晚八点，不见不散， 刷个</a:t>
            </a:r>
            <a:r>
              <a:rPr lang="en-US" altLang="zh-CN" dirty="0"/>
              <a:t>1~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架构班体验课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301613" y="1318051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1275660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78130" y="1203655"/>
            <a:ext cx="3773170" cy="14888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Asp.Net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Core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是如何处理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Http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请求的？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俄罗斯套娃式设计解读，理解组件化开发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源码解读中间件实现，掌握核心扩展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744" y="3308075"/>
            <a:ext cx="1223235" cy="122561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309724" y="243254"/>
            <a:ext cx="204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20:00</a:t>
            </a:r>
            <a:r>
              <a:rPr lang="zh-CN" altLang="en-US" dirty="0">
                <a:solidFill>
                  <a:schemeClr val="bg1"/>
                </a:solidFill>
              </a:rPr>
              <a:t>开播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1322</a:t>
            </a:r>
            <a:r>
              <a:rPr lang="zh-CN" altLang="en-US" dirty="0">
                <a:solidFill>
                  <a:schemeClr val="bg1"/>
                </a:solidFill>
              </a:rPr>
              <a:t>次分享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47563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Http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请求是怎么被处理的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725" y="2549125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浏览器</a:t>
            </a:r>
            <a:r>
              <a:rPr lang="en-US" altLang="zh-CN" dirty="0"/>
              <a:t>------&gt;Kestrel</a:t>
            </a:r>
            <a:r>
              <a:rPr lang="zh-CN" altLang="en-US" dirty="0"/>
              <a:t>监听</a:t>
            </a:r>
            <a:r>
              <a:rPr lang="en-US" altLang="zh-CN" dirty="0"/>
              <a:t>&amp;</a:t>
            </a:r>
            <a:r>
              <a:rPr lang="zh-CN" altLang="en-US" dirty="0"/>
              <a:t>解析</a:t>
            </a:r>
            <a:r>
              <a:rPr lang="en-US" altLang="zh-CN" dirty="0" err="1"/>
              <a:t>HttpContext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 err="1"/>
              <a:t>HttpContext</a:t>
            </a:r>
            <a:r>
              <a:rPr lang="zh-CN" altLang="en-US" dirty="0"/>
              <a:t>又是如何被处理响应呢，</a:t>
            </a:r>
            <a:endParaRPr lang="en-US" altLang="zh-CN" dirty="0"/>
          </a:p>
          <a:p>
            <a:r>
              <a:rPr lang="zh-CN" altLang="en-US" dirty="0"/>
              <a:t>怎么样进入我们的</a:t>
            </a:r>
            <a:r>
              <a:rPr lang="en-US" altLang="zh-CN" dirty="0"/>
              <a:t>MVC</a:t>
            </a:r>
            <a:r>
              <a:rPr lang="zh-CN" altLang="en-US" dirty="0"/>
              <a:t>流程呢？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是时候从请求级的层面考虑下了！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虽然没有指定任何处理方式，但是还是响应的，</a:t>
            </a:r>
            <a:r>
              <a:rPr lang="en-US" altLang="zh-CN" dirty="0">
                <a:solidFill>
                  <a:srgbClr val="FF0000"/>
                </a:solidFill>
              </a:rPr>
              <a:t>404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Picture 2" descr="Kestrel 直接与 Internet 通信，不使用反向代理服务器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1" y="1000556"/>
            <a:ext cx="6239275" cy="12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没有全家桶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1059645"/>
            <a:ext cx="6302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app.Use</a:t>
            </a:r>
            <a:r>
              <a:rPr lang="en-US" altLang="zh-CN" dirty="0"/>
              <a:t>(next =&gt;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            return async c =&gt;</a:t>
            </a:r>
            <a:endParaRPr lang="en-US" altLang="zh-CN" dirty="0"/>
          </a:p>
          <a:p>
            <a:r>
              <a:rPr lang="zh-CN" altLang="en-US" dirty="0"/>
              <a:t>                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                await </a:t>
            </a:r>
            <a:r>
              <a:rPr lang="en-US" altLang="zh-CN" dirty="0" err="1"/>
              <a:t>c.Response.WriteAsync</a:t>
            </a:r>
            <a:r>
              <a:rPr lang="en-US" altLang="zh-CN" dirty="0"/>
              <a:t>("Hello World!");</a:t>
            </a:r>
            <a:endParaRPr lang="en-US" altLang="zh-CN" dirty="0"/>
          </a:p>
          <a:p>
            <a:r>
              <a:rPr lang="zh-CN" altLang="en-US" dirty="0"/>
              <a:t>                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});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没有什么全家桶了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角色扮演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915635"/>
            <a:ext cx="630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假如你是一个框架的搭建者，该如何设计</a:t>
            </a:r>
            <a:r>
              <a:rPr lang="en-US" altLang="zh-CN" dirty="0"/>
              <a:t>web</a:t>
            </a:r>
            <a:r>
              <a:rPr lang="zh-CN" altLang="en-US" dirty="0"/>
              <a:t>框架？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背景： 一个</a:t>
            </a:r>
            <a:r>
              <a:rPr lang="en-US" altLang="zh-CN" dirty="0" err="1"/>
              <a:t>httpcontext</a:t>
            </a:r>
            <a:r>
              <a:rPr lang="zh-CN" altLang="en-US" dirty="0"/>
              <a:t>，里面有</a:t>
            </a:r>
            <a:r>
              <a:rPr lang="en-US" altLang="zh-CN" dirty="0"/>
              <a:t>request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zh-CN" altLang="en-US" dirty="0"/>
              <a:t>需要去完成响应</a:t>
            </a:r>
            <a:r>
              <a:rPr lang="en-US" altLang="zh-CN" dirty="0"/>
              <a:t>—</a:t>
            </a:r>
            <a:r>
              <a:rPr lang="zh-CN" altLang="en-US" dirty="0"/>
              <a:t>但是有很多常规步骤</a:t>
            </a:r>
            <a:r>
              <a:rPr lang="en-US" altLang="zh-CN" dirty="0"/>
              <a:t>---</a:t>
            </a:r>
            <a:r>
              <a:rPr lang="zh-CN" altLang="en-US" dirty="0"/>
              <a:t>权限验证</a:t>
            </a:r>
            <a:r>
              <a:rPr lang="en-US" altLang="zh-CN" dirty="0"/>
              <a:t>-</a:t>
            </a:r>
            <a:r>
              <a:rPr lang="zh-CN" altLang="en-US" dirty="0"/>
              <a:t>写个日志</a:t>
            </a:r>
            <a:r>
              <a:rPr lang="en-US" altLang="zh-CN" dirty="0"/>
              <a:t>—</a:t>
            </a:r>
            <a:r>
              <a:rPr lang="zh-CN" altLang="en-US" dirty="0"/>
              <a:t>加个缓存</a:t>
            </a:r>
            <a:r>
              <a:rPr lang="en-US" altLang="zh-CN" dirty="0"/>
              <a:t>—</a:t>
            </a:r>
            <a:r>
              <a:rPr lang="zh-CN" altLang="en-US" dirty="0"/>
              <a:t>然后还有千千万万的开发者需要用这个框架去开发形形色色的项目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下面</a:t>
            </a:r>
            <a:r>
              <a:rPr lang="en-US" altLang="zh-CN" dirty="0"/>
              <a:t>Eleven</a:t>
            </a:r>
            <a:r>
              <a:rPr lang="zh-CN" altLang="en-US" dirty="0"/>
              <a:t>将为大家解密两套管道设计，见识下牛人的智慧！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8115" y="915635"/>
            <a:ext cx="2414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MVC</a:t>
            </a:r>
            <a:endParaRPr lang="en-US" altLang="zh-CN" dirty="0"/>
          </a:p>
          <a:p>
            <a:r>
              <a:rPr lang="zh-CN" altLang="en-US" dirty="0"/>
              <a:t>灵活的扩展定制</a:t>
            </a:r>
            <a:endParaRPr lang="en-US" altLang="zh-CN" dirty="0"/>
          </a:p>
          <a:p>
            <a:r>
              <a:rPr lang="en-US" altLang="zh-CN" dirty="0"/>
              <a:t>pay-for-all</a:t>
            </a:r>
            <a:endParaRPr lang="en-US" altLang="zh-CN" dirty="0"/>
          </a:p>
          <a:p>
            <a:r>
              <a:rPr lang="zh-CN" altLang="en-US" dirty="0"/>
              <a:t>全家桶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又要扩展  又要节约！</a:t>
            </a:r>
            <a:endParaRPr lang="en-US" altLang="zh-CN" dirty="0"/>
          </a:p>
        </p:txBody>
      </p:sp>
      <p:pic>
        <p:nvPicPr>
          <p:cNvPr id="7" name="图片 6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795337"/>
            <a:ext cx="5435201" cy="3936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519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管道事件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741381"/>
            <a:ext cx="5222429" cy="3795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084104" y="741381"/>
            <a:ext cx="27361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因为有多个固定步骤</a:t>
            </a:r>
            <a:endParaRPr lang="en-US" altLang="zh-CN" dirty="0"/>
          </a:p>
          <a:p>
            <a:r>
              <a:rPr lang="zh-CN" altLang="en-US" dirty="0"/>
              <a:t>每个步骤前后都可能要扩展动作</a:t>
            </a:r>
            <a:endParaRPr lang="en-US" altLang="zh-CN" dirty="0"/>
          </a:p>
          <a:p>
            <a:r>
              <a:rPr lang="zh-CN" altLang="en-US" dirty="0"/>
              <a:t>把动作前后分别添加事件，支持动作注册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注册动作后，请求进来时，就会按顺序执行事件</a:t>
            </a:r>
            <a:r>
              <a:rPr lang="en-US" altLang="zh-CN" dirty="0"/>
              <a:t>(</a:t>
            </a:r>
            <a:r>
              <a:rPr lang="zh-CN" altLang="en-US" dirty="0"/>
              <a:t>注册的动作就执行了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以此完成扩展性设计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519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管道事件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 descr="IMG_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734007"/>
            <a:ext cx="5366439" cy="39053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519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管道事件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 descr="IMG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758826"/>
            <a:ext cx="5463845" cy="397081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架构班体验课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301613" y="1318051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78130" y="1203655"/>
            <a:ext cx="3773170" cy="214443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Asp.NetCore3.1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实战</a:t>
            </a: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平台概述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环境搭建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项目建立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-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pay-for-what-you-use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kumimoji="0" lang="zh-CN" altLang="en-US" sz="1200" b="0" i="0" u="none" strike="noStrike" kern="1200" cap="none" spc="12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实战第一步之日志组件扩展</a:t>
            </a:r>
            <a:endParaRPr kumimoji="0" lang="en-US" altLang="zh-CN" sz="1200" b="0" i="0" u="none" strike="noStrike" kern="1200" cap="none" spc="12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运行部署，理解跨平台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一周灌注，能顶一年跨平台开发经验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744" y="3308075"/>
            <a:ext cx="1223235" cy="122561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79073" y="229596"/>
            <a:ext cx="204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20:00</a:t>
            </a:r>
            <a:r>
              <a:rPr lang="zh-CN" altLang="en-US" dirty="0">
                <a:solidFill>
                  <a:schemeClr val="bg1"/>
                </a:solidFill>
              </a:rPr>
              <a:t>开播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第</a:t>
            </a:r>
            <a:r>
              <a:rPr lang="en-US" altLang="zh-CN" dirty="0">
                <a:solidFill>
                  <a:schemeClr val="bg1"/>
                </a:solidFill>
              </a:rPr>
              <a:t>1321</a:t>
            </a:r>
            <a:r>
              <a:rPr lang="zh-CN" altLang="en-US" dirty="0">
                <a:solidFill>
                  <a:schemeClr val="bg1"/>
                </a:solidFill>
              </a:rPr>
              <a:t>次分享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5192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管道事件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771731"/>
            <a:ext cx="5438444" cy="395235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管道模型的本质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709" y="843630"/>
            <a:ext cx="6696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管道模型的本质应该是处理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 err="1"/>
              <a:t>HttpRequest</a:t>
            </a:r>
            <a:r>
              <a:rPr lang="en-US" altLang="zh-CN" dirty="0"/>
              <a:t>----&gt;</a:t>
            </a:r>
            <a:r>
              <a:rPr lang="en-US" altLang="zh-CN" dirty="0" err="1"/>
              <a:t>HttpResponse</a:t>
            </a:r>
            <a:endParaRPr lang="en-US" altLang="zh-CN" dirty="0"/>
          </a:p>
          <a:p>
            <a:r>
              <a:rPr lang="en-US" altLang="zh-CN" dirty="0" err="1"/>
              <a:t>HttpContext</a:t>
            </a:r>
            <a:r>
              <a:rPr lang="en-US" altLang="zh-CN" dirty="0"/>
              <a:t>----&gt;Action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管道的本质就是一个方法，接受</a:t>
            </a:r>
            <a:r>
              <a:rPr lang="en-US" altLang="zh-CN" dirty="0" err="1"/>
              <a:t>HttpContext</a:t>
            </a:r>
            <a:r>
              <a:rPr lang="zh-CN" altLang="en-US" dirty="0"/>
              <a:t>，然后执行一些动作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怎么样简化设计，做到</a:t>
            </a:r>
            <a:r>
              <a:rPr lang="en-US" altLang="zh-CN" dirty="0"/>
              <a:t>pay-for-what-you-use?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如何配置中间件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775" y="373656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框架提供的标准用法 </a:t>
            </a:r>
            <a:r>
              <a:rPr lang="en-US" altLang="zh-CN" dirty="0" err="1"/>
              <a:t>IApplicationBuilder.Use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775" y="843630"/>
            <a:ext cx="8428450" cy="26291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俄罗斯套娃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5" y="698501"/>
            <a:ext cx="4608320" cy="40368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新版管道处理模型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40838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 </a:t>
            </a:r>
            <a:r>
              <a:rPr lang="zh-CN" altLang="en-US" dirty="0"/>
              <a:t>俄罗斯套娃模型</a:t>
            </a:r>
            <a:r>
              <a:rPr lang="en-US" altLang="zh-CN" dirty="0"/>
              <a:t>—</a:t>
            </a:r>
            <a:r>
              <a:rPr lang="zh-CN" altLang="en-US" dirty="0"/>
              <a:t>灵活 没有写死的顺序</a:t>
            </a:r>
            <a:endParaRPr lang="en-US" altLang="zh-CN" dirty="0"/>
          </a:p>
          <a:p>
            <a:r>
              <a:rPr lang="en-US" altLang="zh-CN" dirty="0"/>
              <a:t>pay for what you use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510607" y="925290"/>
            <a:ext cx="4556760" cy="28727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75" y="925290"/>
            <a:ext cx="2747524" cy="26266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记得看源码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1203655"/>
            <a:ext cx="630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https://github.com/dotnet/aspnetcore/tree/v3.1.0</a:t>
            </a:r>
            <a:endParaRPr lang="en-US" altLang="zh-CN" dirty="0"/>
          </a:p>
          <a:p>
            <a:r>
              <a:rPr lang="zh-CN" altLang="en-US" dirty="0"/>
              <a:t>源码</a:t>
            </a:r>
            <a:r>
              <a:rPr lang="en-US" altLang="zh-CN" dirty="0"/>
              <a:t>3.1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5" y="1995710"/>
            <a:ext cx="1512105" cy="15150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中间件组装源码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408385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60" y="758826"/>
            <a:ext cx="7742591" cy="29568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中间件扩展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651" y="4083855"/>
            <a:ext cx="630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 easy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60" y="758826"/>
            <a:ext cx="7742591" cy="29568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架构班体验课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301613" y="1318051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78130" y="1203655"/>
            <a:ext cx="3773170" cy="221214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.NetCore3.1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跨平台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配置文件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&amp;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命令行参数管理，注入日志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+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配置文件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内置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IOC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容器解读 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ServiceCollection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生命周期演练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自定义容器扩展，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autofac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引入使用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,IOC+AOP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744" y="3308075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8421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试试内置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1059645"/>
            <a:ext cx="44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抽象</a:t>
            </a:r>
            <a:r>
              <a:rPr lang="en-US" altLang="zh-CN" dirty="0"/>
              <a:t>----</a:t>
            </a:r>
            <a:r>
              <a:rPr lang="zh-CN" altLang="en-US" dirty="0"/>
              <a:t>实现</a:t>
            </a:r>
            <a:r>
              <a:rPr lang="en-US" altLang="zh-CN" dirty="0"/>
              <a:t>----</a:t>
            </a:r>
            <a:r>
              <a:rPr lang="zh-CN" altLang="en-US" dirty="0"/>
              <a:t>注册</a:t>
            </a:r>
            <a:r>
              <a:rPr lang="en-US" altLang="zh-CN" dirty="0"/>
              <a:t>----</a:t>
            </a:r>
            <a:r>
              <a:rPr lang="zh-CN" altLang="en-US" dirty="0"/>
              <a:t>使用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30837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.Net Core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758825"/>
            <a:ext cx="6283563" cy="361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66263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理解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IOC&amp;DI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48041" y="817424"/>
            <a:ext cx="37442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控制反转是一种目标，</a:t>
            </a:r>
            <a:endParaRPr lang="en-US" altLang="zh-CN" dirty="0"/>
          </a:p>
          <a:p>
            <a:r>
              <a:rPr lang="en-US" altLang="zh-CN" dirty="0"/>
              <a:t>1  </a:t>
            </a:r>
            <a:r>
              <a:rPr lang="zh-CN" altLang="en-US" dirty="0"/>
              <a:t>解耦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屏蔽细节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</a:t>
            </a:r>
            <a:r>
              <a:rPr lang="zh-CN" altLang="en-US" dirty="0"/>
              <a:t>依赖注入：是实现</a:t>
            </a:r>
            <a:r>
              <a:rPr lang="en-US" altLang="zh-CN" dirty="0"/>
              <a:t>IOC</a:t>
            </a:r>
            <a:r>
              <a:rPr lang="zh-CN" altLang="en-US" dirty="0"/>
              <a:t>的手段，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今天不是专门讲</a:t>
            </a:r>
            <a:r>
              <a:rPr lang="en-US" altLang="zh-CN" dirty="0"/>
              <a:t>IOC</a:t>
            </a:r>
            <a:r>
              <a:rPr lang="zh-CN" altLang="en-US" dirty="0"/>
              <a:t>实现，</a:t>
            </a:r>
            <a:endParaRPr lang="en-US" altLang="zh-CN" dirty="0"/>
          </a:p>
          <a:p>
            <a:r>
              <a:rPr lang="zh-CN" altLang="en-US" dirty="0"/>
              <a:t>之前专题手写</a:t>
            </a:r>
            <a:r>
              <a:rPr lang="en-US" altLang="zh-CN" dirty="0"/>
              <a:t>IOC</a:t>
            </a:r>
            <a:r>
              <a:rPr lang="zh-CN" altLang="en-US" dirty="0"/>
              <a:t>，实现了无限极的依赖注入，可以找小助教获取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915635"/>
            <a:ext cx="4451023" cy="357326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默认注入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4148658"/>
            <a:ext cx="446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HostBuilder</a:t>
            </a:r>
            <a:r>
              <a:rPr lang="en-US" altLang="zh-CN" dirty="0"/>
              <a:t>. </a:t>
            </a:r>
            <a:r>
              <a:rPr lang="en-US" altLang="zh-CN" dirty="0" err="1"/>
              <a:t>CreateServiceProvider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724" y="698501"/>
            <a:ext cx="7272505" cy="31876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生命周期理解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1" y="1131650"/>
            <a:ext cx="5366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AddTransient</a:t>
            </a:r>
            <a:r>
              <a:rPr lang="zh-CN" altLang="en-US" dirty="0"/>
              <a:t>：瞬时</a:t>
            </a:r>
            <a:r>
              <a:rPr lang="en-US" altLang="zh-CN" dirty="0"/>
              <a:t>-</a:t>
            </a:r>
            <a:r>
              <a:rPr lang="zh-CN" altLang="en-US" dirty="0"/>
              <a:t>即时构造</a:t>
            </a:r>
            <a:endParaRPr lang="en-US" altLang="zh-CN" dirty="0"/>
          </a:p>
          <a:p>
            <a:r>
              <a:rPr lang="en-US" altLang="zh-CN" dirty="0" err="1"/>
              <a:t>AddSingleton</a:t>
            </a:r>
            <a:r>
              <a:rPr lang="zh-CN" altLang="en-US" dirty="0"/>
              <a:t>：单例</a:t>
            </a:r>
            <a:r>
              <a:rPr lang="en-US" altLang="zh-CN" dirty="0"/>
              <a:t>-</a:t>
            </a:r>
            <a:r>
              <a:rPr lang="zh-CN" altLang="en-US" dirty="0"/>
              <a:t>全程唯一</a:t>
            </a:r>
            <a:endParaRPr lang="en-US" altLang="zh-CN" dirty="0"/>
          </a:p>
          <a:p>
            <a:r>
              <a:rPr lang="en-US" altLang="zh-CN" dirty="0" err="1"/>
              <a:t>AddScoped</a:t>
            </a:r>
            <a:r>
              <a:rPr lang="zh-CN" altLang="en-US" dirty="0"/>
              <a:t>：作用域单例，本质是容器实例单例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没有线程单例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6683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1" y="1131650"/>
            <a:ext cx="6374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nuget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UseServiceProviderFactory</a:t>
            </a:r>
            <a:r>
              <a:rPr lang="en-US" altLang="zh-CN" dirty="0"/>
              <a:t>(new </a:t>
            </a:r>
            <a:r>
              <a:rPr lang="en-US" altLang="zh-CN" dirty="0" err="1"/>
              <a:t>AutofacServiceProviderFactory</a:t>
            </a:r>
            <a:r>
              <a:rPr lang="en-US" altLang="zh-CN" dirty="0"/>
              <a:t>())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public void </a:t>
            </a:r>
            <a:r>
              <a:rPr lang="en-US" altLang="zh-CN" dirty="0" err="1"/>
              <a:t>ConfigureContainer</a:t>
            </a:r>
            <a:r>
              <a:rPr lang="en-US" altLang="zh-CN" dirty="0"/>
              <a:t>(</a:t>
            </a:r>
            <a:r>
              <a:rPr lang="en-US" altLang="zh-CN" dirty="0" err="1"/>
              <a:t>ContainerBuilder</a:t>
            </a:r>
            <a:r>
              <a:rPr lang="en-US" altLang="zh-CN" dirty="0"/>
              <a:t> </a:t>
            </a:r>
            <a:r>
              <a:rPr lang="en-US" altLang="zh-CN" dirty="0" err="1"/>
              <a:t>containerBuilder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3.x</a:t>
            </a:r>
            <a:r>
              <a:rPr lang="zh-CN" altLang="en-US" dirty="0">
                <a:solidFill>
                  <a:srgbClr val="FF0000"/>
                </a:solidFill>
              </a:rPr>
              <a:t>版本跟</a:t>
            </a:r>
            <a:r>
              <a:rPr lang="en-US" altLang="zh-CN" dirty="0">
                <a:solidFill>
                  <a:srgbClr val="FF0000"/>
                </a:solidFill>
              </a:rPr>
              <a:t>2.x</a:t>
            </a:r>
            <a:r>
              <a:rPr lang="zh-CN" altLang="en-US" dirty="0">
                <a:solidFill>
                  <a:srgbClr val="FF0000"/>
                </a:solidFill>
              </a:rPr>
              <a:t>版本完全不一样了！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194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Autofac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-AOP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Autofac</a:t>
            </a:r>
            <a:r>
              <a:rPr lang="zh-CN" altLang="en-US" dirty="0"/>
              <a:t>扩展下</a:t>
            </a:r>
            <a:r>
              <a:rPr lang="en-US" altLang="zh-CN" dirty="0"/>
              <a:t>AOP</a:t>
            </a:r>
            <a:r>
              <a:rPr lang="zh-CN" altLang="en-US" dirty="0"/>
              <a:t>效果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架构班体验课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301613" y="1318051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78130" y="1203655"/>
            <a:ext cx="3773170" cy="27415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.NetCore3.1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跨平台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之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扩展定制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多种注册方式以及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的依赖注入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新增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ResourceFilter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完整的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AOP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解决方案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晚上好，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20:00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开播！你准备好了吗！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744" y="3308075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51062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AOP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面向切面编程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0698" y="1287216"/>
            <a:ext cx="343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AOP</a:t>
            </a:r>
            <a:r>
              <a:rPr lang="zh-CN" altLang="en-US" dirty="0"/>
              <a:t>能在不破坏封装的前提下，去额外扩展功能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聚焦业务逻辑，轻松扩展功能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zh-CN" altLang="en-US" dirty="0"/>
              <a:t>代码复用，集中</a:t>
            </a:r>
            <a:endParaRPr lang="en-US" altLang="zh-CN" dirty="0"/>
          </a:p>
          <a:p>
            <a:r>
              <a:rPr lang="zh-CN" altLang="en-US" dirty="0"/>
              <a:t>今天将带小伙伴儿去解读</a:t>
            </a:r>
            <a:r>
              <a:rPr lang="en-US" altLang="zh-CN" dirty="0" err="1"/>
              <a:t>Asp.NetCore</a:t>
            </a:r>
            <a:r>
              <a:rPr lang="zh-CN" altLang="en-US" dirty="0"/>
              <a:t>的三层</a:t>
            </a:r>
            <a:r>
              <a:rPr lang="en-US" altLang="zh-CN" dirty="0"/>
              <a:t>AOP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76250" y="777133"/>
            <a:ext cx="358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Aspect Oriented Programming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" y="1284133"/>
            <a:ext cx="4863723" cy="25837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77672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面向切面编程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-Filter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Authorization Filter </a:t>
            </a:r>
            <a:endParaRPr lang="en-US" altLang="zh-CN" dirty="0"/>
          </a:p>
          <a:p>
            <a:r>
              <a:rPr lang="en-US" altLang="zh-CN" dirty="0"/>
              <a:t>2  Resource Filter</a:t>
            </a:r>
            <a:endParaRPr lang="en-US" altLang="zh-CN" dirty="0"/>
          </a:p>
          <a:p>
            <a:r>
              <a:rPr lang="en-US" altLang="zh-CN" dirty="0"/>
              <a:t>3  Action Filter</a:t>
            </a:r>
            <a:endParaRPr lang="en-US" altLang="zh-CN" dirty="0"/>
          </a:p>
          <a:p>
            <a:r>
              <a:rPr lang="en-US" altLang="zh-CN" dirty="0"/>
              <a:t>4  Exception Filter </a:t>
            </a:r>
            <a:endParaRPr lang="en-US" altLang="zh-CN" dirty="0"/>
          </a:p>
          <a:p>
            <a:r>
              <a:rPr lang="en-US" altLang="zh-CN" dirty="0"/>
              <a:t>5  Result Filter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20" y="635533"/>
            <a:ext cx="1647580" cy="41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522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ExceptionFilter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扩展定制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试试全局异常处理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三种注册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Action</a:t>
            </a:r>
            <a:endParaRPr lang="en-US" altLang="zh-CN" dirty="0"/>
          </a:p>
          <a:p>
            <a:r>
              <a:rPr lang="en-US" altLang="zh-CN" dirty="0"/>
              <a:t>Controller</a:t>
            </a:r>
            <a:endParaRPr lang="en-US" altLang="zh-CN" dirty="0"/>
          </a:p>
          <a:p>
            <a:r>
              <a:rPr lang="zh-CN" altLang="en-US" dirty="0"/>
              <a:t>全局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404</a:t>
            </a:r>
            <a:r>
              <a:rPr lang="zh-CN" altLang="en-US" dirty="0"/>
              <a:t>不能抓到</a:t>
            </a:r>
            <a:r>
              <a:rPr lang="en-US" altLang="zh-CN" dirty="0"/>
              <a:t>—</a:t>
            </a:r>
            <a:r>
              <a:rPr lang="zh-CN" altLang="en-US" dirty="0"/>
              <a:t>是进不了</a:t>
            </a:r>
            <a:r>
              <a:rPr lang="en-US" altLang="zh-CN" dirty="0"/>
              <a:t>MVC</a:t>
            </a:r>
            <a:r>
              <a:rPr lang="zh-CN" altLang="en-US" dirty="0"/>
              <a:t>流程</a:t>
            </a:r>
            <a:r>
              <a:rPr lang="en-US" altLang="zh-CN" dirty="0"/>
              <a:t>—</a:t>
            </a:r>
            <a:r>
              <a:rPr lang="zh-CN" altLang="en-US" dirty="0"/>
              <a:t>就抓不到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顺序？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版本信息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1" y="915635"/>
            <a:ext cx="7166564" cy="24209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特性的依赖注入？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725" y="915635"/>
            <a:ext cx="7128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细思恐极，</a:t>
            </a:r>
            <a:r>
              <a:rPr lang="en-US" altLang="zh-CN" dirty="0"/>
              <a:t>Filter</a:t>
            </a:r>
            <a:r>
              <a:rPr lang="zh-CN" altLang="en-US" dirty="0"/>
              <a:t>需要某个服务，怎么去获取呢？</a:t>
            </a:r>
            <a:endParaRPr lang="en-US" altLang="zh-CN" dirty="0"/>
          </a:p>
          <a:p>
            <a:r>
              <a:rPr lang="en-US" altLang="zh-CN" dirty="0" err="1"/>
              <a:t>CustomExceptionFilterAttribute</a:t>
            </a:r>
            <a:r>
              <a:rPr lang="zh-CN" altLang="en-US" dirty="0"/>
              <a:t>是一个特性，特性是编译时确定的</a:t>
            </a:r>
            <a:endParaRPr lang="en-US" altLang="zh-CN" dirty="0"/>
          </a:p>
          <a:p>
            <a:r>
              <a:rPr lang="zh-CN" altLang="en-US" dirty="0"/>
              <a:t>构造函数只能传递常量</a:t>
            </a:r>
            <a:r>
              <a:rPr lang="en-US" altLang="zh-CN" dirty="0"/>
              <a:t>---</a:t>
            </a:r>
            <a:r>
              <a:rPr lang="zh-CN" altLang="en-US" dirty="0"/>
              <a:t>不能传递变量</a:t>
            </a:r>
            <a:r>
              <a:rPr lang="en-US" altLang="zh-CN" dirty="0"/>
              <a:t>(</a:t>
            </a:r>
            <a:r>
              <a:rPr lang="zh-CN" altLang="en-US" dirty="0"/>
              <a:t>这个不清楚的可以找小助教要一下特性的解析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全程是依赖注入的，这里怎么注入？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99312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的四种注入方式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全局注册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ServiceFilter</a:t>
            </a:r>
            <a:r>
              <a:rPr lang="en-US" altLang="zh-CN" dirty="0"/>
              <a:t> (</a:t>
            </a:r>
            <a:r>
              <a:rPr lang="zh-CN" altLang="en-US" dirty="0"/>
              <a:t>还要</a:t>
            </a:r>
            <a:r>
              <a:rPr lang="en-US" altLang="zh-CN" dirty="0" err="1"/>
              <a:t>ConfigureService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en-US" altLang="zh-CN" dirty="0" err="1"/>
              <a:t>TypeFilter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en-US" altLang="zh-CN" dirty="0" err="1"/>
              <a:t>IFilterFactory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</a:t>
            </a:r>
            <a:endParaRPr lang="en-US" altLang="zh-CN" dirty="0"/>
          </a:p>
          <a:p>
            <a:r>
              <a:rPr lang="zh-CN" altLang="en-US" dirty="0"/>
              <a:t>其实</a:t>
            </a:r>
            <a:r>
              <a:rPr lang="en-US" altLang="zh-CN" dirty="0"/>
              <a:t>2  3  4</a:t>
            </a:r>
            <a:r>
              <a:rPr lang="zh-CN" altLang="en-US" dirty="0"/>
              <a:t>的本质是一样  都是基于</a:t>
            </a:r>
            <a:r>
              <a:rPr lang="en-US" altLang="zh-CN" dirty="0" err="1"/>
              <a:t>FilterFactory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87610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ActionFilter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扩展定制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扩展</a:t>
            </a:r>
            <a:r>
              <a:rPr lang="en-US" altLang="zh-CN" dirty="0" err="1"/>
              <a:t>IActionFilter</a:t>
            </a:r>
            <a:r>
              <a:rPr lang="en-US" altLang="zh-CN" dirty="0"/>
              <a:t>,</a:t>
            </a:r>
            <a:r>
              <a:rPr lang="zh-CN" altLang="en-US" dirty="0"/>
              <a:t>来波顺序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又是俄罗斯套娃</a:t>
            </a:r>
            <a:r>
              <a:rPr lang="en-US" altLang="zh-CN" dirty="0"/>
              <a:t>—</a:t>
            </a:r>
            <a:r>
              <a:rPr lang="zh-CN" altLang="en-US" dirty="0"/>
              <a:t>就近原则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面向环形编程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832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不仅是面向切面，而是面向环形编程了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：</a:t>
            </a:r>
            <a:r>
              <a:rPr lang="en-US" altLang="zh-CN" dirty="0"/>
              <a:t>MVC</a:t>
            </a:r>
            <a:r>
              <a:rPr lang="zh-CN" altLang="en-US" dirty="0"/>
              <a:t>流程，流程外处理不了</a:t>
            </a:r>
            <a:r>
              <a:rPr lang="en-US" altLang="zh-CN" dirty="0"/>
              <a:t>(404)</a:t>
            </a:r>
            <a:endParaRPr lang="en-US" altLang="zh-CN" dirty="0"/>
          </a:p>
          <a:p>
            <a:r>
              <a:rPr lang="en-US" altLang="zh-CN" dirty="0"/>
              <a:t>         </a:t>
            </a:r>
            <a:endParaRPr lang="en-US" altLang="zh-CN" dirty="0"/>
          </a:p>
          <a:p>
            <a:r>
              <a:rPr lang="zh-CN" altLang="en-US" dirty="0"/>
              <a:t>中间件：任何请求最外层到达，提前做些筛选过滤工作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但是中间件一般没有控制器 </a:t>
            </a:r>
            <a:r>
              <a:rPr lang="en-US" altLang="zh-CN" dirty="0"/>
              <a:t>action</a:t>
            </a:r>
            <a:r>
              <a:rPr lang="zh-CN" altLang="en-US" dirty="0"/>
              <a:t>这些信息，不适合业务逻辑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Autofac</a:t>
            </a:r>
            <a:r>
              <a:rPr lang="zh-CN" altLang="en-US" dirty="0"/>
              <a:t>：可以深入到业务逻辑层做扩展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Action</a:t>
            </a:r>
            <a:r>
              <a:rPr lang="zh-CN" altLang="en-US" dirty="0"/>
              <a:t>要扩展点功能，要选择困难症了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90" y="2797865"/>
            <a:ext cx="2488673" cy="23792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5672455" y="1487805"/>
            <a:ext cx="3192780" cy="3089275"/>
            <a:chOff x="8933" y="2343"/>
            <a:chExt cx="5028" cy="4865"/>
          </a:xfrm>
        </p:grpSpPr>
        <p:sp>
          <p:nvSpPr>
            <p:cNvPr id="24" name="圆角矩形 23"/>
            <p:cNvSpPr/>
            <p:nvPr>
              <p:custDataLst>
                <p:tags r:id="rId2"/>
              </p:custDataLst>
            </p:nvPr>
          </p:nvSpPr>
          <p:spPr>
            <a:xfrm>
              <a:off x="9133" y="2488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圆角矩形 24"/>
            <p:cNvSpPr/>
            <p:nvPr>
              <p:custDataLst>
                <p:tags r:id="rId3"/>
              </p:custDataLst>
            </p:nvPr>
          </p:nvSpPr>
          <p:spPr>
            <a:xfrm>
              <a:off x="8933" y="2343"/>
              <a:ext cx="4829" cy="4720"/>
            </a:xfrm>
            <a:prstGeom prst="roundRect">
              <a:avLst>
                <a:gd name="adj" fmla="val 944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122" name="黑色背景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 dirty="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前言"/>
          <p:cNvSpPr/>
          <p:nvPr/>
        </p:nvSpPr>
        <p:spPr>
          <a:xfrm>
            <a:off x="455295" y="278765"/>
            <a:ext cx="4496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朝夕教育</a:t>
            </a:r>
            <a:r>
              <a:rPr lang="en-US" altLang="zh-CN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.Net</a:t>
            </a:r>
            <a:r>
              <a:rPr lang="zh-CN" altLang="en-US" sz="28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架构班体验课</a:t>
            </a:r>
            <a:endParaRPr lang="zh-CN" altLang="en-US" sz="2800" b="1" dirty="0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grpSp>
        <p:nvGrpSpPr>
          <p:cNvPr id="5124" name="组合 5123"/>
          <p:cNvGrpSpPr/>
          <p:nvPr/>
        </p:nvGrpSpPr>
        <p:grpSpPr>
          <a:xfrm>
            <a:off x="0" y="931863"/>
            <a:ext cx="9144000" cy="3727450"/>
            <a:chOff x="0" y="0"/>
            <a:chExt cx="9144000" cy="3728183"/>
          </a:xfrm>
        </p:grpSpPr>
        <p:sp>
          <p:nvSpPr>
            <p:cNvPr id="5125" name="矩形 254"/>
            <p:cNvSpPr/>
            <p:nvPr/>
          </p:nvSpPr>
          <p:spPr>
            <a:xfrm rot="-10800000" flipV="1">
              <a:off x="0" y="144015"/>
              <a:ext cx="9144000" cy="3584168"/>
            </a:xfrm>
            <a:prstGeom prst="rect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5126" name="直角三角形 6"/>
            <p:cNvSpPr/>
            <p:nvPr/>
          </p:nvSpPr>
          <p:spPr>
            <a:xfrm rot="8100000">
              <a:off x="1101425" y="0"/>
              <a:ext cx="288032" cy="288032"/>
            </a:xfrm>
            <a:prstGeom prst="rtTriangle">
              <a:avLst/>
            </a:prstGeom>
            <a:solidFill>
              <a:srgbClr val="FF8607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6301613" y="1318051"/>
            <a:ext cx="2646045" cy="21582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500" b="1" spc="13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Eleven老师</a:t>
            </a:r>
            <a:endParaRPr lang="zh-CN" altLang="en-US" sz="1500" b="1" spc="13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武大毕业，4年开发，7年架构</a:t>
            </a:r>
            <a:endParaRPr lang="zh-CN" altLang="en-US" sz="10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54个月在线教育</a:t>
            </a:r>
            <a:r>
              <a:rPr lang="en-US" altLang="zh-CN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,60w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粉丝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13个学期，3000+ VIP学员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连续3年腾讯课堂金牌讲师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r>
              <a:rPr lang="zh-CN" altLang="en-US" sz="10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● </a:t>
            </a:r>
            <a:r>
              <a:rPr lang="zh-CN" altLang="en-US" sz="1100" spc="113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FillTx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腾讯总部滨海大厦特邀嘉宾</a:t>
            </a: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lvl="0" algn="l" font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None/>
            </a:pPr>
            <a:endParaRPr lang="zh-CN" altLang="en-US" sz="1100" spc="113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FillTx/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5" y="1304765"/>
            <a:ext cx="2041525" cy="30632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278130" y="1203655"/>
            <a:ext cx="3773170" cy="24429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R="0" lvl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None/>
              <a:defRPr/>
            </a:pPr>
            <a:r>
              <a:rPr lang="en-US" altLang="zh-CN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.NetCore3.1</a:t>
            </a:r>
            <a:r>
              <a:rPr lang="zh-CN" altLang="en-US" sz="1400" b="1" spc="14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跨平台</a:t>
            </a:r>
            <a:r>
              <a:rPr kumimoji="0" lang="zh-CN" altLang="en-US" sz="1400" b="1" i="0" u="none" strike="noStrike" kern="1200" cap="none" spc="149" normalizeH="0" baseline="0" noProof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软雅黑" panose="020B0503020204020204" pitchFamily="2" charset="-122"/>
                <a:ea typeface="微软雅黑" panose="020B0503020204020204" pitchFamily="2" charset="-122"/>
                <a:cs typeface="+mn-cs"/>
                <a:sym typeface="+mn-ea"/>
              </a:rPr>
              <a:t>：</a:t>
            </a:r>
            <a:endParaRPr kumimoji="0" lang="en-US" altLang="zh-CN" sz="1400" b="1" i="0" u="none" strike="noStrike" kern="1200" cap="none" spc="149" normalizeH="0" baseline="0" noProof="0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软雅黑" panose="020B0503020204020204" pitchFamily="2" charset="-122"/>
              <a:ea typeface="微软雅黑" panose="020B0503020204020204" pitchFamily="2" charset="-122"/>
              <a:cs typeface="+mn-cs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各种缓存认知，前端缓存解读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多种方式实现客户端缓存</a:t>
            </a: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解读</a:t>
            </a:r>
            <a:r>
              <a:rPr lang="en-US" altLang="zh-CN" sz="1200" spc="129" dirty="0" err="1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ResponseCache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源码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584200" lvl="1" indent="-197485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  <a:defRPr/>
            </a:pP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中间件缓存 </a:t>
            </a:r>
            <a:r>
              <a:rPr lang="en-US" altLang="zh-CN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VS Filter</a:t>
            </a:r>
            <a:r>
              <a:rPr lang="zh-CN" altLang="en-US" sz="1200" spc="129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缓存</a:t>
            </a: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en-US" altLang="zh-CN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386715" lvl="1" rtl="0" font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defRPr/>
            </a:pPr>
            <a:endParaRPr lang="zh-CN" altLang="en-US" sz="1200" spc="129" dirty="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  <p:pic>
        <p:nvPicPr>
          <p:cNvPr id="17" name="图片 16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940" y="372110"/>
            <a:ext cx="1278890" cy="357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744" y="3308075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69797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执行顺序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87890" y="843630"/>
            <a:ext cx="5112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前面没听的话，就联系小助教获取视频代码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Filter</a:t>
            </a:r>
            <a:r>
              <a:rPr lang="zh-CN" altLang="en-US" dirty="0"/>
              <a:t>扩展走一遍，看看顺序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IActionFilter</a:t>
            </a:r>
            <a:endParaRPr lang="en-US" altLang="zh-CN" dirty="0"/>
          </a:p>
          <a:p>
            <a:r>
              <a:rPr lang="en-US" altLang="zh-CN" dirty="0" err="1"/>
              <a:t>IResultFilter</a:t>
            </a:r>
            <a:endParaRPr lang="en-US" altLang="zh-CN" dirty="0"/>
          </a:p>
          <a:p>
            <a:r>
              <a:rPr lang="en-US" altLang="zh-CN" dirty="0" err="1"/>
              <a:t>IResourceFilter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ExceptionFilterAttribute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95337"/>
            <a:ext cx="1647580" cy="415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35220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IResourceFilter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扩展定制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ResourceFilter</a:t>
            </a:r>
            <a:r>
              <a:rPr lang="zh-CN" altLang="en-US" dirty="0"/>
              <a:t>来波缓存实现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业务层的缓存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自然是</a:t>
            </a:r>
            <a:r>
              <a:rPr lang="en-US" altLang="zh-CN" dirty="0"/>
              <a:t>IOC</a:t>
            </a:r>
            <a:r>
              <a:rPr lang="zh-CN" altLang="en-US" dirty="0"/>
              <a:t>的</a:t>
            </a:r>
            <a:r>
              <a:rPr lang="en-US" altLang="zh-CN" dirty="0"/>
              <a:t>AOP</a:t>
            </a:r>
            <a:r>
              <a:rPr lang="zh-CN" altLang="en-US" dirty="0"/>
              <a:t>缓存实现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各环节缓存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491" y="915635"/>
            <a:ext cx="8279940" cy="3742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1502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缓存之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ResponseCache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651" y="915635"/>
            <a:ext cx="51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标记下</a:t>
            </a:r>
            <a:r>
              <a:rPr lang="en-US" altLang="zh-CN" dirty="0" err="1"/>
              <a:t>ResponseCache</a:t>
            </a:r>
            <a:r>
              <a:rPr lang="zh-CN" altLang="en-US" dirty="0"/>
              <a:t>，轻松完成缓存，</a:t>
            </a:r>
            <a:r>
              <a:rPr lang="en-US" altLang="zh-CN" dirty="0"/>
              <a:t>How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20" y="2139720"/>
            <a:ext cx="8344623" cy="24386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环境配置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42" y="738966"/>
            <a:ext cx="7884123" cy="36384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85" y="2992348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客户端缓存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8065" y="843630"/>
            <a:ext cx="3279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9" y="779844"/>
            <a:ext cx="4048417" cy="395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065263" y="915635"/>
            <a:ext cx="3827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Http1.1</a:t>
            </a:r>
            <a:r>
              <a:rPr lang="zh-CN" altLang="en-US" dirty="0"/>
              <a:t>约定的，浏览器会遵守</a:t>
            </a:r>
            <a:endParaRPr lang="en-US" altLang="zh-CN" dirty="0"/>
          </a:p>
          <a:p>
            <a:r>
              <a:rPr lang="en-US" altLang="zh-CN" dirty="0"/>
              <a:t>Cache-Control</a:t>
            </a:r>
            <a:r>
              <a:rPr lang="zh-CN" altLang="en-US" dirty="0"/>
              <a:t>指定了值</a:t>
            </a:r>
            <a:endParaRPr lang="en-US" altLang="zh-CN" dirty="0"/>
          </a:p>
          <a:p>
            <a:r>
              <a:rPr lang="zh-CN" altLang="en-US" dirty="0"/>
              <a:t>下次就直接看到了，这就是客户端缓存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浏览器行为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地址栏回车</a:t>
            </a:r>
            <a:endParaRPr lang="en-US" altLang="zh-CN" dirty="0"/>
          </a:p>
          <a:p>
            <a:r>
              <a:rPr lang="zh-CN" altLang="en-US" dirty="0"/>
              <a:t>链接跳转</a:t>
            </a:r>
            <a:endParaRPr lang="en-US" altLang="zh-CN" dirty="0"/>
          </a:p>
          <a:p>
            <a:r>
              <a:rPr lang="zh-CN" altLang="en-US" dirty="0"/>
              <a:t>新开页面</a:t>
            </a:r>
            <a:endParaRPr lang="en-US" altLang="zh-CN" dirty="0"/>
          </a:p>
          <a:p>
            <a:r>
              <a:rPr lang="zh-CN" altLang="en-US" dirty="0"/>
              <a:t>前进后退</a:t>
            </a:r>
            <a:endParaRPr lang="en-US" altLang="zh-CN" dirty="0"/>
          </a:p>
          <a:p>
            <a:r>
              <a:rPr lang="en-US" altLang="zh-CN" dirty="0"/>
              <a:t>F5</a:t>
            </a:r>
            <a:r>
              <a:rPr lang="zh-CN" altLang="en-US" dirty="0"/>
              <a:t>刷新</a:t>
            </a:r>
            <a:endParaRPr lang="en-US" altLang="zh-CN" dirty="0"/>
          </a:p>
          <a:p>
            <a:r>
              <a:rPr lang="en-US" altLang="zh-CN" dirty="0"/>
              <a:t>Ctrl+F5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浏览器对缓存会有不同的行为</a:t>
            </a:r>
            <a:endParaRPr lang="en-US" altLang="zh-CN" dirty="0"/>
          </a:p>
          <a:p>
            <a:r>
              <a:rPr lang="zh-CN" altLang="en-US" dirty="0"/>
              <a:t>而且不同的浏览器效果还不一样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32624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自己来实现客户端缓存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</a:t>
            </a:r>
            <a:r>
              <a:rPr lang="zh-CN" altLang="en-US" dirty="0"/>
              <a:t>直接设置</a:t>
            </a:r>
            <a:r>
              <a:rPr lang="en-US" altLang="zh-CN" dirty="0" err="1"/>
              <a:t>HttpHeader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还可以</a:t>
            </a:r>
            <a:r>
              <a:rPr lang="en-US" altLang="zh-CN" dirty="0"/>
              <a:t>Filter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28424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探究</a:t>
            </a:r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ResponseCache</a:t>
            </a:r>
            <a:endParaRPr lang="zh-CN" altLang="en-US" sz="2400" dirty="0"/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源码解读，找出底层实现！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自己写一个</a:t>
            </a:r>
            <a:r>
              <a:rPr lang="en-US" altLang="zh-CN" dirty="0" err="1"/>
              <a:t>CustomResponseCache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服务端缓存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services.AddResponseCaching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app.UseResponseCaching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配合</a:t>
            </a:r>
            <a:r>
              <a:rPr lang="en-US" altLang="zh-CN" dirty="0" err="1"/>
              <a:t>ResponseCache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不走</a:t>
            </a:r>
            <a:r>
              <a:rPr lang="en-US" altLang="zh-CN" dirty="0"/>
              <a:t>Action</a:t>
            </a:r>
            <a:r>
              <a:rPr lang="zh-CN" altLang="en-US" dirty="0"/>
              <a:t>不走</a:t>
            </a:r>
            <a:r>
              <a:rPr lang="en-US" altLang="zh-CN" dirty="0"/>
              <a:t>View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换浏览器生效，同一浏览器重新请求不行</a:t>
            </a:r>
            <a:endParaRPr lang="en-US" altLang="zh-CN" dirty="0"/>
          </a:p>
          <a:p>
            <a:r>
              <a:rPr lang="zh-CN" altLang="en-US" dirty="0"/>
              <a:t>注意有效期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3"/>
          <p:cNvSpPr/>
          <p:nvPr/>
        </p:nvSpPr>
        <p:spPr>
          <a:xfrm>
            <a:off x="476250" y="177800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中间件缓存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79" name="等腰三角形 4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730" y="1059645"/>
            <a:ext cx="511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Configure</a:t>
            </a:r>
            <a:r>
              <a:rPr lang="zh-CN" altLang="en-US" dirty="0"/>
              <a:t>里面扩展</a:t>
            </a:r>
            <a:r>
              <a:rPr lang="en-US" altLang="zh-CN" dirty="0" err="1"/>
              <a:t>UseStaticFile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StaticFileOptions</a:t>
            </a:r>
            <a:r>
              <a:rPr lang="zh-CN" altLang="en-US" dirty="0"/>
              <a:t>的</a:t>
            </a:r>
            <a:r>
              <a:rPr lang="en-US" altLang="zh-CN" dirty="0" err="1"/>
              <a:t>OnPrepareResponse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记得先清理缓存！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Eleven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50" y="1389109"/>
            <a:ext cx="1223235" cy="12256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33777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Core3.1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源码下载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650" y="1211033"/>
            <a:ext cx="5654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https://github.com/dotnet/aspnetcore/tree/v3.1.0</a:t>
            </a:r>
            <a:endParaRPr lang="en-US" altLang="zh-CN" dirty="0"/>
          </a:p>
          <a:p>
            <a:r>
              <a:rPr lang="zh-CN" altLang="en-US" dirty="0"/>
              <a:t>源码</a:t>
            </a:r>
            <a:r>
              <a:rPr lang="en-US" altLang="zh-CN" dirty="0"/>
              <a:t>3.1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80" y="1234786"/>
            <a:ext cx="1512105" cy="15150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67119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项目结构解读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59" y="1059645"/>
            <a:ext cx="5650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环境搭建</a:t>
            </a:r>
            <a:r>
              <a:rPr lang="en-US" altLang="zh-CN" dirty="0"/>
              <a:t>---</a:t>
            </a:r>
            <a:r>
              <a:rPr lang="zh-CN" altLang="en-US" dirty="0"/>
              <a:t>项目建立</a:t>
            </a:r>
            <a:r>
              <a:rPr lang="en-US" altLang="zh-CN" dirty="0"/>
              <a:t>---</a:t>
            </a:r>
            <a:r>
              <a:rPr lang="zh-CN" altLang="en-US" dirty="0"/>
              <a:t>直接运行</a:t>
            </a:r>
            <a:r>
              <a:rPr lang="en-US" altLang="zh-CN" dirty="0"/>
              <a:t>---</a:t>
            </a:r>
            <a:r>
              <a:rPr lang="zh-CN" altLang="en-US" dirty="0"/>
              <a:t>项目结构解读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这不是一个控制台程序吗，是怎么变成一个网站的呢？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476250" y="177800"/>
            <a:ext cx="305564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Asp.Net</a:t>
            </a:r>
            <a:r>
              <a:rPr lang="en-US" altLang="zh-CN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 Core </a:t>
            </a:r>
            <a:r>
              <a:rPr lang="zh-CN" altLang="en-US" sz="2400" dirty="0">
                <a:solidFill>
                  <a:srgbClr val="FF8607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开发实战</a:t>
            </a:r>
            <a:endParaRPr lang="zh-CN" altLang="en-US" sz="2400" dirty="0">
              <a:solidFill>
                <a:srgbClr val="FF8607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159" y="1059645"/>
            <a:ext cx="5650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开发实践，增加</a:t>
            </a:r>
            <a:r>
              <a:rPr lang="en-US" altLang="zh-CN" dirty="0"/>
              <a:t>M-V-C</a:t>
            </a:r>
            <a:r>
              <a:rPr lang="zh-CN" altLang="en-US" dirty="0"/>
              <a:t>，前后端传值绑定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和</a:t>
            </a:r>
            <a:r>
              <a:rPr lang="en-US" altLang="zh-CN" dirty="0" err="1"/>
              <a:t>Asp.Net</a:t>
            </a:r>
            <a:r>
              <a:rPr lang="en-US" altLang="zh-CN" dirty="0"/>
              <a:t> Core</a:t>
            </a:r>
            <a:r>
              <a:rPr lang="zh-CN" altLang="en-US" dirty="0"/>
              <a:t>开发的差别在哪里？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试试</a:t>
            </a:r>
            <a:r>
              <a:rPr lang="en-US" altLang="zh-CN" dirty="0"/>
              <a:t>Session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声明最小化，然后扩展方法去增加</a:t>
            </a:r>
            <a:r>
              <a:rPr lang="en-US" altLang="zh-CN" dirty="0"/>
              <a:t>API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EXTBOXSTYLE_GUID" val="{b0e81210-372f-4e86-adbd-78e4571f1544}"/>
</p:tagLst>
</file>

<file path=ppt/tags/tag1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1.xml><?xml version="1.0" encoding="utf-8"?>
<p:tagLst xmlns:p="http://schemas.openxmlformats.org/presentationml/2006/main">
  <p:tag name="KSO_WM_UNIT_TEXTBOXSTYLE_GUID" val="{b0e81210-372f-4e86-adbd-78e4571f1544}"/>
</p:tagLst>
</file>

<file path=ppt/tags/tag1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1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16.xml><?xml version="1.0" encoding="utf-8"?>
<p:tagLst xmlns:p="http://schemas.openxmlformats.org/presentationml/2006/main">
  <p:tag name="KSO_WM_UNIT_TEXTBOXSTYLE_GUID" val="{b0e81210-372f-4e86-adbd-78e4571f1544}"/>
</p:tagLst>
</file>

<file path=ppt/tags/tag17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8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1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0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21.xml><?xml version="1.0" encoding="utf-8"?>
<p:tagLst xmlns:p="http://schemas.openxmlformats.org/presentationml/2006/main">
  <p:tag name="KSO_WM_UNIT_TEXTBOXSTYLE_GUID" val="{b0e81210-372f-4e86-adbd-78e4571f1544}"/>
</p:tagLst>
</file>

<file path=ppt/tags/tag22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2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2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3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4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ags/tag5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6_112*f*1"/>
  <p:tag name="KSO_WM_TEMPLATE_CATEGORY" val="mixed"/>
  <p:tag name="KSO_WM_TEMPLATE_INDEX" val="20201946"/>
  <p:tag name="KSO_WM_UNIT_LAYERLEVEL" val="1"/>
  <p:tag name="KSO_WM_TAG_VERSION" val="1.0"/>
  <p:tag name="KSO_WM_BEAUTIFY_FLAG" val="#wm#"/>
  <p:tag name="KSO_WM_UNIT_TEXTBOXSTYLE_GUID" val="{c08be4b2-cc91-4281-ac02-0a680571a4bc}"/>
  <p:tag name="KSO_WM_UNIT_TEXTBOXSTYLE_TEMPLATEID" val="3131926"/>
  <p:tag name="KSO_WM_UNIT_TEXTBOXSTYLE_TYPE" val="9"/>
</p:tagLst>
</file>

<file path=ppt/tags/tag6.xml><?xml version="1.0" encoding="utf-8"?>
<p:tagLst xmlns:p="http://schemas.openxmlformats.org/presentationml/2006/main">
  <p:tag name="KSO_WM_UNIT_TEXTBOXSTYLE_GUID" val="{b0e81210-372f-4e86-adbd-78e4571f1544}"/>
</p:tagLst>
</file>

<file path=ppt/tags/tag7.xml><?xml version="1.0" encoding="utf-8"?>
<p:tagLst xmlns:p="http://schemas.openxmlformats.org/presentationml/2006/main">
  <p:tag name="KSO_WM_UNIT_TEXTBOXSTYLE_SHAPETYPE" val="1"/>
  <p:tag name="KSO_WM_UNIT_TEXTBOXSTYLE_ADJUSTLEFT" val="0_-15.75"/>
  <p:tag name="KSO_WM_UNIT_TEXTBOXSTYLE_ADJUSTTOP" val="0_-11.85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22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8.xml><?xml version="1.0" encoding="utf-8"?>
<p:tagLst xmlns:p="http://schemas.openxmlformats.org/presentationml/2006/main">
  <p:tag name="KSO_WM_UNIT_TEXTBOXSTYLE_SHAPETYPE" val="1"/>
  <p:tag name="KSO_WM_UNIT_TEXTBOXSTYLE_ADJUSTLEFT" val="0_-25.75"/>
  <p:tag name="KSO_WM_UNIT_TEXTBOXSTYLE_ADJUSTTOP" val="0_-19.10001"/>
  <p:tag name="KSO_WM_UNIT_TEXTBOXSTYLE_ADJUSTWIDTH" val="100_51.5"/>
  <p:tag name="KSO_WM_UNIT_TEXTBOXSTYLE_ADJUSTHEIGTH" val="100_38.1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22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</p:tagLst>
</file>

<file path=ppt/tags/tag9.xml><?xml version="1.0" encoding="utf-8"?>
<p:tagLst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22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0e81210-372f-4e86-adbd-78e4571f1544}"/>
  <p:tag name="KSO_WM_UNIT_TEXTBOXSTYLE_TEMPLATEID" val="3134261"/>
  <p:tag name="KSO_WM_UNIT_TEXTBOXSTYLE_TYPE" val="9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5245</Words>
  <Application>WPS 演示</Application>
  <PresentationFormat>全屏显示(16:9)</PresentationFormat>
  <Paragraphs>539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983</cp:revision>
  <dcterms:created xsi:type="dcterms:W3CDTF">2014-02-20T03:23:00Z</dcterms:created>
  <dcterms:modified xsi:type="dcterms:W3CDTF">2020-05-05T07:33:59Z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