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notesMasterIdLst>
    <p:notesMasterId r:id="rId23"/>
  </p:notesMasterIdLst>
  <p:sldIdLst>
    <p:sldId id="256" r:id="rId2"/>
    <p:sldId id="281" r:id="rId3"/>
    <p:sldId id="280" r:id="rId4"/>
    <p:sldId id="283" r:id="rId5"/>
    <p:sldId id="294" r:id="rId6"/>
    <p:sldId id="284" r:id="rId7"/>
    <p:sldId id="295" r:id="rId8"/>
    <p:sldId id="296" r:id="rId9"/>
    <p:sldId id="297" r:id="rId10"/>
    <p:sldId id="299" r:id="rId11"/>
    <p:sldId id="300" r:id="rId12"/>
    <p:sldId id="301" r:id="rId13"/>
    <p:sldId id="285" r:id="rId14"/>
    <p:sldId id="289" r:id="rId15"/>
    <p:sldId id="291" r:id="rId16"/>
    <p:sldId id="302" r:id="rId17"/>
    <p:sldId id="292" r:id="rId18"/>
    <p:sldId id="293" r:id="rId19"/>
    <p:sldId id="286" r:id="rId20"/>
    <p:sldId id="287" r:id="rId21"/>
    <p:sldId id="28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533E50B3-E40C-460B-8FCF-BE9A5987F2C7}">
          <p14:sldIdLst>
            <p14:sldId id="256"/>
            <p14:sldId id="281"/>
            <p14:sldId id="280"/>
          </p14:sldIdLst>
        </p14:section>
        <p14:section name=" Introduction" id="{429DD69B-2793-49A6-B0F3-E2402A6C7000}">
          <p14:sldIdLst>
            <p14:sldId id="283"/>
          </p14:sldIdLst>
        </p14:section>
        <p14:section name=" Paper Review" id="{0A8EC06C-D909-4CD5-8AEA-7373C84F0453}">
          <p14:sldIdLst>
            <p14:sldId id="294"/>
          </p14:sldIdLst>
        </p14:section>
        <p14:section name="The Proposed Model" id="{727EFAAB-CAE6-4396-AB94-D2FF0024DBAB}">
          <p14:sldIdLst>
            <p14:sldId id="284"/>
            <p14:sldId id="295"/>
            <p14:sldId id="296"/>
          </p14:sldIdLst>
        </p14:section>
        <p14:section name="Experimental Results" id="{718EC396-E7A8-4A6D-9990-A616A65B38B4}">
          <p14:sldIdLst>
            <p14:sldId id="297"/>
            <p14:sldId id="299"/>
            <p14:sldId id="300"/>
            <p14:sldId id="301"/>
            <p14:sldId id="285"/>
            <p14:sldId id="289"/>
            <p14:sldId id="291"/>
            <p14:sldId id="302"/>
            <p14:sldId id="292"/>
            <p14:sldId id="293"/>
          </p14:sldIdLst>
        </p14:section>
        <p14:section name=" Conclusions" id="{1B1F0CDA-DE53-49F0-B218-2B88DB28AD1D}">
          <p14:sldIdLst>
            <p14:sldId id="286"/>
          </p14:sldIdLst>
        </p14:section>
        <p14:section name="Future work" id="{C86C9450-3244-42A8-B88B-B080E11CC5F8}">
          <p14:sldIdLst>
            <p14:sldId id="287"/>
          </p14:sldIdLst>
        </p14:section>
        <p14:section name="Q&amp;A" id="{645075D8-98A2-456F-80EB-81506FFCEA18}">
          <p14:sldIdLst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18" autoAdjust="0"/>
    <p:restoredTop sz="89237" autoAdjust="0"/>
  </p:normalViewPr>
  <p:slideViewPr>
    <p:cSldViewPr snapToGrid="0">
      <p:cViewPr varScale="1">
        <p:scale>
          <a:sx n="77" d="100"/>
          <a:sy n="77" d="100"/>
        </p:scale>
        <p:origin x="83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A554B-526B-434C-9076-1AF898A7D0AE}" type="datetimeFigureOut">
              <a:rPr lang="zh-TW" altLang="en-US" smtClean="0"/>
              <a:t>2022/5/9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4B594-8167-4692-98D7-42A82FF96C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1366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4B594-8167-4692-98D7-42A82FF96CD9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63838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algn="l">
              <a:buAutoNum type="arabicPeriod"/>
            </a:pPr>
            <a:r>
              <a:rPr lang="en-US" altLang="zh-TW" dirty="0"/>
              <a:t>[sign] </a:t>
            </a:r>
            <a:r>
              <a:rPr lang="en-US" altLang="zh-TW" sz="1800" b="0" i="0" u="none" strike="noStrike" baseline="0" dirty="0">
                <a:latin typeface="NimbusRomNo9L-Regu"/>
              </a:rPr>
              <a:t>Extrapolated from the numbers reported for the same models pre-trained on JFT-300M without extra regularization</a:t>
            </a:r>
          </a:p>
          <a:p>
            <a:pPr marL="228600" indent="-228600" algn="l">
              <a:buAutoNum type="arabicPeriod"/>
            </a:pPr>
            <a:r>
              <a:rPr lang="en-US" altLang="zh-TW" dirty="0"/>
              <a:t>This is 3% behind the </a:t>
            </a:r>
            <a:r>
              <a:rPr lang="en-US" altLang="zh-TW" dirty="0" err="1"/>
              <a:t>ViT</a:t>
            </a:r>
            <a:r>
              <a:rPr lang="en-US" altLang="zh-TW" dirty="0"/>
              <a:t>-B/16 model. The training curves (not reported) reveal that both models achieve very similar values of the training loss</a:t>
            </a:r>
          </a:p>
          <a:p>
            <a:pPr marL="228600" indent="-228600" algn="l">
              <a:buAutoNum type="arabicPeriod"/>
            </a:pPr>
            <a:r>
              <a:rPr lang="en-US" altLang="zh-TW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Comparison: EfficientNet-v2 gets 87.3, 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Swin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86.4, 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CvT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87.7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4B594-8167-4692-98D7-42A82FF96CD9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62338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TW" dirty="0"/>
              <a:t>Figure 3 clearly demonstrates that although Mixer is slightly below the frontier on the lower end of model scales, it sits confidently on the frontier at the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      high end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2. 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4B594-8167-4692-98D7-42A82FF96CD9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2099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1. Mixer’s performance drops much less (45% drop) compared to the </a:t>
            </a:r>
            <a:r>
              <a:rPr lang="en-US" altLang="zh-TW" dirty="0" err="1"/>
              <a:t>ResNet</a:t>
            </a:r>
            <a:r>
              <a:rPr lang="en-US" altLang="zh-TW" dirty="0"/>
              <a:t> (75% drop)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4B594-8167-4692-98D7-42A82FF96CD9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39581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TW" dirty="0"/>
              <a:t>1. </a:t>
            </a:r>
            <a:r>
              <a:rPr lang="en-US" altLang="zh-TW" sz="1800" b="0" i="0" u="none" strike="noStrike" baseline="0" dirty="0">
                <a:latin typeface="NimbusRomNo9L-Regu"/>
              </a:rPr>
              <a:t>It would be particularly interesting to see whether such a design works in NLP or other domains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4B594-8167-4692-98D7-42A82FF96CD9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5643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TW" dirty="0"/>
              <a:t>Attention is all you need</a:t>
            </a:r>
          </a:p>
          <a:p>
            <a:pPr marL="228600" indent="-228600">
              <a:buAutoNum type="arabicPeriod"/>
            </a:pPr>
            <a:r>
              <a:rPr lang="en-US" altLang="zh-TW" sz="12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AlexNet</a:t>
            </a:r>
            <a:r>
              <a:rPr lang="en-US" altLang="zh-TW" sz="12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 ImageNet 2012 No.1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4B594-8167-4692-98D7-42A82FF96CD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0122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1. Loss function: cross entropy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4B594-8167-4692-98D7-42A82FF96CD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8179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TW" dirty="0"/>
              <a:t>Total computational cost of pre-training, which is important when training the model from scratch on the upstream dataset</a:t>
            </a:r>
          </a:p>
          <a:p>
            <a:pPr marL="228600" indent="-228600">
              <a:buAutoNum type="arabicPeriod"/>
            </a:pPr>
            <a:r>
              <a:rPr lang="en-US" altLang="zh-TW" dirty="0"/>
              <a:t>Test-time throughput, which is important to the practitioner</a:t>
            </a:r>
          </a:p>
          <a:p>
            <a:pPr marL="228600" indent="-228600"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4B594-8167-4692-98D7-42A82FF96CD9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579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altLang="zh-TW" sz="1800" b="0" i="0" u="none" strike="noStrike" baseline="0" dirty="0">
                <a:latin typeface="NimbusRomNo9L-Regu"/>
              </a:rPr>
              <a:t>ImageNet-21k, a superset of ILSVRC2012 that contains 21k classes and 14M images</a:t>
            </a:r>
          </a:p>
          <a:p>
            <a:pPr marL="228600" indent="-228600">
              <a:buAutoNum type="arabicPeriod"/>
            </a:pPr>
            <a:r>
              <a:rPr lang="en-US" altLang="zh-TW" dirty="0"/>
              <a:t>The number of parameters is reported for an input resolution of 224 and does not include the weights of the classifier head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4B594-8167-4692-98D7-42A82FF96CD9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2229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4B594-8167-4692-98D7-42A82FF96CD9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6354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altLang="zh-TW" sz="1800" b="0" i="0" u="none" strike="noStrike" baseline="0" dirty="0">
                <a:latin typeface="NimbusRomNo9L-Regu"/>
              </a:rPr>
              <a:t>ImageNet-21k, a superset of ILSVRC2012 that contains 21k classes and 14M images</a:t>
            </a:r>
          </a:p>
          <a:p>
            <a:pPr marL="228600" indent="-228600">
              <a:buAutoNum type="arabicPeriod"/>
            </a:pPr>
            <a:r>
              <a:rPr lang="en-US" altLang="zh-TW" dirty="0"/>
              <a:t>The number of parameters is reported for an input resolution of 224 and does not include the weights of the classifier head</a:t>
            </a:r>
          </a:p>
          <a:p>
            <a:pPr marL="228600" indent="-228600">
              <a:buAutoNum type="arabicPeriod"/>
            </a:pPr>
            <a:r>
              <a:rPr lang="en-US" altLang="zh-TW" dirty="0"/>
              <a:t>https://blog.csdn.net/Roaddd/article/details/113260677 (</a:t>
            </a:r>
            <a:r>
              <a:rPr lang="en-US" altLang="zh-TW" sz="12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cosine learning rate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4B594-8167-4692-98D7-42A82FF96CD9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774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TW" dirty="0"/>
              <a:t>MLP-based Mixer models are marked with pink, convolution-based models with yellow, and attention-based models with blue </a:t>
            </a:r>
          </a:p>
          <a:p>
            <a:pPr marL="228600" indent="-228600">
              <a:buAutoNum type="arabicPeriod"/>
            </a:pPr>
            <a:r>
              <a:rPr lang="en-US" altLang="zh-TW" dirty="0" err="1"/>
              <a:t>HaloNets</a:t>
            </a:r>
            <a:r>
              <a:rPr lang="en-US" altLang="zh-TW" dirty="0"/>
              <a:t> are attention-based models that use a </a:t>
            </a:r>
            <a:r>
              <a:rPr lang="en-US" altLang="zh-TW" dirty="0" err="1"/>
              <a:t>ResNet</a:t>
            </a:r>
            <a:r>
              <a:rPr lang="en-US" altLang="zh-TW" dirty="0"/>
              <a:t>-like structure with local </a:t>
            </a:r>
            <a:r>
              <a:rPr lang="en-US" altLang="zh-TW" dirty="0" err="1"/>
              <a:t>selfattention</a:t>
            </a:r>
            <a:r>
              <a:rPr lang="en-US" altLang="zh-TW" dirty="0"/>
              <a:t> (</a:t>
            </a:r>
            <a:r>
              <a:rPr lang="en-US" altLang="zh-TW" dirty="0" err="1"/>
              <a:t>cnn</a:t>
            </a:r>
            <a:r>
              <a:rPr lang="en-US" altLang="zh-TW" dirty="0"/>
              <a:t> + attention)</a:t>
            </a:r>
          </a:p>
          <a:p>
            <a:pPr marL="228600" indent="-228600">
              <a:buAutoNum type="arabicPeriod"/>
            </a:pPr>
            <a:r>
              <a:rPr lang="en-US" altLang="zh-TW" dirty="0"/>
              <a:t>Big Transfer (</a:t>
            </a:r>
            <a:r>
              <a:rPr lang="en-US" altLang="zh-TW" dirty="0" err="1"/>
              <a:t>BiT</a:t>
            </a:r>
            <a:r>
              <a:rPr lang="en-US" altLang="zh-TW" dirty="0"/>
              <a:t>)</a:t>
            </a:r>
          </a:p>
          <a:p>
            <a:pPr marL="228600" indent="-228600">
              <a:buAutoNum type="arabicPeriod"/>
            </a:pPr>
            <a:r>
              <a:rPr lang="en-US" altLang="zh-TW" dirty="0"/>
              <a:t>Mixer performance numbers are averaged over three fine-tuning runs and standard deviations are smaller than 0:1</a:t>
            </a:r>
          </a:p>
          <a:p>
            <a:pPr marL="228600" indent="-228600">
              <a:buAutoNum type="arabicPeriod"/>
            </a:pPr>
            <a:endParaRPr lang="en-US" altLang="zh-TW" dirty="0"/>
          </a:p>
          <a:p>
            <a:pPr marL="228600" indent="-228600"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4B594-8167-4692-98D7-42A82FF96CD9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50608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algn="l">
              <a:buAutoNum type="arabicPeriod"/>
            </a:pPr>
            <a:r>
              <a:rPr lang="en-US" altLang="zh-TW" sz="1200" b="0" i="0" u="none" strike="noStrike" baseline="0" dirty="0">
                <a:solidFill>
                  <a:srgbClr val="000000"/>
                </a:solidFill>
                <a:latin typeface="NimbusRomNo9L-Regu"/>
              </a:rPr>
              <a:t>While the former affects both pre-training compute and test-time throughput, the latter only affects the throughput. Unless stated otherwise, we fine-tune at resolution 224</a:t>
            </a:r>
          </a:p>
          <a:p>
            <a:pPr marL="228600" indent="-228600" algn="l">
              <a:buAutoNum type="arabicPeriod"/>
            </a:pPr>
            <a:r>
              <a:rPr lang="en-US" altLang="zh-TW" sz="1200" b="0" i="0" u="none" strike="noStrike" baseline="0" dirty="0">
                <a:solidFill>
                  <a:srgbClr val="000000"/>
                </a:solidFill>
                <a:latin typeface="NimbusRomNo9L-Regu"/>
              </a:rPr>
              <a:t>We compare various configurations of Mixer (see Table 1) to </a:t>
            </a:r>
            <a:r>
              <a:rPr lang="en-US" altLang="zh-TW" sz="1200" b="0" i="0" u="none" strike="noStrike" baseline="0" dirty="0" err="1">
                <a:solidFill>
                  <a:srgbClr val="000000"/>
                </a:solidFill>
                <a:latin typeface="NimbusRomNo9L-Regu"/>
              </a:rPr>
              <a:t>ViT</a:t>
            </a:r>
            <a:r>
              <a:rPr lang="en-US" altLang="zh-TW" sz="1200" b="0" i="0" u="none" strike="noStrike" baseline="0" dirty="0">
                <a:solidFill>
                  <a:srgbClr val="000000"/>
                </a:solidFill>
                <a:latin typeface="NimbusRomNo9L-Regu"/>
              </a:rPr>
              <a:t> models of similar scales and </a:t>
            </a:r>
            <a:r>
              <a:rPr lang="en-US" altLang="zh-TW" sz="1200" b="0" i="0" u="none" strike="noStrike" baseline="0" dirty="0" err="1">
                <a:solidFill>
                  <a:srgbClr val="000000"/>
                </a:solidFill>
                <a:latin typeface="NimbusRomNo9L-Regu"/>
              </a:rPr>
              <a:t>BiT</a:t>
            </a:r>
            <a:r>
              <a:rPr lang="en-US" altLang="zh-TW" sz="1200" b="0" i="0" u="none" strike="noStrike" baseline="0" dirty="0">
                <a:solidFill>
                  <a:srgbClr val="000000"/>
                </a:solidFill>
                <a:latin typeface="NimbusRomNo9L-Regu"/>
              </a:rPr>
              <a:t> models pre-trained with Adam</a:t>
            </a:r>
          </a:p>
          <a:p>
            <a:pPr marL="228600" indent="-228600" algn="l">
              <a:buAutoNum type="arabicPeriod"/>
            </a:pPr>
            <a:endParaRPr lang="en-US" altLang="zh-TW" sz="1200" b="0" i="0" u="none" strike="noStrike" baseline="0" dirty="0">
              <a:solidFill>
                <a:srgbClr val="000000"/>
              </a:solidFill>
              <a:latin typeface="NimbusRomNo9L-Regu"/>
            </a:endParaRPr>
          </a:p>
          <a:p>
            <a:pPr marL="228600" indent="-228600" algn="l">
              <a:buAutoNum type="arabicPeriod"/>
            </a:pPr>
            <a:endParaRPr lang="en-US" altLang="zh-TW" sz="1200" b="0" i="0" u="none" strike="noStrike" baseline="0" dirty="0">
              <a:solidFill>
                <a:srgbClr val="000000"/>
              </a:solidFill>
              <a:latin typeface="NimbusRomNo9L-Regu"/>
            </a:endParaRPr>
          </a:p>
          <a:p>
            <a:pPr marL="228600" indent="-228600" algn="l">
              <a:buAutoNum type="arabicPeriod"/>
            </a:pPr>
            <a:r>
              <a:rPr lang="en-US" altLang="zh-TW" sz="1800" b="0" i="0" u="none" strike="noStrike" baseline="0" dirty="0">
                <a:latin typeface="NimbusRomNo9L-Regu"/>
              </a:rPr>
              <a:t>When pre-trained on the smallest subset of JFT-300M, all Mixer models strongly overfit</a:t>
            </a:r>
            <a:endParaRPr lang="en-US" altLang="zh-TW" sz="1200" b="0" i="0" u="none" strike="noStrike" baseline="0" dirty="0">
              <a:solidFill>
                <a:srgbClr val="000000"/>
              </a:solidFill>
              <a:latin typeface="NimbusRomNo9L-Regu"/>
            </a:endParaRPr>
          </a:p>
          <a:p>
            <a:pPr marL="228600" indent="-228600" algn="l">
              <a:buAutoNum type="arabicPeriod"/>
            </a:pPr>
            <a:r>
              <a:rPr lang="en-US" altLang="zh-TW" sz="1200" b="0" i="0" u="none" strike="noStrike" baseline="0" dirty="0">
                <a:solidFill>
                  <a:srgbClr val="000000"/>
                </a:solidFill>
                <a:latin typeface="NimbusRomNo9L-Regu"/>
              </a:rPr>
              <a:t>As the dataset increases, the performance of both Mixer-L/32 and Mixer-L/16 grows faster than </a:t>
            </a:r>
            <a:r>
              <a:rPr lang="en-US" altLang="zh-TW" sz="1200" b="0" i="0" u="none" strike="noStrike" baseline="0" dirty="0" err="1">
                <a:solidFill>
                  <a:srgbClr val="000000"/>
                </a:solidFill>
                <a:latin typeface="NimbusRomNo9L-Regu"/>
              </a:rPr>
              <a:t>BiT</a:t>
            </a:r>
            <a:r>
              <a:rPr lang="en-US" altLang="zh-TW" sz="1200" b="0" i="0" u="none" strike="noStrike" baseline="0" dirty="0">
                <a:solidFill>
                  <a:srgbClr val="000000"/>
                </a:solidFill>
                <a:latin typeface="NimbusRomNo9L-Regu"/>
              </a:rPr>
              <a:t>; Mixer-L/16 keeps improving, while the </a:t>
            </a:r>
            <a:r>
              <a:rPr lang="en-US" altLang="zh-TW" sz="1200" b="0" i="0" u="none" strike="noStrike" baseline="0" dirty="0" err="1">
                <a:solidFill>
                  <a:srgbClr val="000000"/>
                </a:solidFill>
                <a:latin typeface="NimbusRomNo9L-Regu"/>
              </a:rPr>
              <a:t>BiT</a:t>
            </a:r>
            <a:r>
              <a:rPr lang="en-US" altLang="zh-TW" sz="1200" b="0" i="0" u="none" strike="noStrike" baseline="0" dirty="0">
                <a:solidFill>
                  <a:srgbClr val="000000"/>
                </a:solidFill>
                <a:latin typeface="NimbusRomNo9L-Regu"/>
              </a:rPr>
              <a:t> model plateaus</a:t>
            </a:r>
          </a:p>
          <a:p>
            <a:pPr marL="228600" indent="-228600" algn="l">
              <a:buAutoNum type="arabicPeriod"/>
            </a:pPr>
            <a:endParaRPr lang="en-US" altLang="zh-TW" sz="1200" b="0" i="0" u="none" strike="noStrike" baseline="0" dirty="0">
              <a:solidFill>
                <a:srgbClr val="000000"/>
              </a:solidFill>
              <a:latin typeface="NimbusRomNo9L-Regu"/>
            </a:endParaRPr>
          </a:p>
          <a:p>
            <a:pPr marL="228600" indent="-228600" algn="l"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4B594-8167-4692-98D7-42A82FF96CD9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3450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068A5-A24A-4AEF-B3D8-4CBFBA458954}" type="datetimeFigureOut">
              <a:rPr lang="zh-TW" altLang="en-US" smtClean="0"/>
              <a:t>2022/5/9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8BA53A7-4C94-48F7-82AE-F7CE817D6A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428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068A5-A24A-4AEF-B3D8-4CBFBA458954}" type="datetimeFigureOut">
              <a:rPr lang="zh-TW" altLang="en-US" smtClean="0"/>
              <a:t>2022/5/9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8BA53A7-4C94-48F7-82AE-F7CE817D6A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8606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068A5-A24A-4AEF-B3D8-4CBFBA458954}" type="datetimeFigureOut">
              <a:rPr lang="zh-TW" altLang="en-US" smtClean="0"/>
              <a:t>2022/5/9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8BA53A7-4C94-48F7-82AE-F7CE817D6A8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4007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068A5-A24A-4AEF-B3D8-4CBFBA458954}" type="datetimeFigureOut">
              <a:rPr lang="zh-TW" altLang="en-US" smtClean="0"/>
              <a:t>2022/5/9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8BA53A7-4C94-48F7-82AE-F7CE817D6A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7402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068A5-A24A-4AEF-B3D8-4CBFBA458954}" type="datetimeFigureOut">
              <a:rPr lang="zh-TW" altLang="en-US" smtClean="0"/>
              <a:t>2022/5/9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8BA53A7-4C94-48F7-82AE-F7CE817D6A8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01600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068A5-A24A-4AEF-B3D8-4CBFBA458954}" type="datetimeFigureOut">
              <a:rPr lang="zh-TW" altLang="en-US" smtClean="0"/>
              <a:t>2022/5/9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8BA53A7-4C94-48F7-82AE-F7CE817D6A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0024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068A5-A24A-4AEF-B3D8-4CBFBA458954}" type="datetimeFigureOut">
              <a:rPr lang="zh-TW" altLang="en-US" smtClean="0"/>
              <a:t>2022/5/9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A53A7-4C94-48F7-82AE-F7CE817D6A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94495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068A5-A24A-4AEF-B3D8-4CBFBA458954}" type="datetimeFigureOut">
              <a:rPr lang="zh-TW" altLang="en-US" smtClean="0"/>
              <a:t>2022/5/9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A53A7-4C94-48F7-82AE-F7CE817D6A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6709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068A5-A24A-4AEF-B3D8-4CBFBA458954}" type="datetimeFigureOut">
              <a:rPr lang="zh-TW" altLang="en-US" smtClean="0"/>
              <a:t>2022/5/9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A53A7-4C94-48F7-82AE-F7CE817D6A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2812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068A5-A24A-4AEF-B3D8-4CBFBA458954}" type="datetimeFigureOut">
              <a:rPr lang="zh-TW" altLang="en-US" smtClean="0"/>
              <a:t>2022/5/9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8BA53A7-4C94-48F7-82AE-F7CE817D6A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1738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068A5-A24A-4AEF-B3D8-4CBFBA458954}" type="datetimeFigureOut">
              <a:rPr lang="zh-TW" altLang="en-US" smtClean="0"/>
              <a:t>2022/5/9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8BA53A7-4C94-48F7-82AE-F7CE817D6A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0686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068A5-A24A-4AEF-B3D8-4CBFBA458954}" type="datetimeFigureOut">
              <a:rPr lang="zh-TW" altLang="en-US" smtClean="0"/>
              <a:t>2022/5/9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8BA53A7-4C94-48F7-82AE-F7CE817D6A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7733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068A5-A24A-4AEF-B3D8-4CBFBA458954}" type="datetimeFigureOut">
              <a:rPr lang="zh-TW" altLang="en-US" smtClean="0"/>
              <a:t>2022/5/9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A53A7-4C94-48F7-82AE-F7CE817D6A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8346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068A5-A24A-4AEF-B3D8-4CBFBA458954}" type="datetimeFigureOut">
              <a:rPr lang="zh-TW" altLang="en-US" smtClean="0"/>
              <a:t>2022/5/9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A53A7-4C94-48F7-82AE-F7CE817D6A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005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068A5-A24A-4AEF-B3D8-4CBFBA458954}" type="datetimeFigureOut">
              <a:rPr lang="zh-TW" altLang="en-US" smtClean="0"/>
              <a:t>2022/5/9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A53A7-4C94-48F7-82AE-F7CE817D6A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9744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068A5-A24A-4AEF-B3D8-4CBFBA458954}" type="datetimeFigureOut">
              <a:rPr lang="zh-TW" altLang="en-US" smtClean="0"/>
              <a:t>2022/5/9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8BA53A7-4C94-48F7-82AE-F7CE817D6A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8466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068A5-A24A-4AEF-B3D8-4CBFBA458954}" type="datetimeFigureOut">
              <a:rPr lang="zh-TW" altLang="en-US" smtClean="0"/>
              <a:t>2022/5/9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8BA53A7-4C94-48F7-82AE-F7CE817D6A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7324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1002E1-9088-42DE-A523-7975BE7E30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6128" y="1775710"/>
            <a:ext cx="9138484" cy="1273589"/>
          </a:xfrm>
        </p:spPr>
        <p:txBody>
          <a:bodyPr>
            <a:no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MLP-Mixer: </a:t>
            </a:r>
            <a:b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all-MLP Architecture for Vision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DF000FD-0991-4AC1-9A05-7577B710F1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66128" y="5580190"/>
            <a:ext cx="9138483" cy="586473"/>
          </a:xfrm>
        </p:spPr>
        <p:txBody>
          <a:bodyPr>
            <a:normAutofit/>
          </a:bodyPr>
          <a:lstStyle/>
          <a:p>
            <a:r>
              <a:rPr lang="zh-TW" altLang="en-US" sz="2500" dirty="0">
                <a:latin typeface="標楷體" panose="03000509000000000000" pitchFamily="65" charset="-120"/>
                <a:ea typeface="標楷體" panose="03000509000000000000" pitchFamily="65" charset="-120"/>
              </a:rPr>
              <a:t>資科所碩一 </a:t>
            </a:r>
            <a:r>
              <a:rPr lang="en-US" altLang="zh-TW" sz="2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7110095012</a:t>
            </a:r>
            <a:r>
              <a:rPr lang="zh-TW" altLang="en-US" sz="2500" dirty="0">
                <a:latin typeface="標楷體" panose="03000509000000000000" pitchFamily="65" charset="-120"/>
                <a:ea typeface="標楷體" panose="03000509000000000000" pitchFamily="65" charset="-120"/>
              </a:rPr>
              <a:t> 黃皓偉</a:t>
            </a:r>
          </a:p>
        </p:txBody>
      </p:sp>
      <p:sp>
        <p:nvSpPr>
          <p:cNvPr id="4" name="副標題 2">
            <a:extLst>
              <a:ext uri="{FF2B5EF4-FFF2-40B4-BE49-F238E27FC236}">
                <a16:creationId xmlns:a16="http://schemas.microsoft.com/office/drawing/2014/main" id="{5D1D533E-13A6-4417-B86A-CC7DE36F58AD}"/>
              </a:ext>
            </a:extLst>
          </p:cNvPr>
          <p:cNvSpPr txBox="1">
            <a:spLocks/>
          </p:cNvSpPr>
          <p:nvPr/>
        </p:nvSpPr>
        <p:spPr>
          <a:xfrm>
            <a:off x="2366128" y="3164415"/>
            <a:ext cx="9426803" cy="14211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Ilya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Tolstikhin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*, Neil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Houlsby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*, 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Alexander Kolesnikov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*, 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Lucas Beyer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*, 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Xiaohua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Zhai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Thomas 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Unterthiner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Jessica Yung, Andreas Steiner, Daniel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Keysers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Jakob 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Uszkoreit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Mario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Lucic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Alexey 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Dosovitskiy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Research, Brain Team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副標題 2">
            <a:extLst>
              <a:ext uri="{FF2B5EF4-FFF2-40B4-BE49-F238E27FC236}">
                <a16:creationId xmlns:a16="http://schemas.microsoft.com/office/drawing/2014/main" id="{B4C4F895-9E42-41B0-A5DF-F6CA3DD23534}"/>
              </a:ext>
            </a:extLst>
          </p:cNvPr>
          <p:cNvSpPr txBox="1">
            <a:spLocks/>
          </p:cNvSpPr>
          <p:nvPr/>
        </p:nvSpPr>
        <p:spPr>
          <a:xfrm>
            <a:off x="2131261" y="300777"/>
            <a:ext cx="9138483" cy="5864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Paper Presentation I</a:t>
            </a:r>
            <a:endParaRPr lang="zh-TW" altLang="en-US" sz="32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93030716-CE8F-4D56-AA9D-FCC0E2CF3B33}"/>
              </a:ext>
            </a:extLst>
          </p:cNvPr>
          <p:cNvSpPr txBox="1">
            <a:spLocks/>
          </p:cNvSpPr>
          <p:nvPr/>
        </p:nvSpPr>
        <p:spPr>
          <a:xfrm>
            <a:off x="2366128" y="5032847"/>
            <a:ext cx="9719035" cy="43640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TW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Keywords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Deep Learning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Transformers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Vision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 Learning    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280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A3C68E-B980-45EA-BE33-91A05767A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553" y="1612110"/>
            <a:ext cx="11353800" cy="5245890"/>
          </a:xfrm>
        </p:spPr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Public datasets: ILSVRC2021 ImageNet</a:t>
            </a: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ImageNet-21k</a:t>
            </a:r>
          </a:p>
          <a:p>
            <a:pPr marL="514350" indent="-514350">
              <a:buFont typeface="Wingdings 3" charset="2"/>
              <a:buAutoNum type="arabicPeriod"/>
            </a:pP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Proprietary datasets: JFT-300M (300M examples and 18k classes)</a:t>
            </a:r>
          </a:p>
          <a:p>
            <a:pPr marL="514350" indent="-514350">
              <a:buFont typeface="Wingdings 3" charset="2"/>
              <a:buAutoNum type="arabicPeriod"/>
            </a:pP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Input resolution: </a:t>
            </a:r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224</a:t>
            </a:r>
          </a:p>
          <a:p>
            <a:pPr marL="514350" indent="-514350">
              <a:buFont typeface="Wingdings 3" charset="2"/>
              <a:buAutoNum type="arabicPeriod"/>
            </a:pPr>
            <a:endParaRPr lang="en-US" altLang="zh-TW" sz="3200" dirty="0">
              <a:solidFill>
                <a:srgbClr val="00206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endParaRPr lang="en-US" altLang="zh-TW" sz="3200" dirty="0">
              <a:solidFill>
                <a:srgbClr val="00206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B1EDFDB-3915-4AE9-8A49-2AEFAC69E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B381F915-E0EE-43A9-8607-670B727B9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07206"/>
            <a:ext cx="9596595" cy="887961"/>
          </a:xfrm>
        </p:spPr>
        <p:txBody>
          <a:bodyPr>
            <a:normAutofit fontScale="90000"/>
          </a:bodyPr>
          <a:lstStyle/>
          <a:p>
            <a:r>
              <a:rPr lang="en-US" altLang="zh-TW" sz="4000" b="1" dirty="0">
                <a:solidFill>
                  <a:srgbClr val="33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Experimental Results (2/7)               </a:t>
            </a:r>
            <a:r>
              <a:rPr lang="en-US" altLang="zh-TW" sz="4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Pre-training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ED65E54C-8864-4E2E-AE0D-DED2882AC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415" y="4018668"/>
            <a:ext cx="9681069" cy="2723906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1BF2AF34-0D38-42A6-916C-A940FF011C3A}"/>
              </a:ext>
            </a:extLst>
          </p:cNvPr>
          <p:cNvSpPr txBox="1"/>
          <p:nvPr/>
        </p:nvSpPr>
        <p:spPr>
          <a:xfrm>
            <a:off x="3580963" y="3426188"/>
            <a:ext cx="536397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5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Specifications of the Mixer architectures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C3543B1-252A-4A63-8CE6-30D9017EF9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2882" y="309275"/>
            <a:ext cx="6129118" cy="132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640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B1EDFDB-3915-4AE9-8A49-2AEFAC69E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B381F915-E0EE-43A9-8607-670B727B9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416" y="507206"/>
            <a:ext cx="10692937" cy="887961"/>
          </a:xfrm>
        </p:spPr>
        <p:txBody>
          <a:bodyPr>
            <a:normAutofit fontScale="90000"/>
          </a:bodyPr>
          <a:lstStyle/>
          <a:p>
            <a:r>
              <a:rPr lang="en-US" altLang="zh-TW" sz="4000" b="1" dirty="0">
                <a:solidFill>
                  <a:srgbClr val="33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Experimental Results (3/7)          </a:t>
            </a:r>
            <a:br>
              <a:rPr lang="en-US" altLang="zh-TW" sz="4000" b="1" dirty="0">
                <a:solidFill>
                  <a:srgbClr val="33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4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Implementation details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C1CA41E-1E13-45E8-ACF7-70090CF5A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587" y="2954609"/>
            <a:ext cx="10782171" cy="3222671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CE3B2DFD-D97E-4AE2-A703-E351FFD5F69A}"/>
              </a:ext>
            </a:extLst>
          </p:cNvPr>
          <p:cNvSpPr txBox="1"/>
          <p:nvPr/>
        </p:nvSpPr>
        <p:spPr>
          <a:xfrm>
            <a:off x="2413392" y="2477555"/>
            <a:ext cx="803656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5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Hyperparameter settings used for pre-training Mixer models</a:t>
            </a:r>
          </a:p>
        </p:txBody>
      </p:sp>
    </p:spTree>
    <p:extLst>
      <p:ext uri="{BB962C8B-B14F-4D97-AF65-F5344CB8AC3E}">
        <p14:creationId xmlns:p14="http://schemas.microsoft.com/office/powerpoint/2010/main" val="2142935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A3C68E-B980-45EA-BE33-91A05767A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553" y="1612110"/>
            <a:ext cx="11353800" cy="52458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[Details]</a:t>
            </a:r>
          </a:p>
          <a:p>
            <a:pPr marL="514350" indent="-514350">
              <a:buFont typeface="Wingdings 3" charset="2"/>
              <a:buAutoNum type="arabicPeriod"/>
            </a:pP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Optimizer: </a:t>
            </a:r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momentum SGD</a:t>
            </a:r>
          </a:p>
          <a:p>
            <a:pPr marL="514350" indent="-514350">
              <a:buAutoNum type="arabicPeriod"/>
            </a:pP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Batch size: </a:t>
            </a:r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512</a:t>
            </a:r>
          </a:p>
          <a:p>
            <a:pPr marL="514350" indent="-514350">
              <a:buFont typeface="Wingdings 3" charset="2"/>
              <a:buAutoNum type="arabicPeriod"/>
            </a:pP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Gradient clipping: </a:t>
            </a:r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global norm 1 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3200" strike="sngStrike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gradient explosion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514350" indent="-514350">
              <a:buFont typeface="Wingdings 3" charset="2"/>
              <a:buAutoNum type="arabicPeriod"/>
            </a:pP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Linear warmup: </a:t>
            </a:r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cosine learning rate</a:t>
            </a:r>
          </a:p>
          <a:p>
            <a:pPr marL="514350" indent="-514350">
              <a:buFont typeface="Wingdings 3" charset="2"/>
              <a:buAutoNum type="arabicPeriod"/>
            </a:pP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strike="sngStrike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Weight decay</a:t>
            </a:r>
          </a:p>
          <a:p>
            <a:pPr marL="514350" indent="-514350">
              <a:buAutoNum type="arabicPeriod"/>
            </a:pPr>
            <a:endParaRPr lang="en-US" altLang="zh-TW" sz="32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endParaRPr lang="en-US" altLang="zh-TW" sz="32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B1EDFDB-3915-4AE9-8A49-2AEFAC69E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B381F915-E0EE-43A9-8607-670B727B9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07206"/>
            <a:ext cx="9596595" cy="887961"/>
          </a:xfrm>
        </p:spPr>
        <p:txBody>
          <a:bodyPr>
            <a:normAutofit fontScale="90000"/>
          </a:bodyPr>
          <a:lstStyle/>
          <a:p>
            <a:r>
              <a:rPr lang="en-US" altLang="zh-TW" sz="4000" b="1" dirty="0">
                <a:solidFill>
                  <a:srgbClr val="33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Experimental Results (4/7)               </a:t>
            </a:r>
            <a:r>
              <a:rPr lang="en-US" altLang="zh-TW" sz="4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Fine-tuning</a:t>
            </a:r>
          </a:p>
        </p:txBody>
      </p:sp>
    </p:spTree>
    <p:extLst>
      <p:ext uri="{BB962C8B-B14F-4D97-AF65-F5344CB8AC3E}">
        <p14:creationId xmlns:p14="http://schemas.microsoft.com/office/powerpoint/2010/main" val="3648948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1">
            <a:extLst>
              <a:ext uri="{FF2B5EF4-FFF2-40B4-BE49-F238E27FC236}">
                <a16:creationId xmlns:a16="http://schemas.microsoft.com/office/drawing/2014/main" id="{1EF05F80-BEEA-41FD-AF20-21523955E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07206"/>
            <a:ext cx="8911687" cy="1280890"/>
          </a:xfrm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33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Experimental Results (5/7)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B1EDFDB-3915-4AE9-8A49-2AEFAC69E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3B91ECD-9A06-46BD-BF74-4BB1ED855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8676" y="1278776"/>
            <a:ext cx="7894646" cy="4555010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E097B441-B103-41AF-B38E-5498C8EAC3D7}"/>
              </a:ext>
            </a:extLst>
          </p:cNvPr>
          <p:cNvSpPr txBox="1"/>
          <p:nvPr/>
        </p:nvSpPr>
        <p:spPr>
          <a:xfrm>
            <a:off x="2148676" y="5896394"/>
            <a:ext cx="8320787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5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Transfer performance, inference throughput, and training cost</a:t>
            </a:r>
          </a:p>
          <a:p>
            <a:pPr algn="ctr"/>
            <a:r>
              <a:rPr lang="en-US" altLang="zh-TW" sz="25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(resolution: 448)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3B3D65-EC3A-48D7-8716-B43C0818314B}"/>
              </a:ext>
            </a:extLst>
          </p:cNvPr>
          <p:cNvSpPr/>
          <p:nvPr/>
        </p:nvSpPr>
        <p:spPr>
          <a:xfrm>
            <a:off x="2148676" y="2620626"/>
            <a:ext cx="7894646" cy="2133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558A51E-B168-4F53-A1C3-62A0AB6BA769}"/>
              </a:ext>
            </a:extLst>
          </p:cNvPr>
          <p:cNvSpPr/>
          <p:nvPr/>
        </p:nvSpPr>
        <p:spPr>
          <a:xfrm>
            <a:off x="2148676" y="4024015"/>
            <a:ext cx="7894646" cy="2133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1A86394-D351-4417-8340-4EBDE5E869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6977" y="55334"/>
            <a:ext cx="6951663" cy="190262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E067526-AE16-4479-8107-F2C010BC9DC7}"/>
              </a:ext>
            </a:extLst>
          </p:cNvPr>
          <p:cNvSpPr/>
          <p:nvPr/>
        </p:nvSpPr>
        <p:spPr>
          <a:xfrm>
            <a:off x="5140960" y="1516568"/>
            <a:ext cx="6837680" cy="3324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8B502CD-8BCC-440B-8972-9F88062604AF}"/>
              </a:ext>
            </a:extLst>
          </p:cNvPr>
          <p:cNvSpPr/>
          <p:nvPr/>
        </p:nvSpPr>
        <p:spPr>
          <a:xfrm>
            <a:off x="5083968" y="94642"/>
            <a:ext cx="361792" cy="2534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998365FA-667B-439D-88B2-424208A89E8B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3461" y="2057400"/>
            <a:ext cx="4191293" cy="4012817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E2409C6D-C103-4F04-ACFA-96BEE331AD89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48300" y="2057400"/>
            <a:ext cx="6556152" cy="4012817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660CF9E8-378C-40B0-8004-4CDC9B338E92}"/>
              </a:ext>
            </a:extLst>
          </p:cNvPr>
          <p:cNvSpPr txBox="1"/>
          <p:nvPr/>
        </p:nvSpPr>
        <p:spPr>
          <a:xfrm>
            <a:off x="921695" y="6070217"/>
            <a:ext cx="4434839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5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ImageNet accuracy/training cost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593F9A3-EB72-4B03-9B75-188A2107A1AA}"/>
              </a:ext>
            </a:extLst>
          </p:cNvPr>
          <p:cNvSpPr txBox="1"/>
          <p:nvPr/>
        </p:nvSpPr>
        <p:spPr>
          <a:xfrm>
            <a:off x="6508956" y="6070217"/>
            <a:ext cx="4434839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5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ImageNet accuracy/training cost</a:t>
            </a:r>
          </a:p>
        </p:txBody>
      </p:sp>
    </p:spTree>
    <p:extLst>
      <p:ext uri="{BB962C8B-B14F-4D97-AF65-F5344CB8AC3E}">
        <p14:creationId xmlns:p14="http://schemas.microsoft.com/office/powerpoint/2010/main" val="1315675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 animBg="1"/>
      <p:bldP spid="5" grpId="0" animBg="1"/>
      <p:bldP spid="5" grpId="1" animBg="1"/>
      <p:bldP spid="13" grpId="0" animBg="1"/>
      <p:bldP spid="13" grpId="1" animBg="1"/>
      <p:bldP spid="16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內容版面配置區 2">
            <a:extLst>
              <a:ext uri="{FF2B5EF4-FFF2-40B4-BE49-F238E27FC236}">
                <a16:creationId xmlns:a16="http://schemas.microsoft.com/office/drawing/2014/main" id="{4B696298-9CFD-4164-B36B-402EA7C71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487" y="1713710"/>
            <a:ext cx="11021508" cy="52458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</a:t>
            </a:r>
            <a:r>
              <a:rPr lang="en-US" altLang="zh-TW" sz="3200" b="1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role of the </a:t>
            </a:r>
            <a:r>
              <a:rPr lang="en-US" altLang="zh-TW" sz="3200" b="1" u="sng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model scale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</a:t>
            </a: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(smaller Mixer models)</a:t>
            </a:r>
          </a:p>
          <a:p>
            <a:pPr marL="514350" indent="-514350" algn="just">
              <a:buAutoNum type="arabicPeriod"/>
            </a:pPr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Mixer-H/14 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pre-trained on JFT-300M and fine-tuned at 224 resolution is </a:t>
            </a:r>
            <a:r>
              <a:rPr lang="en-US" altLang="zh-TW" sz="3200" u="sng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only 0.3% 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behind </a:t>
            </a:r>
            <a:r>
              <a:rPr lang="en-US" altLang="zh-TW" sz="32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ViT</a:t>
            </a:r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-H/14 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on ImageNet whilst running 2.2 times </a:t>
            </a:r>
            <a:r>
              <a:rPr lang="en-US" altLang="zh-TW" sz="3200" u="sng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faster</a:t>
            </a:r>
          </a:p>
          <a:p>
            <a:pPr marL="0" indent="0" algn="just">
              <a:buNone/>
            </a:pPr>
            <a:endParaRPr lang="en-US" altLang="zh-TW" sz="32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</a:t>
            </a:r>
            <a:r>
              <a:rPr lang="en-US" altLang="zh-TW" sz="3200" b="1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role of the </a:t>
            </a:r>
            <a:r>
              <a:rPr lang="en-US" altLang="zh-TW" sz="3200" b="1" u="sng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pre-training dataset size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</a:t>
            </a:r>
          </a:p>
          <a:p>
            <a:pPr marL="514350" indent="-514350" algn="just">
              <a:buAutoNum type="arabicPeriod"/>
            </a:pP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It appears that </a:t>
            </a:r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Mixer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benefits from the </a:t>
            </a:r>
            <a:r>
              <a:rPr lang="en-US" altLang="zh-TW" sz="3200" u="sng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growing dataset size 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even more than </a:t>
            </a:r>
            <a:r>
              <a:rPr lang="en-US" altLang="zh-TW" sz="3200" dirty="0" err="1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ViT</a:t>
            </a:r>
            <a:endParaRPr lang="en-US" altLang="zh-TW" sz="3200" dirty="0">
              <a:solidFill>
                <a:srgbClr val="00206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endParaRPr lang="en-US" altLang="zh-TW" sz="32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B1EDFDB-3915-4AE9-8A49-2AEFAC69E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19B580F9-B9E3-4B19-895B-21C3AEABE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07206"/>
            <a:ext cx="10379124" cy="1280890"/>
          </a:xfrm>
        </p:spPr>
        <p:txBody>
          <a:bodyPr>
            <a:normAutofit fontScale="90000"/>
          </a:bodyPr>
          <a:lstStyle/>
          <a:p>
            <a:r>
              <a:rPr lang="en-US" altLang="zh-TW" sz="4000" b="1" dirty="0">
                <a:solidFill>
                  <a:srgbClr val="33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Experimental Results (6/7) </a:t>
            </a:r>
            <a:br>
              <a:rPr lang="en-US" altLang="zh-TW" sz="4000" b="1" dirty="0">
                <a:solidFill>
                  <a:srgbClr val="33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4000" b="1" dirty="0">
                <a:solidFill>
                  <a:srgbClr val="33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(fine-tune at resolution </a:t>
            </a:r>
            <a:r>
              <a:rPr lang="en-US" altLang="zh-TW" sz="4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224</a:t>
            </a:r>
            <a:r>
              <a:rPr lang="en-US" altLang="zh-TW" sz="4000" b="1" dirty="0">
                <a:solidFill>
                  <a:srgbClr val="33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2953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B1EDFDB-3915-4AE9-8A49-2AEFAC69E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9550A19-64F9-4C7E-B4C4-674C95883EF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1812" y="203671"/>
            <a:ext cx="6075999" cy="6450658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C0904194-7931-499D-83DD-6764475566E8}"/>
              </a:ext>
            </a:extLst>
          </p:cNvPr>
          <p:cNvSpPr txBox="1"/>
          <p:nvPr/>
        </p:nvSpPr>
        <p:spPr>
          <a:xfrm>
            <a:off x="6739891" y="2865735"/>
            <a:ext cx="505237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TW" sz="2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of Mixer and other models from the literature across various model and pre-training dataset scales</a:t>
            </a:r>
            <a:endParaRPr lang="zh-TW" alt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D8D9714-071E-481A-9AB3-81C8D210F4C5}"/>
              </a:ext>
            </a:extLst>
          </p:cNvPr>
          <p:cNvSpPr/>
          <p:nvPr/>
        </p:nvSpPr>
        <p:spPr>
          <a:xfrm>
            <a:off x="531811" y="5633338"/>
            <a:ext cx="6075999" cy="1883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93477A1-FE80-43F5-8235-5A6F72D87D81}"/>
              </a:ext>
            </a:extLst>
          </p:cNvPr>
          <p:cNvSpPr/>
          <p:nvPr/>
        </p:nvSpPr>
        <p:spPr>
          <a:xfrm>
            <a:off x="531810" y="6143833"/>
            <a:ext cx="6075999" cy="1883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578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E42A2492-9AF6-4D2E-A743-8DDE00A896B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3870" y="1706852"/>
            <a:ext cx="11591125" cy="3088704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38C31567-96A5-49FC-B040-A81C6D227FAF}"/>
              </a:ext>
            </a:extLst>
          </p:cNvPr>
          <p:cNvSpPr txBox="1"/>
          <p:nvPr/>
        </p:nvSpPr>
        <p:spPr>
          <a:xfrm>
            <a:off x="1657672" y="4912621"/>
            <a:ext cx="926352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5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role of the model scale</a:t>
            </a:r>
            <a:r>
              <a:rPr lang="zh-TW" altLang="en-US" sz="25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5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(JFT-300M, fine-tuned at resolution 224)</a:t>
            </a:r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A3E296B2-A7E6-476F-BD69-922E9C972970}"/>
              </a:ext>
            </a:extLst>
          </p:cNvPr>
          <p:cNvCxnSpPr>
            <a:cxnSpLocks/>
          </p:cNvCxnSpPr>
          <p:nvPr/>
        </p:nvCxnSpPr>
        <p:spPr>
          <a:xfrm>
            <a:off x="1154430" y="2377440"/>
            <a:ext cx="107442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913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B1EDFDB-3915-4AE9-8A49-2AEFAC69E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13DB74D-6B9F-472F-BBE5-75F0C5249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269" y="1905000"/>
            <a:ext cx="8897839" cy="3803569"/>
          </a:xfrm>
          <a:prstGeom prst="rect">
            <a:avLst/>
          </a:prstGeom>
        </p:spPr>
      </p:pic>
      <p:sp>
        <p:nvSpPr>
          <p:cNvPr id="8" name="標題 1">
            <a:extLst>
              <a:ext uri="{FF2B5EF4-FFF2-40B4-BE49-F238E27FC236}">
                <a16:creationId xmlns:a16="http://schemas.microsoft.com/office/drawing/2014/main" id="{56DB0E6B-1C55-44A3-B5E1-4DE0833F7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07206"/>
            <a:ext cx="10551844" cy="1280890"/>
          </a:xfrm>
        </p:spPr>
        <p:txBody>
          <a:bodyPr>
            <a:normAutofit fontScale="90000"/>
          </a:bodyPr>
          <a:lstStyle/>
          <a:p>
            <a:r>
              <a:rPr lang="en-US" altLang="zh-TW" sz="4000" b="1" dirty="0">
                <a:solidFill>
                  <a:srgbClr val="33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Experimental Results (7/7)</a:t>
            </a:r>
            <a:br>
              <a:rPr lang="en-US" altLang="zh-TW" sz="4000" b="1" dirty="0">
                <a:solidFill>
                  <a:srgbClr val="33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4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Invariance to input permutations </a:t>
            </a:r>
            <a:r>
              <a:rPr lang="en-US" altLang="zh-TW" sz="4000" b="1" dirty="0">
                <a:solidFill>
                  <a:srgbClr val="33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(inductive biases)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6F37BAB-C430-4920-AA02-663FEA973464}"/>
              </a:ext>
            </a:extLst>
          </p:cNvPr>
          <p:cNvSpPr txBox="1"/>
          <p:nvPr/>
        </p:nvSpPr>
        <p:spPr>
          <a:xfrm>
            <a:off x="1123028" y="5708569"/>
            <a:ext cx="10774331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5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Difference between inductive biases of Mixer and CNN architectures (JFT-300M)</a:t>
            </a:r>
          </a:p>
        </p:txBody>
      </p:sp>
    </p:spTree>
    <p:extLst>
      <p:ext uri="{BB962C8B-B14F-4D97-AF65-F5344CB8AC3E}">
        <p14:creationId xmlns:p14="http://schemas.microsoft.com/office/powerpoint/2010/main" val="3117430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B1EDFDB-3915-4AE9-8A49-2AEFAC69E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197B7ACD-C615-4798-BF27-3FB37B7A7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07206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altLang="zh-TW" sz="4000" b="1" dirty="0">
                <a:solidFill>
                  <a:srgbClr val="33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Experimental Results (/)</a:t>
            </a:r>
            <a:br>
              <a:rPr lang="en-US" altLang="zh-TW" sz="4000" b="1" dirty="0">
                <a:solidFill>
                  <a:srgbClr val="33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4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Visualization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6FBC3F25-9308-4BD3-ADBB-80D2C5DB854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3767" y="2013564"/>
            <a:ext cx="10739120" cy="3463514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B4E63CF2-F43C-4B44-8C04-A446BD1941C2}"/>
              </a:ext>
            </a:extLst>
          </p:cNvPr>
          <p:cNvSpPr txBox="1"/>
          <p:nvPr/>
        </p:nvSpPr>
        <p:spPr>
          <a:xfrm>
            <a:off x="1033767" y="5477078"/>
            <a:ext cx="10739119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5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Difference between inductive biases of Mixer and CNN architectures (JFT-300M)</a:t>
            </a:r>
          </a:p>
        </p:txBody>
      </p:sp>
    </p:spTree>
    <p:extLst>
      <p:ext uri="{BB962C8B-B14F-4D97-AF65-F5344CB8AC3E}">
        <p14:creationId xmlns:p14="http://schemas.microsoft.com/office/powerpoint/2010/main" val="2768947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C0F2BF-6154-4047-9B27-70431A18A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33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Conclusions 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A3C68E-B980-45EA-BE33-91A05767A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4142" y="1612110"/>
            <a:ext cx="10951029" cy="5125574"/>
          </a:xfrm>
        </p:spPr>
        <p:txBody>
          <a:bodyPr>
            <a:noAutofit/>
          </a:bodyPr>
          <a:lstStyle/>
          <a:p>
            <a:pPr marL="514350" indent="-514350" algn="just">
              <a:buAutoNum type="arabicPeriod"/>
            </a:pPr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Simple architecture (Mixer) 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is as good as existing state-of-the-art (SOTA) methods for vision</a:t>
            </a: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sz="3200" dirty="0">
              <a:solidFill>
                <a:srgbClr val="00206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buAutoNum type="arabicPeriod"/>
            </a:pPr>
            <a:endParaRPr lang="en-US" altLang="zh-TW" sz="3200" dirty="0">
              <a:solidFill>
                <a:srgbClr val="00206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buAutoNum type="arabicPeriod"/>
            </a:pP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Researchers hope that their results spark further research, </a:t>
            </a:r>
            <a:r>
              <a:rPr lang="en-US" altLang="zh-TW" sz="3200" u="sng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beyond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the realms of established models based on convolutions and self-attention</a:t>
            </a:r>
          </a:p>
          <a:p>
            <a:pPr marL="514350" indent="-514350" algn="just">
              <a:buAutoNum type="arabicPeriod"/>
            </a:pPr>
            <a:endParaRPr lang="en-US" altLang="zh-TW" sz="3200" dirty="0">
              <a:solidFill>
                <a:srgbClr val="00206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buAutoNum type="arabicPeriod"/>
            </a:pPr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Mixers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can not be easily applied to various resolutions and difficulty applying to tasks like detection and segmentation</a:t>
            </a:r>
          </a:p>
          <a:p>
            <a:pPr marL="0" indent="0" algn="just">
              <a:buNone/>
            </a:pPr>
            <a:endParaRPr lang="en-US" altLang="zh-TW" sz="3200" dirty="0">
              <a:solidFill>
                <a:srgbClr val="00206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B1EDFDB-3915-4AE9-8A49-2AEFAC69E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801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AC5C3A-D13B-4B3C-BDA6-F736A0533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b="1" dirty="0">
                <a:solidFill>
                  <a:srgbClr val="33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Paper Information</a:t>
            </a:r>
            <a:endParaRPr lang="zh-TW" altLang="en-US" sz="4000" b="1" dirty="0">
              <a:solidFill>
                <a:srgbClr val="3333CC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EF62F0-57FF-474A-A08A-AC0A359FF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4323" y="1744980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Conference: </a:t>
            </a:r>
            <a:r>
              <a:rPr lang="en-US" altLang="zh-TW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NeurIPS</a:t>
            </a:r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(2021)</a:t>
            </a:r>
          </a:p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Type: </a:t>
            </a:r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Poster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97DEA43-809D-4ABC-9FA0-E53624CDE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2DEFC77-9CEB-42E9-BF50-5E8E6D213EE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24323" y="3299381"/>
            <a:ext cx="9333114" cy="346258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3112EC3-6C87-4261-961F-69CB5BB2AB6F}"/>
              </a:ext>
            </a:extLst>
          </p:cNvPr>
          <p:cNvSpPr/>
          <p:nvPr/>
        </p:nvSpPr>
        <p:spPr>
          <a:xfrm>
            <a:off x="1924323" y="4175083"/>
            <a:ext cx="1657077" cy="2009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7F7E6AC6-7728-536D-30EA-1BA30C5AD7DA}"/>
              </a:ext>
            </a:extLst>
          </p:cNvPr>
          <p:cNvCxnSpPr/>
          <p:nvPr/>
        </p:nvCxnSpPr>
        <p:spPr>
          <a:xfrm>
            <a:off x="8980714" y="5878286"/>
            <a:ext cx="194854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28E52661-80FC-7F64-E2FC-75F05FEB69B5}"/>
              </a:ext>
            </a:extLst>
          </p:cNvPr>
          <p:cNvCxnSpPr>
            <a:cxnSpLocks/>
          </p:cNvCxnSpPr>
          <p:nvPr/>
        </p:nvCxnSpPr>
        <p:spPr>
          <a:xfrm>
            <a:off x="1924323" y="6085114"/>
            <a:ext cx="900493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A48B8AE2-0F8B-B7B1-C383-21F7E5F7E965}"/>
              </a:ext>
            </a:extLst>
          </p:cNvPr>
          <p:cNvCxnSpPr>
            <a:cxnSpLocks/>
          </p:cNvCxnSpPr>
          <p:nvPr/>
        </p:nvCxnSpPr>
        <p:spPr>
          <a:xfrm>
            <a:off x="1924323" y="6335485"/>
            <a:ext cx="165707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8976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C0F2BF-6154-4047-9B27-70431A18A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234254" cy="771057"/>
          </a:xfrm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33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Future Work           </a:t>
            </a:r>
            <a:r>
              <a:rPr lang="en-US" altLang="zh-TW" sz="4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Paper Presentation II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A3C68E-B980-45EA-BE33-91A05767A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579" y="1622270"/>
            <a:ext cx="10515600" cy="52357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3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[Goals]</a:t>
            </a:r>
          </a:p>
          <a:p>
            <a:pPr marL="514350" indent="-514350">
              <a:buAutoNum type="arabicPeriod"/>
            </a:pPr>
            <a:r>
              <a:rPr lang="en-US" altLang="zh-TW" sz="33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 implement MLP-Mixer model using</a:t>
            </a:r>
            <a:r>
              <a:rPr lang="zh-TW" altLang="en-US" sz="33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300" u="sng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TensorFlow 2 </a:t>
            </a:r>
          </a:p>
          <a:p>
            <a:pPr marL="514350" indent="-514350">
              <a:buAutoNum type="arabicPeriod"/>
            </a:pPr>
            <a:r>
              <a:rPr lang="en-US" altLang="zh-TW" sz="33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 compare other models which mentioned by this paper</a:t>
            </a:r>
          </a:p>
          <a:p>
            <a:pPr marL="0" indent="0">
              <a:buNone/>
            </a:pPr>
            <a:endParaRPr lang="en-US" altLang="zh-TW" sz="3300" dirty="0">
              <a:solidFill>
                <a:srgbClr val="00206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3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[Problems]</a:t>
            </a:r>
          </a:p>
          <a:p>
            <a:pPr marL="514350" indent="-514350">
              <a:buAutoNum type="arabicPeriod"/>
            </a:pPr>
            <a:r>
              <a:rPr lang="en-US" altLang="zh-TW" sz="33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How to find the pre-train model?</a:t>
            </a:r>
          </a:p>
          <a:p>
            <a:pPr marL="514350" indent="-514350">
              <a:buAutoNum type="arabicPeriod"/>
            </a:pPr>
            <a:r>
              <a:rPr lang="en-US" altLang="zh-TW" sz="33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How to find datasets I can use to compare models?</a:t>
            </a:r>
          </a:p>
          <a:p>
            <a:pPr marL="514350" indent="-514350">
              <a:buAutoNum type="arabicPeriod"/>
            </a:pPr>
            <a:r>
              <a:rPr lang="en-US" altLang="zh-TW" sz="33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Is any model based on MLP-Mixer?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B1EDFDB-3915-4AE9-8A49-2AEFAC69E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8307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C0F2BF-6154-4047-9B27-70431A18A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33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Thinks for listening ~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B1EDFDB-3915-4AE9-8A49-2AEFAC69E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返璞歸真- 萌典">
            <a:extLst>
              <a:ext uri="{FF2B5EF4-FFF2-40B4-BE49-F238E27FC236}">
                <a16:creationId xmlns:a16="http://schemas.microsoft.com/office/drawing/2014/main" id="{5E9903B7-CC3A-444E-9B4B-7C54B3C0E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96360" y="1275810"/>
            <a:ext cx="5013960" cy="5013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8030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C0F2BF-6154-4047-9B27-70431A18A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33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Outline</a:t>
            </a:r>
            <a:endParaRPr lang="zh-TW" altLang="en-US" sz="4000" b="1" dirty="0">
              <a:solidFill>
                <a:srgbClr val="3333CC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A3C68E-B980-45EA-BE33-91A05767A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608" y="1612110"/>
            <a:ext cx="10310191" cy="4321551"/>
          </a:xfrm>
        </p:spPr>
        <p:txBody>
          <a:bodyPr>
            <a:noAutofit/>
          </a:bodyPr>
          <a:lstStyle/>
          <a:p>
            <a:r>
              <a:rPr lang="en-US" altLang="zh-TW" sz="36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Introduction</a:t>
            </a:r>
          </a:p>
          <a:p>
            <a:r>
              <a:rPr lang="en-US" altLang="zh-TW" sz="36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Paper Review</a:t>
            </a:r>
          </a:p>
          <a:p>
            <a:r>
              <a:rPr lang="zh-TW" altLang="en-US" sz="36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6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proposed Method</a:t>
            </a:r>
          </a:p>
          <a:p>
            <a:r>
              <a:rPr lang="en-US" altLang="zh-TW" sz="36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Experimental Results</a:t>
            </a:r>
          </a:p>
          <a:p>
            <a:r>
              <a:rPr lang="zh-TW" altLang="en-US" sz="36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6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Conclusions</a:t>
            </a:r>
          </a:p>
          <a:p>
            <a:r>
              <a:rPr lang="zh-TW" altLang="en-US" sz="36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6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Future Work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B1EDFDB-3915-4AE9-8A49-2AEFAC69E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061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C0F2BF-6154-4047-9B27-70431A18A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33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A3C68E-B980-45EA-BE33-91A05767A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110"/>
            <a:ext cx="10515600" cy="4351338"/>
          </a:xfrm>
        </p:spPr>
        <p:txBody>
          <a:bodyPr>
            <a:noAutofit/>
          </a:bodyPr>
          <a:lstStyle/>
          <a:p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Computer Vision (CV): </a:t>
            </a:r>
          </a:p>
          <a:p>
            <a:pPr marL="514350" indent="-514350">
              <a:buAutoNum type="arabicPeriod"/>
            </a:pP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Convolutional Neural Networks (CNNs)</a:t>
            </a: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=&gt;</a:t>
            </a: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convolutions</a:t>
            </a:r>
          </a:p>
          <a:p>
            <a:pPr marL="514350" indent="-514350">
              <a:buAutoNum type="arabicPeriod"/>
            </a:pP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Vision Transformers (</a:t>
            </a:r>
            <a:r>
              <a:rPr lang="en-US" altLang="zh-TW" sz="3200" dirty="0" err="1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ViT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=&gt;</a:t>
            </a: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self-attention</a:t>
            </a:r>
          </a:p>
          <a:p>
            <a:pPr marL="0" indent="0">
              <a:buNone/>
            </a:pPr>
            <a:endParaRPr lang="en-US" altLang="zh-TW" sz="3200" dirty="0">
              <a:solidFill>
                <a:srgbClr val="00206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=&gt; Do we need to use convolutions or self-attention ?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B1EDFDB-3915-4AE9-8A49-2AEFAC69E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56FA2C9-A6DA-4985-80E4-8F01F1490A2F}"/>
              </a:ext>
            </a:extLst>
          </p:cNvPr>
          <p:cNvSpPr txBox="1"/>
          <p:nvPr/>
        </p:nvSpPr>
        <p:spPr>
          <a:xfrm>
            <a:off x="3572421" y="5057420"/>
            <a:ext cx="504715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48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MLP-Mixer </a:t>
            </a:r>
          </a:p>
          <a:p>
            <a:pPr algn="ctr"/>
            <a:r>
              <a:rPr lang="en-US" altLang="zh-TW" sz="4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48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Mixer</a:t>
            </a:r>
            <a:r>
              <a:rPr lang="en-US" altLang="zh-TW" sz="4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4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90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C0F2BF-6154-4047-9B27-70431A18A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33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Paper Review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A3C68E-B980-45EA-BE33-91A05767A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182" y="1612110"/>
            <a:ext cx="11078818" cy="4351338"/>
          </a:xfrm>
        </p:spPr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en-US" altLang="zh-TW" sz="3200" u="sng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CNNs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have been the de-facto standard in computer vision since the </a:t>
            </a:r>
            <a:r>
              <a:rPr lang="en-US" altLang="zh-TW" sz="32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AlexNet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model</a:t>
            </a:r>
          </a:p>
          <a:p>
            <a:pPr marL="514350" indent="-514350">
              <a:buAutoNum type="arabicPeriod"/>
            </a:pPr>
            <a:r>
              <a:rPr lang="en-US" altLang="zh-TW" sz="3200" u="sng" dirty="0" err="1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ViT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achieves state-of-the-art performance on popular vision benchmarks while retaining the robustness of CNNs</a:t>
            </a:r>
          </a:p>
          <a:p>
            <a:pPr marL="514350" indent="-514350">
              <a:buAutoNum type="arabicPeriod"/>
            </a:pPr>
            <a:r>
              <a:rPr lang="en-US" altLang="zh-TW" sz="3200" u="sng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Mixer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borrows design choices from recent transformer-based architectures</a:t>
            </a:r>
          </a:p>
          <a:p>
            <a:pPr marL="514350" indent="-514350">
              <a:buAutoNum type="arabicPeriod"/>
            </a:pPr>
            <a:r>
              <a:rPr lang="en-US" altLang="zh-TW" sz="3200" u="sng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Converting images to a sequence of patches 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and directly processing embeddings of these patches originates in </a:t>
            </a:r>
            <a:r>
              <a:rPr lang="en-US" altLang="zh-TW" sz="3200" u="sng" dirty="0" err="1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ViT</a:t>
            </a:r>
            <a:endParaRPr lang="en-US" altLang="zh-TW" sz="3200" dirty="0">
              <a:solidFill>
                <a:srgbClr val="00206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B1EDFDB-3915-4AE9-8A49-2AEFAC69E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139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C0F2BF-6154-4047-9B27-70431A18A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33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Proposed Model (1/3)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B1EDFDB-3915-4AE9-8A49-2AEFAC69E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EEC4191-E514-45DE-A8EC-E9245F229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395" y="1593257"/>
            <a:ext cx="8135234" cy="482087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1B307B33-5392-48DA-A843-AD28D4B3B96C}"/>
              </a:ext>
            </a:extLst>
          </p:cNvPr>
          <p:cNvSpPr/>
          <p:nvPr/>
        </p:nvSpPr>
        <p:spPr>
          <a:xfrm>
            <a:off x="2102177" y="4741682"/>
            <a:ext cx="1574277" cy="14922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BC3104A-91D4-4FC7-AB1D-CC195E0961CE}"/>
              </a:ext>
            </a:extLst>
          </p:cNvPr>
          <p:cNvSpPr txBox="1"/>
          <p:nvPr/>
        </p:nvSpPr>
        <p:spPr>
          <a:xfrm>
            <a:off x="1980438" y="4310795"/>
            <a:ext cx="181775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original image </a:t>
            </a:r>
            <a:endParaRPr lang="zh-TW" altLang="en-US" sz="22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AB4BB9-C68B-4DAA-9BF3-634A7FBC4D61}"/>
              </a:ext>
            </a:extLst>
          </p:cNvPr>
          <p:cNvSpPr/>
          <p:nvPr/>
        </p:nvSpPr>
        <p:spPr>
          <a:xfrm>
            <a:off x="4364610" y="5601093"/>
            <a:ext cx="5561814" cy="7337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A86A406-094A-42A3-BE0E-A7B7513D15EA}"/>
              </a:ext>
            </a:extLst>
          </p:cNvPr>
          <p:cNvSpPr txBox="1"/>
          <p:nvPr/>
        </p:nvSpPr>
        <p:spPr>
          <a:xfrm>
            <a:off x="10097629" y="5679252"/>
            <a:ext cx="181775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image patches</a:t>
            </a:r>
          </a:p>
          <a:p>
            <a:pPr algn="ctr"/>
            <a:r>
              <a:rPr lang="en-US" altLang="zh-TW" sz="2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(S)</a:t>
            </a:r>
            <a:endParaRPr lang="zh-TW" altLang="en-US" sz="22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D728263-F0DE-42BD-BFC8-0C572BFF7CD2}"/>
              </a:ext>
            </a:extLst>
          </p:cNvPr>
          <p:cNvSpPr/>
          <p:nvPr/>
        </p:nvSpPr>
        <p:spPr>
          <a:xfrm>
            <a:off x="4213781" y="4930219"/>
            <a:ext cx="5797485" cy="6157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44D5362-6335-4B5F-8787-A397B6781041}"/>
              </a:ext>
            </a:extLst>
          </p:cNvPr>
          <p:cNvSpPr txBox="1"/>
          <p:nvPr/>
        </p:nvSpPr>
        <p:spPr>
          <a:xfrm>
            <a:off x="10097629" y="5022657"/>
            <a:ext cx="218073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projected</a:t>
            </a:r>
            <a:r>
              <a:rPr lang="zh-TW" altLang="en-US" sz="2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patches</a:t>
            </a:r>
          </a:p>
          <a:p>
            <a:pPr algn="ctr"/>
            <a:r>
              <a:rPr lang="en-US" altLang="zh-TW" sz="2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(C)</a:t>
            </a:r>
            <a:endParaRPr lang="zh-TW" altLang="en-US" sz="22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FCF25B9-EC5A-48B2-A459-951735684A4B}"/>
              </a:ext>
            </a:extLst>
          </p:cNvPr>
          <p:cNvSpPr/>
          <p:nvPr/>
        </p:nvSpPr>
        <p:spPr>
          <a:xfrm>
            <a:off x="4213781" y="3770722"/>
            <a:ext cx="5797485" cy="6157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6D31271-E26C-440D-98C6-C02BEE25CA00}"/>
              </a:ext>
            </a:extLst>
          </p:cNvPr>
          <p:cNvSpPr/>
          <p:nvPr/>
        </p:nvSpPr>
        <p:spPr>
          <a:xfrm>
            <a:off x="4213781" y="2902428"/>
            <a:ext cx="5797485" cy="6157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190C978-860E-43EC-BED8-3BE6BEBC92DB}"/>
              </a:ext>
            </a:extLst>
          </p:cNvPr>
          <p:cNvSpPr/>
          <p:nvPr/>
        </p:nvSpPr>
        <p:spPr>
          <a:xfrm>
            <a:off x="4213780" y="1576125"/>
            <a:ext cx="5797485" cy="12634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CEFDAF9-9089-43A4-ABC4-35A29F704563}"/>
              </a:ext>
            </a:extLst>
          </p:cNvPr>
          <p:cNvSpPr txBox="1"/>
          <p:nvPr/>
        </p:nvSpPr>
        <p:spPr>
          <a:xfrm>
            <a:off x="10184444" y="3843713"/>
            <a:ext cx="183437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main</a:t>
            </a:r>
            <a:r>
              <a:rPr lang="zh-TW" altLang="en-US" sz="2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structure</a:t>
            </a:r>
            <a:r>
              <a:rPr lang="zh-TW" altLang="en-US" sz="2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endParaRPr lang="en-US" altLang="zh-TW" sz="2200" dirty="0">
              <a:solidFill>
                <a:srgbClr val="00206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59B44BD-41F8-4E14-9427-8B063BEBF0E1}"/>
              </a:ext>
            </a:extLst>
          </p:cNvPr>
          <p:cNvSpPr txBox="1"/>
          <p:nvPr/>
        </p:nvSpPr>
        <p:spPr>
          <a:xfrm>
            <a:off x="530636" y="2789261"/>
            <a:ext cx="359632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replace the traditional</a:t>
            </a:r>
          </a:p>
          <a:p>
            <a:r>
              <a:rPr lang="en-US" altLang="zh-TW" sz="2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fully connected layers in CNN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5809DAA-FEA5-4FCD-868B-59906C19B1DD}"/>
              </a:ext>
            </a:extLst>
          </p:cNvPr>
          <p:cNvSpPr txBox="1"/>
          <p:nvPr/>
        </p:nvSpPr>
        <p:spPr>
          <a:xfrm>
            <a:off x="10097629" y="1905000"/>
            <a:ext cx="196528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label prediction </a:t>
            </a:r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55087D06-99EE-4127-9466-2577597CAD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1579" y="656648"/>
            <a:ext cx="9934575" cy="5905500"/>
          </a:xfrm>
          <a:prstGeom prst="rect">
            <a:avLst/>
          </a:prstGeom>
        </p:spPr>
      </p:pic>
      <p:sp>
        <p:nvSpPr>
          <p:cNvPr id="26" name="文字方塊 25">
            <a:extLst>
              <a:ext uri="{FF2B5EF4-FFF2-40B4-BE49-F238E27FC236}">
                <a16:creationId xmlns:a16="http://schemas.microsoft.com/office/drawing/2014/main" id="{8F80169E-2768-41DA-BBEF-7D68E4869A4F}"/>
              </a:ext>
            </a:extLst>
          </p:cNvPr>
          <p:cNvSpPr txBox="1"/>
          <p:nvPr/>
        </p:nvSpPr>
        <p:spPr>
          <a:xfrm>
            <a:off x="2418473" y="227780"/>
            <a:ext cx="821496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M. Lin, Q. Chen, and S. Yan. Network in network. In ICLR, 2014</a:t>
            </a:r>
          </a:p>
        </p:txBody>
      </p: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0C34D8D0-00CD-4C9F-9CED-39E3956C4198}"/>
              </a:ext>
            </a:extLst>
          </p:cNvPr>
          <p:cNvCxnSpPr/>
          <p:nvPr/>
        </p:nvCxnSpPr>
        <p:spPr>
          <a:xfrm>
            <a:off x="6249971" y="4078604"/>
            <a:ext cx="466626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A4228DFF-E253-4269-BF62-B1AA449A1BDA}"/>
              </a:ext>
            </a:extLst>
          </p:cNvPr>
          <p:cNvCxnSpPr>
            <a:cxnSpLocks/>
          </p:cNvCxnSpPr>
          <p:nvPr/>
        </p:nvCxnSpPr>
        <p:spPr>
          <a:xfrm>
            <a:off x="1465057" y="4384856"/>
            <a:ext cx="3022102" cy="163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193F6C40-58CB-453C-8639-A1AE6287D07D}"/>
              </a:ext>
            </a:extLst>
          </p:cNvPr>
          <p:cNvCxnSpPr/>
          <p:nvPr/>
        </p:nvCxnSpPr>
        <p:spPr>
          <a:xfrm>
            <a:off x="6249971" y="5399927"/>
            <a:ext cx="4666268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C5B5DD3B-ACC7-4EB1-AB82-55229DAB0F98}"/>
              </a:ext>
            </a:extLst>
          </p:cNvPr>
          <p:cNvCxnSpPr>
            <a:cxnSpLocks/>
          </p:cNvCxnSpPr>
          <p:nvPr/>
        </p:nvCxnSpPr>
        <p:spPr>
          <a:xfrm>
            <a:off x="1465057" y="5656022"/>
            <a:ext cx="2607322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9EC1D57-651D-431D-94EE-C0B55A580BC4}"/>
              </a:ext>
            </a:extLst>
          </p:cNvPr>
          <p:cNvCxnSpPr>
            <a:cxnSpLocks/>
          </p:cNvCxnSpPr>
          <p:nvPr/>
        </p:nvCxnSpPr>
        <p:spPr>
          <a:xfrm flipV="1">
            <a:off x="5591665" y="5911222"/>
            <a:ext cx="2411692" cy="9366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E59D8A73-0001-4742-AEFB-3E8562248373}"/>
              </a:ext>
            </a:extLst>
          </p:cNvPr>
          <p:cNvSpPr txBox="1"/>
          <p:nvPr/>
        </p:nvSpPr>
        <p:spPr>
          <a:xfrm>
            <a:off x="5497450" y="6342277"/>
            <a:ext cx="205700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0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MLP-Mixer</a:t>
            </a:r>
          </a:p>
        </p:txBody>
      </p:sp>
    </p:spTree>
    <p:extLst>
      <p:ext uri="{BB962C8B-B14F-4D97-AF65-F5344CB8AC3E}">
        <p14:creationId xmlns:p14="http://schemas.microsoft.com/office/powerpoint/2010/main" val="2437250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8" grpId="0"/>
      <p:bldP spid="8" grpId="1"/>
      <p:bldP spid="9" grpId="0" animBg="1"/>
      <p:bldP spid="9" grpId="1" animBg="1"/>
      <p:bldP spid="10" grpId="0"/>
      <p:bldP spid="10" grpId="1"/>
      <p:bldP spid="11" grpId="0" animBg="1"/>
      <p:bldP spid="11" grpId="1" animBg="1"/>
      <p:bldP spid="12" grpId="0"/>
      <p:bldP spid="12" grpId="1"/>
      <p:bldP spid="13" grpId="0" animBg="1"/>
      <p:bldP spid="13" grpId="1" animBg="1"/>
      <p:bldP spid="14" grpId="0" animBg="1"/>
      <p:bldP spid="14" grpId="1" animBg="1"/>
      <p:bldP spid="15" grpId="0" animBg="1"/>
      <p:bldP spid="16" grpId="0"/>
      <p:bldP spid="16" grpId="1"/>
      <p:bldP spid="17" grpId="0"/>
      <p:bldP spid="17" grpId="1"/>
      <p:bldP spid="18" grpId="0"/>
      <p:bldP spid="26" grpId="0"/>
      <p:bldP spid="2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24BB4DD-108D-DEFE-802D-B7D310508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421" y="3918515"/>
            <a:ext cx="2576521" cy="2141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CC0F2BF-6154-4047-9B27-70431A18A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33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Proposed Model (2/3)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B1EDFDB-3915-4AE9-8A49-2AEFAC69E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BDB06336-C324-4EAB-9085-1BEC9A1D837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6572" y="1588640"/>
            <a:ext cx="11198855" cy="228727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087A7AB-657E-4125-A43D-C430C065B91A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67324" y="4062952"/>
            <a:ext cx="1728103" cy="2658087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C87D2B91-CB43-43EC-8793-6693372CF038}"/>
              </a:ext>
            </a:extLst>
          </p:cNvPr>
          <p:cNvSpPr txBox="1"/>
          <p:nvPr/>
        </p:nvSpPr>
        <p:spPr>
          <a:xfrm>
            <a:off x="5020952" y="3785953"/>
            <a:ext cx="214695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0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Mixer layers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D20F25C-27BD-42B4-BAC8-E7730C515DAE}"/>
              </a:ext>
            </a:extLst>
          </p:cNvPr>
          <p:cNvSpPr txBox="1"/>
          <p:nvPr/>
        </p:nvSpPr>
        <p:spPr>
          <a:xfrm>
            <a:off x="613819" y="3667027"/>
            <a:ext cx="389004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5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</a:t>
            </a:r>
            <a:endParaRPr lang="zh-TW" altLang="en-US" sz="2500" dirty="0">
              <a:solidFill>
                <a:srgbClr val="FF000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5FBEF15-968A-4B02-822E-EB7D05D1BA41}"/>
              </a:ext>
            </a:extLst>
          </p:cNvPr>
          <p:cNvSpPr txBox="1"/>
          <p:nvPr/>
        </p:nvSpPr>
        <p:spPr>
          <a:xfrm>
            <a:off x="905937" y="3626462"/>
            <a:ext cx="2146954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5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LayerNorm</a:t>
            </a:r>
            <a:r>
              <a:rPr lang="en-US" altLang="zh-TW" sz="25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(X)</a:t>
            </a:r>
            <a:endParaRPr lang="zh-TW" altLang="en-US" sz="2500" dirty="0">
              <a:solidFill>
                <a:srgbClr val="FF0000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73EB1A8-8D22-471A-8E34-50A413A4AA50}"/>
              </a:ext>
            </a:extLst>
          </p:cNvPr>
          <p:cNvSpPr/>
          <p:nvPr/>
        </p:nvSpPr>
        <p:spPr>
          <a:xfrm>
            <a:off x="1612490" y="2427779"/>
            <a:ext cx="734783" cy="12160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41D3E2E-B11D-4213-A21A-782693CD6271}"/>
              </a:ext>
            </a:extLst>
          </p:cNvPr>
          <p:cNvSpPr/>
          <p:nvPr/>
        </p:nvSpPr>
        <p:spPr>
          <a:xfrm>
            <a:off x="695826" y="2450969"/>
            <a:ext cx="224990" cy="12160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CC87148-5779-4D26-B9EF-33DF92EF708E}"/>
              </a:ext>
            </a:extLst>
          </p:cNvPr>
          <p:cNvSpPr/>
          <p:nvPr/>
        </p:nvSpPr>
        <p:spPr>
          <a:xfrm>
            <a:off x="4647023" y="2611224"/>
            <a:ext cx="801279" cy="8177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4434C00-E1CF-4F90-B992-AE2F20C9E077}"/>
              </a:ext>
            </a:extLst>
          </p:cNvPr>
          <p:cNvSpPr/>
          <p:nvPr/>
        </p:nvSpPr>
        <p:spPr>
          <a:xfrm>
            <a:off x="9361995" y="2453290"/>
            <a:ext cx="801279" cy="121373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71B65F2F-1DD7-4922-8C8F-8FEEE8D9C753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5020952" y="3429000"/>
            <a:ext cx="4946372" cy="196299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5C8755E7-3185-4079-93C4-76DAA5020D73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9762634" y="3667027"/>
            <a:ext cx="1068742" cy="39592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圖片 27">
            <a:extLst>
              <a:ext uri="{FF2B5EF4-FFF2-40B4-BE49-F238E27FC236}">
                <a16:creationId xmlns:a16="http://schemas.microsoft.com/office/drawing/2014/main" id="{93E97A62-7D38-4B43-B2BD-B654BFCB41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431" y="5295318"/>
            <a:ext cx="8868564" cy="1076992"/>
          </a:xfrm>
          <a:prstGeom prst="rect">
            <a:avLst/>
          </a:prstGeom>
        </p:spPr>
      </p:pic>
      <p:sp>
        <p:nvSpPr>
          <p:cNvPr id="29" name="文字方塊 28">
            <a:extLst>
              <a:ext uri="{FF2B5EF4-FFF2-40B4-BE49-F238E27FC236}">
                <a16:creationId xmlns:a16="http://schemas.microsoft.com/office/drawing/2014/main" id="{7590DEC9-BD76-453E-A51D-130F4472A95A}"/>
              </a:ext>
            </a:extLst>
          </p:cNvPr>
          <p:cNvSpPr txBox="1"/>
          <p:nvPr/>
        </p:nvSpPr>
        <p:spPr>
          <a:xfrm>
            <a:off x="11197843" y="3905554"/>
            <a:ext cx="99516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0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MLP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A9FF560-64E6-4DFE-96E1-780DE4009E43}"/>
              </a:ext>
            </a:extLst>
          </p:cNvPr>
          <p:cNvSpPr/>
          <p:nvPr/>
        </p:nvSpPr>
        <p:spPr>
          <a:xfrm>
            <a:off x="8532115" y="2448208"/>
            <a:ext cx="224990" cy="12160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24B21BCD-BC89-4D64-97AD-F5A13A6252FC}"/>
              </a:ext>
            </a:extLst>
          </p:cNvPr>
          <p:cNvSpPr txBox="1"/>
          <p:nvPr/>
        </p:nvSpPr>
        <p:spPr>
          <a:xfrm>
            <a:off x="8441088" y="3637389"/>
            <a:ext cx="407043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5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</a:t>
            </a:r>
            <a:endParaRPr lang="zh-TW" altLang="en-US" sz="2500" dirty="0">
              <a:solidFill>
                <a:srgbClr val="FF0000"/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3F7C3FBE-EEB3-4A19-97BF-8A4482F2B562}"/>
              </a:ext>
            </a:extLst>
          </p:cNvPr>
          <p:cNvSpPr txBox="1"/>
          <p:nvPr/>
        </p:nvSpPr>
        <p:spPr>
          <a:xfrm>
            <a:off x="8320060" y="3628119"/>
            <a:ext cx="2146954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5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LayerNorm</a:t>
            </a:r>
            <a:r>
              <a:rPr lang="en-US" altLang="zh-TW" sz="25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(U)</a:t>
            </a:r>
            <a:endParaRPr lang="zh-TW" altLang="en-US" sz="2500" dirty="0">
              <a:solidFill>
                <a:srgbClr val="FF0000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64AF039-572B-46CB-86AE-5BCC5794C1EF}"/>
              </a:ext>
            </a:extLst>
          </p:cNvPr>
          <p:cNvSpPr/>
          <p:nvPr/>
        </p:nvSpPr>
        <p:spPr>
          <a:xfrm>
            <a:off x="9171688" y="2448208"/>
            <a:ext cx="224990" cy="12160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F3D9A85-6396-46F7-9476-E13F04DD63F1}"/>
              </a:ext>
            </a:extLst>
          </p:cNvPr>
          <p:cNvSpPr/>
          <p:nvPr/>
        </p:nvSpPr>
        <p:spPr>
          <a:xfrm>
            <a:off x="10586779" y="2441699"/>
            <a:ext cx="801279" cy="12160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78FB7755-FB9A-4701-97CC-14A79FB999FF}"/>
              </a:ext>
            </a:extLst>
          </p:cNvPr>
          <p:cNvSpPr txBox="1"/>
          <p:nvPr/>
        </p:nvSpPr>
        <p:spPr>
          <a:xfrm>
            <a:off x="10784641" y="3626462"/>
            <a:ext cx="405554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5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</a:t>
            </a:r>
            <a:endParaRPr lang="zh-TW" altLang="en-US" sz="2500" dirty="0">
              <a:solidFill>
                <a:srgbClr val="FF0000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687464F-BD8E-4F97-AB82-E0BD2FAD91EC}"/>
              </a:ext>
            </a:extLst>
          </p:cNvPr>
          <p:cNvSpPr/>
          <p:nvPr/>
        </p:nvSpPr>
        <p:spPr>
          <a:xfrm>
            <a:off x="10207075" y="5295317"/>
            <a:ext cx="1297537" cy="4600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DE6859F2-2782-4BF0-B7CA-6E85171DC805}"/>
                  </a:ext>
                </a:extLst>
              </p:cNvPr>
              <p:cNvSpPr txBox="1"/>
              <p:nvPr/>
            </p:nvSpPr>
            <p:spPr>
              <a:xfrm>
                <a:off x="783191" y="4478793"/>
                <a:ext cx="5491630" cy="15170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200" i="1" smtClean="0">
                          <a:latin typeface="Cambria Math" panose="02040503050406030204" pitchFamily="18" charset="0"/>
                        </a:rPr>
                        <m:t>𝐺𝐸𝐿𝑈</m:t>
                      </m:r>
                      <m:d>
                        <m:dPr>
                          <m:ctrlPr>
                            <a:rPr lang="zh-TW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TW" altLang="en-US" sz="2200" i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zh-TW" altLang="en-US" sz="2200" i="1">
                          <a:latin typeface="Cambria Math" panose="02040503050406030204" pitchFamily="18" charset="0"/>
                        </a:rPr>
                        <m:t>𝑥𝑃</m:t>
                      </m:r>
                      <m:d>
                        <m:dPr>
                          <m:ctrlPr>
                            <a:rPr lang="zh-TW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200" b="1" i="1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zh-TW" altLang="en-US" sz="2200" b="0" i="0">
                              <a:latin typeface="Cambria Math" panose="02040503050406030204" pitchFamily="18" charset="0"/>
                            </a:rPr>
                            <m:t> ≤ </m:t>
                          </m:r>
                          <m:r>
                            <a:rPr lang="zh-TW" altLang="en-US" sz="22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TW" altLang="en-US" sz="220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zh-TW" altLang="en-US" sz="2200" i="1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zh-TW" altLang="en-US" sz="22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200" b="1" i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zh-TW" altLang="en-US" sz="2200">
                          <a:latin typeface="Cambria Math" panose="02040503050406030204" pitchFamily="18" charset="0"/>
                        </a:rPr>
                        <m:t> ~</m:t>
                      </m:r>
                      <m:r>
                        <a:rPr lang="zh-TW" altLang="en-US" sz="2200" b="1">
                          <a:latin typeface="Cambria Math" panose="02040503050406030204" pitchFamily="18" charset="0"/>
                        </a:rPr>
                        <m:t>𝐍</m:t>
                      </m:r>
                      <m:d>
                        <m:dPr>
                          <m:sepChr m:val=","/>
                          <m:ctrlPr>
                            <a:rPr lang="zh-TW" altLang="en-US" sz="2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20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zh-TW" altLang="en-US" sz="2200">
                              <a:latin typeface="Cambria Math" panose="02040503050406030204" pitchFamily="18" charset="0"/>
                            </a:rPr>
                            <m:t> 1</m:t>
                          </m:r>
                        </m:e>
                      </m:d>
                      <m:r>
                        <a:rPr lang="zh-TW" altLang="en-US" sz="2200" b="0" i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zh-TW" altLang="en-US" sz="2200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2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zh-TW" altLang="en-US" sz="2200" b="0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zh-TW" altLang="en-US" sz="22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200" b="0" i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zh-TW" altLang="en-US" sz="2200" b="0" i="1">
                              <a:latin typeface="Cambria Math" panose="02040503050406030204" pitchFamily="18" charset="0"/>
                            </a:rPr>
                            <m:t>𝑡𝑎𝑛h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zh-TW" altLang="en-US" sz="22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zh-TW" altLang="en-US" sz="2200" b="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zh-TW" altLang="en-US" sz="2200" b="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TW" altLang="en-US" sz="2200" b="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zh-TW" altLang="en-US" sz="2200" b="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den>
                                  </m:f>
                                </m:e>
                              </m:rad>
                              <m:d>
                                <m:dPr>
                                  <m:ctrlPr>
                                    <a:rPr lang="zh-TW" altLang="en-US" sz="22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sz="2200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zh-TW" altLang="en-US" sz="2200" b="0" i="0">
                                      <a:latin typeface="Cambria Math" panose="02040503050406030204" pitchFamily="18" charset="0"/>
                                    </a:rPr>
                                    <m:t>+0.044715</m:t>
                                  </m:r>
                                  <m:sSup>
                                    <m:sSupPr>
                                      <m:ctrlPr>
                                        <a:rPr lang="zh-TW" altLang="en-US" sz="2200" b="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200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zh-TW" altLang="en-US" sz="2200" b="0" i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DE6859F2-2782-4BF0-B7CA-6E85171DC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191" y="4478793"/>
                <a:ext cx="5491630" cy="15170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文字方塊 37">
            <a:extLst>
              <a:ext uri="{FF2B5EF4-FFF2-40B4-BE49-F238E27FC236}">
                <a16:creationId xmlns:a16="http://schemas.microsoft.com/office/drawing/2014/main" id="{107F59F8-3534-4FED-B932-9FE662127038}"/>
              </a:ext>
            </a:extLst>
          </p:cNvPr>
          <p:cNvSpPr txBox="1"/>
          <p:nvPr/>
        </p:nvSpPr>
        <p:spPr>
          <a:xfrm>
            <a:off x="857265" y="5963155"/>
            <a:ext cx="93060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D. </a:t>
            </a:r>
            <a:r>
              <a:rPr lang="en-US" altLang="zh-TW" sz="2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Hendrycks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and K. </a:t>
            </a:r>
            <a:r>
              <a:rPr lang="en-US" altLang="zh-TW" sz="2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Gimpel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 Gaussian error linear units (GELUs). </a:t>
            </a:r>
            <a:r>
              <a:rPr lang="en-US" altLang="zh-TW" sz="2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arXiv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preprint</a:t>
            </a:r>
          </a:p>
          <a:p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arXiv:1606.08415, 2016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5A77215-A904-460A-A7D3-6D5B8E855956}"/>
              </a:ext>
            </a:extLst>
          </p:cNvPr>
          <p:cNvSpPr/>
          <p:nvPr/>
        </p:nvSpPr>
        <p:spPr>
          <a:xfrm>
            <a:off x="10039339" y="4456185"/>
            <a:ext cx="1543061" cy="204621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2366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2" grpId="0"/>
      <p:bldP spid="12" grpId="1"/>
      <p:bldP spid="17" grpId="0" animBg="1"/>
      <p:bldP spid="17" grpId="1" animBg="1"/>
      <p:bldP spid="18" grpId="0" animBg="1"/>
      <p:bldP spid="18" grpId="1" animBg="1"/>
      <p:bldP spid="20" grpId="0" animBg="1"/>
      <p:bldP spid="21" grpId="0" animBg="1"/>
      <p:bldP spid="29" grpId="0"/>
      <p:bldP spid="30" grpId="0" animBg="1"/>
      <p:bldP spid="30" grpId="1" animBg="1"/>
      <p:bldP spid="31" grpId="0"/>
      <p:bldP spid="31" grpId="1"/>
      <p:bldP spid="32" grpId="0"/>
      <p:bldP spid="32" grpId="1"/>
      <p:bldP spid="33" grpId="0" animBg="1"/>
      <p:bldP spid="33" grpId="1" animBg="1"/>
      <p:bldP spid="34" grpId="0" animBg="1"/>
      <p:bldP spid="37" grpId="0"/>
      <p:bldP spid="25" grpId="0" animBg="1"/>
      <p:bldP spid="25" grpId="1" animBg="1"/>
      <p:bldP spid="36" grpId="0"/>
      <p:bldP spid="36" grpId="1"/>
      <p:bldP spid="38" grpId="0"/>
      <p:bldP spid="38" grpId="1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C0F2BF-6154-4047-9B27-70431A18A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33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Proposed Model (3/3)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B1EDFDB-3915-4AE9-8A49-2AEFAC69E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BDB06336-C324-4EAB-9085-1BEC9A1D837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6572" y="1588640"/>
            <a:ext cx="11198855" cy="2287276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C87D2B91-CB43-43EC-8793-6693372CF038}"/>
              </a:ext>
            </a:extLst>
          </p:cNvPr>
          <p:cNvSpPr txBox="1"/>
          <p:nvPr/>
        </p:nvSpPr>
        <p:spPr>
          <a:xfrm>
            <a:off x="5020952" y="3785953"/>
            <a:ext cx="214695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0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Mixer layers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2F72BFB-F781-4116-AB9E-3000BB2F8E6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8936" y="4534453"/>
            <a:ext cx="3624899" cy="212059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EA05B54-1245-44EC-9F84-7AABE137D76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165" y="4534452"/>
            <a:ext cx="4625244" cy="2120599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3B800AFC-1705-4C1E-92A3-6DC0EFB7F4E7}"/>
              </a:ext>
            </a:extLst>
          </p:cNvPr>
          <p:cNvSpPr/>
          <p:nvPr/>
        </p:nvSpPr>
        <p:spPr>
          <a:xfrm>
            <a:off x="3070165" y="2450969"/>
            <a:ext cx="4028220" cy="11208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55B4FCF-AC75-42A6-9EDD-7D584AE57FAD}"/>
              </a:ext>
            </a:extLst>
          </p:cNvPr>
          <p:cNvSpPr/>
          <p:nvPr/>
        </p:nvSpPr>
        <p:spPr>
          <a:xfrm>
            <a:off x="7538936" y="2340733"/>
            <a:ext cx="3824411" cy="13557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C9BB2C42-6F20-457A-99C8-764CBBC42942}"/>
              </a:ext>
            </a:extLst>
          </p:cNvPr>
          <p:cNvCxnSpPr>
            <a:cxnSpLocks/>
            <a:stCxn id="15" idx="2"/>
            <a:endCxn id="7" idx="0"/>
          </p:cNvCxnSpPr>
          <p:nvPr/>
        </p:nvCxnSpPr>
        <p:spPr>
          <a:xfrm flipH="1">
            <a:off x="3340787" y="3571847"/>
            <a:ext cx="1743488" cy="9626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81356A25-116A-463B-9CE1-ACFE9992481C}"/>
              </a:ext>
            </a:extLst>
          </p:cNvPr>
          <p:cNvCxnSpPr>
            <a:cxnSpLocks/>
            <a:stCxn id="16" idx="2"/>
            <a:endCxn id="5" idx="0"/>
          </p:cNvCxnSpPr>
          <p:nvPr/>
        </p:nvCxnSpPr>
        <p:spPr>
          <a:xfrm flipH="1">
            <a:off x="9351386" y="3696511"/>
            <a:ext cx="99756" cy="8379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36652426-416A-496A-95C6-E7416B120828}"/>
              </a:ext>
            </a:extLst>
          </p:cNvPr>
          <p:cNvSpPr txBox="1"/>
          <p:nvPr/>
        </p:nvSpPr>
        <p:spPr>
          <a:xfrm>
            <a:off x="1472314" y="4840446"/>
            <a:ext cx="237382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0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8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cross-location</a:t>
            </a:r>
            <a:r>
              <a:rPr lang="en-US" altLang="zh-TW" sz="30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6CE40C24-5356-41FB-BCC8-085F4EBAA54A}"/>
              </a:ext>
            </a:extLst>
          </p:cNvPr>
          <p:cNvSpPr txBox="1"/>
          <p:nvPr/>
        </p:nvSpPr>
        <p:spPr>
          <a:xfrm>
            <a:off x="7818124" y="4677696"/>
            <a:ext cx="23738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3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(per-location)</a:t>
            </a:r>
          </a:p>
        </p:txBody>
      </p:sp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A2A5E4B3-1786-440C-8B55-C51804302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157" y="1612110"/>
            <a:ext cx="11434713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[Modern deep vision architectures consist of layers that mix features]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1. at a given spatial location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 between different spatial locations </a:t>
            </a:r>
          </a:p>
          <a:p>
            <a:pPr marL="0" indent="0">
              <a:buNone/>
            </a:pPr>
            <a:endParaRPr lang="en-US" altLang="zh-TW" sz="3200" dirty="0">
              <a:solidFill>
                <a:srgbClr val="00206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22" name="表格 5">
            <a:extLst>
              <a:ext uri="{FF2B5EF4-FFF2-40B4-BE49-F238E27FC236}">
                <a16:creationId xmlns:a16="http://schemas.microsoft.com/office/drawing/2014/main" id="{D37BEAF9-65C8-4441-8F70-A30A812AC3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967830"/>
              </p:ext>
            </p:extLst>
          </p:nvPr>
        </p:nvGraphicFramePr>
        <p:xfrm>
          <a:off x="1304561" y="3787779"/>
          <a:ext cx="9850489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049">
                  <a:extLst>
                    <a:ext uri="{9D8B030D-6E8A-4147-A177-3AD203B41FA5}">
                      <a16:colId xmlns:a16="http://schemas.microsoft.com/office/drawing/2014/main" val="2097683266"/>
                    </a:ext>
                  </a:extLst>
                </a:gridCol>
                <a:gridCol w="3027049">
                  <a:extLst>
                    <a:ext uri="{9D8B030D-6E8A-4147-A177-3AD203B41FA5}">
                      <a16:colId xmlns:a16="http://schemas.microsoft.com/office/drawing/2014/main" val="3050318000"/>
                    </a:ext>
                  </a:extLst>
                </a:gridCol>
                <a:gridCol w="3763391">
                  <a:extLst>
                    <a:ext uri="{9D8B030D-6E8A-4147-A177-3AD203B41FA5}">
                      <a16:colId xmlns:a16="http://schemas.microsoft.com/office/drawing/2014/main" val="3166889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  <a:endParaRPr lang="zh-TW" alt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 1</a:t>
                      </a:r>
                      <a:endParaRPr lang="zh-TW" alt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 2</a:t>
                      </a:r>
                      <a:endParaRPr lang="zh-TW" alt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824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CNNs</a:t>
                      </a:r>
                      <a:endParaRPr lang="zh-TW" alt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14350" indent="-514350" algn="l">
                        <a:buAutoNum type="romanLcParenBoth"/>
                      </a:pPr>
                      <a:r>
                        <a:rPr lang="en-US" altLang="zh-TW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1*1 convolutions</a:t>
                      </a:r>
                    </a:p>
                    <a:p>
                      <a:pPr marL="514350" indent="-514350" algn="l">
                        <a:buAutoNum type="romanLcParenBoth"/>
                      </a:pPr>
                      <a:r>
                        <a:rPr lang="en-US" altLang="zh-TW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larger kernels</a:t>
                      </a:r>
                      <a:endParaRPr lang="zh-TW" alt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14350" marR="0" lvl="0" indent="-5143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romanLcParenBoth"/>
                        <a:tabLst/>
                        <a:defRPr/>
                      </a:pPr>
                      <a:r>
                        <a:rPr lang="en-US" altLang="zh-TW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 </a:t>
                      </a:r>
                      <a:r>
                        <a:rPr lang="zh-TW" alt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altLang="zh-TW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</a:t>
                      </a:r>
                      <a:r>
                        <a:rPr lang="zh-TW" alt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convolutions (N &gt; 1) </a:t>
                      </a:r>
                    </a:p>
                    <a:p>
                      <a:pPr marL="514350" marR="0" lvl="0" indent="-5143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romanLcParenBoth"/>
                        <a:tabLst/>
                        <a:defRPr/>
                      </a:pPr>
                      <a:r>
                        <a:rPr lang="en-US" altLang="zh-TW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Pooling</a:t>
                      </a:r>
                    </a:p>
                    <a:p>
                      <a:pPr marL="514350" marR="0" lvl="0" indent="-5143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romanLcParenBoth"/>
                        <a:tabLst/>
                        <a:defRPr/>
                      </a:pPr>
                      <a:r>
                        <a:rPr lang="en-US" altLang="zh-TW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larger kernels</a:t>
                      </a:r>
                      <a:endParaRPr lang="zh-TW" alt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708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attention-based (</a:t>
                      </a:r>
                      <a:r>
                        <a:rPr lang="en-US" altLang="zh-TW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e.g.ViT</a:t>
                      </a:r>
                      <a:r>
                        <a:rPr lang="en-US" altLang="zh-TW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14350" indent="-514350" algn="l">
                        <a:buAutoNum type="romanLcParenBoth"/>
                      </a:pPr>
                      <a:r>
                        <a:rPr lang="en-US" altLang="zh-TW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self-attention layers</a:t>
                      </a:r>
                    </a:p>
                    <a:p>
                      <a:pPr marL="514350" indent="-514350" algn="l">
                        <a:buAutoNum type="romanLcParenBoth"/>
                      </a:pPr>
                      <a:r>
                        <a:rPr lang="en-US" altLang="zh-TW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MLP-blocks</a:t>
                      </a:r>
                      <a:endParaRPr lang="zh-TW" alt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self-attention layers</a:t>
                      </a:r>
                      <a:endParaRPr lang="zh-TW" alt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018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MLP-Mixer</a:t>
                      </a:r>
                      <a:endParaRPr lang="zh-TW" alt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channel-mixing</a:t>
                      </a:r>
                      <a:endParaRPr lang="zh-TW" alt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token-mixing</a:t>
                      </a:r>
                      <a:endParaRPr lang="zh-TW" alt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701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0896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 animBg="1"/>
      <p:bldP spid="15" grpId="1" animBg="1"/>
      <p:bldP spid="16" grpId="0" animBg="1"/>
      <p:bldP spid="16" grpId="1" animBg="1"/>
      <p:bldP spid="18" grpId="0"/>
      <p:bldP spid="18" grpId="1"/>
      <p:bldP spid="19" grpId="0"/>
      <p:bldP spid="19" grpId="1"/>
      <p:bldP spid="20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C0F2BF-6154-4047-9B27-70431A18A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07206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altLang="zh-TW" sz="4000" b="1" dirty="0">
                <a:solidFill>
                  <a:srgbClr val="33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Experimental Results (1/7)</a:t>
            </a:r>
            <a:br>
              <a:rPr lang="en-US" altLang="zh-TW" sz="4000" b="1" dirty="0">
                <a:solidFill>
                  <a:srgbClr val="33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4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Three quantities</a:t>
            </a:r>
            <a:endParaRPr lang="en-US" altLang="zh-TW" sz="4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A3C68E-B980-45EA-BE33-91A05767A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110"/>
            <a:ext cx="11353800" cy="52458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1. Accuracy on the downstream task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 Total computational cost of pre-training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3. Test-time throughput</a:t>
            </a:r>
          </a:p>
          <a:p>
            <a:pPr marL="0" indent="0">
              <a:buNone/>
            </a:pPr>
            <a:endParaRPr lang="en-US" altLang="zh-TW" sz="3200" dirty="0">
              <a:solidFill>
                <a:srgbClr val="00206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3200" dirty="0">
              <a:solidFill>
                <a:srgbClr val="00206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3200" dirty="0">
              <a:solidFill>
                <a:srgbClr val="00206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※Our goal is </a:t>
            </a:r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not to demonstrate state-of-the-art results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but to</a:t>
            </a: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show a simple MLP-based model is </a:t>
            </a:r>
            <a:r>
              <a:rPr lang="en-US" altLang="zh-TW" sz="3200" u="sng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competitive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with today’s</a:t>
            </a: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best</a:t>
            </a: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convolutional and</a:t>
            </a: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attention-based models</a:t>
            </a:r>
            <a:endParaRPr lang="zh-TW" altLang="en-US" sz="3200" dirty="0"/>
          </a:p>
          <a:p>
            <a:pPr marL="0" indent="0" algn="just">
              <a:buNone/>
            </a:pPr>
            <a:endParaRPr lang="en-US" altLang="zh-TW" sz="3200" dirty="0">
              <a:solidFill>
                <a:srgbClr val="00206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B1EDFDB-3915-4AE9-8A49-2AEFAC69E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D7198F39-E7AF-40F3-97F9-7786067176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529459"/>
              </p:ext>
            </p:extLst>
          </p:nvPr>
        </p:nvGraphicFramePr>
        <p:xfrm>
          <a:off x="8107053" y="984260"/>
          <a:ext cx="4005206" cy="3724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9690">
                  <a:extLst>
                    <a:ext uri="{9D8B030D-6E8A-4147-A177-3AD203B41FA5}">
                      <a16:colId xmlns:a16="http://schemas.microsoft.com/office/drawing/2014/main" val="1949669042"/>
                    </a:ext>
                  </a:extLst>
                </a:gridCol>
                <a:gridCol w="2355516">
                  <a:extLst>
                    <a:ext uri="{9D8B030D-6E8A-4147-A177-3AD203B41FA5}">
                      <a16:colId xmlns:a16="http://schemas.microsoft.com/office/drawing/2014/main" val="558035585"/>
                    </a:ext>
                  </a:extLst>
                </a:gridCol>
              </a:tblGrid>
              <a:tr h="34162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Datasets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48051"/>
                  </a:ext>
                </a:extLst>
              </a:tr>
              <a:tr h="389137">
                <a:tc>
                  <a:txBody>
                    <a:bodyPr/>
                    <a:lstStyle/>
                    <a:p>
                      <a:pPr algn="ctr"/>
                      <a:endParaRPr lang="en-US" altLang="zh-TW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TW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ILSVRC2012</a:t>
                      </a:r>
                    </a:p>
                    <a:p>
                      <a:pPr algn="ctr"/>
                      <a:r>
                        <a:rPr lang="en-US" altLang="zh-TW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(ImageNet)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1.3M training examples, </a:t>
                      </a:r>
                    </a:p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1k classes</a:t>
                      </a:r>
                    </a:p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(original validation labels + cleaned-up </a:t>
                      </a:r>
                      <a:r>
                        <a:rPr lang="en-US" altLang="zh-TW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</a:t>
                      </a:r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labels)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277561"/>
                  </a:ext>
                </a:extLst>
              </a:tr>
              <a:tr h="38913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CIFAR-10/100</a:t>
                      </a:r>
                      <a:endParaRPr lang="zh-TW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50k examples, </a:t>
                      </a:r>
                    </a:p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10/100 classes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284742"/>
                  </a:ext>
                </a:extLst>
              </a:tr>
              <a:tr h="38913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Oxford-IIIT Pets</a:t>
                      </a:r>
                      <a:endParaRPr lang="zh-TW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3.7k examples, </a:t>
                      </a:r>
                    </a:p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 classes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370051"/>
                  </a:ext>
                </a:extLst>
              </a:tr>
              <a:tr h="389137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Oxford Flowers-102</a:t>
                      </a:r>
                      <a:endParaRPr lang="zh-TW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2k examples, </a:t>
                      </a:r>
                    </a:p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 classes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606328"/>
                  </a:ext>
                </a:extLst>
              </a:tr>
              <a:tr h="389137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VTAB-1k</a:t>
                      </a:r>
                      <a:endParaRPr lang="zh-TW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 diverse datasets, each with 1k training examples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243736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3BF425C4-6127-466E-A28F-53E503704493}"/>
              </a:ext>
            </a:extLst>
          </p:cNvPr>
          <p:cNvSpPr txBox="1"/>
          <p:nvPr/>
        </p:nvSpPr>
        <p:spPr>
          <a:xfrm>
            <a:off x="8917636" y="507206"/>
            <a:ext cx="2526505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5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Downstream tasks</a:t>
            </a:r>
          </a:p>
        </p:txBody>
      </p:sp>
    </p:spTree>
    <p:extLst>
      <p:ext uri="{BB962C8B-B14F-4D97-AF65-F5344CB8AC3E}">
        <p14:creationId xmlns:p14="http://schemas.microsoft.com/office/powerpoint/2010/main" val="375021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絲縷">
  <a:themeElements>
    <a:clrScheme name="紫蘿蘭色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TM02892315[[fn=絲縷]]</Template>
  <TotalTime>1038</TotalTime>
  <Words>1324</Words>
  <Application>Microsoft Office PowerPoint</Application>
  <PresentationFormat>寬螢幕</PresentationFormat>
  <Paragraphs>210</Paragraphs>
  <Slides>21</Slides>
  <Notes>13</Notes>
  <HiddenSlides>1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31" baseType="lpstr">
      <vt:lpstr>NimbusRomNo9L-Regu</vt:lpstr>
      <vt:lpstr>標楷體</vt:lpstr>
      <vt:lpstr>Arial</vt:lpstr>
      <vt:lpstr>Calibri</vt:lpstr>
      <vt:lpstr>Cambria Math</vt:lpstr>
      <vt:lpstr>Century Gothic</vt:lpstr>
      <vt:lpstr>Noto Sans</vt:lpstr>
      <vt:lpstr>Times New Roman</vt:lpstr>
      <vt:lpstr>Wingdings 3</vt:lpstr>
      <vt:lpstr>絲縷</vt:lpstr>
      <vt:lpstr>MLP-Mixer:  An all-MLP Architecture for Vision</vt:lpstr>
      <vt:lpstr>Paper Information</vt:lpstr>
      <vt:lpstr>Outline</vt:lpstr>
      <vt:lpstr>Introduction</vt:lpstr>
      <vt:lpstr>Paper Review</vt:lpstr>
      <vt:lpstr>The Proposed Model (1/3)</vt:lpstr>
      <vt:lpstr>The Proposed Model (2/3)</vt:lpstr>
      <vt:lpstr>The Proposed Model (3/3)</vt:lpstr>
      <vt:lpstr>Experimental Results (1/7) Three quantities</vt:lpstr>
      <vt:lpstr>Experimental Results (2/7)               Pre-training</vt:lpstr>
      <vt:lpstr>Experimental Results (3/7)           Implementation details</vt:lpstr>
      <vt:lpstr>Experimental Results (4/7)               Fine-tuning</vt:lpstr>
      <vt:lpstr>Experimental Results (5/7)</vt:lpstr>
      <vt:lpstr>Experimental Results (6/7)  (fine-tune at resolution 224)</vt:lpstr>
      <vt:lpstr>PowerPoint 簡報</vt:lpstr>
      <vt:lpstr>PowerPoint 簡報</vt:lpstr>
      <vt:lpstr>Experimental Results (7/7) Invariance to input permutations (inductive biases)</vt:lpstr>
      <vt:lpstr>Experimental Results (/) Visualization</vt:lpstr>
      <vt:lpstr>Conclusions </vt:lpstr>
      <vt:lpstr>Future Work           Paper Presentation II</vt:lpstr>
      <vt:lpstr>Thinks for listening ~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黃皓偉</dc:creator>
  <cp:lastModifiedBy>黃皓偉</cp:lastModifiedBy>
  <cp:revision>1061</cp:revision>
  <dcterms:created xsi:type="dcterms:W3CDTF">2022-04-16T02:30:13Z</dcterms:created>
  <dcterms:modified xsi:type="dcterms:W3CDTF">2022-05-09T05:03:49Z</dcterms:modified>
</cp:coreProperties>
</file>