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38"/>
  </p:notesMasterIdLst>
  <p:sldIdLst>
    <p:sldId id="256" r:id="rId2"/>
    <p:sldId id="281" r:id="rId3"/>
    <p:sldId id="280" r:id="rId4"/>
    <p:sldId id="283" r:id="rId5"/>
    <p:sldId id="326" r:id="rId6"/>
    <p:sldId id="329" r:id="rId7"/>
    <p:sldId id="361" r:id="rId8"/>
    <p:sldId id="327" r:id="rId9"/>
    <p:sldId id="331" r:id="rId10"/>
    <p:sldId id="330" r:id="rId11"/>
    <p:sldId id="332" r:id="rId12"/>
    <p:sldId id="328" r:id="rId13"/>
    <p:sldId id="337" r:id="rId14"/>
    <p:sldId id="344" r:id="rId15"/>
    <p:sldId id="343" r:id="rId16"/>
    <p:sldId id="345" r:id="rId17"/>
    <p:sldId id="338" r:id="rId18"/>
    <p:sldId id="341" r:id="rId19"/>
    <p:sldId id="334" r:id="rId20"/>
    <p:sldId id="355" r:id="rId21"/>
    <p:sldId id="356" r:id="rId22"/>
    <p:sldId id="353" r:id="rId23"/>
    <p:sldId id="354" r:id="rId24"/>
    <p:sldId id="333" r:id="rId25"/>
    <p:sldId id="350" r:id="rId26"/>
    <p:sldId id="352" r:id="rId27"/>
    <p:sldId id="351" r:id="rId28"/>
    <p:sldId id="346" r:id="rId29"/>
    <p:sldId id="347" r:id="rId30"/>
    <p:sldId id="357" r:id="rId31"/>
    <p:sldId id="358" r:id="rId32"/>
    <p:sldId id="359" r:id="rId33"/>
    <p:sldId id="360" r:id="rId34"/>
    <p:sldId id="286" r:id="rId35"/>
    <p:sldId id="336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rmation" id="{533E50B3-E40C-460B-8FCF-BE9A5987F2C7}">
          <p14:sldIdLst>
            <p14:sldId id="256"/>
            <p14:sldId id="281"/>
          </p14:sldIdLst>
        </p14:section>
        <p14:section name=" Introduction" id="{429DD69B-2793-49A6-B0F3-E2402A6C7000}">
          <p14:sldIdLst>
            <p14:sldId id="280"/>
            <p14:sldId id="283"/>
          </p14:sldIdLst>
        </p14:section>
        <p14:section name="The meaning of this competition" id="{E5A77F10-50EC-4567-AB29-E064AF336E2A}">
          <p14:sldIdLst>
            <p14:sldId id="326"/>
            <p14:sldId id="329"/>
            <p14:sldId id="361"/>
          </p14:sldIdLst>
        </p14:section>
        <p14:section name="Data Description and Model Design" id="{58AF077F-72AD-45DC-88D9-FBF9A98EB856}">
          <p14:sldIdLst>
            <p14:sldId id="327"/>
            <p14:sldId id="331"/>
            <p14:sldId id="330"/>
            <p14:sldId id="332"/>
          </p14:sldIdLst>
        </p14:section>
        <p14:section name="Experimental Results" id="{718EC396-E7A8-4A6D-9990-A616A65B38B4}">
          <p14:sldIdLst>
            <p14:sldId id="328"/>
            <p14:sldId id="337"/>
            <p14:sldId id="344"/>
            <p14:sldId id="343"/>
            <p14:sldId id="345"/>
            <p14:sldId id="338"/>
            <p14:sldId id="341"/>
            <p14:sldId id="334"/>
            <p14:sldId id="355"/>
            <p14:sldId id="356"/>
            <p14:sldId id="353"/>
            <p14:sldId id="354"/>
            <p14:sldId id="333"/>
            <p14:sldId id="350"/>
            <p14:sldId id="352"/>
            <p14:sldId id="351"/>
            <p14:sldId id="346"/>
            <p14:sldId id="347"/>
            <p14:sldId id="357"/>
            <p14:sldId id="358"/>
            <p14:sldId id="359"/>
            <p14:sldId id="360"/>
          </p14:sldIdLst>
        </p14:section>
        <p14:section name=" Conclusions" id="{1B1F0CDA-DE53-49F0-B218-2B88DB28AD1D}">
          <p14:sldIdLst>
            <p14:sldId id="286"/>
            <p14:sldId id="336"/>
          </p14:sldIdLst>
        </p14:section>
        <p14:section name="Reference" id="{645075D8-98A2-456F-80EB-81506FFCEA18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50" autoAdjust="0"/>
    <p:restoredTop sz="81227" autoAdjust="0"/>
  </p:normalViewPr>
  <p:slideViewPr>
    <p:cSldViewPr snapToGrid="0">
      <p:cViewPr varScale="1">
        <p:scale>
          <a:sx n="70" d="100"/>
          <a:sy n="70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554B-526B-434C-9076-1AF898A7D0AE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B594-8167-4692-98D7-42A82FF96C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38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LR: default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DT: 6</a:t>
            </a:r>
          </a:p>
          <a:p>
            <a:pPr marL="228600" indent="-228600">
              <a:buAutoNum type="arabicPeriod"/>
            </a:pPr>
            <a:r>
              <a:rPr lang="en-US" altLang="zh-TW" dirty="0"/>
              <a:t>RF: 6</a:t>
            </a:r>
          </a:p>
          <a:p>
            <a:pPr marL="228600" indent="-228600">
              <a:buAutoNum type="arabicPeriod"/>
            </a:pPr>
            <a:r>
              <a:rPr lang="en-US" altLang="zh-TW" dirty="0"/>
              <a:t>Ada: 50</a:t>
            </a:r>
          </a:p>
          <a:p>
            <a:pPr marL="228600" indent="-228600">
              <a:buAutoNum type="arabicPeriod"/>
            </a:pPr>
            <a:r>
              <a:rPr lang="en-US" altLang="zh-TW" dirty="0"/>
              <a:t>XGB: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7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LR: default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59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LR: default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DT: 6</a:t>
            </a:r>
          </a:p>
          <a:p>
            <a:pPr marL="228600" indent="-228600">
              <a:buAutoNum type="arabicPeriod"/>
            </a:pPr>
            <a:r>
              <a:rPr lang="en-US" altLang="zh-TW" dirty="0"/>
              <a:t>RF: 6</a:t>
            </a:r>
          </a:p>
          <a:p>
            <a:pPr marL="228600" indent="-228600">
              <a:buAutoNum type="arabicPeriod"/>
            </a:pPr>
            <a:r>
              <a:rPr lang="en-US" altLang="zh-TW" dirty="0"/>
              <a:t>Ada: 50</a:t>
            </a:r>
          </a:p>
          <a:p>
            <a:pPr marL="228600" indent="-228600">
              <a:buAutoNum type="arabicPeriod"/>
            </a:pPr>
            <a:r>
              <a:rPr lang="en-US" altLang="zh-TW" dirty="0"/>
              <a:t>XGB: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99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LR: default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91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LR: default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DT: 6</a:t>
            </a:r>
          </a:p>
          <a:p>
            <a:pPr marL="228600" indent="-228600">
              <a:buAutoNum type="arabicPeriod"/>
            </a:pPr>
            <a:r>
              <a:rPr lang="en-US" altLang="zh-TW" dirty="0"/>
              <a:t>RF: 6</a:t>
            </a:r>
          </a:p>
          <a:p>
            <a:pPr marL="228600" indent="-228600">
              <a:buAutoNum type="arabicPeriod"/>
            </a:pPr>
            <a:r>
              <a:rPr lang="en-US" altLang="zh-TW" dirty="0"/>
              <a:t>Ada: 50</a:t>
            </a:r>
          </a:p>
          <a:p>
            <a:pPr marL="228600" indent="-228600">
              <a:buAutoNum type="arabicPeriod"/>
            </a:pPr>
            <a:r>
              <a:rPr lang="en-US" altLang="zh-TW" dirty="0"/>
              <a:t>XGB: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87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LR: default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0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4B594-8167-4692-98D7-42A82FF96CD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4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38A57-D11A-4A4E-AC3A-95DAF30757A0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159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7F7C-5E5B-4898-8955-F72CFB552A7A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B9A-A252-483C-8B65-886C7B3DE9F5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041D-995D-4C1E-9C1C-6FCD9F622F01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0F17-D1DF-4220-A8EA-1E484F43BFA1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604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088-22CF-44A8-91BC-29E7640012FA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91D-E538-40C9-890F-F303B7E4B683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53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9E9-B722-4889-8492-BB75D91DD2CF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8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A41-12CF-45A8-92C8-248C3548D306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1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B5FF51-2C96-46D9-A090-93945731B7EE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20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7FFE77-A069-41F4-AD5B-1B67045A3FA4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9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D20EFA-022F-4F34-A5A5-566058451C8F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BA53A7-4C94-48F7-82AE-F7CE817D6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6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cern/news/news/cern/sit-down-coffee-standard-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HuangHW012/111_01_Machine_Learn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this-is-what-the-standard-model-of-physics-actually-looks-like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eb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lhcb.web.cern.ch/" TargetMode="External"/><Relationship Id="rId7" Type="http://schemas.openxmlformats.org/officeDocument/2006/relationships/hyperlink" Target="https://indico.cern.ch/event/92209/contributions/2114409/attachments/1098701/1567290/CST2010-MC.pdf" TargetMode="External"/><Relationship Id="rId2" Type="http://schemas.openxmlformats.org/officeDocument/2006/relationships/hyperlink" Target="https://www.kaggle.com/competitions/flavours-of-phy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omasgmccarthy.com/an-introduction-to-collider-physics-ix" TargetMode="External"/><Relationship Id="rId5" Type="http://schemas.openxmlformats.org/officeDocument/2006/relationships/hyperlink" Target="https://xgboost.readthedocs.io/" TargetMode="External"/><Relationship Id="rId4" Type="http://schemas.openxmlformats.org/officeDocument/2006/relationships/hyperlink" Target="https://scikit-lear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thomasgmccarthy.com/an-introduction-to-collider-physics-i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81002E1-9088-42DE-A523-7975BE7E3048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6191" y="1890826"/>
                <a:ext cx="9138484" cy="1273589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Flavours of Physics: </a:t>
                </a:r>
                <a:b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</a:t>
                </a:r>
                <a:r>
                  <a:rPr lang="zh-TW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TW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sSup>
                      <m:sSupPr>
                        <m:ctrlPr>
                          <a:rPr lang="en-US" altLang="zh-TW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4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4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TW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81002E1-9088-42DE-A523-7975BE7E3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6191" y="1890826"/>
                <a:ext cx="9138484" cy="1273589"/>
              </a:xfrm>
              <a:blipFill>
                <a:blip r:embed="rId2"/>
                <a:stretch>
                  <a:fillRect t="-6220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標題 2">
            <a:extLst>
              <a:ext uri="{FF2B5EF4-FFF2-40B4-BE49-F238E27FC236}">
                <a16:creationId xmlns:a16="http://schemas.microsoft.com/office/drawing/2014/main" id="{ADF000FD-0991-4AC1-9A05-7577B710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39" y="5540138"/>
            <a:ext cx="4660838" cy="466906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資科所碩二 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7110095012</a:t>
            </a:r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 黃皓偉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D1D533E-13A6-4417-B86A-CC7DE36F58AD}"/>
              </a:ext>
            </a:extLst>
          </p:cNvPr>
          <p:cNvSpPr txBox="1">
            <a:spLocks/>
          </p:cNvSpPr>
          <p:nvPr/>
        </p:nvSpPr>
        <p:spPr>
          <a:xfrm>
            <a:off x="1182031" y="3121619"/>
            <a:ext cx="9426803" cy="1115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</a:t>
            </a:r>
            <a:r>
              <a:rPr lang="en-US" altLang="zh-TW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Featured prediction Competition</a:t>
            </a:r>
          </a:p>
          <a:p>
            <a:pPr algn="ctr"/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CERN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4C4F895-9E42-41B0-A5DF-F6CA3DD23534}"/>
              </a:ext>
            </a:extLst>
          </p:cNvPr>
          <p:cNvSpPr txBox="1">
            <a:spLocks/>
          </p:cNvSpPr>
          <p:nvPr/>
        </p:nvSpPr>
        <p:spPr>
          <a:xfrm>
            <a:off x="6694311" y="642296"/>
            <a:ext cx="4732666" cy="58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Project Presentation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9931D2-9239-FF12-8763-5E2455915BF3}"/>
              </a:ext>
            </a:extLst>
          </p:cNvPr>
          <p:cNvSpPr txBox="1"/>
          <p:nvPr/>
        </p:nvSpPr>
        <p:spPr>
          <a:xfrm>
            <a:off x="467139" y="6081705"/>
            <a:ext cx="11724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GitHub: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https://github.com/HuangHW012/111_01_Machine_Learning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66AECA-4B61-C3A5-D24E-66087A48427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1278" y="3780212"/>
            <a:ext cx="1220004" cy="12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44" y="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Description and Model Design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356D238-421F-B85C-B40D-C7C94CF8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29192"/>
              </p:ext>
            </p:extLst>
          </p:nvPr>
        </p:nvGraphicFramePr>
        <p:xfrm>
          <a:off x="155382" y="1404620"/>
          <a:ext cx="7414812" cy="538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359">
                  <a:extLst>
                    <a:ext uri="{9D8B030D-6E8A-4147-A177-3AD203B41FA5}">
                      <a16:colId xmlns:a16="http://schemas.microsoft.com/office/drawing/2014/main" val="2862525267"/>
                    </a:ext>
                  </a:extLst>
                </a:gridCol>
                <a:gridCol w="1478174">
                  <a:extLst>
                    <a:ext uri="{9D8B030D-6E8A-4147-A177-3AD203B41FA5}">
                      <a16:colId xmlns:a16="http://schemas.microsoft.com/office/drawing/2014/main" val="1358602479"/>
                    </a:ext>
                  </a:extLst>
                </a:gridCol>
                <a:gridCol w="2302735">
                  <a:extLst>
                    <a:ext uri="{9D8B030D-6E8A-4147-A177-3AD203B41FA5}">
                      <a16:colId xmlns:a16="http://schemas.microsoft.com/office/drawing/2014/main" val="4083062581"/>
                    </a:ext>
                  </a:extLst>
                </a:gridCol>
                <a:gridCol w="1415544">
                  <a:extLst>
                    <a:ext uri="{9D8B030D-6E8A-4147-A177-3AD203B41FA5}">
                      <a16:colId xmlns:a16="http://schemas.microsoft.com/office/drawing/2014/main" val="3796533354"/>
                    </a:ext>
                  </a:extLst>
                </a:gridCol>
              </a:tblGrid>
              <a:tr h="467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38939"/>
                  </a:ext>
                </a:extLst>
              </a:tr>
              <a:tr h="414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FlightDistance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IP_p0p2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ISO_SumBDT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p1_pt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36417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FlightDistanceError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IP_p1p2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p0_IsoBDT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50844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LifeTime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isolationa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p1_IsoBDT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p1_eta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1137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isolationb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p2_IsoBDT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p1_IP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09897"/>
                  </a:ext>
                </a:extLst>
              </a:tr>
              <a:tr h="456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IPSig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isolationc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p0_track_Chi2Dof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p1_IPSig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09450"/>
                  </a:ext>
                </a:extLst>
              </a:tr>
              <a:tr h="412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VertexChi2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isolationd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p1_track_Chi2Dof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p2_pt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88891"/>
                  </a:ext>
                </a:extLst>
              </a:tr>
              <a:tr h="422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dira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isolatione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p2_track_Chi2Dof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92754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isolationf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p0_pt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p2_eta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52214"/>
                  </a:ext>
                </a:extLst>
              </a:tr>
              <a:tr h="39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DOCAone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p2_IP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04762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DOCAtwo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CDF1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p0_eta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p2_IPSig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69687"/>
                  </a:ext>
                </a:extLst>
              </a:tr>
              <a:tr h="402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DOCAthree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CDF2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p0_IP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29579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trike="sngStrike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SPDhits</a:t>
                      </a:r>
                      <a:endParaRPr lang="zh-TW" altLang="en-US" sz="2000" strike="sngStrike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CDF3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p0_IPSig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94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27B0E73B-E16D-7B64-8A7F-12EF2854EC51}"/>
              </a:ext>
            </a:extLst>
          </p:cNvPr>
          <p:cNvSpPr txBox="1"/>
          <p:nvPr/>
        </p:nvSpPr>
        <p:spPr>
          <a:xfrm>
            <a:off x="7699675" y="1755140"/>
            <a:ext cx="4336943" cy="2246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p0, p1, p2: Final States Tracks</a:t>
            </a:r>
          </a:p>
          <a:p>
            <a:pPr algn="just"/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    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Transverse Momentum</a:t>
            </a:r>
          </a:p>
          <a:p>
            <a:pPr marL="457200" indent="-457200" algn="just">
              <a:buAutoNum type="arabicPeriod" startAt="3"/>
            </a:pP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p: Momentum</a:t>
            </a:r>
          </a:p>
          <a:p>
            <a:pPr algn="just"/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   eta: 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Pseudorapidity</a:t>
            </a:r>
            <a:endParaRPr lang="en-US" altLang="zh-TW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    IP: Impact parameter</a:t>
            </a:r>
          </a:p>
          <a:p>
            <a:pPr algn="just"/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IPSig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IP Significance</a:t>
            </a:r>
          </a:p>
          <a:p>
            <a:pPr algn="just"/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DOCA: Distance of Closest Approach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5DBD8B-5E6D-6C3C-EB37-8F5B4FA9CF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374" y="4366337"/>
            <a:ext cx="4329461" cy="171877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976832F-268B-C3E2-B6B6-2277EB9221B1}"/>
              </a:ext>
            </a:extLst>
          </p:cNvPr>
          <p:cNvSpPr txBox="1"/>
          <p:nvPr/>
        </p:nvSpPr>
        <p:spPr>
          <a:xfrm>
            <a:off x="4955822" y="927566"/>
            <a:ext cx="26143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7025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Description and Model Design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44" y="1385321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[flowchart]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5FBDB-655D-E316-A3C9-2EEE3F185F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122" y="1655297"/>
            <a:ext cx="6388735" cy="49249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2FD2B2E-7CD5-A334-4A60-A6574275B9EB}"/>
              </a:ext>
            </a:extLst>
          </p:cNvPr>
          <p:cNvSpPr/>
          <p:nvPr/>
        </p:nvSpPr>
        <p:spPr>
          <a:xfrm>
            <a:off x="4727121" y="1638153"/>
            <a:ext cx="6285186" cy="895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9793C-EF10-E72F-AB9F-B85634A84F95}"/>
              </a:ext>
            </a:extLst>
          </p:cNvPr>
          <p:cNvSpPr/>
          <p:nvPr/>
        </p:nvSpPr>
        <p:spPr>
          <a:xfrm>
            <a:off x="6649156" y="3551044"/>
            <a:ext cx="1873956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6E612-EB38-7C42-8C43-064F994E2B7E}"/>
              </a:ext>
            </a:extLst>
          </p:cNvPr>
          <p:cNvSpPr/>
          <p:nvPr/>
        </p:nvSpPr>
        <p:spPr>
          <a:xfrm>
            <a:off x="6649155" y="4218066"/>
            <a:ext cx="1873956" cy="45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13777B-F2EA-389B-29A2-3C2D86301198}"/>
              </a:ext>
            </a:extLst>
          </p:cNvPr>
          <p:cNvSpPr/>
          <p:nvPr/>
        </p:nvSpPr>
        <p:spPr>
          <a:xfrm>
            <a:off x="6649155" y="4885088"/>
            <a:ext cx="1873956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01B189-90DC-7C4C-2C59-72D24A7604C0}"/>
              </a:ext>
            </a:extLst>
          </p:cNvPr>
          <p:cNvSpPr/>
          <p:nvPr/>
        </p:nvSpPr>
        <p:spPr>
          <a:xfrm>
            <a:off x="6649155" y="5386783"/>
            <a:ext cx="1873956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192D33-6C62-36F8-84B9-EDC83CB80D5F}"/>
              </a:ext>
            </a:extLst>
          </p:cNvPr>
          <p:cNvSpPr txBox="1"/>
          <p:nvPr/>
        </p:nvSpPr>
        <p:spPr>
          <a:xfrm>
            <a:off x="10150256" y="1077099"/>
            <a:ext cx="1931201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  <a:endParaRPr lang="en-US" altLang="zh-TW" sz="25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63760B-15E5-28A5-DF8D-585144818EDE}"/>
              </a:ext>
            </a:extLst>
          </p:cNvPr>
          <p:cNvSpPr txBox="1"/>
          <p:nvPr/>
        </p:nvSpPr>
        <p:spPr>
          <a:xfrm>
            <a:off x="9900355" y="3247601"/>
            <a:ext cx="2181101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US" altLang="zh-TW" sz="25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C71122-092C-62C4-10B6-5EC7A79167CF}"/>
              </a:ext>
            </a:extLst>
          </p:cNvPr>
          <p:cNvSpPr txBox="1"/>
          <p:nvPr/>
        </p:nvSpPr>
        <p:spPr>
          <a:xfrm>
            <a:off x="11239056" y="4199954"/>
            <a:ext cx="842401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US" altLang="zh-TW" sz="25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C3455F-1E44-DAEF-06D8-EDFCDC53D579}"/>
              </a:ext>
            </a:extLst>
          </p:cNvPr>
          <p:cNvSpPr txBox="1"/>
          <p:nvPr/>
        </p:nvSpPr>
        <p:spPr>
          <a:xfrm>
            <a:off x="952943" y="2029614"/>
            <a:ext cx="3303228" cy="20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indent="-457200" algn="just">
              <a:buAutoNum type="arabicPeriod"/>
            </a:pPr>
            <a:r>
              <a:rPr lang="en-US" altLang="zh-TW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US" altLang="zh-TW" sz="25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zh-TW" sz="25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022719-A7C2-DF45-3B13-DE3D3819A7B1}"/>
              </a:ext>
            </a:extLst>
          </p:cNvPr>
          <p:cNvSpPr txBox="1"/>
          <p:nvPr/>
        </p:nvSpPr>
        <p:spPr>
          <a:xfrm>
            <a:off x="952943" y="4218066"/>
            <a:ext cx="3303228" cy="2400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 (Recall)</a:t>
            </a:r>
          </a:p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</a:p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457200" indent="-457200" algn="just">
              <a:buAutoNum type="arabicPeriod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13479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70213-74B0-4600-E16B-0836898EE8FC}"/>
              </a:ext>
            </a:extLst>
          </p:cNvPr>
          <p:cNvSpPr txBox="1">
            <a:spLocks/>
          </p:cNvSpPr>
          <p:nvPr/>
        </p:nvSpPr>
        <p:spPr>
          <a:xfrm>
            <a:off x="1063486" y="1744980"/>
            <a:ext cx="11128513" cy="511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Using </a:t>
            </a:r>
            <a:r>
              <a:rPr lang="en-US" altLang="zh-TW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sklearn.linear_model.LogisticRegression</a:t>
            </a:r>
            <a:r>
              <a:rPr lang="en-US" altLang="zh-TW" sz="3000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Regression 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CE88899-EE33-5108-B1CC-FB8846AB9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0905"/>
              </p:ext>
            </p:extLst>
          </p:nvPr>
        </p:nvGraphicFramePr>
        <p:xfrm>
          <a:off x="1063485" y="3130271"/>
          <a:ext cx="482164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92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543878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43878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39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2347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90.58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90.38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53336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27628"/>
                  </a:ext>
                </a:extLst>
              </a:tr>
              <a:tr h="333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394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A5A531D-4987-E2F0-A5E4-11B6480C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46" y="2436851"/>
            <a:ext cx="5727334" cy="40005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46957CF-C8DD-FFBA-FCA9-6D590D6F8D1A}"/>
              </a:ext>
            </a:extLst>
          </p:cNvPr>
          <p:cNvSpPr txBox="1"/>
          <p:nvPr/>
        </p:nvSpPr>
        <p:spPr>
          <a:xfrm>
            <a:off x="1063484" y="2653217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BBB251-7535-242E-BE29-ED9090B88729}"/>
              </a:ext>
            </a:extLst>
          </p:cNvPr>
          <p:cNvSpPr txBox="1"/>
          <p:nvPr/>
        </p:nvSpPr>
        <p:spPr>
          <a:xfrm>
            <a:off x="10651151" y="1885869"/>
            <a:ext cx="1291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= 1.0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017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F4390F66-5F48-EC80-7799-81C69B948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23199"/>
              </p:ext>
            </p:extLst>
          </p:nvPr>
        </p:nvGraphicFramePr>
        <p:xfrm>
          <a:off x="1371600" y="3158033"/>
          <a:ext cx="451684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284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446282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446282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39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2347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53336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79.17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27628"/>
                  </a:ext>
                </a:extLst>
              </a:tr>
              <a:tr h="333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C3E46B7-3FAE-81FA-AC49-D0043636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849" y="2751404"/>
            <a:ext cx="5316748" cy="3713709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8EABEB-F2D1-B957-6E60-2CA92BBEF925}"/>
              </a:ext>
            </a:extLst>
          </p:cNvPr>
          <p:cNvSpPr txBox="1">
            <a:spLocks/>
          </p:cNvSpPr>
          <p:nvPr/>
        </p:nvSpPr>
        <p:spPr>
          <a:xfrm>
            <a:off x="1063486" y="1744980"/>
            <a:ext cx="11128513" cy="511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Using </a:t>
            </a:r>
            <a:r>
              <a:rPr lang="en-US" altLang="zh-TW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sklearn.tree.DecisionTreeClassifier</a:t>
            </a:r>
            <a:r>
              <a:rPr lang="en-US" altLang="zh-TW" sz="3000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71F6644-5CB2-E938-2895-A93C33ADF50F}"/>
              </a:ext>
            </a:extLst>
          </p:cNvPr>
          <p:cNvSpPr txBox="1"/>
          <p:nvPr/>
        </p:nvSpPr>
        <p:spPr>
          <a:xfrm>
            <a:off x="1371599" y="2680979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2A520F-54E1-E49C-EA8D-1A44AC7C31CD}"/>
              </a:ext>
            </a:extLst>
          </p:cNvPr>
          <p:cNvSpPr txBox="1"/>
          <p:nvPr/>
        </p:nvSpPr>
        <p:spPr>
          <a:xfrm>
            <a:off x="9181740" y="2228184"/>
            <a:ext cx="2516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414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C3A9B0A5-9EFD-1F9A-03B3-EA5E3FA34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43109"/>
              </p:ext>
            </p:extLst>
          </p:nvPr>
        </p:nvGraphicFramePr>
        <p:xfrm>
          <a:off x="1320108" y="3158033"/>
          <a:ext cx="47345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576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15994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39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88.37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2347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53336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81.30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80.31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27628"/>
                  </a:ext>
                </a:extLst>
              </a:tr>
              <a:tr h="333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88.32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C121A892-0D20-00A9-E176-CAA1D404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32" y="2734073"/>
            <a:ext cx="5341560" cy="373104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0914FC0-C2F0-278C-408F-B5A51C0AC3E4}"/>
              </a:ext>
            </a:extLst>
          </p:cNvPr>
          <p:cNvSpPr txBox="1">
            <a:spLocks/>
          </p:cNvSpPr>
          <p:nvPr/>
        </p:nvSpPr>
        <p:spPr>
          <a:xfrm>
            <a:off x="1063486" y="1744980"/>
            <a:ext cx="11128513" cy="511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Using </a:t>
            </a:r>
            <a:r>
              <a:rPr lang="en-US" altLang="zh-TW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sklearn.ensemble.RandomForestClassifier</a:t>
            </a:r>
            <a:r>
              <a:rPr lang="en-US" altLang="zh-TW" sz="3000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BA3B6-A361-A296-6958-515CD49503DB}"/>
              </a:ext>
            </a:extLst>
          </p:cNvPr>
          <p:cNvSpPr txBox="1"/>
          <p:nvPr/>
        </p:nvSpPr>
        <p:spPr>
          <a:xfrm>
            <a:off x="1320107" y="2680979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A8D85B-D472-8FA8-C1BC-A1CC79201A84}"/>
              </a:ext>
            </a:extLst>
          </p:cNvPr>
          <p:cNvSpPr txBox="1"/>
          <p:nvPr/>
        </p:nvSpPr>
        <p:spPr>
          <a:xfrm>
            <a:off x="9181740" y="2228184"/>
            <a:ext cx="2516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068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AdaBoost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163896B5-EAFE-228B-64CC-69614E6C0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125416"/>
              </p:ext>
            </p:extLst>
          </p:nvPr>
        </p:nvGraphicFramePr>
        <p:xfrm>
          <a:off x="963022" y="3158033"/>
          <a:ext cx="491961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23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575248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75248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39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88.30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2347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90.20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53336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27628"/>
                  </a:ext>
                </a:extLst>
              </a:tr>
              <a:tr h="333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E6CF3F3-EF7A-9CB6-8E9E-9BC79001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1" y="2571513"/>
            <a:ext cx="5574290" cy="389360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721EAC9-442A-B81C-572F-36CD1930809B}"/>
              </a:ext>
            </a:extLst>
          </p:cNvPr>
          <p:cNvSpPr txBox="1">
            <a:spLocks/>
          </p:cNvSpPr>
          <p:nvPr/>
        </p:nvSpPr>
        <p:spPr>
          <a:xfrm>
            <a:off x="1063486" y="1744980"/>
            <a:ext cx="11128513" cy="511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Using </a:t>
            </a:r>
            <a:r>
              <a:rPr lang="en-US" altLang="zh-TW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sklearn.ensemble.AdaBoostClassifier</a:t>
            </a:r>
            <a:r>
              <a:rPr lang="en-US" altLang="zh-TW" sz="3000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4DCA9C-8382-554C-6A2A-7EAA9F3052AF}"/>
              </a:ext>
            </a:extLst>
          </p:cNvPr>
          <p:cNvSpPr txBox="1"/>
          <p:nvPr/>
        </p:nvSpPr>
        <p:spPr>
          <a:xfrm>
            <a:off x="963021" y="2680979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137096C-CFE8-EE5B-DF0E-6A5D2F18D163}"/>
              </a:ext>
            </a:extLst>
          </p:cNvPr>
          <p:cNvSpPr txBox="1"/>
          <p:nvPr/>
        </p:nvSpPr>
        <p:spPr>
          <a:xfrm>
            <a:off x="8974667" y="2041237"/>
            <a:ext cx="2908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n_estimators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50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123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1D172A6F-C5F2-F392-C430-4F01E544D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9548"/>
              </p:ext>
            </p:extLst>
          </p:nvPr>
        </p:nvGraphicFramePr>
        <p:xfrm>
          <a:off x="1063485" y="3158033"/>
          <a:ext cx="478899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49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533421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33421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399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2347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91.96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53336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27628"/>
                  </a:ext>
                </a:extLst>
              </a:tr>
              <a:tr h="333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90.36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313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8772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2FDA07CA-7E68-54D8-6B70-8A76332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06" y="2746994"/>
            <a:ext cx="5323062" cy="3718119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79CB6E2-2825-6575-0AFD-3C52F2306525}"/>
              </a:ext>
            </a:extLst>
          </p:cNvPr>
          <p:cNvSpPr txBox="1">
            <a:spLocks/>
          </p:cNvSpPr>
          <p:nvPr/>
        </p:nvSpPr>
        <p:spPr>
          <a:xfrm>
            <a:off x="1063486" y="1744980"/>
            <a:ext cx="11128513" cy="511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Using </a:t>
            </a:r>
            <a:r>
              <a:rPr lang="en-US" altLang="zh-TW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xgboost.XGBClassifier</a:t>
            </a:r>
            <a:r>
              <a:rPr lang="en-US" altLang="zh-TW" sz="3000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8A27B7-BEC8-E0D0-E3C0-9C76D0C284C3}"/>
              </a:ext>
            </a:extLst>
          </p:cNvPr>
          <p:cNvSpPr txBox="1"/>
          <p:nvPr/>
        </p:nvSpPr>
        <p:spPr>
          <a:xfrm>
            <a:off x="1063484" y="2680979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290183-0E85-EE8A-200E-7F511A3B1026}"/>
              </a:ext>
            </a:extLst>
          </p:cNvPr>
          <p:cNvSpPr txBox="1"/>
          <p:nvPr/>
        </p:nvSpPr>
        <p:spPr>
          <a:xfrm>
            <a:off x="9181740" y="2228184"/>
            <a:ext cx="2516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316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[Hyperparameter]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4BCB50-95EE-59A8-256B-3EF860B52E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701" y="2959322"/>
            <a:ext cx="3563362" cy="252707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5E96A9-4677-459B-22A5-BA21CDE923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485" y="2959322"/>
            <a:ext cx="3563362" cy="25270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208D92-9E0A-5EC2-477E-6234814810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5918" y="2959323"/>
            <a:ext cx="3563362" cy="252707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CD6334-FFC1-DF69-1457-483E1E315689}"/>
              </a:ext>
            </a:extLst>
          </p:cNvPr>
          <p:cNvSpPr txBox="1"/>
          <p:nvPr/>
        </p:nvSpPr>
        <p:spPr>
          <a:xfrm>
            <a:off x="1835516" y="5695146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7A041-B889-94DE-5ECC-B0F161165613}"/>
              </a:ext>
            </a:extLst>
          </p:cNvPr>
          <p:cNvSpPr txBox="1"/>
          <p:nvPr/>
        </p:nvSpPr>
        <p:spPr>
          <a:xfrm>
            <a:off x="5326899" y="5695146"/>
            <a:ext cx="26016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B1BA61-1BE0-BAD1-6F67-1D0200EF7EB0}"/>
              </a:ext>
            </a:extLst>
          </p:cNvPr>
          <p:cNvSpPr txBox="1"/>
          <p:nvPr/>
        </p:nvSpPr>
        <p:spPr>
          <a:xfrm>
            <a:off x="9227949" y="5688802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b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1B3EA-1E0D-6674-B357-E4ACF7DE59B3}"/>
              </a:ext>
            </a:extLst>
          </p:cNvPr>
          <p:cNvSpPr/>
          <p:nvPr/>
        </p:nvSpPr>
        <p:spPr>
          <a:xfrm>
            <a:off x="2619022" y="3794760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73C36E-5319-5B29-ACA6-AB4A7DC16C5F}"/>
              </a:ext>
            </a:extLst>
          </p:cNvPr>
          <p:cNvSpPr/>
          <p:nvPr/>
        </p:nvSpPr>
        <p:spPr>
          <a:xfrm>
            <a:off x="6338182" y="3705265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372BD6-9642-E9CF-160B-C0A708543C37}"/>
              </a:ext>
            </a:extLst>
          </p:cNvPr>
          <p:cNvSpPr/>
          <p:nvPr/>
        </p:nvSpPr>
        <p:spPr>
          <a:xfrm>
            <a:off x="9160216" y="3541395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without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65AC52-D9B5-0254-29D1-8C2727100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874732"/>
              </p:ext>
            </p:extLst>
          </p:nvPr>
        </p:nvGraphicFramePr>
        <p:xfrm>
          <a:off x="1605280" y="3032761"/>
          <a:ext cx="969264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87.97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90.36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86.91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latin typeface="Times New Roman" panose="02020603050405020304" pitchFamily="18" charset="0"/>
                        </a:rPr>
                        <a:t>Agreement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effectLst/>
                          <a:latin typeface="Times New Roman" panose="02020603050405020304" pitchFamily="18" charset="0"/>
                        </a:rPr>
                        <a:t>Correlation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36FC556-2A1A-FC49-EC87-5125C0ED0670}"/>
              </a:ext>
            </a:extLst>
          </p:cNvPr>
          <p:cNvSpPr txBox="1"/>
          <p:nvPr/>
        </p:nvSpPr>
        <p:spPr>
          <a:xfrm>
            <a:off x="8654907" y="2514602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318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7" y="407654"/>
            <a:ext cx="11465972" cy="1866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  </a:t>
            </a:r>
            <a:r>
              <a:rPr lang="en-US" altLang="zh-TW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Principal Components Analysis (PCA)</a:t>
            </a:r>
            <a:br>
              <a:rPr lang="en-US" altLang="zh-TW" sz="4000" b="1" dirty="0">
                <a:latin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A1E84A-E7F6-978C-F5D5-79197C6C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38" y="2274554"/>
            <a:ext cx="6096961" cy="435721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D7EAA9E-E006-3EEE-0B95-863BF492230F}"/>
              </a:ext>
            </a:extLst>
          </p:cNvPr>
          <p:cNvSpPr txBox="1">
            <a:spLocks/>
          </p:cNvSpPr>
          <p:nvPr/>
        </p:nvSpPr>
        <p:spPr>
          <a:xfrm>
            <a:off x="796786" y="1341104"/>
            <a:ext cx="11128513" cy="511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Using </a:t>
            </a:r>
            <a:r>
              <a:rPr lang="en-US" altLang="zh-TW" sz="3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sklearn.decomposition.PCA</a:t>
            </a:r>
            <a:r>
              <a:rPr lang="en-US" altLang="zh-TW" sz="3000" dirty="0"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7227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C5C3A-D13B-4B3C-BDA6-F736A05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Description</a:t>
            </a:r>
            <a:endParaRPr lang="zh-TW" altLang="en-US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F62F0-57FF-474A-A08A-AC0A359F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Using real data from the </a:t>
            </a:r>
            <a:r>
              <a:rPr lang="en-US" altLang="zh-TW" sz="3000" dirty="0" err="1">
                <a:effectLst/>
                <a:latin typeface="Times New Roman" panose="02020603050405020304" pitchFamily="18" charset="0"/>
              </a:rPr>
              <a:t>LHCb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experiment at the LHC to help physicists do in their analysis</a:t>
            </a:r>
          </a:p>
          <a:p>
            <a:pPr marL="514350" indent="-514350" algn="just"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B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inary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classification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(signal vs. background)</a:t>
            </a:r>
          </a:p>
          <a:p>
            <a:pPr marL="0" indent="0" algn="just"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      =&gt; </a:t>
            </a:r>
            <a:r>
              <a:rPr lang="en-US" altLang="zh-TW" sz="3000" u="sng" dirty="0">
                <a:latin typeface="Times New Roman" panose="02020603050405020304" pitchFamily="18" charset="0"/>
              </a:rPr>
              <a:t>supervised</a:t>
            </a:r>
            <a:r>
              <a:rPr lang="en-US" altLang="zh-TW" sz="3000" dirty="0">
                <a:latin typeface="Times New Roman" panose="02020603050405020304" pitchFamily="18" charset="0"/>
              </a:rPr>
              <a:t> learning</a:t>
            </a:r>
          </a:p>
          <a:p>
            <a:pPr marL="0" indent="0" algn="just">
              <a:buNone/>
            </a:pPr>
            <a:endParaRPr lang="en-US" altLang="zh-TW" sz="3000" dirty="0">
              <a:effectLst/>
              <a:latin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US" altLang="zh-TW" sz="3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81DA53F6-C150-5DAE-B4B8-C53593B9DEA3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FB78C6-94E2-363A-E6A5-CFAADBB43B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484" y="4149708"/>
            <a:ext cx="10284215" cy="17634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583D78-3B82-0F91-5465-DBDAC1B9E14D}"/>
              </a:ext>
            </a:extLst>
          </p:cNvPr>
          <p:cNvSpPr/>
          <p:nvPr/>
        </p:nvSpPr>
        <p:spPr>
          <a:xfrm>
            <a:off x="10322560" y="4673600"/>
            <a:ext cx="934720" cy="609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A5F620-05B5-F89F-61D5-80B88596060C}"/>
              </a:ext>
            </a:extLst>
          </p:cNvPr>
          <p:cNvSpPr/>
          <p:nvPr/>
        </p:nvSpPr>
        <p:spPr>
          <a:xfrm>
            <a:off x="1230086" y="5031414"/>
            <a:ext cx="2645227" cy="3352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89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81" y="958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81" y="625589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512E02-4D7F-952F-4805-151A409F77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041" y="1195450"/>
            <a:ext cx="3177224" cy="22192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23D17C1-8473-3094-4000-FC6FF8A06F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195" y="1195449"/>
            <a:ext cx="3177224" cy="22192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A4E88D9-6AF3-C88E-6D9F-EC82E1232FB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95" y="1195448"/>
            <a:ext cx="3177224" cy="22192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59C6FC7-C745-4C0E-35DD-BD70EF26CA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953" y="3902993"/>
            <a:ext cx="3230049" cy="225616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6B6D3BD-4557-38E0-653D-D8A712A1983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488" y="3902992"/>
            <a:ext cx="3230049" cy="22561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E4E820A-539F-3FFB-44B1-963BA7867945}"/>
              </a:ext>
            </a:extLst>
          </p:cNvPr>
          <p:cNvSpPr txBox="1"/>
          <p:nvPr/>
        </p:nvSpPr>
        <p:spPr>
          <a:xfrm>
            <a:off x="932832" y="3399512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Regression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EB542F-56D9-B693-1CFC-9590ADC8970B}"/>
              </a:ext>
            </a:extLst>
          </p:cNvPr>
          <p:cNvSpPr txBox="1"/>
          <p:nvPr/>
        </p:nvSpPr>
        <p:spPr>
          <a:xfrm>
            <a:off x="5167321" y="3441143"/>
            <a:ext cx="20410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164085-647D-8FC1-B678-71956C0AF213}"/>
              </a:ext>
            </a:extLst>
          </p:cNvPr>
          <p:cNvSpPr txBox="1"/>
          <p:nvPr/>
        </p:nvSpPr>
        <p:spPr>
          <a:xfrm>
            <a:off x="8961970" y="3408813"/>
            <a:ext cx="22971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345FC8-D5BC-0D70-7F71-7675B96CFE93}"/>
              </a:ext>
            </a:extLst>
          </p:cNvPr>
          <p:cNvSpPr txBox="1"/>
          <p:nvPr/>
        </p:nvSpPr>
        <p:spPr>
          <a:xfrm>
            <a:off x="2705156" y="6171965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FA622C-EB6A-355A-04C8-1742997573FB}"/>
              </a:ext>
            </a:extLst>
          </p:cNvPr>
          <p:cNvSpPr txBox="1"/>
          <p:nvPr/>
        </p:nvSpPr>
        <p:spPr>
          <a:xfrm>
            <a:off x="6987896" y="6190682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9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88A7B8-00CB-F21B-0943-8A180BDB4C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484" y="3045159"/>
            <a:ext cx="3602600" cy="25549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4E089B6-026D-BFCA-2AEB-2F682C155B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081" y="3040954"/>
            <a:ext cx="3602600" cy="25549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E8ABC67-36A9-ABB3-359F-EDC6AF5A48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678" y="3045158"/>
            <a:ext cx="3602601" cy="25549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0D4576-ED26-C97C-96E8-D4CFEA62057A}"/>
              </a:ext>
            </a:extLst>
          </p:cNvPr>
          <p:cNvSpPr txBox="1"/>
          <p:nvPr/>
        </p:nvSpPr>
        <p:spPr>
          <a:xfrm>
            <a:off x="1835516" y="5695146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FB64EE-9370-43DD-ABE7-7C5399AA66DB}"/>
              </a:ext>
            </a:extLst>
          </p:cNvPr>
          <p:cNvSpPr txBox="1"/>
          <p:nvPr/>
        </p:nvSpPr>
        <p:spPr>
          <a:xfrm>
            <a:off x="5326899" y="5695146"/>
            <a:ext cx="26016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F36FA8-DE64-B1DD-A7E0-ED1CDE2F84EB}"/>
              </a:ext>
            </a:extLst>
          </p:cNvPr>
          <p:cNvSpPr txBox="1"/>
          <p:nvPr/>
        </p:nvSpPr>
        <p:spPr>
          <a:xfrm>
            <a:off x="9227949" y="5688802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b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2B9C7-25BD-2B26-FFC1-FF0DB6F13723}"/>
              </a:ext>
            </a:extLst>
          </p:cNvPr>
          <p:cNvSpPr/>
          <p:nvPr/>
        </p:nvSpPr>
        <p:spPr>
          <a:xfrm>
            <a:off x="2641600" y="4020538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BD32DD-1ADB-F515-C3E6-D01B41803516}"/>
              </a:ext>
            </a:extLst>
          </p:cNvPr>
          <p:cNvSpPr/>
          <p:nvPr/>
        </p:nvSpPr>
        <p:spPr>
          <a:xfrm>
            <a:off x="6338181" y="3948219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65671D-177D-D422-5A9E-ED1A39E1EA1C}"/>
              </a:ext>
            </a:extLst>
          </p:cNvPr>
          <p:cNvSpPr/>
          <p:nvPr/>
        </p:nvSpPr>
        <p:spPr>
          <a:xfrm>
            <a:off x="9141731" y="3767173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1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37CE7-C8B4-00E0-5C6A-1BCFBFA4F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589079"/>
              </p:ext>
            </p:extLst>
          </p:nvPr>
        </p:nvGraphicFramePr>
        <p:xfrm>
          <a:off x="1605280" y="3032761"/>
          <a:ext cx="9692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86.47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86.43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85.22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87.55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85.98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73.30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69.49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79.16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89.24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79.64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80.14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85.08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8903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BCA381A-7D57-93B9-200D-986F3A760194}"/>
              </a:ext>
            </a:extLst>
          </p:cNvPr>
          <p:cNvSpPr txBox="1"/>
          <p:nvPr/>
        </p:nvSpPr>
        <p:spPr>
          <a:xfrm>
            <a:off x="8654907" y="2514602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3015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37CE7-C8B4-00E0-5C6A-1BCFBFA4F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127323"/>
              </p:ext>
            </p:extLst>
          </p:nvPr>
        </p:nvGraphicFramePr>
        <p:xfrm>
          <a:off x="1605280" y="3032761"/>
          <a:ext cx="969264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85.38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83.31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83.89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latin typeface="Times New Roman" panose="02020603050405020304" pitchFamily="18" charset="0"/>
                        </a:rPr>
                        <a:t>Agreement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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effectLst/>
                          <a:latin typeface="Times New Roman" panose="02020603050405020304" pitchFamily="18" charset="0"/>
                        </a:rPr>
                        <a:t>Correlation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F973DD2-D4ED-4A4D-ED0F-1074364EE896}"/>
              </a:ext>
            </a:extLst>
          </p:cNvPr>
          <p:cNvSpPr txBox="1"/>
          <p:nvPr/>
        </p:nvSpPr>
        <p:spPr>
          <a:xfrm>
            <a:off x="8654907" y="2514602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9289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new features using physics formulas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3356D238-421F-B85C-B40D-C7C94CF8F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29656"/>
                  </p:ext>
                </p:extLst>
              </p:nvPr>
            </p:nvGraphicFramePr>
            <p:xfrm>
              <a:off x="1163662" y="2171700"/>
              <a:ext cx="10646230" cy="376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1171">
                      <a:extLst>
                        <a:ext uri="{9D8B030D-6E8A-4147-A177-3AD203B41FA5}">
                          <a16:colId xmlns:a16="http://schemas.microsoft.com/office/drawing/2014/main" val="2862525267"/>
                        </a:ext>
                      </a:extLst>
                    </a:gridCol>
                    <a:gridCol w="3483429">
                      <a:extLst>
                        <a:ext uri="{9D8B030D-6E8A-4147-A177-3AD203B41FA5}">
                          <a16:colId xmlns:a16="http://schemas.microsoft.com/office/drawing/2014/main" val="1358602479"/>
                        </a:ext>
                      </a:extLst>
                    </a:gridCol>
                    <a:gridCol w="4321630">
                      <a:extLst>
                        <a:ext uri="{9D8B030D-6E8A-4147-A177-3AD203B41FA5}">
                          <a16:colId xmlns:a16="http://schemas.microsoft.com/office/drawing/2014/main" val="4151659515"/>
                        </a:ext>
                      </a:extLst>
                    </a:gridCol>
                  </a:tblGrid>
                  <a:tr h="286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features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 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338939"/>
                      </a:ext>
                    </a:extLst>
                  </a:tr>
                  <a:tr h="3908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p0_pz</a:t>
                          </a:r>
                          <a:endParaRPr lang="zh-TW" altLang="en-US" sz="2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momentum component </a:t>
                          </a:r>
                        </a:p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along  the z-axis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25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TW" sz="25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TW" sz="25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5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TW" sz="25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?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TW" altLang="en-US" sz="25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50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5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5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TW" sz="25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TW" sz="250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2500" i="1" smtClean="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2500" b="0" i="1" smtClean="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2500" b="0" i="1" smtClean="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zh-TW" sz="25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5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TW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(conservation of 4 momentum)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436417"/>
                      </a:ext>
                    </a:extLst>
                  </a:tr>
                  <a:tr h="3908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p1_pz</a:t>
                          </a:r>
                          <a:endParaRPr lang="zh-TW" altLang="en-US" sz="2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450844"/>
                      </a:ext>
                    </a:extLst>
                  </a:tr>
                  <a:tr h="3908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p2_pz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0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4811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pz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0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709897"/>
                      </a:ext>
                    </a:extLst>
                  </a:tr>
                  <a:tr h="4183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momentum</a:t>
                          </a:r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TW" altLang="en-US" sz="25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TW" sz="25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5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sz="2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25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5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5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sz="2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8209450"/>
                      </a:ext>
                    </a:extLst>
                  </a:tr>
                  <a:tr h="385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measure_speed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speed at </a:t>
                          </a:r>
                        </a:p>
                        <a:p>
                          <a:pPr algn="ctr"/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relativistic effects</a:t>
                          </a:r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'</a:t>
                          </a:r>
                          <a:r>
                            <a:rPr lang="en-US" altLang="zh-TW" sz="25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FlightDistance</a:t>
                          </a:r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’/ '</a:t>
                          </a:r>
                          <a:r>
                            <a:rPr lang="en-US" altLang="zh-TW" sz="25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LifeTime</a:t>
                          </a:r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'</a:t>
                          </a:r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888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3356D238-421F-B85C-B40D-C7C94CF8F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29656"/>
                  </p:ext>
                </p:extLst>
              </p:nvPr>
            </p:nvGraphicFramePr>
            <p:xfrm>
              <a:off x="1163662" y="2171700"/>
              <a:ext cx="10646230" cy="3768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1171">
                      <a:extLst>
                        <a:ext uri="{9D8B030D-6E8A-4147-A177-3AD203B41FA5}">
                          <a16:colId xmlns:a16="http://schemas.microsoft.com/office/drawing/2014/main" val="2862525267"/>
                        </a:ext>
                      </a:extLst>
                    </a:gridCol>
                    <a:gridCol w="3483429">
                      <a:extLst>
                        <a:ext uri="{9D8B030D-6E8A-4147-A177-3AD203B41FA5}">
                          <a16:colId xmlns:a16="http://schemas.microsoft.com/office/drawing/2014/main" val="1358602479"/>
                        </a:ext>
                      </a:extLst>
                    </a:gridCol>
                    <a:gridCol w="4321630">
                      <a:extLst>
                        <a:ext uri="{9D8B030D-6E8A-4147-A177-3AD203B41FA5}">
                          <a16:colId xmlns:a16="http://schemas.microsoft.com/office/drawing/2014/main" val="4151659515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features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 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338939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p0_pz</a:t>
                          </a:r>
                          <a:endParaRPr lang="zh-TW" altLang="en-US" sz="2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momentum component </a:t>
                          </a:r>
                        </a:p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along  the z-axis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46338" t="-27742" r="-563" b="-81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43641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p1_pz</a:t>
                          </a:r>
                          <a:endParaRPr lang="zh-TW" altLang="en-US" sz="25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245084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p2_pz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0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48113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pz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0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709897"/>
                      </a:ext>
                    </a:extLst>
                  </a:tr>
                  <a:tr h="5527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momentum</a:t>
                          </a:r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46338" t="-435165" r="-563" b="-179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20945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b="1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measure_speed</a:t>
                          </a:r>
                          <a:endParaRPr lang="zh-TW" altLang="en-US" sz="2500" b="1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speed at </a:t>
                          </a:r>
                        </a:p>
                        <a:p>
                          <a:pPr algn="ctr"/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relativistic effects</a:t>
                          </a:r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'</a:t>
                          </a:r>
                          <a:r>
                            <a:rPr lang="en-US" altLang="zh-TW" sz="25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FlightDistance</a:t>
                          </a:r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’/ '</a:t>
                          </a:r>
                          <a:r>
                            <a:rPr lang="en-US" altLang="zh-TW" sz="25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LifeTime</a:t>
                          </a:r>
                          <a:r>
                            <a:rPr lang="en-US" altLang="zh-TW" sz="25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'</a:t>
                          </a:r>
                          <a:endParaRPr lang="zh-TW" altLang="en-US" sz="25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888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E8F7AE5B-15DF-A9E6-1E94-368D450332F6}"/>
              </a:ext>
            </a:extLst>
          </p:cNvPr>
          <p:cNvSpPr txBox="1"/>
          <p:nvPr/>
        </p:nvSpPr>
        <p:spPr>
          <a:xfrm>
            <a:off x="9166878" y="1694646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new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2974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958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31" y="601436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without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EA7307-9C6B-7F36-4159-B096C0DEB8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31" y="1219971"/>
            <a:ext cx="3431224" cy="23966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2370D2F-D971-3982-492F-23DA1A3F17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545" y="1219971"/>
            <a:ext cx="3431225" cy="23966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74AA37C-729D-F5FC-E487-814B4E51C85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703" y="1219971"/>
            <a:ext cx="3431224" cy="239668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B03EDA8-F537-4E18-EBCC-973886F381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725" y="4079443"/>
            <a:ext cx="3228233" cy="225489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DEA3CDA-DB9C-AE45-2B88-1B1311C06D3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599" y="4079443"/>
            <a:ext cx="3228233" cy="225489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B608EEB-A3E7-15D9-BB1C-94A27D7CFE80}"/>
              </a:ext>
            </a:extLst>
          </p:cNvPr>
          <p:cNvSpPr txBox="1"/>
          <p:nvPr/>
        </p:nvSpPr>
        <p:spPr>
          <a:xfrm>
            <a:off x="974222" y="3570759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Regression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E3444E-E202-4DC5-F58C-4054B19D7BFB}"/>
              </a:ext>
            </a:extLst>
          </p:cNvPr>
          <p:cNvSpPr txBox="1"/>
          <p:nvPr/>
        </p:nvSpPr>
        <p:spPr>
          <a:xfrm>
            <a:off x="5502539" y="3604315"/>
            <a:ext cx="20410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5DE1FD-5C6F-0BCB-0C53-C65DDF28C182}"/>
              </a:ext>
            </a:extLst>
          </p:cNvPr>
          <p:cNvSpPr txBox="1"/>
          <p:nvPr/>
        </p:nvSpPr>
        <p:spPr>
          <a:xfrm>
            <a:off x="9207716" y="3597615"/>
            <a:ext cx="22971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1A80E0-6E54-4711-8ECB-0FF2FEEA3B2E}"/>
              </a:ext>
            </a:extLst>
          </p:cNvPr>
          <p:cNvSpPr txBox="1"/>
          <p:nvPr/>
        </p:nvSpPr>
        <p:spPr>
          <a:xfrm>
            <a:off x="3036020" y="6261177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DC0CCA-DF74-0826-C6A9-F04A6C342716}"/>
              </a:ext>
            </a:extLst>
          </p:cNvPr>
          <p:cNvSpPr txBox="1"/>
          <p:nvPr/>
        </p:nvSpPr>
        <p:spPr>
          <a:xfrm>
            <a:off x="7129191" y="6226586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1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without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1A09CE-26F6-22F8-8251-970076FB90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485" y="2974450"/>
            <a:ext cx="3388534" cy="24030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AFEE09-C0CD-BF3F-E4F6-2A4486170E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421" y="2974450"/>
            <a:ext cx="3388534" cy="24030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73A289-2FEE-46EB-2FD9-4D72E481686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358" y="2974450"/>
            <a:ext cx="3388534" cy="240309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FFC5C69-AFCD-FBAC-67ED-F0F8B7A1EF49}"/>
              </a:ext>
            </a:extLst>
          </p:cNvPr>
          <p:cNvSpPr txBox="1"/>
          <p:nvPr/>
        </p:nvSpPr>
        <p:spPr>
          <a:xfrm>
            <a:off x="1835516" y="5695146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ED5AB7-7275-99B5-5E00-A4757EF23710}"/>
              </a:ext>
            </a:extLst>
          </p:cNvPr>
          <p:cNvSpPr txBox="1"/>
          <p:nvPr/>
        </p:nvSpPr>
        <p:spPr>
          <a:xfrm>
            <a:off x="5326899" y="5695146"/>
            <a:ext cx="26016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9BB91A-35A4-FEF1-2135-2B4CDA32E673}"/>
              </a:ext>
            </a:extLst>
          </p:cNvPr>
          <p:cNvSpPr txBox="1"/>
          <p:nvPr/>
        </p:nvSpPr>
        <p:spPr>
          <a:xfrm>
            <a:off x="9227949" y="5688802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b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8E2F1-58C1-2126-C607-AC2FA6BC1454}"/>
              </a:ext>
            </a:extLst>
          </p:cNvPr>
          <p:cNvSpPr/>
          <p:nvPr/>
        </p:nvSpPr>
        <p:spPr>
          <a:xfrm>
            <a:off x="2524618" y="3772182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29A9B-0B7F-AD7E-F812-D713F6739C71}"/>
              </a:ext>
            </a:extLst>
          </p:cNvPr>
          <p:cNvSpPr/>
          <p:nvPr/>
        </p:nvSpPr>
        <p:spPr>
          <a:xfrm>
            <a:off x="6221199" y="3699863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4D00C-0EF5-6063-06E3-507906CFBC9D}"/>
              </a:ext>
            </a:extLst>
          </p:cNvPr>
          <p:cNvSpPr/>
          <p:nvPr/>
        </p:nvSpPr>
        <p:spPr>
          <a:xfrm>
            <a:off x="9092482" y="3558311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9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without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37CE7-C8B4-00E0-5C6A-1BCFBFA4F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144862"/>
              </p:ext>
            </p:extLst>
          </p:nvPr>
        </p:nvGraphicFramePr>
        <p:xfrm>
          <a:off x="1605280" y="3032761"/>
          <a:ext cx="9692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87.67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85.90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87.12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89.27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90.95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76.28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86.67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8903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3EA6690-83B3-3333-8C2A-75E07A0243F3}"/>
              </a:ext>
            </a:extLst>
          </p:cNvPr>
          <p:cNvSpPr txBox="1"/>
          <p:nvPr/>
        </p:nvSpPr>
        <p:spPr>
          <a:xfrm>
            <a:off x="8654907" y="2514602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new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6169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without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37CE7-C8B4-00E0-5C6A-1BCFBFA4F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628489"/>
              </p:ext>
            </p:extLst>
          </p:nvPr>
        </p:nvGraphicFramePr>
        <p:xfrm>
          <a:off x="1605280" y="3032761"/>
          <a:ext cx="969264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85.34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latin typeface="Times New Roman" panose="02020603050405020304" pitchFamily="18" charset="0"/>
                        </a:rPr>
                        <a:t>Agreement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effectLst/>
                          <a:latin typeface="Times New Roman" panose="02020603050405020304" pitchFamily="18" charset="0"/>
                        </a:rPr>
                        <a:t>Correlation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B9FF9CA-64A2-E71A-8A98-95BD1793E47D}"/>
              </a:ext>
            </a:extLst>
          </p:cNvPr>
          <p:cNvSpPr txBox="1"/>
          <p:nvPr/>
        </p:nvSpPr>
        <p:spPr>
          <a:xfrm>
            <a:off x="8726311" y="2514602"/>
            <a:ext cx="25716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new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966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Description and Model Design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latin typeface="Times New Roman" panose="02020603050405020304" pitchFamily="18" charset="0"/>
              </a:rPr>
              <a:t>Principal Components Analysis (PCA)</a:t>
            </a:r>
          </a:p>
          <a:p>
            <a:pPr marL="514350" indent="-514350" algn="just">
              <a:buAutoNum type="arabicPeriod"/>
            </a:pPr>
            <a:endParaRPr lang="en-US" altLang="zh-TW" sz="3000" dirty="0">
              <a:latin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13D104-3BD0-3DB7-508E-E0161C3C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58" y="2385280"/>
            <a:ext cx="5888955" cy="42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3C68E-B980-45EA-BE33-91A0576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612110"/>
            <a:ext cx="10310191" cy="4321551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The meaning of this competition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 Description and Model Design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Experimental Result</a:t>
            </a:r>
          </a:p>
          <a:p>
            <a:r>
              <a:rPr lang="zh-TW" altLang="en-US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</a:p>
          <a:p>
            <a:r>
              <a:rPr lang="en-US" altLang="zh-TW" sz="3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Reference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4E58026-9EC8-7876-81B0-6C21DD1138E4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1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23" y="42649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38" y="677179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69B046-B832-733B-B5CE-B240F58782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8908" y="4029871"/>
            <a:ext cx="3486425" cy="24352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1DDF77-1477-3C5C-1878-AF961F0790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440" y="4048391"/>
            <a:ext cx="3486426" cy="24352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43419-8B71-E118-F66E-FF980A17DBD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679" y="1279398"/>
            <a:ext cx="3486426" cy="243524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DED67CE-2033-CDB9-D25F-7EF0EAE3EB2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781" y="1279398"/>
            <a:ext cx="3486425" cy="24352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983CBF2-A202-5CBE-59D7-7C1B5FAB120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25" y="1279398"/>
            <a:ext cx="3486425" cy="243524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C152DBD-3088-6BE4-F532-004F06B82783}"/>
              </a:ext>
            </a:extLst>
          </p:cNvPr>
          <p:cNvSpPr txBox="1"/>
          <p:nvPr/>
        </p:nvSpPr>
        <p:spPr>
          <a:xfrm>
            <a:off x="974222" y="3570759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Regression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4E484-3827-B7B9-7D4C-3B1168303122}"/>
              </a:ext>
            </a:extLst>
          </p:cNvPr>
          <p:cNvSpPr txBox="1"/>
          <p:nvPr/>
        </p:nvSpPr>
        <p:spPr>
          <a:xfrm>
            <a:off x="5502539" y="3604315"/>
            <a:ext cx="20410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458E0A-E48C-1621-0F1B-35313EC16003}"/>
              </a:ext>
            </a:extLst>
          </p:cNvPr>
          <p:cNvSpPr txBox="1"/>
          <p:nvPr/>
        </p:nvSpPr>
        <p:spPr>
          <a:xfrm>
            <a:off x="9207716" y="3597615"/>
            <a:ext cx="22971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1162B9-90B8-D9B7-B875-001DBF2B691E}"/>
              </a:ext>
            </a:extLst>
          </p:cNvPr>
          <p:cNvSpPr txBox="1"/>
          <p:nvPr/>
        </p:nvSpPr>
        <p:spPr>
          <a:xfrm>
            <a:off x="3150359" y="6359132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AdaBoost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56C544-5D94-92AE-D9F6-B415F5E2B163}"/>
              </a:ext>
            </a:extLst>
          </p:cNvPr>
          <p:cNvSpPr txBox="1"/>
          <p:nvPr/>
        </p:nvSpPr>
        <p:spPr>
          <a:xfrm>
            <a:off x="7255251" y="6406087"/>
            <a:ext cx="294564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97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416843-1E48-7508-8A1E-66C171E923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287" y="2890451"/>
            <a:ext cx="3526993" cy="25012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A6C9CE-8255-4E59-D34F-4C248246A8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579" y="2890451"/>
            <a:ext cx="3526993" cy="25012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33D44E-E613-901C-2303-32AC1CF436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485" y="2872028"/>
            <a:ext cx="3526993" cy="25012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98FEEA7-DAAB-3B8E-8B4D-524D9AB58DBA}"/>
              </a:ext>
            </a:extLst>
          </p:cNvPr>
          <p:cNvSpPr txBox="1"/>
          <p:nvPr/>
        </p:nvSpPr>
        <p:spPr>
          <a:xfrm>
            <a:off x="1835516" y="5695146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6EC16-8DE4-6704-0594-40CA3FD1D430}"/>
              </a:ext>
            </a:extLst>
          </p:cNvPr>
          <p:cNvSpPr txBox="1"/>
          <p:nvPr/>
        </p:nvSpPr>
        <p:spPr>
          <a:xfrm>
            <a:off x="5326899" y="5695146"/>
            <a:ext cx="26016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3C0E21-C8D3-A2FF-ABDA-86302D4B1893}"/>
              </a:ext>
            </a:extLst>
          </p:cNvPr>
          <p:cNvSpPr txBox="1"/>
          <p:nvPr/>
        </p:nvSpPr>
        <p:spPr>
          <a:xfrm>
            <a:off x="9227949" y="5688802"/>
            <a:ext cx="2019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XGBoost</a:t>
            </a:r>
            <a:b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5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3CFFD7-A625-C26C-3F78-2788C9E5057D}"/>
              </a:ext>
            </a:extLst>
          </p:cNvPr>
          <p:cNvSpPr/>
          <p:nvPr/>
        </p:nvSpPr>
        <p:spPr>
          <a:xfrm>
            <a:off x="2603641" y="3772182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E2BB02-8D95-FFEE-9892-1833FC4BE272}"/>
              </a:ext>
            </a:extLst>
          </p:cNvPr>
          <p:cNvSpPr/>
          <p:nvPr/>
        </p:nvSpPr>
        <p:spPr>
          <a:xfrm>
            <a:off x="6288933" y="3711152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CB95C0-3EF8-9F99-1309-27798EB42242}"/>
              </a:ext>
            </a:extLst>
          </p:cNvPr>
          <p:cNvSpPr/>
          <p:nvPr/>
        </p:nvSpPr>
        <p:spPr>
          <a:xfrm>
            <a:off x="9194083" y="3603467"/>
            <a:ext cx="203200" cy="506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8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37CE7-C8B4-00E0-5C6A-1BCFBFA4F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604923"/>
              </p:ext>
            </p:extLst>
          </p:nvPr>
        </p:nvGraphicFramePr>
        <p:xfrm>
          <a:off x="1605280" y="3032761"/>
          <a:ext cx="9692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85.58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87.06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90.01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75.66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72.75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74.92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78.45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88.51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80.82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84.23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8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6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4768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Results </a:t>
            </a:r>
            <a:r>
              <a:rPr lang="zh-TW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Comparison</a:t>
            </a:r>
            <a:b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4000" b="1" dirty="0">
              <a:solidFill>
                <a:srgbClr val="33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3000" dirty="0">
                <a:effectLst/>
                <a:latin typeface="Times New Roman" panose="02020603050405020304" pitchFamily="18" charset="0"/>
              </a:rPr>
              <a:t>[Training model </a:t>
            </a:r>
            <a:r>
              <a:rPr lang="en-US" altLang="zh-TW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3000" u="sng" dirty="0">
                <a:effectLst/>
                <a:latin typeface="Times New Roman" panose="02020603050405020304" pitchFamily="18" charset="0"/>
              </a:rPr>
              <a:t>PCA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37CE7-C8B4-00E0-5C6A-1BCFBFA4F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230365"/>
              </p:ext>
            </p:extLst>
          </p:nvPr>
        </p:nvGraphicFramePr>
        <p:xfrm>
          <a:off x="1605280" y="3032761"/>
          <a:ext cx="969264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386497216"/>
                    </a:ext>
                  </a:extLst>
                </a:gridCol>
                <a:gridCol w="1359245">
                  <a:extLst>
                    <a:ext uri="{9D8B030D-6E8A-4147-A177-3AD203B41FA5}">
                      <a16:colId xmlns:a16="http://schemas.microsoft.com/office/drawing/2014/main" val="216766493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434212582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2745644023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3704838860"/>
                    </a:ext>
                  </a:extLst>
                </a:gridCol>
                <a:gridCol w="1582969">
                  <a:extLst>
                    <a:ext uri="{9D8B030D-6E8A-4147-A177-3AD203B41FA5}">
                      <a16:colId xmlns:a16="http://schemas.microsoft.com/office/drawing/2014/main" val="12544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35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79.70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84.64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14731"/>
                  </a:ext>
                </a:extLst>
              </a:tr>
              <a:tr h="30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83.87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85.58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87.78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4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82.36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79.41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81.09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83.20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24297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latin typeface="Times New Roman" panose="02020603050405020304" pitchFamily="18" charset="0"/>
                        </a:rPr>
                        <a:t>Agreement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55650"/>
                  </a:ext>
                </a:extLst>
              </a:tr>
              <a:tr h="46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effectLst/>
                          <a:latin typeface="Times New Roman" panose="02020603050405020304" pitchFamily="18" charset="0"/>
                        </a:rPr>
                        <a:t>Correlation</a:t>
                      </a:r>
                      <a:endParaRPr lang="en-US" altLang="zh-TW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25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7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2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 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3B797FD-9E03-B550-E2B0-AAEA76462CEF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08D6BE9-0381-672D-381A-B0645CF2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altLang="zh-TW" sz="3000" u="sng" dirty="0" err="1">
                <a:effectLst/>
                <a:latin typeface="Times New Roman" panose="02020603050405020304" pitchFamily="18" charset="0"/>
              </a:rPr>
              <a:t>XGBoost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is the best model th</a:t>
            </a:r>
            <a:r>
              <a:rPr lang="en-US" altLang="zh-TW" sz="3000" dirty="0">
                <a:latin typeface="Times New Roman" panose="02020603050405020304" pitchFamily="18" charset="0"/>
              </a:rPr>
              <a:t>e other</a:t>
            </a:r>
            <a:r>
              <a:rPr lang="en-US" altLang="zh-TW" sz="3000" dirty="0">
                <a:effectLst/>
                <a:latin typeface="Times New Roman" panose="02020603050405020304" pitchFamily="18" charset="0"/>
              </a:rPr>
              <a:t> methods </a:t>
            </a:r>
          </a:p>
          <a:p>
            <a:pPr marL="514350" indent="-514350" algn="just"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PCA could </a:t>
            </a:r>
            <a:r>
              <a:rPr lang="en-US" altLang="zh-TW" sz="3000" u="sng" dirty="0">
                <a:latin typeface="Times New Roman" panose="02020603050405020304" pitchFamily="18" charset="0"/>
              </a:rPr>
              <a:t>not</a:t>
            </a:r>
            <a:r>
              <a:rPr lang="en-US" altLang="zh-TW" sz="3000" dirty="0">
                <a:latin typeface="Times New Roman" panose="02020603050405020304" pitchFamily="18" charset="0"/>
              </a:rPr>
              <a:t> improve the model performance</a:t>
            </a:r>
            <a:endParaRPr lang="en-US" altLang="zh-TW" sz="3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0D2C0E-6FF1-0829-7706-C8866571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42" y="2989833"/>
            <a:ext cx="4825387" cy="347527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A9B59BF-4B64-68DE-7A75-82DDAB15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13" y="2989833"/>
            <a:ext cx="4825387" cy="347527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A417551-0FCC-040E-4552-9FA0D32446BA}"/>
              </a:ext>
            </a:extLst>
          </p:cNvPr>
          <p:cNvSpPr txBox="1"/>
          <p:nvPr/>
        </p:nvSpPr>
        <p:spPr>
          <a:xfrm>
            <a:off x="2361799" y="6423029"/>
            <a:ext cx="2643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features </a:t>
            </a:r>
            <a:endParaRPr lang="zh-TW" altLang="en-US" sz="25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DECAD-9A43-61FE-F8BA-A4AF73C54725}"/>
              </a:ext>
            </a:extLst>
          </p:cNvPr>
          <p:cNvSpPr txBox="1"/>
          <p:nvPr/>
        </p:nvSpPr>
        <p:spPr>
          <a:xfrm>
            <a:off x="7965149" y="6465112"/>
            <a:ext cx="25716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new features 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8801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B9A8933-8627-12D0-9B1A-E3B10A8D2D75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it down for coffee with the Standard Model ">
            <a:extLst>
              <a:ext uri="{FF2B5EF4-FFF2-40B4-BE49-F238E27FC236}">
                <a16:creationId xmlns:a16="http://schemas.microsoft.com/office/drawing/2014/main" id="{D18D00CD-D38C-DD53-F045-C6F8C841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6082" y="1452473"/>
            <a:ext cx="5395823" cy="40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F02CAB1-A929-4617-4E56-97A7CBE10E81}"/>
              </a:ext>
            </a:extLst>
          </p:cNvPr>
          <p:cNvSpPr txBox="1"/>
          <p:nvPr/>
        </p:nvSpPr>
        <p:spPr>
          <a:xfrm>
            <a:off x="888679" y="5496856"/>
            <a:ext cx="569297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3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 Standard Model </a:t>
            </a:r>
            <a:r>
              <a:rPr lang="en-US" altLang="zh-TW" sz="33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Lagrangian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DC827A-91BA-E403-CAAD-7F31C0E323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3812" y="334335"/>
            <a:ext cx="5046027" cy="61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1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B9A8933-8627-12D0-9B1A-E3B10A8D2D75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24C33070-AB6C-9C18-582C-A79179D52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486" y="1744980"/>
                <a:ext cx="11128513" cy="5113020"/>
              </a:xfrm>
            </p:spPr>
            <p:txBody>
              <a:bodyPr>
                <a:norm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Flavours of Physics: Finding</a:t>
                </a:r>
                <a:r>
                  <a:rPr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>
                        <a:latin typeface="Cambria Math" panose="02040503050406030204" pitchFamily="18" charset="0"/>
                        <a:cs typeface="Times New Roman" panose="02020603050405020304" pitchFamily="18" charset="0"/>
                        <a:hlinkClick r:id="rId2"/>
                      </a:rPr>
                      <m:t>𝜏</m:t>
                    </m:r>
                    <m:r>
                      <a:rPr lang="en-US" altLang="zh-TW" sz="3200">
                        <a:latin typeface="Cambria Math" panose="02040503050406030204" pitchFamily="18" charset="0"/>
                        <a:cs typeface="Times New Roman" panose="02020603050405020304" pitchFamily="18" charset="0"/>
                        <a:hlinkClick r:id="rId2"/>
                      </a:rPr>
                      <m:t>→ </m:t>
                    </m:r>
                    <m:r>
                      <a:rPr lang="zh-TW" altLang="en-US" sz="3200">
                        <a:latin typeface="Cambria Math" panose="02040503050406030204" pitchFamily="18" charset="0"/>
                        <a:cs typeface="Times New Roman" panose="02020603050405020304" pitchFamily="18" charset="0"/>
                        <a:hlinkClick r:id="rId2"/>
                      </a:rPr>
                      <m:t>𝜇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>
                        <a:latin typeface="Cambria Math" panose="02040503050406030204" pitchFamily="18" charset="0"/>
                        <a:cs typeface="Times New Roman" panose="02020603050405020304" pitchFamily="18" charset="0"/>
                        <a:hlinkClick r:id="rId2"/>
                      </a:rPr>
                      <m:t>𝜇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>
                        <a:latin typeface="Cambria Math" panose="02040503050406030204" pitchFamily="18" charset="0"/>
                        <a:cs typeface="Times New Roman" panose="02020603050405020304" pitchFamily="18" charset="0"/>
                        <a:hlinkClick r:id="rId2"/>
                      </a:rPr>
                      <m:t>𝜇</m:t>
                    </m:r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 </a:t>
                </a:r>
                <a:r>
                  <a:rPr lang="en-US" altLang="zh-TW" sz="3000" dirty="0">
                    <a:effectLst/>
                    <a:latin typeface="Times New Roman" panose="02020603050405020304" pitchFamily="18" charset="0"/>
                    <a:hlinkClick r:id="rId2"/>
                  </a:rPr>
                  <a:t>(2015 Kaggle)</a:t>
                </a:r>
                <a:endParaRPr lang="en-US" altLang="zh-TW" sz="3000" dirty="0">
                  <a:effectLst/>
                  <a:latin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en-US" altLang="zh-TW" sz="3000" dirty="0">
                    <a:effectLst/>
                    <a:latin typeface="Times New Roman" panose="02020603050405020304" pitchFamily="18" charset="0"/>
                    <a:hlinkClick r:id="rId3"/>
                  </a:rPr>
                  <a:t>The </a:t>
                </a:r>
                <a:r>
                  <a:rPr lang="en-US" altLang="zh-TW" sz="3000" dirty="0" err="1">
                    <a:effectLst/>
                    <a:latin typeface="Times New Roman" panose="02020603050405020304" pitchFamily="18" charset="0"/>
                    <a:hlinkClick r:id="rId3"/>
                  </a:rPr>
                  <a:t>LHCb</a:t>
                </a:r>
                <a:r>
                  <a:rPr lang="en-US" altLang="zh-TW" sz="3000" dirty="0">
                    <a:effectLst/>
                    <a:latin typeface="Times New Roman" panose="02020603050405020304" pitchFamily="18" charset="0"/>
                    <a:hlinkClick r:id="rId3"/>
                  </a:rPr>
                  <a:t> collaboration (CERN)</a:t>
                </a:r>
                <a:endParaRPr lang="en-US" altLang="zh-TW" sz="3000" dirty="0">
                  <a:latin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en-US" altLang="zh-TW" sz="3000" dirty="0" err="1">
                    <a:effectLst/>
                    <a:latin typeface="Times New Roman" panose="02020603050405020304" pitchFamily="18" charset="0"/>
                    <a:hlinkClick r:id="rId4"/>
                  </a:rPr>
                  <a:t>Skle</a:t>
                </a:r>
                <a:r>
                  <a:rPr lang="en-US" altLang="zh-TW" sz="3000" dirty="0" err="1">
                    <a:latin typeface="Times New Roman" panose="02020603050405020304" pitchFamily="18" charset="0"/>
                    <a:hlinkClick r:id="rId4"/>
                  </a:rPr>
                  <a:t>arn</a:t>
                </a:r>
                <a:endParaRPr lang="en-US" altLang="zh-TW" sz="3000" dirty="0">
                  <a:latin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en-US" altLang="zh-TW" sz="3000" dirty="0" err="1">
                    <a:effectLst/>
                    <a:latin typeface="Times New Roman" panose="02020603050405020304" pitchFamily="18" charset="0"/>
                    <a:hlinkClick r:id="rId5"/>
                  </a:rPr>
                  <a:t>XGBoost</a:t>
                </a:r>
                <a:endParaRPr lang="en-US" altLang="zh-TW" sz="3000" dirty="0">
                  <a:effectLst/>
                  <a:latin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en-US" altLang="zh-TW" sz="3000" dirty="0">
                    <a:latin typeface="Times New Roman" panose="02020603050405020304" pitchFamily="18" charset="0"/>
                    <a:hlinkClick r:id="rId6"/>
                  </a:rPr>
                  <a:t>Nice explanation of particle physics</a:t>
                </a:r>
                <a:endParaRPr lang="en-US" altLang="zh-TW" sz="3000" dirty="0">
                  <a:latin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en-US" altLang="zh-TW" sz="3000" dirty="0">
                    <a:effectLst/>
                    <a:latin typeface="Times New Roman" panose="02020603050405020304" pitchFamily="18" charset="0"/>
                    <a:hlinkClick r:id="rId7"/>
                  </a:rPr>
                  <a:t>Introduction to Monte Carlo for Particle Physics Study</a:t>
                </a:r>
                <a:endParaRPr lang="en-US" altLang="zh-TW" sz="30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24C33070-AB6C-9C18-582C-A79179D52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486" y="1744980"/>
                <a:ext cx="11128513" cy="5113020"/>
              </a:xfrm>
              <a:blipFill>
                <a:blip r:embed="rId8"/>
                <a:stretch>
                  <a:fillRect l="-1205" t="-2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3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08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97F348-D86E-9BF9-87EB-0ECED0F279A6}"/>
              </a:ext>
            </a:extLst>
          </p:cNvPr>
          <p:cNvSpPr txBox="1"/>
          <p:nvPr/>
        </p:nvSpPr>
        <p:spPr>
          <a:xfrm>
            <a:off x="3444240" y="5869494"/>
            <a:ext cx="616419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5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Model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Standard Model | CERN">
            <a:extLst>
              <a:ext uri="{FF2B5EF4-FFF2-40B4-BE49-F238E27FC236}">
                <a16:creationId xmlns:a16="http://schemas.microsoft.com/office/drawing/2014/main" id="{A92BC4D6-90E0-51E3-7A2F-E9C6870A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3960" y="1653031"/>
            <a:ext cx="739648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851A68-3091-65FB-2113-3F5706414D90}"/>
              </a:ext>
            </a:extLst>
          </p:cNvPr>
          <p:cNvSpPr/>
          <p:nvPr/>
        </p:nvSpPr>
        <p:spPr>
          <a:xfrm>
            <a:off x="3220720" y="2011680"/>
            <a:ext cx="2133600" cy="3566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77F9CA-215A-25DF-A16D-DF645BAA31C6}"/>
              </a:ext>
            </a:extLst>
          </p:cNvPr>
          <p:cNvSpPr/>
          <p:nvPr/>
        </p:nvSpPr>
        <p:spPr>
          <a:xfrm>
            <a:off x="5425440" y="2011680"/>
            <a:ext cx="3891279" cy="35661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5E6F6C-60DF-52DF-289E-E9F51C8C5BD0}"/>
              </a:ext>
            </a:extLst>
          </p:cNvPr>
          <p:cNvSpPr txBox="1"/>
          <p:nvPr/>
        </p:nvSpPr>
        <p:spPr>
          <a:xfrm>
            <a:off x="3214551" y="977344"/>
            <a:ext cx="2133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fermion</a:t>
            </a:r>
          </a:p>
          <a:p>
            <a:pPr algn="ctr"/>
            <a:r>
              <a:rPr lang="en-US" altLang="zh-TW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  II  III</a:t>
            </a:r>
            <a:endParaRPr lang="zh-TW" alt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DDC175-4148-FC15-5A81-43FE5DE092A1}"/>
              </a:ext>
            </a:extLst>
          </p:cNvPr>
          <p:cNvSpPr txBox="1"/>
          <p:nvPr/>
        </p:nvSpPr>
        <p:spPr>
          <a:xfrm>
            <a:off x="6908802" y="1031845"/>
            <a:ext cx="24728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boson</a:t>
            </a:r>
          </a:p>
          <a:p>
            <a:pPr algn="ctr"/>
            <a:r>
              <a:rPr lang="en-US" altLang="zh-TW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QED EWT QCD</a:t>
            </a:r>
            <a:endParaRPr lang="zh-TW" altLang="en-US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1E7EE4-C684-AAF9-68FC-CA559D77FAC6}"/>
              </a:ext>
            </a:extLst>
          </p:cNvPr>
          <p:cNvSpPr/>
          <p:nvPr/>
        </p:nvSpPr>
        <p:spPr>
          <a:xfrm>
            <a:off x="3220720" y="3940628"/>
            <a:ext cx="2133600" cy="16412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768F82-ACC6-4726-B0E2-7484FA83C818}"/>
              </a:ext>
            </a:extLst>
          </p:cNvPr>
          <p:cNvSpPr txBox="1"/>
          <p:nvPr/>
        </p:nvSpPr>
        <p:spPr>
          <a:xfrm>
            <a:off x="872672" y="4292159"/>
            <a:ext cx="16865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leptons</a:t>
            </a:r>
            <a:endParaRPr lang="zh-TW" altLang="en-US" sz="3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65F81-776A-AAB5-6A0A-07BCFBEB4EFD}"/>
              </a:ext>
            </a:extLst>
          </p:cNvPr>
          <p:cNvSpPr/>
          <p:nvPr/>
        </p:nvSpPr>
        <p:spPr>
          <a:xfrm>
            <a:off x="3995056" y="3940629"/>
            <a:ext cx="1359264" cy="7894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9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/>
      <p:bldP spid="6" grpId="1"/>
      <p:bldP spid="7" grpId="0"/>
      <p:bldP spid="7" grpId="1"/>
      <p:bldP spid="9" grpId="0" animBg="1"/>
      <p:bldP spid="9" grpId="1" animBg="1"/>
      <p:bldP spid="10" grpId="0"/>
      <p:bldP spid="10" grpId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meaning of this competition 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6" y="1744980"/>
            <a:ext cx="11128513" cy="511302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SM: conservation of lepton number</a:t>
            </a:r>
          </a:p>
          <a:p>
            <a:pPr marL="514350" indent="-514350" algn="just"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Beyond the SM (BSM): </a:t>
            </a:r>
            <a:r>
              <a:rPr lang="en-US" altLang="zh-TW" sz="3000" u="sng" dirty="0">
                <a:latin typeface="Times New Roman" panose="02020603050405020304" pitchFamily="18" charset="0"/>
              </a:rPr>
              <a:t>lepton number violation</a:t>
            </a:r>
            <a:r>
              <a:rPr lang="en-US" altLang="zh-TW" sz="3000" dirty="0">
                <a:latin typeface="Times New Roman" panose="02020603050405020304" pitchFamily="18" charset="0"/>
              </a:rPr>
              <a:t> (LNV)</a:t>
            </a:r>
          </a:p>
          <a:p>
            <a:pPr marL="514350" indent="-514350" algn="just">
              <a:buAutoNum type="arabicPeriod"/>
            </a:pPr>
            <a:endParaRPr lang="en-US" altLang="zh-TW" sz="30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C848B6-D971-0B2F-5F19-D9943FDC4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347" y="3048071"/>
            <a:ext cx="4540937" cy="3688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B1776E3-C45A-99CF-8022-14F185B17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7742" y="425988"/>
            <a:ext cx="5115720" cy="631009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7E2C92D-BD5B-8B08-76B3-705F4ABBD32E}"/>
              </a:ext>
            </a:extLst>
          </p:cNvPr>
          <p:cNvSpPr/>
          <p:nvPr/>
        </p:nvSpPr>
        <p:spPr>
          <a:xfrm>
            <a:off x="6770914" y="6004561"/>
            <a:ext cx="4841966" cy="25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23D926-6F75-B014-3712-49D9AB8F81D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348" y="3316050"/>
            <a:ext cx="5581812" cy="342003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FF7B248-40F9-CB9A-4136-22DD2A094CCB}"/>
              </a:ext>
            </a:extLst>
          </p:cNvPr>
          <p:cNvSpPr/>
          <p:nvPr/>
        </p:nvSpPr>
        <p:spPr>
          <a:xfrm>
            <a:off x="915346" y="3426823"/>
            <a:ext cx="5420140" cy="274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1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61" y="22369"/>
            <a:ext cx="9601200" cy="698142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meaning of this competition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8A7EF8E1-0F87-24CB-E069-4B45D68026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266434"/>
                  </p:ext>
                </p:extLst>
              </p:nvPr>
            </p:nvGraphicFramePr>
            <p:xfrm>
              <a:off x="1006948" y="2221255"/>
              <a:ext cx="5262880" cy="2392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67">
                      <a:extLst>
                        <a:ext uri="{9D8B030D-6E8A-4147-A177-3AD203B41FA5}">
                          <a16:colId xmlns:a16="http://schemas.microsoft.com/office/drawing/2014/main" val="2174992118"/>
                        </a:ext>
                      </a:extLst>
                    </a:gridCol>
                    <a:gridCol w="967390">
                      <a:extLst>
                        <a:ext uri="{9D8B030D-6E8A-4147-A177-3AD203B41FA5}">
                          <a16:colId xmlns:a16="http://schemas.microsoft.com/office/drawing/2014/main" val="3298054203"/>
                        </a:ext>
                      </a:extLst>
                    </a:gridCol>
                    <a:gridCol w="2185952">
                      <a:extLst>
                        <a:ext uri="{9D8B030D-6E8A-4147-A177-3AD203B41FA5}">
                          <a16:colId xmlns:a16="http://schemas.microsoft.com/office/drawing/2014/main" val="2691273164"/>
                        </a:ext>
                      </a:extLst>
                    </a:gridCol>
                    <a:gridCol w="1576671">
                      <a:extLst>
                        <a:ext uri="{9D8B030D-6E8A-4147-A177-3AD203B41FA5}">
                          <a16:colId xmlns:a16="http://schemas.microsoft.com/office/drawing/2014/main" val="3335825842"/>
                        </a:ext>
                      </a:extLst>
                    </a:gridCol>
                  </a:tblGrid>
                  <a:tr h="345440">
                    <a:tc>
                      <a:txBody>
                        <a:bodyPr/>
                        <a:lstStyle/>
                        <a:p>
                          <a:endParaRPr lang="zh-TW" altLang="en-US" sz="2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latin typeface="Times New Roman" panose="02020603050405020304" pitchFamily="18" charset="0"/>
                            </a:rPr>
                            <a:t>conservation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25219"/>
                      </a:ext>
                    </a:extLst>
                  </a:tr>
                  <a:tr h="241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63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8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TW" altLang="en-US" sz="25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8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TW" altLang="en-US" sz="25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65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8A7EF8E1-0F87-24CB-E069-4B45D68026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266434"/>
                  </p:ext>
                </p:extLst>
              </p:nvPr>
            </p:nvGraphicFramePr>
            <p:xfrm>
              <a:off x="1006948" y="2221255"/>
              <a:ext cx="5262880" cy="2392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67">
                      <a:extLst>
                        <a:ext uri="{9D8B030D-6E8A-4147-A177-3AD203B41FA5}">
                          <a16:colId xmlns:a16="http://schemas.microsoft.com/office/drawing/2014/main" val="2174992118"/>
                        </a:ext>
                      </a:extLst>
                    </a:gridCol>
                    <a:gridCol w="967390">
                      <a:extLst>
                        <a:ext uri="{9D8B030D-6E8A-4147-A177-3AD203B41FA5}">
                          <a16:colId xmlns:a16="http://schemas.microsoft.com/office/drawing/2014/main" val="3298054203"/>
                        </a:ext>
                      </a:extLst>
                    </a:gridCol>
                    <a:gridCol w="2185952">
                      <a:extLst>
                        <a:ext uri="{9D8B030D-6E8A-4147-A177-3AD203B41FA5}">
                          <a16:colId xmlns:a16="http://schemas.microsoft.com/office/drawing/2014/main" val="2691273164"/>
                        </a:ext>
                      </a:extLst>
                    </a:gridCol>
                    <a:gridCol w="1576671">
                      <a:extLst>
                        <a:ext uri="{9D8B030D-6E8A-4147-A177-3AD203B41FA5}">
                          <a16:colId xmlns:a16="http://schemas.microsoft.com/office/drawing/2014/main" val="3335825842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endParaRPr lang="zh-TW" altLang="en-US" sz="2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latin typeface="Times New Roman" panose="02020603050405020304" pitchFamily="18" charset="0"/>
                            </a:rPr>
                            <a:t>conservation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25219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9" t="-107792" r="-897701" b="-3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631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9" t="-205128" r="-897701" b="-2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84976"/>
                      </a:ext>
                    </a:extLst>
                  </a:tr>
                  <a:tr h="50311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9" t="-290244" r="-897701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8046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49" t="-410256" r="-897701" b="-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65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B6265E-7A9C-12B5-CE15-D46AA119D747}"/>
                  </a:ext>
                </a:extLst>
              </p:cNvPr>
              <p:cNvSpPr txBox="1"/>
              <p:nvPr/>
            </p:nvSpPr>
            <p:spPr>
              <a:xfrm>
                <a:off x="1785462" y="2221255"/>
                <a:ext cx="292442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sz="25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zh-TW" alt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zh-TW" alt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B6265E-7A9C-12B5-CE15-D46AA119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62" y="2221255"/>
                <a:ext cx="292442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5">
                <a:extLst>
                  <a:ext uri="{FF2B5EF4-FFF2-40B4-BE49-F238E27FC236}">
                    <a16:creationId xmlns:a16="http://schemas.microsoft.com/office/drawing/2014/main" id="{12B13F01-0832-2AC9-02DA-5BA5F8EDE9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468151"/>
                  </p:ext>
                </p:extLst>
              </p:nvPr>
            </p:nvGraphicFramePr>
            <p:xfrm>
              <a:off x="6634480" y="4375599"/>
              <a:ext cx="5262880" cy="2392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67">
                      <a:extLst>
                        <a:ext uri="{9D8B030D-6E8A-4147-A177-3AD203B41FA5}">
                          <a16:colId xmlns:a16="http://schemas.microsoft.com/office/drawing/2014/main" val="2174992118"/>
                        </a:ext>
                      </a:extLst>
                    </a:gridCol>
                    <a:gridCol w="967390">
                      <a:extLst>
                        <a:ext uri="{9D8B030D-6E8A-4147-A177-3AD203B41FA5}">
                          <a16:colId xmlns:a16="http://schemas.microsoft.com/office/drawing/2014/main" val="3298054203"/>
                        </a:ext>
                      </a:extLst>
                    </a:gridCol>
                    <a:gridCol w="2185952">
                      <a:extLst>
                        <a:ext uri="{9D8B030D-6E8A-4147-A177-3AD203B41FA5}">
                          <a16:colId xmlns:a16="http://schemas.microsoft.com/office/drawing/2014/main" val="2691273164"/>
                        </a:ext>
                      </a:extLst>
                    </a:gridCol>
                    <a:gridCol w="1576671">
                      <a:extLst>
                        <a:ext uri="{9D8B030D-6E8A-4147-A177-3AD203B41FA5}">
                          <a16:colId xmlns:a16="http://schemas.microsoft.com/office/drawing/2014/main" val="3335825842"/>
                        </a:ext>
                      </a:extLst>
                    </a:gridCol>
                  </a:tblGrid>
                  <a:tr h="345440">
                    <a:tc>
                      <a:txBody>
                        <a:bodyPr/>
                        <a:lstStyle/>
                        <a:p>
                          <a:endParaRPr lang="zh-TW" altLang="en-US" sz="2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Times New Roman" panose="02020603050405020304" pitchFamily="18" charset="0"/>
                            </a:rPr>
                            <a:t>conservation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25219"/>
                      </a:ext>
                    </a:extLst>
                  </a:tr>
                  <a:tr h="241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1 + 1 + (-1)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63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8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TW" altLang="en-US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+ 1 + (-1)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8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TW" altLang="en-US" sz="2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65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5">
                <a:extLst>
                  <a:ext uri="{FF2B5EF4-FFF2-40B4-BE49-F238E27FC236}">
                    <a16:creationId xmlns:a16="http://schemas.microsoft.com/office/drawing/2014/main" id="{12B13F01-0832-2AC9-02DA-5BA5F8EDE9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468151"/>
                  </p:ext>
                </p:extLst>
              </p:nvPr>
            </p:nvGraphicFramePr>
            <p:xfrm>
              <a:off x="6634480" y="4375599"/>
              <a:ext cx="5262880" cy="2392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67">
                      <a:extLst>
                        <a:ext uri="{9D8B030D-6E8A-4147-A177-3AD203B41FA5}">
                          <a16:colId xmlns:a16="http://schemas.microsoft.com/office/drawing/2014/main" val="2174992118"/>
                        </a:ext>
                      </a:extLst>
                    </a:gridCol>
                    <a:gridCol w="967390">
                      <a:extLst>
                        <a:ext uri="{9D8B030D-6E8A-4147-A177-3AD203B41FA5}">
                          <a16:colId xmlns:a16="http://schemas.microsoft.com/office/drawing/2014/main" val="3298054203"/>
                        </a:ext>
                      </a:extLst>
                    </a:gridCol>
                    <a:gridCol w="2185952">
                      <a:extLst>
                        <a:ext uri="{9D8B030D-6E8A-4147-A177-3AD203B41FA5}">
                          <a16:colId xmlns:a16="http://schemas.microsoft.com/office/drawing/2014/main" val="2691273164"/>
                        </a:ext>
                      </a:extLst>
                    </a:gridCol>
                    <a:gridCol w="1576671">
                      <a:extLst>
                        <a:ext uri="{9D8B030D-6E8A-4147-A177-3AD203B41FA5}">
                          <a16:colId xmlns:a16="http://schemas.microsoft.com/office/drawing/2014/main" val="3335825842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endParaRPr lang="zh-TW" altLang="en-US" sz="2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>
                              <a:latin typeface="Times New Roman" panose="02020603050405020304" pitchFamily="18" charset="0"/>
                            </a:rPr>
                            <a:t>conservation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25219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49" t="-106410" r="-897701" b="-3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1 + 1 + (-1)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631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49" t="-209091" r="-897701" b="-2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84976"/>
                      </a:ext>
                    </a:extLst>
                  </a:tr>
                  <a:tr h="50311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49" t="-286747" r="-897701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+ 1 + (-1)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8046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49" t="-411538" r="-897701" b="-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65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97319F9-ED77-F213-C109-9F572AF16E2F}"/>
                  </a:ext>
                </a:extLst>
              </p:cNvPr>
              <p:cNvSpPr txBox="1"/>
              <p:nvPr/>
            </p:nvSpPr>
            <p:spPr>
              <a:xfrm>
                <a:off x="7168771" y="4375599"/>
                <a:ext cx="3137986" cy="4770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25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TW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TW" sz="25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TW" alt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97319F9-ED77-F213-C109-9F572AF16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771" y="4375599"/>
                <a:ext cx="313798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0A72DB-04D5-62AE-D66F-19F4191E33C1}"/>
              </a:ext>
            </a:extLst>
          </p:cNvPr>
          <p:cNvSpPr txBox="1"/>
          <p:nvPr/>
        </p:nvSpPr>
        <p:spPr>
          <a:xfrm>
            <a:off x="1010009" y="794191"/>
            <a:ext cx="471424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000" dirty="0">
                <a:ln>
                  <a:solidFill>
                    <a:schemeClr val="tx1"/>
                  </a:solidFill>
                </a:ln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000" dirty="0">
                <a:latin typeface="Times New Roman" panose="02020603050405020304" pitchFamily="18" charset="0"/>
              </a:rPr>
              <a:t>L: lepton number </a:t>
            </a:r>
            <a:r>
              <a:rPr lang="en-US" altLang="zh-TW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violation</a:t>
            </a:r>
            <a:r>
              <a:rPr lang="en-US" altLang="zh-TW" sz="3000" dirty="0"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TW" sz="3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LF: </a:t>
            </a:r>
            <a:r>
              <a:rPr lang="en-US" altLang="zh-TW" sz="3000" dirty="0">
                <a:latin typeface="Times New Roman" panose="02020603050405020304" pitchFamily="18" charset="0"/>
              </a:rPr>
              <a:t>lepton family </a:t>
            </a:r>
            <a:r>
              <a:rPr lang="en-US" altLang="zh-TW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violation</a:t>
            </a:r>
            <a:r>
              <a:rPr lang="en-US" altLang="zh-TW" sz="3000" dirty="0">
                <a:latin typeface="Times New Roman" panose="02020603050405020304" pitchFamily="18" charset="0"/>
              </a:rPr>
              <a:t>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5">
                <a:extLst>
                  <a:ext uri="{FF2B5EF4-FFF2-40B4-BE49-F238E27FC236}">
                    <a16:creationId xmlns:a16="http://schemas.microsoft.com/office/drawing/2014/main" id="{AEF71AA1-1A61-C399-7923-32ACD096F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787820"/>
                  </p:ext>
                </p:extLst>
              </p:nvPr>
            </p:nvGraphicFramePr>
            <p:xfrm>
              <a:off x="6634480" y="1546212"/>
              <a:ext cx="5262880" cy="2392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67">
                      <a:extLst>
                        <a:ext uri="{9D8B030D-6E8A-4147-A177-3AD203B41FA5}">
                          <a16:colId xmlns:a16="http://schemas.microsoft.com/office/drawing/2014/main" val="2174992118"/>
                        </a:ext>
                      </a:extLst>
                    </a:gridCol>
                    <a:gridCol w="967390">
                      <a:extLst>
                        <a:ext uri="{9D8B030D-6E8A-4147-A177-3AD203B41FA5}">
                          <a16:colId xmlns:a16="http://schemas.microsoft.com/office/drawing/2014/main" val="3298054203"/>
                        </a:ext>
                      </a:extLst>
                    </a:gridCol>
                    <a:gridCol w="2185952">
                      <a:extLst>
                        <a:ext uri="{9D8B030D-6E8A-4147-A177-3AD203B41FA5}">
                          <a16:colId xmlns:a16="http://schemas.microsoft.com/office/drawing/2014/main" val="2691273164"/>
                        </a:ext>
                      </a:extLst>
                    </a:gridCol>
                    <a:gridCol w="1576671">
                      <a:extLst>
                        <a:ext uri="{9D8B030D-6E8A-4147-A177-3AD203B41FA5}">
                          <a16:colId xmlns:a16="http://schemas.microsoft.com/office/drawing/2014/main" val="3335825842"/>
                        </a:ext>
                      </a:extLst>
                    </a:gridCol>
                  </a:tblGrid>
                  <a:tr h="345440">
                    <a:tc>
                      <a:txBody>
                        <a:bodyPr/>
                        <a:lstStyle/>
                        <a:p>
                          <a:endParaRPr lang="zh-TW" altLang="en-US" sz="2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latin typeface="Times New Roman" panose="02020603050405020304" pitchFamily="18" charset="0"/>
                            </a:rPr>
                            <a:t>conservation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25219"/>
                      </a:ext>
                    </a:extLst>
                  </a:tr>
                  <a:tr h="241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TW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(-1)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63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(-1)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8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TW" altLang="en-US" sz="25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8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5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zh-TW" altLang="en-US" sz="25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65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5">
                <a:extLst>
                  <a:ext uri="{FF2B5EF4-FFF2-40B4-BE49-F238E27FC236}">
                    <a16:creationId xmlns:a16="http://schemas.microsoft.com/office/drawing/2014/main" id="{AEF71AA1-1A61-C399-7923-32ACD096F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787820"/>
                  </p:ext>
                </p:extLst>
              </p:nvPr>
            </p:nvGraphicFramePr>
            <p:xfrm>
              <a:off x="6634480" y="1546212"/>
              <a:ext cx="5262880" cy="23928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867">
                      <a:extLst>
                        <a:ext uri="{9D8B030D-6E8A-4147-A177-3AD203B41FA5}">
                          <a16:colId xmlns:a16="http://schemas.microsoft.com/office/drawing/2014/main" val="2174992118"/>
                        </a:ext>
                      </a:extLst>
                    </a:gridCol>
                    <a:gridCol w="967390">
                      <a:extLst>
                        <a:ext uri="{9D8B030D-6E8A-4147-A177-3AD203B41FA5}">
                          <a16:colId xmlns:a16="http://schemas.microsoft.com/office/drawing/2014/main" val="3298054203"/>
                        </a:ext>
                      </a:extLst>
                    </a:gridCol>
                    <a:gridCol w="2185952">
                      <a:extLst>
                        <a:ext uri="{9D8B030D-6E8A-4147-A177-3AD203B41FA5}">
                          <a16:colId xmlns:a16="http://schemas.microsoft.com/office/drawing/2014/main" val="2691273164"/>
                        </a:ext>
                      </a:extLst>
                    </a:gridCol>
                    <a:gridCol w="1576671">
                      <a:extLst>
                        <a:ext uri="{9D8B030D-6E8A-4147-A177-3AD203B41FA5}">
                          <a16:colId xmlns:a16="http://schemas.microsoft.com/office/drawing/2014/main" val="3335825842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endParaRPr lang="zh-TW" altLang="en-US" sz="25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latin typeface="Times New Roman" panose="02020603050405020304" pitchFamily="18" charset="0"/>
                            </a:rPr>
                            <a:t>conservation</a:t>
                          </a:r>
                          <a:endParaRPr lang="zh-TW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325219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149" t="-106410" r="-897701" b="-3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(-1)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631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149" t="-209091" r="-897701" b="-2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(-1)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84976"/>
                      </a:ext>
                    </a:extLst>
                  </a:tr>
                  <a:tr h="50311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149" t="-286747" r="-897701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8046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149" t="-411538" r="-897701" b="-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0 + 0 + 0</a:t>
                          </a: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65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394BDC7-BA24-8D90-8777-0C6EA4C993CE}"/>
                  </a:ext>
                </a:extLst>
              </p:cNvPr>
              <p:cNvSpPr txBox="1"/>
              <p:nvPr/>
            </p:nvSpPr>
            <p:spPr>
              <a:xfrm>
                <a:off x="7450704" y="1546212"/>
                <a:ext cx="295313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25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TW" alt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394BDC7-BA24-8D90-8777-0C6EA4C9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704" y="1546212"/>
                <a:ext cx="2953136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E54494-D2B3-9A70-5BDD-E41D43A51072}"/>
              </a:ext>
            </a:extLst>
          </p:cNvPr>
          <p:cNvSpPr txBox="1"/>
          <p:nvPr/>
        </p:nvSpPr>
        <p:spPr>
          <a:xfrm>
            <a:off x="11394440" y="992214"/>
            <a:ext cx="5029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930F633-30DB-4EEA-57FB-E8D1845472B0}"/>
              </a:ext>
            </a:extLst>
          </p:cNvPr>
          <p:cNvSpPr txBox="1"/>
          <p:nvPr/>
        </p:nvSpPr>
        <p:spPr>
          <a:xfrm>
            <a:off x="11139882" y="3861371"/>
            <a:ext cx="764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LF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Patrick Koppenburg 🐘 on Twitter: &quot;It's been a while since I last wrote  about lepton universality. The Standard Model assumes that all charged  leptons - electrons, muons, taus - couple identically to">
            <a:extLst>
              <a:ext uri="{FF2B5EF4-FFF2-40B4-BE49-F238E27FC236}">
                <a16:creationId xmlns:a16="http://schemas.microsoft.com/office/drawing/2014/main" id="{E8F55179-AFA9-1AAE-A965-401E61E7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48" y="4812115"/>
            <a:ext cx="3081258" cy="19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6DCC1B6-9BB4-20B6-F19A-AA0605D50735}"/>
              </a:ext>
            </a:extLst>
          </p:cNvPr>
          <p:cNvSpPr txBox="1"/>
          <p:nvPr/>
        </p:nvSpPr>
        <p:spPr>
          <a:xfrm>
            <a:off x="5275516" y="2730805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7D4ACD-82A5-56F5-86BC-2FA363CB652D}"/>
              </a:ext>
            </a:extLst>
          </p:cNvPr>
          <p:cNvSpPr txBox="1"/>
          <p:nvPr/>
        </p:nvSpPr>
        <p:spPr>
          <a:xfrm>
            <a:off x="5275516" y="3179163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A96026-9EB0-38DE-1EBE-D7C9576B9883}"/>
              </a:ext>
            </a:extLst>
          </p:cNvPr>
          <p:cNvSpPr txBox="1"/>
          <p:nvPr/>
        </p:nvSpPr>
        <p:spPr>
          <a:xfrm>
            <a:off x="5279566" y="3695609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6C0386-6183-B0D5-6E36-911A449D5CB5}"/>
              </a:ext>
            </a:extLst>
          </p:cNvPr>
          <p:cNvSpPr txBox="1"/>
          <p:nvPr/>
        </p:nvSpPr>
        <p:spPr>
          <a:xfrm>
            <a:off x="5275516" y="4197141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8F9B66-3921-470F-75A7-DF47CDF923A7}"/>
              </a:ext>
            </a:extLst>
          </p:cNvPr>
          <p:cNvSpPr txBox="1"/>
          <p:nvPr/>
        </p:nvSpPr>
        <p:spPr>
          <a:xfrm>
            <a:off x="10873652" y="2007798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TW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endParaRPr lang="zh-TW" alt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EA55BE-39D4-7F58-797D-B53FB374DBD3}"/>
              </a:ext>
            </a:extLst>
          </p:cNvPr>
          <p:cNvSpPr txBox="1"/>
          <p:nvPr/>
        </p:nvSpPr>
        <p:spPr>
          <a:xfrm>
            <a:off x="10873652" y="2456156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1EC0199-58C5-D380-3E6F-493C89EA911F}"/>
              </a:ext>
            </a:extLst>
          </p:cNvPr>
          <p:cNvSpPr txBox="1"/>
          <p:nvPr/>
        </p:nvSpPr>
        <p:spPr>
          <a:xfrm>
            <a:off x="10877702" y="2972602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E9A2FF-C10E-F630-587E-502C03A80A31}"/>
              </a:ext>
            </a:extLst>
          </p:cNvPr>
          <p:cNvSpPr txBox="1"/>
          <p:nvPr/>
        </p:nvSpPr>
        <p:spPr>
          <a:xfrm>
            <a:off x="10873652" y="3474134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940BAEC-7A9D-6CBA-3DCC-F1BF44803544}"/>
              </a:ext>
            </a:extLst>
          </p:cNvPr>
          <p:cNvSpPr txBox="1"/>
          <p:nvPr/>
        </p:nvSpPr>
        <p:spPr>
          <a:xfrm>
            <a:off x="10873652" y="4888419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1F2B116-0703-CFFD-C9C3-DC6D50B137FE}"/>
              </a:ext>
            </a:extLst>
          </p:cNvPr>
          <p:cNvSpPr txBox="1"/>
          <p:nvPr/>
        </p:nvSpPr>
        <p:spPr>
          <a:xfrm>
            <a:off x="10873652" y="5336777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E084EC-749A-CEA2-9AF3-2C28980E433A}"/>
              </a:ext>
            </a:extLst>
          </p:cNvPr>
          <p:cNvSpPr txBox="1"/>
          <p:nvPr/>
        </p:nvSpPr>
        <p:spPr>
          <a:xfrm>
            <a:off x="10877702" y="5853223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TW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endParaRPr lang="zh-TW" alt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D411CE7-6520-1146-2F68-B5F2B75699D9}"/>
              </a:ext>
            </a:extLst>
          </p:cNvPr>
          <p:cNvSpPr txBox="1"/>
          <p:nvPr/>
        </p:nvSpPr>
        <p:spPr>
          <a:xfrm>
            <a:off x="10873652" y="6354755"/>
            <a:ext cx="4600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TW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endParaRPr lang="zh-TW" alt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4" grpId="0"/>
      <p:bldP spid="20" grpId="0"/>
      <p:bldP spid="23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781C60-A345-9838-A1F1-4176F3BE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86" y="2984410"/>
            <a:ext cx="6708321" cy="35302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686B5A1-3541-8C50-4C7D-836FF2AC02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63" y="1597922"/>
            <a:ext cx="4612338" cy="18310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meaning of this competition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hlinkClick r:id="rId4"/>
            <a:extLst>
              <a:ext uri="{FF2B5EF4-FFF2-40B4-BE49-F238E27FC236}">
                <a16:creationId xmlns:a16="http://schemas.microsoft.com/office/drawing/2014/main" id="{7DEBA6AA-2DB8-F345-D18D-9C12ABCB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263" y="1759763"/>
            <a:ext cx="55435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rching for Higgs Boson decays in di-photon events.">
            <a:extLst>
              <a:ext uri="{FF2B5EF4-FFF2-40B4-BE49-F238E27FC236}">
                <a16:creationId xmlns:a16="http://schemas.microsoft.com/office/drawing/2014/main" id="{799AD553-7CEC-682E-E356-175B13F5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0282" y="2302838"/>
            <a:ext cx="5622925" cy="41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108F4A6-490C-76E6-9E03-B2025E54C4CF}"/>
              </a:ext>
            </a:extLst>
          </p:cNvPr>
          <p:cNvSpPr txBox="1"/>
          <p:nvPr/>
        </p:nvSpPr>
        <p:spPr>
          <a:xfrm>
            <a:off x="745670" y="845339"/>
            <a:ext cx="11212286" cy="630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3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tool (classifier) to filter “signal” and ‘background’</a:t>
            </a:r>
            <a:endParaRPr lang="zh-TW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4944CD-B8F4-6B4F-F4F2-6945EDCBBF5E}"/>
              </a:ext>
            </a:extLst>
          </p:cNvPr>
          <p:cNvSpPr txBox="1"/>
          <p:nvPr/>
        </p:nvSpPr>
        <p:spPr>
          <a:xfrm>
            <a:off x="4610340" y="803424"/>
            <a:ext cx="734761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3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Looking for a </a:t>
            </a:r>
            <a:r>
              <a:rPr lang="en-US" altLang="zh-TW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Needle</a:t>
            </a:r>
            <a:r>
              <a:rPr lang="en-US" altLang="zh-TW" sz="3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Haystack</a:t>
            </a:r>
            <a:endParaRPr lang="zh-TW" altLang="en-US" sz="34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23262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Description and Model Design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7AFFD-002A-0477-EEDA-4444B328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600035"/>
            <a:ext cx="11128513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TW" sz="3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3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3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3000" dirty="0">
              <a:latin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“production”, “mass”, “</a:t>
            </a:r>
            <a:r>
              <a:rPr lang="en-US" altLang="zh-TW" sz="3000" dirty="0" err="1">
                <a:latin typeface="Times New Roman" panose="02020603050405020304" pitchFamily="18" charset="0"/>
              </a:rPr>
              <a:t>min_ANNmuon</a:t>
            </a:r>
            <a:r>
              <a:rPr lang="en-US" altLang="zh-TW" sz="3000" dirty="0">
                <a:latin typeface="Times New Roman" panose="02020603050405020304" pitchFamily="18" charset="0"/>
              </a:rPr>
              <a:t>” only in </a:t>
            </a:r>
            <a:r>
              <a:rPr lang="en-US" altLang="zh-TW" sz="3000" u="sng" dirty="0">
                <a:latin typeface="Times New Roman" panose="02020603050405020304" pitchFamily="18" charset="0"/>
              </a:rPr>
              <a:t>training</a:t>
            </a:r>
            <a:r>
              <a:rPr lang="en-US" altLang="zh-TW" sz="3000" dirty="0">
                <a:latin typeface="Times New Roman" panose="02020603050405020304" pitchFamily="18" charset="0"/>
              </a:rPr>
              <a:t> set</a:t>
            </a:r>
          </a:p>
          <a:p>
            <a:pPr marL="514350" indent="-514350" algn="just">
              <a:buFont typeface="Franklin Gothic Book" panose="020B0503020102020204" pitchFamily="34" charset="0"/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“weight” in agreement-test set</a:t>
            </a:r>
          </a:p>
          <a:p>
            <a:pPr marL="514350" indent="-514350" algn="just">
              <a:buAutoNum type="arabicPeriod"/>
            </a:pPr>
            <a:r>
              <a:rPr lang="en-US" altLang="zh-TW" sz="3000" dirty="0">
                <a:latin typeface="Times New Roman" panose="02020603050405020304" pitchFamily="18" charset="0"/>
              </a:rPr>
              <a:t>“mass” in agreement-test set</a:t>
            </a:r>
          </a:p>
          <a:p>
            <a:pPr marL="0" indent="0" algn="just">
              <a:buNone/>
            </a:pPr>
            <a:endParaRPr lang="en-US" altLang="zh-TW" sz="3000" dirty="0"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D4937A-E3EE-035C-442E-0653AF4E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46996"/>
              </p:ext>
            </p:extLst>
          </p:nvPr>
        </p:nvGraphicFramePr>
        <p:xfrm>
          <a:off x="4246527" y="1082947"/>
          <a:ext cx="700708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66">
                  <a:extLst>
                    <a:ext uri="{9D8B030D-6E8A-4147-A177-3AD203B41FA5}">
                      <a16:colId xmlns:a16="http://schemas.microsoft.com/office/drawing/2014/main" val="2862525267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1327769243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15060496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/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effectLst/>
                          <a:latin typeface="Times New Roman" panose="02020603050405020304" pitchFamily="18" charset="0"/>
                        </a:rPr>
                        <a:t>samples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latin typeface="Times New Roman" panose="02020603050405020304" pitchFamily="18" charset="0"/>
                        </a:rPr>
                        <a:t>features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3893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effectLst/>
                          <a:latin typeface="Times New Roman" panose="02020603050405020304" pitchFamily="18" charset="0"/>
                        </a:rPr>
                        <a:t>training set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67, 553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+ 3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364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</a:rPr>
                        <a:t>test set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855, 819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+ 0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5084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</a:rPr>
                        <a:t>agreement-test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33, 1147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+ 1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113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</a:rPr>
                        <a:t>correlation-test</a:t>
                      </a:r>
                      <a:endParaRPr lang="zh-TW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5, 514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 + 1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7952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9004EBB-44AE-A8C3-9B52-C98AEEC7660E}"/>
              </a:ext>
            </a:extLst>
          </p:cNvPr>
          <p:cNvSpPr/>
          <p:nvPr/>
        </p:nvSpPr>
        <p:spPr>
          <a:xfrm>
            <a:off x="4246526" y="1600035"/>
            <a:ext cx="7007085" cy="5154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3ABF43-5467-8CBC-FE12-02A6618BF8E0}"/>
              </a:ext>
            </a:extLst>
          </p:cNvPr>
          <p:cNvSpPr/>
          <p:nvPr/>
        </p:nvSpPr>
        <p:spPr>
          <a:xfrm>
            <a:off x="4246526" y="2635085"/>
            <a:ext cx="7007085" cy="103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2D3485-9C78-C1B2-57B2-B73418DDE93B}"/>
              </a:ext>
            </a:extLst>
          </p:cNvPr>
          <p:cNvSpPr txBox="1"/>
          <p:nvPr/>
        </p:nvSpPr>
        <p:spPr>
          <a:xfrm>
            <a:off x="889315" y="852209"/>
            <a:ext cx="2967455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70%: new training set</a:t>
            </a:r>
          </a:p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(47287 records)</a:t>
            </a:r>
          </a:p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30%: new test set</a:t>
            </a:r>
          </a:p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(20266 records)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6C4B4A-F808-6B3E-272D-D14BF9BBD546}"/>
              </a:ext>
            </a:extLst>
          </p:cNvPr>
          <p:cNvSpPr txBox="1"/>
          <p:nvPr/>
        </p:nvSpPr>
        <p:spPr>
          <a:xfrm>
            <a:off x="2275113" y="2915889"/>
            <a:ext cx="1581657" cy="477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pic>
        <p:nvPicPr>
          <p:cNvPr id="2050" name="Picture 2" descr="LHCb | CERN">
            <a:extLst>
              <a:ext uri="{FF2B5EF4-FFF2-40B4-BE49-F238E27FC236}">
                <a16:creationId xmlns:a16="http://schemas.microsoft.com/office/drawing/2014/main" id="{2FECC51D-AA67-768E-AE9E-70CB6E77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461622"/>
            <a:ext cx="3504092" cy="233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F2BF-6154-4047-9B27-70431A1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8" y="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33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Description and Model Design</a:t>
            </a:r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29B8E25-52F5-1464-4C99-BDCACCCE669E}"/>
              </a:ext>
            </a:extLst>
          </p:cNvPr>
          <p:cNvSpPr txBox="1">
            <a:spLocks/>
          </p:cNvSpPr>
          <p:nvPr/>
        </p:nvSpPr>
        <p:spPr bwMode="gray">
          <a:xfrm>
            <a:off x="11427785" y="6465113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6CFD2-0AD6-4F60-A1EA-3E4A485A23ED}" type="slidenum">
              <a:rPr lang="zh-TW" alt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67AFFD-002A-0477-EEDA-4444B3280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978" y="742950"/>
                <a:ext cx="11128513" cy="511302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altLang="zh-TW" sz="3000" dirty="0">
                    <a:effectLst/>
                    <a:latin typeface="Times New Roman" panose="02020603050405020304" pitchFamily="18" charset="0"/>
                  </a:rPr>
                  <a:t>[constraints]</a:t>
                </a:r>
              </a:p>
              <a:p>
                <a:pPr marL="514350" indent="-514350" algn="just">
                  <a:buAutoNum type="arabicPeriod"/>
                </a:pPr>
                <a:r>
                  <a:rPr lang="en-US" altLang="zh-TW" sz="3000" b="1" dirty="0">
                    <a:latin typeface="Times New Roman" panose="02020603050405020304" pitchFamily="18" charset="0"/>
                  </a:rPr>
                  <a:t>Agreement-test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by using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Kolmogorov–Smirnov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(KS) test</a:t>
                </a:r>
              </a:p>
              <a:p>
                <a:pPr marL="0" indent="0" algn="just">
                  <a:buNone/>
                </a:pPr>
                <a:r>
                  <a:rPr lang="en-US" altLang="zh-TW" sz="3000" dirty="0">
                    <a:latin typeface="Times New Roman" panose="02020603050405020304" pitchFamily="18" charset="0"/>
                  </a:rPr>
                  <a:t>=&gt;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the classifier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3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not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have a large discrepancy when applied to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real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and   </a:t>
                </a:r>
              </a:p>
              <a:p>
                <a:pPr marL="0" indent="0" algn="just">
                  <a:buNone/>
                </a:pPr>
                <a:r>
                  <a:rPr lang="en-US" altLang="zh-TW" sz="3000" dirty="0">
                    <a:latin typeface="Times New Roman" panose="02020603050405020304" pitchFamily="18" charset="0"/>
                  </a:rPr>
                  <a:t>     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simulated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data</a:t>
                </a:r>
              </a:p>
              <a:p>
                <a:pPr marL="0" indent="0" algn="just">
                  <a:buNone/>
                </a:pPr>
                <a:r>
                  <a:rPr lang="en-US" altLang="zh-TW" sz="3000" dirty="0">
                    <a:latin typeface="Times New Roman" panose="02020603050405020304" pitchFamily="18" charset="0"/>
                  </a:rPr>
                  <a:t>      (KS &lt; 0.09</a:t>
                </a:r>
                <a:r>
                  <a:rPr lang="zh-TW" altLang="en-US" sz="3000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3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 (→ </m:t>
                    </m:r>
                    <m:sSup>
                      <m:sSup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000" dirty="0">
                    <a:latin typeface="Times New Roman" panose="02020603050405020304" pitchFamily="18" charset="0"/>
                  </a:rPr>
                  <a:t> data)</a:t>
                </a:r>
              </a:p>
              <a:p>
                <a:pPr marL="0" indent="0" algn="just">
                  <a:buNone/>
                </a:pPr>
                <a:endParaRPr lang="en-US" altLang="zh-TW" sz="30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TW" sz="3000" dirty="0">
                    <a:effectLst/>
                    <a:latin typeface="Times New Roman" panose="02020603050405020304" pitchFamily="18" charset="0"/>
                  </a:rPr>
                  <a:t>2. </a:t>
                </a:r>
                <a:r>
                  <a:rPr lang="en-US" altLang="zh-TW" sz="3000" b="1" dirty="0">
                    <a:effectLst/>
                    <a:latin typeface="Times New Roman" panose="02020603050405020304" pitchFamily="18" charset="0"/>
                  </a:rPr>
                  <a:t>Correlation-test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by using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Cramer–von Mises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(</a:t>
                </a:r>
                <a:r>
                  <a:rPr lang="en-US" altLang="zh-TW" sz="3000" dirty="0" err="1">
                    <a:latin typeface="Times New Roman" panose="02020603050405020304" pitchFamily="18" charset="0"/>
                  </a:rPr>
                  <a:t>CvM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) test</a:t>
                </a:r>
                <a:endParaRPr lang="en-US" altLang="zh-TW" sz="3000" dirty="0">
                  <a:effectLst/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TW" sz="3000" dirty="0">
                    <a:latin typeface="Times New Roman" panose="02020603050405020304" pitchFamily="18" charset="0"/>
                  </a:rPr>
                  <a:t>=&gt;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the classifier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is </a:t>
                </a:r>
                <a:r>
                  <a:rPr lang="en-US" altLang="zh-TW" sz="3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not 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correlated with </a:t>
                </a:r>
                <a:r>
                  <a:rPr lang="en-US" altLang="zh-TW" sz="3000" u="sng" dirty="0">
                    <a:latin typeface="Times New Roman" panose="02020603050405020304" pitchFamily="18" charset="0"/>
                  </a:rPr>
                  <a:t>mass</a:t>
                </a:r>
              </a:p>
              <a:p>
                <a:pPr marL="0" indent="0" algn="just">
                  <a:buNone/>
                </a:pPr>
                <a:r>
                  <a:rPr lang="en-US" altLang="zh-TW" sz="3000" dirty="0">
                    <a:latin typeface="Times New Roman" panose="02020603050405020304" pitchFamily="18" charset="0"/>
                  </a:rPr>
                  <a:t>     (</a:t>
                </a:r>
                <a:r>
                  <a:rPr lang="en-US" altLang="zh-TW" sz="3000" dirty="0" err="1">
                    <a:latin typeface="Times New Roman" panose="02020603050405020304" pitchFamily="18" charset="0"/>
                  </a:rPr>
                  <a:t>CvM</a:t>
                </a:r>
                <a:r>
                  <a:rPr lang="en-US" altLang="zh-TW" sz="3000" dirty="0">
                    <a:latin typeface="Times New Roman" panose="02020603050405020304" pitchFamily="18" charset="0"/>
                  </a:rPr>
                  <a:t> &lt; 0.002)</a:t>
                </a:r>
              </a:p>
              <a:p>
                <a:pPr marL="0" indent="0" algn="just">
                  <a:buNone/>
                </a:pPr>
                <a:endParaRPr lang="en-US" altLang="zh-TW" sz="3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67AFFD-002A-0477-EEDA-4444B3280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78" y="742950"/>
                <a:ext cx="11128513" cy="5113020"/>
              </a:xfrm>
              <a:blipFill>
                <a:blip r:embed="rId2"/>
                <a:stretch>
                  <a:fillRect l="-1260" t="-2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266BC7D-E1C5-DDB3-5A2B-E2349A31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79" y="5023556"/>
            <a:ext cx="6162813" cy="17989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B613C7-0BAA-7D95-1D22-F2220F5346ED}"/>
              </a:ext>
            </a:extLst>
          </p:cNvPr>
          <p:cNvSpPr/>
          <p:nvPr/>
        </p:nvSpPr>
        <p:spPr>
          <a:xfrm>
            <a:off x="5645480" y="5015828"/>
            <a:ext cx="2232753" cy="1798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88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裁剪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3551</TotalTime>
  <Words>1626</Words>
  <Application>Microsoft Office PowerPoint</Application>
  <PresentationFormat>寬螢幕</PresentationFormat>
  <Paragraphs>756</Paragraphs>
  <Slides>36</Slides>
  <Notes>8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標楷體</vt:lpstr>
      <vt:lpstr>arial</vt:lpstr>
      <vt:lpstr>Calibri</vt:lpstr>
      <vt:lpstr>Cambria Math</vt:lpstr>
      <vt:lpstr>Franklin Gothic Book</vt:lpstr>
      <vt:lpstr>Times New Roman</vt:lpstr>
      <vt:lpstr>Wingdings 3</vt:lpstr>
      <vt:lpstr>裁剪</vt:lpstr>
      <vt:lpstr>Flavours of Physics:  Finding τ^-→ μ^- μ^- μ^+</vt:lpstr>
      <vt:lpstr>Description</vt:lpstr>
      <vt:lpstr>Outline</vt:lpstr>
      <vt:lpstr>Introduction</vt:lpstr>
      <vt:lpstr>The meaning of this competition </vt:lpstr>
      <vt:lpstr>The meaning of this competition</vt:lpstr>
      <vt:lpstr>The meaning of this competition</vt:lpstr>
      <vt:lpstr>Data Description and Model Design</vt:lpstr>
      <vt:lpstr>Data Description and Model Design</vt:lpstr>
      <vt:lpstr>Data Description and Model Design</vt:lpstr>
      <vt:lpstr>Data Description and Model Design</vt:lpstr>
      <vt:lpstr>Experimental Results           Logistic Regression  </vt:lpstr>
      <vt:lpstr>Experimental Results                      Decision Tree </vt:lpstr>
      <vt:lpstr>Experimental Results                   Random Forest </vt:lpstr>
      <vt:lpstr>Experimental Results                             AdaBoost </vt:lpstr>
      <vt:lpstr>Experimental Results                             XGBoost </vt:lpstr>
      <vt:lpstr>Experimental Results </vt:lpstr>
      <vt:lpstr>Experimental Results                        Comparison </vt:lpstr>
      <vt:lpstr>Experimental Results   Principal Components Analysis (PCA) </vt:lpstr>
      <vt:lpstr>Experimental Results                        Comparison </vt:lpstr>
      <vt:lpstr>Experimental Results                        Comparison </vt:lpstr>
      <vt:lpstr>Experimental Results                        Comparison </vt:lpstr>
      <vt:lpstr>Experimental Results                        Comparison </vt:lpstr>
      <vt:lpstr>Add new features using physics formulas</vt:lpstr>
      <vt:lpstr>Experimental Results                        Comparison </vt:lpstr>
      <vt:lpstr>Experimental Results                        Comparison </vt:lpstr>
      <vt:lpstr>Experimental Results                        Comparison </vt:lpstr>
      <vt:lpstr>Experimental Results                        Comparison </vt:lpstr>
      <vt:lpstr>Data Description and Model Design</vt:lpstr>
      <vt:lpstr>Experimental Results                        Comparison </vt:lpstr>
      <vt:lpstr>Experimental Results                        Comparison </vt:lpstr>
      <vt:lpstr>Experimental Results                        Comparison </vt:lpstr>
      <vt:lpstr>Experimental Results                        Comparison </vt:lpstr>
      <vt:lpstr>Conclusions 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黃皓偉</dc:creator>
  <cp:lastModifiedBy>黃皓偉</cp:lastModifiedBy>
  <cp:revision>2455</cp:revision>
  <dcterms:created xsi:type="dcterms:W3CDTF">2022-04-16T02:30:13Z</dcterms:created>
  <dcterms:modified xsi:type="dcterms:W3CDTF">2023-01-02T09:06:08Z</dcterms:modified>
</cp:coreProperties>
</file>