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Lato"/>
      <p:regular r:id="rId24"/>
      <p:bold r:id="rId25"/>
      <p:italic r:id="rId26"/>
      <p:boldItalic r:id="rId27"/>
    </p:embeddedFon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ldStandardTT-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Ham and thanks for listening to our research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be56b5fd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be56b5fd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evidence comes from computational modeling. Reinforcement learning system chooses its action according to how rewarding the action has been. However, this “rewardingness” is contingent on the image stimulus being reacted on. For example, the key “j” may have been rewarding for the lotus image and yet unrewarding for the cactus image. A “healthy” RL system would choose actions only using their rewardingness with respect to the relevant image stimulus. The action-confusion model describes an “unhealthy” RL who confuses such a contingency. Let’s look at the equation here. The main term captures how the information of action-rewardingness contingent on the correct image stimulus influences final action choice, where as the confusion term captures the influence from the irrelevant image stimuli. Lambda weights these two forces of influence. The less the lambda, the “healthier” the RL is. This model fits the best and Supporting our hypothesis, lambda is significantly larger in the Dual-Task condition where WM is overloaded. This is our first main evidence.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d6dbda2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d6dbda2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This model</a:t>
            </a:r>
            <a:r>
              <a:rPr b="1" lang="en">
                <a:latin typeface="Lato"/>
                <a:ea typeface="Lato"/>
                <a:cs typeface="Lato"/>
                <a:sym typeface="Lato"/>
              </a:rPr>
              <a:t> also would predict the presence of an action bias in the Dual-Task condition, namely, when participants make a wrong key reaction, in this case K or L, It tends to be the key that had the highest reward rate in the past averaged across ALL image stimuli including the irrelevant ones. For example if the participant  has seen these images and respectively find these keys most rewarding for them, she would be biased to choose K over L. On the contrary, a healthy RL would not produce such a bias because the reward rate of Irrelevant stimuli remains irrelevant. The action confusion model </a:t>
            </a:r>
            <a:r>
              <a:rPr b="1" lang="en">
                <a:latin typeface="Lato"/>
                <a:ea typeface="Lato"/>
                <a:cs typeface="Lato"/>
                <a:sym typeface="Lato"/>
              </a:rPr>
              <a:t>validates the action bias in the dual task condition as shown in this bar graph. The bias is also correlated with the lambda parameter which, remember, is the parameter controlling the strength of the influence from irrelevant stimuli</a:t>
            </a:r>
            <a:r>
              <a:rPr b="1" lang="en">
                <a:latin typeface="Lato"/>
                <a:ea typeface="Lato"/>
                <a:cs typeface="Lato"/>
                <a:sym typeface="Lato"/>
              </a:rPr>
              <a:t>. The existence of such a behavioral signature is the second evidence supporting our hypothesis that RL computation gets harmed by WM overload. </a:t>
            </a:r>
            <a:endParaRPr b="1">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be56b5fd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be56b5fd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Lastly as a sanity check, this model validates the learning trend well.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d6dbda2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d6dbda2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So according to these results, reinforcement learning and working memory do seem to interact and particularly reinforcement learning somehow relies on working memory to match the rewardingness of actions with the correct stimuli.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ebff60f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ebff60f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Thank you for your attention and we wish you and your family are safe and well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b609c69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b609c69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beings possess many cognitive systems that help them maneuver in this complex world. One of them is called the reinforcement learning system. </a:t>
            </a:r>
            <a:endParaRPr/>
          </a:p>
          <a:p>
            <a:pPr indent="0" lvl="0" marL="0" rtl="0" algn="l">
              <a:spcBef>
                <a:spcPts val="0"/>
              </a:spcBef>
              <a:spcAft>
                <a:spcPts val="0"/>
              </a:spcAft>
              <a:buNone/>
            </a:pPr>
            <a:r>
              <a:rPr lang="en"/>
              <a:t>reinforcement learning allows one to learn from rewards and punishments in a robust and yet slow way. For example, you may learn to go visit your guidance counselor more often, because there are candies in her office to reward you.</a:t>
            </a:r>
            <a:endParaRPr/>
          </a:p>
          <a:p>
            <a:pPr indent="0" lvl="0" marL="0" rtl="0" algn="l">
              <a:spcBef>
                <a:spcPts val="0"/>
              </a:spcBef>
              <a:spcAft>
                <a:spcPts val="0"/>
              </a:spcAft>
              <a:buNone/>
            </a:pPr>
            <a:r>
              <a:rPr lang="en"/>
              <a:t>This learning of reward can take place, even without explicit awareness of the presence of the reward. However, humans can also learn the rewards explicitly using cognitive systems such as working memory.</a:t>
            </a:r>
            <a:endParaRPr/>
          </a:p>
          <a:p>
            <a:pPr indent="0" lvl="0" marL="0" rtl="0" algn="l">
              <a:spcBef>
                <a:spcPts val="0"/>
              </a:spcBef>
              <a:spcAft>
                <a:spcPts val="0"/>
              </a:spcAft>
              <a:buNone/>
            </a:pPr>
            <a:r>
              <a:rPr lang="en"/>
              <a:t>For example, you may simply remember the delicious candies in the guidance counselor's office and thus go there more often for the reward, namely the candy.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b591b2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b591b2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Past research studied the interplay between these two processes using a computerized learning task called RLWM task  where participants try to learn which key press is rewarded for which image they see on the screen. This is an example of a RLWM trial. an image appears, participant presses a key in response, and then receives feedback.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eb609c69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b609c69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Using computational models, it's discovered that both reinforcement learning and working memory are involved in learning which key is rewarding for which image and they vie  for the decision participants make as to which key to press.</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However, we don't know if reinforcement learning and working memory just compute separately and then vie for the final decision at the end, like playing a tug of war, or somehow one depends on another computationally.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We argue in this study that reinforcement learning actually relies on working memory. Reinforcement learning is like this person on top, and working memory is like the person below. Although they still fight for the final decision, the judgement of the person on top would be harmed without support from the </a:t>
            </a:r>
            <a:r>
              <a:rPr b="1" lang="en">
                <a:latin typeface="Lato"/>
                <a:ea typeface="Lato"/>
                <a:cs typeface="Lato"/>
                <a:sym typeface="Lato"/>
              </a:rPr>
              <a:t>other </a:t>
            </a:r>
            <a:r>
              <a:rPr b="1" lang="en">
                <a:latin typeface="Lato"/>
                <a:ea typeface="Lato"/>
                <a:cs typeface="Lato"/>
                <a:sym typeface="Lato"/>
              </a:rPr>
              <a:t>person. </a:t>
            </a:r>
            <a:endParaRPr b="1">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eb609c692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eb609c692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To test this, we recruited participants to perform a computerized task. Our task inherits the set size condition from the original RLWM task which was the amount of images they would have to learn in each block. But the trial structures are more complex and there are two types of them.</a:t>
            </a:r>
            <a:endParaRPr b="1">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eb609c69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b609c69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In the Dual-Task condition the participants have to remember two numbers, while reacting to the images. </a:t>
            </a:r>
            <a:r>
              <a:rPr lang="en"/>
              <a:t>They see the image and the numbers. Numbers disappear early. They react to the image, get feedback, and </a:t>
            </a:r>
            <a:r>
              <a:rPr b="1" lang="en">
                <a:latin typeface="Lato"/>
                <a:ea typeface="Lato"/>
                <a:cs typeface="Lato"/>
                <a:sym typeface="Lato"/>
              </a:rPr>
              <a:t>A question about the two numbers was asked at the end, after they respond to the image to make sure that they remember the numbers.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eb609c69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b609c69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latin typeface="Lato"/>
                <a:ea typeface="Lato"/>
                <a:cs typeface="Lato"/>
                <a:sym typeface="Lato"/>
              </a:rPr>
              <a:t>The idea is that working memory would be overloaded by these numbers and thus cannot perform as efficiently for the learning task. If RL operates more “unhealthily” in the Dual-Task condition, it’d be a strong evidence suggesting that RL somewhat relies on a functional WM which is our hypothesis.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eb609c692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b609c692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In the control condition, the task-switch condition, they don't have to remember the numbers. They only need to answer the questions while looking at the numbers. Now let’s move on to the results.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eb609c692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b609c692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First, let's look at the learning curves. From the learning curves, we can tell that learning is taking place and the learning is slower in higher set sizes which is consistent with previous findings. Unsurprisingly, learning is slower in the Dual-Task condition where WM is overloaded by the numbers. The dotted lines come from a separate dataset of the original RLWM trial just for reference. Now, I will present two main evidence suggesting that RL gets harmed by WM overload.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2.jpg"/><Relationship Id="rId5" Type="http://schemas.openxmlformats.org/officeDocument/2006/relationships/image" Target="../media/image8.png"/><Relationship Id="rId6" Type="http://schemas.openxmlformats.org/officeDocument/2006/relationships/image" Target="../media/image3.jpg"/><Relationship Id="rId7" Type="http://schemas.openxmlformats.org/officeDocument/2006/relationships/image" Target="../media/image4.png"/><Relationship Id="rId8"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hyperlink" Target="https://www.touchtypingtutor.net/beginner-typing-tutorial-1-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gif"/><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hyperlink" Target="https://www.touchtypingtutor.net/beginner-typing-tutorial-1-a" TargetMode="External"/><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hyperlink" Target="https://www.touchtypingtutor.net/beginner-typing-tutorial-1-a" TargetMode="External"/><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1000"/>
              </a:spcAft>
              <a:buNone/>
            </a:pPr>
            <a:r>
              <a:rPr lang="en" sz="3000">
                <a:solidFill>
                  <a:srgbClr val="FFF2CC"/>
                </a:solidFill>
                <a:latin typeface="Arial"/>
                <a:ea typeface="Arial"/>
                <a:cs typeface="Arial"/>
                <a:sym typeface="Arial"/>
              </a:rPr>
              <a:t>Working Memory Shapes State-Space for Policy Formation in Reinforcement Learning</a:t>
            </a:r>
            <a:endParaRPr sz="3000">
              <a:solidFill>
                <a:srgbClr val="FFF2CC"/>
              </a:solidFill>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Huang Ham</a:t>
            </a:r>
            <a:endParaRPr/>
          </a:p>
          <a:p>
            <a:pPr indent="0" lvl="0" marL="0" rtl="0" algn="r">
              <a:spcBef>
                <a:spcPts val="0"/>
              </a:spcBef>
              <a:spcAft>
                <a:spcPts val="0"/>
              </a:spcAft>
              <a:buNone/>
            </a:pPr>
            <a:r>
              <a:rPr lang="en"/>
              <a:t>Samuel D. McDougle</a:t>
            </a:r>
            <a:endParaRPr/>
          </a:p>
          <a:p>
            <a:pPr indent="0" lvl="0" marL="0" rtl="0" algn="r">
              <a:spcBef>
                <a:spcPts val="0"/>
              </a:spcBef>
              <a:spcAft>
                <a:spcPts val="0"/>
              </a:spcAft>
              <a:buNone/>
            </a:pPr>
            <a:r>
              <a:rPr lang="en"/>
              <a:t>Anne G. E. Collins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265500" y="16607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Winning</a:t>
            </a:r>
            <a:r>
              <a:rPr lang="en"/>
              <a:t> Model</a:t>
            </a:r>
            <a:endParaRPr/>
          </a:p>
        </p:txBody>
      </p:sp>
      <p:sp>
        <p:nvSpPr>
          <p:cNvPr id="212" name="Google Shape;212;p22"/>
          <p:cNvSpPr txBox="1"/>
          <p:nvPr>
            <p:ph idx="1" type="subTitle"/>
          </p:nvPr>
        </p:nvSpPr>
        <p:spPr>
          <a:xfrm>
            <a:off x="265500" y="348955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Action-Confusion </a:t>
            </a:r>
            <a:r>
              <a:rPr lang="en"/>
              <a:t>Model</a:t>
            </a:r>
            <a:endParaRPr/>
          </a:p>
        </p:txBody>
      </p:sp>
      <p:sp>
        <p:nvSpPr>
          <p:cNvPr id="213" name="Google Shape;213;p22"/>
          <p:cNvSpPr txBox="1"/>
          <p:nvPr>
            <p:ph idx="2" type="body"/>
          </p:nvPr>
        </p:nvSpPr>
        <p:spPr>
          <a:xfrm>
            <a:off x="4911825" y="1564500"/>
            <a:ext cx="3837000" cy="3318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Saying</a:t>
            </a:r>
            <a:r>
              <a:rPr lang="en"/>
              <a:t> that </a:t>
            </a:r>
            <a:r>
              <a:rPr lang="en">
                <a:solidFill>
                  <a:srgbClr val="FFFFFF"/>
                </a:solidFill>
              </a:rPr>
              <a:t>irrelevant stimuli interfere with RL action choice due to WM overload.</a:t>
            </a:r>
            <a:endParaRPr>
              <a:solidFill>
                <a:srgbClr val="FFFFFF"/>
              </a:solidFill>
            </a:endParaRPr>
          </a:p>
          <a:p>
            <a:pPr indent="-342900" lvl="0" marL="457200" rtl="0" algn="l">
              <a:spcBef>
                <a:spcPts val="0"/>
              </a:spcBef>
              <a:spcAft>
                <a:spcPts val="0"/>
              </a:spcAft>
              <a:buSzPts val="1800"/>
              <a:buChar char="●"/>
            </a:pPr>
            <a:r>
              <a:rPr lang="en"/>
              <a:t>Introduce the </a:t>
            </a:r>
            <a:r>
              <a:rPr b="1" lang="en"/>
              <a:t>λ</a:t>
            </a:r>
            <a:r>
              <a:rPr lang="en"/>
              <a:t> parameter to weight the influence.</a:t>
            </a:r>
            <a:endParaRPr/>
          </a:p>
          <a:p>
            <a:pPr indent="-342900" lvl="0" marL="457200" rtl="0" algn="l">
              <a:spcBef>
                <a:spcPts val="0"/>
              </a:spcBef>
              <a:spcAft>
                <a:spcPts val="0"/>
              </a:spcAft>
              <a:buSzPts val="1800"/>
              <a:buChar char="●"/>
            </a:pPr>
            <a:r>
              <a:rPr b="1" lang="en" u="sng">
                <a:solidFill>
                  <a:srgbClr val="FF0000"/>
                </a:solidFill>
              </a:rPr>
              <a:t>λ </a:t>
            </a:r>
            <a:r>
              <a:rPr lang="en" u="sng">
                <a:solidFill>
                  <a:srgbClr val="FF0000"/>
                </a:solidFill>
              </a:rPr>
              <a:t>is greater in the Dual-Task condition</a:t>
            </a:r>
            <a:r>
              <a:rPr lang="en"/>
              <a:t>.</a:t>
            </a:r>
            <a:endParaRPr/>
          </a:p>
        </p:txBody>
      </p:sp>
      <p:pic>
        <p:nvPicPr>
          <p:cNvPr id="214" name="Google Shape;214;p22"/>
          <p:cNvPicPr preferRelativeResize="0"/>
          <p:nvPr/>
        </p:nvPicPr>
        <p:blipFill>
          <a:blip r:embed="rId3">
            <a:alphaModFix/>
          </a:blip>
          <a:stretch>
            <a:fillRect/>
          </a:stretch>
        </p:blipFill>
        <p:spPr>
          <a:xfrm>
            <a:off x="50" y="0"/>
            <a:ext cx="9143902" cy="1564500"/>
          </a:xfrm>
          <a:prstGeom prst="rect">
            <a:avLst/>
          </a:prstGeom>
          <a:noFill/>
          <a:ln>
            <a:noFill/>
          </a:ln>
        </p:spPr>
      </p:pic>
      <p:pic>
        <p:nvPicPr>
          <p:cNvPr id="215" name="Google Shape;215;p22"/>
          <p:cNvPicPr preferRelativeResize="0"/>
          <p:nvPr/>
        </p:nvPicPr>
        <p:blipFill>
          <a:blip r:embed="rId4">
            <a:alphaModFix/>
          </a:blip>
          <a:stretch>
            <a:fillRect/>
          </a:stretch>
        </p:blipFill>
        <p:spPr>
          <a:xfrm>
            <a:off x="376904" y="1756779"/>
            <a:ext cx="721500" cy="721500"/>
          </a:xfrm>
          <a:prstGeom prst="rect">
            <a:avLst/>
          </a:prstGeom>
          <a:noFill/>
          <a:ln>
            <a:noFill/>
          </a:ln>
        </p:spPr>
      </p:pic>
      <p:pic>
        <p:nvPicPr>
          <p:cNvPr id="216" name="Google Shape;216;p22"/>
          <p:cNvPicPr preferRelativeResize="0"/>
          <p:nvPr/>
        </p:nvPicPr>
        <p:blipFill>
          <a:blip r:embed="rId5">
            <a:alphaModFix/>
          </a:blip>
          <a:stretch>
            <a:fillRect/>
          </a:stretch>
        </p:blipFill>
        <p:spPr>
          <a:xfrm>
            <a:off x="1533300" y="4421500"/>
            <a:ext cx="983150" cy="290110"/>
          </a:xfrm>
          <a:prstGeom prst="rect">
            <a:avLst/>
          </a:prstGeom>
          <a:noFill/>
          <a:ln>
            <a:noFill/>
          </a:ln>
        </p:spPr>
      </p:pic>
      <p:pic>
        <p:nvPicPr>
          <p:cNvPr id="217" name="Google Shape;217;p22"/>
          <p:cNvPicPr preferRelativeResize="0"/>
          <p:nvPr/>
        </p:nvPicPr>
        <p:blipFill>
          <a:blip r:embed="rId6">
            <a:alphaModFix/>
          </a:blip>
          <a:stretch>
            <a:fillRect/>
          </a:stretch>
        </p:blipFill>
        <p:spPr>
          <a:xfrm>
            <a:off x="3258125" y="1756775"/>
            <a:ext cx="721500" cy="721500"/>
          </a:xfrm>
          <a:prstGeom prst="rect">
            <a:avLst/>
          </a:prstGeom>
          <a:noFill/>
          <a:ln>
            <a:noFill/>
          </a:ln>
        </p:spPr>
      </p:pic>
      <p:cxnSp>
        <p:nvCxnSpPr>
          <p:cNvPr id="218" name="Google Shape;218;p22"/>
          <p:cNvCxnSpPr/>
          <p:nvPr/>
        </p:nvCxnSpPr>
        <p:spPr>
          <a:xfrm rot="10800000">
            <a:off x="427500" y="2571750"/>
            <a:ext cx="1105800" cy="1743900"/>
          </a:xfrm>
          <a:prstGeom prst="straightConnector1">
            <a:avLst/>
          </a:prstGeom>
          <a:noFill/>
          <a:ln cap="flat" cmpd="sng" w="9525">
            <a:solidFill>
              <a:srgbClr val="00FF00"/>
            </a:solidFill>
            <a:prstDash val="solid"/>
            <a:round/>
            <a:headEnd len="med" w="med" type="none"/>
            <a:tailEnd len="med" w="med" type="triangle"/>
          </a:ln>
        </p:spPr>
      </p:cxnSp>
      <p:cxnSp>
        <p:nvCxnSpPr>
          <p:cNvPr id="219" name="Google Shape;219;p22"/>
          <p:cNvCxnSpPr/>
          <p:nvPr/>
        </p:nvCxnSpPr>
        <p:spPr>
          <a:xfrm flipH="1" rot="10800000">
            <a:off x="1717400" y="2574300"/>
            <a:ext cx="1445700" cy="1738800"/>
          </a:xfrm>
          <a:prstGeom prst="straightConnector1">
            <a:avLst/>
          </a:prstGeom>
          <a:noFill/>
          <a:ln cap="flat" cmpd="sng" w="9525">
            <a:solidFill>
              <a:srgbClr val="FF0000"/>
            </a:solidFill>
            <a:prstDash val="solid"/>
            <a:round/>
            <a:headEnd len="med" w="med" type="none"/>
            <a:tailEnd len="med" w="med" type="triangle"/>
          </a:ln>
        </p:spPr>
      </p:cxnSp>
      <p:sp>
        <p:nvSpPr>
          <p:cNvPr id="220" name="Google Shape;220;p22"/>
          <p:cNvSpPr/>
          <p:nvPr/>
        </p:nvSpPr>
        <p:spPr>
          <a:xfrm>
            <a:off x="1533300" y="4456150"/>
            <a:ext cx="266100" cy="220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sp>
        <p:nvSpPr>
          <p:cNvPr id="221" name="Google Shape;221;p22"/>
          <p:cNvSpPr/>
          <p:nvPr/>
        </p:nvSpPr>
        <p:spPr>
          <a:xfrm>
            <a:off x="1533300" y="4440100"/>
            <a:ext cx="266100" cy="252900"/>
          </a:xfrm>
          <a:prstGeom prst="rect">
            <a:avLst/>
          </a:prstGeom>
          <a:solidFill>
            <a:srgbClr val="F1C232"/>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1"/>
                                        </p:tgtEl>
                                      </p:cBhvr>
                                    </p:animEffect>
                                    <p:set>
                                      <p:cBhvr>
                                        <p:cTn dur="1" fill="hold">
                                          <p:stCondLst>
                                            <p:cond delay="100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2"/>
                                        </p:tgtEl>
                                      </p:cBhvr>
                                    </p:animEffect>
                                    <p:set>
                                      <p:cBhvr>
                                        <p:cTn dur="1" fill="hold">
                                          <p:stCondLst>
                                            <p:cond delay="1000"/>
                                          </p:stCondLst>
                                        </p:cTn>
                                        <p:tgtEl>
                                          <p:spTgt spid="2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7"/>
                                        </p:tgtEl>
                                      </p:cBhvr>
                                    </p:animEffect>
                                    <p:set>
                                      <p:cBhvr>
                                        <p:cTn dur="1" fill="hold">
                                          <p:stCondLst>
                                            <p:cond delay="1000"/>
                                          </p:stCondLst>
                                        </p:cTn>
                                        <p:tgtEl>
                                          <p:spTgt spid="2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9"/>
                                        </p:tgtEl>
                                      </p:cBhvr>
                                    </p:animEffect>
                                    <p:set>
                                      <p:cBhvr>
                                        <p:cTn dur="1" fill="hold">
                                          <p:stCondLst>
                                            <p:cond delay="100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0"/>
                                        </p:tgtEl>
                                      </p:cBhvr>
                                    </p:animEffect>
                                    <p:set>
                                      <p:cBhvr>
                                        <p:cTn dur="1" fill="hold">
                                          <p:stCondLst>
                                            <p:cond delay="100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xit" presetID="10" presetSubtype="0">
                                  <p:stCondLst>
                                    <p:cond delay="0"/>
                                  </p:stCondLst>
                                  <p:childTnLst>
                                    <p:animEffect filter="fade" transition="out">
                                      <p:cBhvr>
                                        <p:cTn dur="1000"/>
                                        <p:tgtEl>
                                          <p:spTgt spid="215"/>
                                        </p:tgtEl>
                                      </p:cBhvr>
                                    </p:animEffect>
                                    <p:set>
                                      <p:cBhvr>
                                        <p:cTn dur="1" fill="hold">
                                          <p:stCondLst>
                                            <p:cond delay="1000"/>
                                          </p:stCondLst>
                                        </p:cTn>
                                        <p:tgtEl>
                                          <p:spTgt spid="2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8"/>
                                        </p:tgtEl>
                                      </p:cBhvr>
                                    </p:animEffect>
                                    <p:set>
                                      <p:cBhvr>
                                        <p:cTn dur="1" fill="hold">
                                          <p:stCondLst>
                                            <p:cond delay="1000"/>
                                          </p:stCondLst>
                                        </p:cTn>
                                        <p:tgtEl>
                                          <p:spTgt spid="2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7"/>
                                        </p:tgtEl>
                                      </p:cBhvr>
                                    </p:animEffect>
                                    <p:set>
                                      <p:cBhvr>
                                        <p:cTn dur="1" fill="hold">
                                          <p:stCondLst>
                                            <p:cond delay="1000"/>
                                          </p:stCondLst>
                                        </p:cTn>
                                        <p:tgtEl>
                                          <p:spTgt spid="2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9"/>
                                        </p:tgtEl>
                                      </p:cBhvr>
                                    </p:animEffect>
                                    <p:set>
                                      <p:cBhvr>
                                        <p:cTn dur="1" fill="hold">
                                          <p:stCondLst>
                                            <p:cond delay="1000"/>
                                          </p:stCondLst>
                                        </p:cTn>
                                        <p:tgtEl>
                                          <p:spTgt spid="2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6"/>
                                        </p:tgtEl>
                                      </p:cBhvr>
                                    </p:animEffect>
                                    <p:set>
                                      <p:cBhvr>
                                        <p:cTn dur="1" fill="hold">
                                          <p:stCondLst>
                                            <p:cond delay="1000"/>
                                          </p:stCondLst>
                                        </p:cTn>
                                        <p:tgtEl>
                                          <p:spTgt spid="2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1"/>
                                        </p:tgtEl>
                                      </p:cBhvr>
                                    </p:animEffect>
                                    <p:set>
                                      <p:cBhvr>
                                        <p:cTn dur="1" fill="hold">
                                          <p:stCondLst>
                                            <p:cond delay="1000"/>
                                          </p:stCondLst>
                                        </p:cTn>
                                        <p:tgtEl>
                                          <p:spTgt spid="2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0"/>
                                        </p:tgtEl>
                                      </p:cBhvr>
                                    </p:animEffect>
                                    <p:set>
                                      <p:cBhvr>
                                        <p:cTn dur="1" fill="hold">
                                          <p:stCondLst>
                                            <p:cond delay="1000"/>
                                          </p:stCondLst>
                                        </p:cTn>
                                        <p:tgtEl>
                                          <p:spTgt spid="2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Bias</a:t>
            </a:r>
            <a:endParaRPr/>
          </a:p>
        </p:txBody>
      </p:sp>
      <p:pic>
        <p:nvPicPr>
          <p:cNvPr id="227" name="Google Shape;227;p23"/>
          <p:cNvPicPr preferRelativeResize="0"/>
          <p:nvPr/>
        </p:nvPicPr>
        <p:blipFill>
          <a:blip r:embed="rId3">
            <a:alphaModFix/>
          </a:blip>
          <a:stretch>
            <a:fillRect/>
          </a:stretch>
        </p:blipFill>
        <p:spPr>
          <a:xfrm>
            <a:off x="311700" y="1184750"/>
            <a:ext cx="3820901" cy="3820901"/>
          </a:xfrm>
          <a:prstGeom prst="rect">
            <a:avLst/>
          </a:prstGeom>
          <a:noFill/>
          <a:ln>
            <a:noFill/>
          </a:ln>
        </p:spPr>
      </p:pic>
      <p:pic>
        <p:nvPicPr>
          <p:cNvPr id="228" name="Google Shape;228;p23"/>
          <p:cNvPicPr preferRelativeResize="0"/>
          <p:nvPr/>
        </p:nvPicPr>
        <p:blipFill>
          <a:blip r:embed="rId4">
            <a:alphaModFix/>
          </a:blip>
          <a:stretch>
            <a:fillRect/>
          </a:stretch>
        </p:blipFill>
        <p:spPr>
          <a:xfrm>
            <a:off x="4285000" y="1170200"/>
            <a:ext cx="4328974" cy="3820901"/>
          </a:xfrm>
          <a:prstGeom prst="rect">
            <a:avLst/>
          </a:prstGeom>
          <a:noFill/>
          <a:ln>
            <a:noFill/>
          </a:ln>
        </p:spPr>
      </p:pic>
      <p:pic>
        <p:nvPicPr>
          <p:cNvPr id="229" name="Google Shape;229;p23"/>
          <p:cNvPicPr preferRelativeResize="0"/>
          <p:nvPr/>
        </p:nvPicPr>
        <p:blipFill>
          <a:blip r:embed="rId5">
            <a:alphaModFix/>
          </a:blip>
          <a:stretch>
            <a:fillRect/>
          </a:stretch>
        </p:blipFill>
        <p:spPr>
          <a:xfrm>
            <a:off x="2909504" y="582954"/>
            <a:ext cx="721500" cy="721500"/>
          </a:xfrm>
          <a:prstGeom prst="rect">
            <a:avLst/>
          </a:prstGeom>
          <a:noFill/>
          <a:ln>
            <a:noFill/>
          </a:ln>
        </p:spPr>
      </p:pic>
      <p:pic>
        <p:nvPicPr>
          <p:cNvPr id="230" name="Google Shape;230;p23"/>
          <p:cNvPicPr preferRelativeResize="0"/>
          <p:nvPr/>
        </p:nvPicPr>
        <p:blipFill>
          <a:blip r:embed="rId6">
            <a:alphaModFix/>
          </a:blip>
          <a:stretch>
            <a:fillRect/>
          </a:stretch>
        </p:blipFill>
        <p:spPr>
          <a:xfrm>
            <a:off x="6359850" y="540250"/>
            <a:ext cx="721500" cy="721500"/>
          </a:xfrm>
          <a:prstGeom prst="rect">
            <a:avLst/>
          </a:prstGeom>
          <a:noFill/>
          <a:ln>
            <a:noFill/>
          </a:ln>
        </p:spPr>
      </p:pic>
      <p:pic>
        <p:nvPicPr>
          <p:cNvPr id="231" name="Google Shape;231;p23"/>
          <p:cNvPicPr preferRelativeResize="0"/>
          <p:nvPr/>
        </p:nvPicPr>
        <p:blipFill>
          <a:blip r:embed="rId7">
            <a:alphaModFix/>
          </a:blip>
          <a:stretch>
            <a:fillRect/>
          </a:stretch>
        </p:blipFill>
        <p:spPr>
          <a:xfrm>
            <a:off x="2956125" y="3966200"/>
            <a:ext cx="983150" cy="290110"/>
          </a:xfrm>
          <a:prstGeom prst="rect">
            <a:avLst/>
          </a:prstGeom>
          <a:noFill/>
          <a:ln>
            <a:noFill/>
          </a:ln>
        </p:spPr>
      </p:pic>
      <p:cxnSp>
        <p:nvCxnSpPr>
          <p:cNvPr id="232" name="Google Shape;232;p23"/>
          <p:cNvCxnSpPr/>
          <p:nvPr/>
        </p:nvCxnSpPr>
        <p:spPr>
          <a:xfrm flipH="1" rot="10800000">
            <a:off x="3108875" y="1479675"/>
            <a:ext cx="49800" cy="2390400"/>
          </a:xfrm>
          <a:prstGeom prst="straightConnector1">
            <a:avLst/>
          </a:prstGeom>
          <a:noFill/>
          <a:ln cap="flat" cmpd="sng" w="9525">
            <a:solidFill>
              <a:srgbClr val="00FF00"/>
            </a:solidFill>
            <a:prstDash val="solid"/>
            <a:round/>
            <a:headEnd len="med" w="med" type="none"/>
            <a:tailEnd len="med" w="med" type="triangle"/>
          </a:ln>
        </p:spPr>
      </p:cxnSp>
      <p:pic>
        <p:nvPicPr>
          <p:cNvPr id="233" name="Google Shape;233;p23"/>
          <p:cNvPicPr preferRelativeResize="0"/>
          <p:nvPr/>
        </p:nvPicPr>
        <p:blipFill>
          <a:blip r:embed="rId8">
            <a:alphaModFix/>
          </a:blip>
          <a:stretch>
            <a:fillRect/>
          </a:stretch>
        </p:blipFill>
        <p:spPr>
          <a:xfrm>
            <a:off x="6359850" y="1382775"/>
            <a:ext cx="721500" cy="721500"/>
          </a:xfrm>
          <a:prstGeom prst="rect">
            <a:avLst/>
          </a:prstGeom>
          <a:noFill/>
          <a:ln>
            <a:noFill/>
          </a:ln>
        </p:spPr>
      </p:pic>
      <p:pic>
        <p:nvPicPr>
          <p:cNvPr id="234" name="Google Shape;234;p23"/>
          <p:cNvPicPr preferRelativeResize="0"/>
          <p:nvPr/>
        </p:nvPicPr>
        <p:blipFill>
          <a:blip r:embed="rId9">
            <a:alphaModFix/>
          </a:blip>
          <a:stretch>
            <a:fillRect/>
          </a:stretch>
        </p:blipFill>
        <p:spPr>
          <a:xfrm>
            <a:off x="6359850" y="2225300"/>
            <a:ext cx="721500" cy="721500"/>
          </a:xfrm>
          <a:prstGeom prst="rect">
            <a:avLst/>
          </a:prstGeom>
          <a:noFill/>
          <a:ln>
            <a:noFill/>
          </a:ln>
        </p:spPr>
      </p:pic>
      <p:cxnSp>
        <p:nvCxnSpPr>
          <p:cNvPr id="235" name="Google Shape;235;p23"/>
          <p:cNvCxnSpPr>
            <a:stCxn id="231" idx="0"/>
          </p:cNvCxnSpPr>
          <p:nvPr/>
        </p:nvCxnSpPr>
        <p:spPr>
          <a:xfrm flipH="1" rot="10800000">
            <a:off x="3447700" y="1076300"/>
            <a:ext cx="2766600" cy="2889900"/>
          </a:xfrm>
          <a:prstGeom prst="straightConnector1">
            <a:avLst/>
          </a:prstGeom>
          <a:noFill/>
          <a:ln cap="flat" cmpd="sng" w="9525">
            <a:solidFill>
              <a:srgbClr val="00FF00"/>
            </a:solidFill>
            <a:prstDash val="solid"/>
            <a:round/>
            <a:headEnd len="med" w="med" type="none"/>
            <a:tailEnd len="med" w="med" type="triangle"/>
          </a:ln>
        </p:spPr>
      </p:cxnSp>
      <p:cxnSp>
        <p:nvCxnSpPr>
          <p:cNvPr id="236" name="Google Shape;236;p23"/>
          <p:cNvCxnSpPr/>
          <p:nvPr/>
        </p:nvCxnSpPr>
        <p:spPr>
          <a:xfrm flipH="1" rot="10800000">
            <a:off x="3513550" y="1770375"/>
            <a:ext cx="2778600" cy="2099700"/>
          </a:xfrm>
          <a:prstGeom prst="straightConnector1">
            <a:avLst/>
          </a:prstGeom>
          <a:noFill/>
          <a:ln cap="flat" cmpd="sng" w="9525">
            <a:solidFill>
              <a:srgbClr val="00FF00"/>
            </a:solidFill>
            <a:prstDash val="solid"/>
            <a:round/>
            <a:headEnd len="med" w="med" type="none"/>
            <a:tailEnd len="med" w="med" type="triangle"/>
          </a:ln>
        </p:spPr>
      </p:cxnSp>
      <p:cxnSp>
        <p:nvCxnSpPr>
          <p:cNvPr id="237" name="Google Shape;237;p23"/>
          <p:cNvCxnSpPr/>
          <p:nvPr/>
        </p:nvCxnSpPr>
        <p:spPr>
          <a:xfrm flipH="1" rot="10800000">
            <a:off x="3850700" y="2752975"/>
            <a:ext cx="2413500" cy="1142100"/>
          </a:xfrm>
          <a:prstGeom prst="straightConnector1">
            <a:avLst/>
          </a:prstGeom>
          <a:noFill/>
          <a:ln cap="flat" cmpd="sng" w="9525">
            <a:solidFill>
              <a:srgbClr val="00FF00"/>
            </a:solidFill>
            <a:prstDash val="solid"/>
            <a:round/>
            <a:headEnd len="med" w="med" type="none"/>
            <a:tailEnd len="med" w="med" type="triangle"/>
          </a:ln>
        </p:spPr>
      </p:cxnSp>
      <p:sp>
        <p:nvSpPr>
          <p:cNvPr id="238" name="Google Shape;238;p23"/>
          <p:cNvSpPr/>
          <p:nvPr/>
        </p:nvSpPr>
        <p:spPr>
          <a:xfrm>
            <a:off x="2297000" y="104450"/>
            <a:ext cx="5770500" cy="3173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3314650" y="4000850"/>
            <a:ext cx="266100" cy="220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2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9"/>
                                        </p:tgtEl>
                                      </p:cBhvr>
                                    </p:animEffect>
                                    <p:set>
                                      <p:cBhvr>
                                        <p:cTn dur="1" fill="hold">
                                          <p:stCondLst>
                                            <p:cond delay="1000"/>
                                          </p:stCondLst>
                                        </p:cTn>
                                        <p:tgtEl>
                                          <p:spTgt spid="2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5"/>
                                        </p:tgtEl>
                                      </p:cBhvr>
                                    </p:animEffect>
                                    <p:set>
                                      <p:cBhvr>
                                        <p:cTn dur="1" fill="hold">
                                          <p:stCondLst>
                                            <p:cond delay="1000"/>
                                          </p:stCondLst>
                                        </p:cTn>
                                        <p:tgtEl>
                                          <p:spTgt spid="2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6"/>
                                        </p:tgtEl>
                                      </p:cBhvr>
                                    </p:animEffect>
                                    <p:set>
                                      <p:cBhvr>
                                        <p:cTn dur="1" fill="hold">
                                          <p:stCondLst>
                                            <p:cond delay="1000"/>
                                          </p:stCondLst>
                                        </p:cTn>
                                        <p:tgtEl>
                                          <p:spTgt spid="2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7"/>
                                        </p:tgtEl>
                                      </p:cBhvr>
                                    </p:animEffect>
                                    <p:set>
                                      <p:cBhvr>
                                        <p:cTn dur="1" fill="hold">
                                          <p:stCondLst>
                                            <p:cond delay="1000"/>
                                          </p:stCondLst>
                                        </p:cTn>
                                        <p:tgtEl>
                                          <p:spTgt spid="2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8"/>
                                        </p:tgtEl>
                                      </p:cBhvr>
                                    </p:animEffect>
                                    <p:set>
                                      <p:cBhvr>
                                        <p:cTn dur="1" fill="hold">
                                          <p:stCondLst>
                                            <p:cond delay="1000"/>
                                          </p:stCondLst>
                                        </p:cTn>
                                        <p:tgtEl>
                                          <p:spTgt spid="2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0"/>
                                        </p:tgtEl>
                                      </p:cBhvr>
                                    </p:animEffect>
                                    <p:set>
                                      <p:cBhvr>
                                        <p:cTn dur="1" fill="hold">
                                          <p:stCondLst>
                                            <p:cond delay="1000"/>
                                          </p:stCondLst>
                                        </p:cTn>
                                        <p:tgtEl>
                                          <p:spTgt spid="2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3"/>
                                        </p:tgtEl>
                                      </p:cBhvr>
                                    </p:animEffect>
                                    <p:set>
                                      <p:cBhvr>
                                        <p:cTn dur="1" fill="hold">
                                          <p:stCondLst>
                                            <p:cond delay="1000"/>
                                          </p:stCondLst>
                                        </p:cTn>
                                        <p:tgtEl>
                                          <p:spTgt spid="2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4"/>
                                        </p:tgtEl>
                                      </p:cBhvr>
                                    </p:animEffect>
                                    <p:set>
                                      <p:cBhvr>
                                        <p:cTn dur="1" fill="hold">
                                          <p:stCondLst>
                                            <p:cond delay="1000"/>
                                          </p:stCondLst>
                                        </p:cTn>
                                        <p:tgtEl>
                                          <p:spTgt spid="2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1"/>
                                        </p:tgtEl>
                                      </p:cBhvr>
                                    </p:animEffect>
                                    <p:set>
                                      <p:cBhvr>
                                        <p:cTn dur="1" fill="hold">
                                          <p:stCondLst>
                                            <p:cond delay="1000"/>
                                          </p:stCondLst>
                                        </p:cTn>
                                        <p:tgtEl>
                                          <p:spTgt spid="2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2"/>
                                        </p:tgtEl>
                                      </p:cBhvr>
                                    </p:animEffect>
                                    <p:set>
                                      <p:cBhvr>
                                        <p:cTn dur="1" fill="hold">
                                          <p:stCondLst>
                                            <p:cond delay="1000"/>
                                          </p:stCondLst>
                                        </p:cTn>
                                        <p:tgtEl>
                                          <p:spTgt spid="2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9"/>
                                        </p:tgtEl>
                                      </p:cBhvr>
                                    </p:animEffect>
                                    <p:set>
                                      <p:cBhvr>
                                        <p:cTn dur="1" fill="hold">
                                          <p:stCondLst>
                                            <p:cond delay="1000"/>
                                          </p:stCondLst>
                                        </p:cTn>
                                        <p:tgtEl>
                                          <p:spTgt spid="2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Qualitative Model Validation</a:t>
            </a:r>
            <a:endParaRPr/>
          </a:p>
        </p:txBody>
      </p:sp>
      <p:pic>
        <p:nvPicPr>
          <p:cNvPr id="245" name="Google Shape;245;p24"/>
          <p:cNvPicPr preferRelativeResize="0"/>
          <p:nvPr/>
        </p:nvPicPr>
        <p:blipFill>
          <a:blip r:embed="rId3">
            <a:alphaModFix/>
          </a:blip>
          <a:stretch>
            <a:fillRect/>
          </a:stretch>
        </p:blipFill>
        <p:spPr>
          <a:xfrm>
            <a:off x="1811300" y="1017800"/>
            <a:ext cx="4816725" cy="4125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pic>
        <p:nvPicPr>
          <p:cNvPr id="251" name="Google Shape;251;p25"/>
          <p:cNvPicPr preferRelativeResize="0"/>
          <p:nvPr/>
        </p:nvPicPr>
        <p:blipFill>
          <a:blip r:embed="rId3">
            <a:alphaModFix/>
          </a:blip>
          <a:stretch>
            <a:fillRect/>
          </a:stretch>
        </p:blipFill>
        <p:spPr>
          <a:xfrm>
            <a:off x="6561025" y="1286250"/>
            <a:ext cx="2553775" cy="3126276"/>
          </a:xfrm>
          <a:prstGeom prst="rect">
            <a:avLst/>
          </a:prstGeom>
          <a:noFill/>
          <a:ln>
            <a:noFill/>
          </a:ln>
        </p:spPr>
      </p:pic>
      <p:sp>
        <p:nvSpPr>
          <p:cNvPr id="252" name="Google Shape;252;p25"/>
          <p:cNvSpPr txBox="1"/>
          <p:nvPr/>
        </p:nvSpPr>
        <p:spPr>
          <a:xfrm>
            <a:off x="311700" y="1119950"/>
            <a:ext cx="6249300" cy="34290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SzPts val="2900"/>
              <a:buFont typeface="Roboto"/>
              <a:buAutoNum type="arabicPeriod"/>
            </a:pPr>
            <a:r>
              <a:rPr lang="en" sz="2900">
                <a:latin typeface="Roboto"/>
                <a:ea typeface="Roboto"/>
                <a:cs typeface="Roboto"/>
                <a:sym typeface="Roboto"/>
              </a:rPr>
              <a:t>Best fitting Action-Confusion model suggests: RL’s computation is more “unhealthy” when WM is overloaded. Particularly, more action confusion occurs.</a:t>
            </a:r>
            <a:endParaRPr sz="2900">
              <a:latin typeface="Roboto"/>
              <a:ea typeface="Roboto"/>
              <a:cs typeface="Roboto"/>
              <a:sym typeface="Roboto"/>
            </a:endParaRPr>
          </a:p>
          <a:p>
            <a:pPr indent="-412750" lvl="0" marL="457200" rtl="0" algn="l">
              <a:spcBef>
                <a:spcPts val="0"/>
              </a:spcBef>
              <a:spcAft>
                <a:spcPts val="0"/>
              </a:spcAft>
              <a:buSzPts val="2900"/>
              <a:buFont typeface="Roboto"/>
              <a:buAutoNum type="arabicPeriod"/>
            </a:pPr>
            <a:r>
              <a:rPr lang="en" sz="2900">
                <a:latin typeface="Roboto"/>
                <a:ea typeface="Roboto"/>
                <a:cs typeface="Roboto"/>
                <a:sym typeface="Roboto"/>
              </a:rPr>
              <a:t>Hence RL relies on WM to function “healthily”.</a:t>
            </a:r>
            <a:endParaRPr sz="29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555600"/>
            <a:ext cx="4030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RL(Reinforcement Learning)</a:t>
            </a:r>
            <a:endParaRPr/>
          </a:p>
        </p:txBody>
      </p:sp>
      <p:sp>
        <p:nvSpPr>
          <p:cNvPr id="92" name="Google Shape;92;p14"/>
          <p:cNvSpPr txBox="1"/>
          <p:nvPr>
            <p:ph idx="1" type="body"/>
          </p:nvPr>
        </p:nvSpPr>
        <p:spPr>
          <a:xfrm>
            <a:off x="311700" y="1389600"/>
            <a:ext cx="3498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Slow</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Long-lasting</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Capacious</a:t>
            </a:r>
            <a:endParaRPr sz="1800"/>
          </a:p>
        </p:txBody>
      </p:sp>
      <p:sp>
        <p:nvSpPr>
          <p:cNvPr id="93" name="Google Shape;93;p14"/>
          <p:cNvSpPr txBox="1"/>
          <p:nvPr>
            <p:ph type="title"/>
          </p:nvPr>
        </p:nvSpPr>
        <p:spPr>
          <a:xfrm>
            <a:off x="4572000" y="555600"/>
            <a:ext cx="4162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WM(Working Memory)</a:t>
            </a:r>
            <a:endParaRPr/>
          </a:p>
        </p:txBody>
      </p:sp>
      <p:sp>
        <p:nvSpPr>
          <p:cNvPr id="94" name="Google Shape;94;p14"/>
          <p:cNvSpPr txBox="1"/>
          <p:nvPr>
            <p:ph idx="1" type="body"/>
          </p:nvPr>
        </p:nvSpPr>
        <p:spPr>
          <a:xfrm>
            <a:off x="4572000" y="1389600"/>
            <a:ext cx="3498300" cy="3179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Fast</a:t>
            </a:r>
            <a:endParaRPr sz="1800"/>
          </a:p>
          <a:p>
            <a:pPr indent="0" lvl="0" marL="0" rtl="0" algn="r">
              <a:spcBef>
                <a:spcPts val="1600"/>
              </a:spcBef>
              <a:spcAft>
                <a:spcPts val="0"/>
              </a:spcAft>
              <a:buNone/>
            </a:pPr>
            <a:r>
              <a:t/>
            </a:r>
            <a:endParaRPr sz="1800"/>
          </a:p>
          <a:p>
            <a:pPr indent="0" lvl="0" marL="0" rtl="0" algn="r">
              <a:spcBef>
                <a:spcPts val="1600"/>
              </a:spcBef>
              <a:spcAft>
                <a:spcPts val="0"/>
              </a:spcAft>
              <a:buNone/>
            </a:pPr>
            <a:r>
              <a:rPr lang="en" sz="1800"/>
              <a:t>Transitory</a:t>
            </a:r>
            <a:endParaRPr sz="1800"/>
          </a:p>
          <a:p>
            <a:pPr indent="0" lvl="0" marL="0" rtl="0" algn="r">
              <a:spcBef>
                <a:spcPts val="1600"/>
              </a:spcBef>
              <a:spcAft>
                <a:spcPts val="0"/>
              </a:spcAft>
              <a:buNone/>
            </a:pPr>
            <a:r>
              <a:t/>
            </a:r>
            <a:endParaRPr sz="1800"/>
          </a:p>
          <a:p>
            <a:pPr indent="0" lvl="0" marL="0" rtl="0" algn="r">
              <a:spcBef>
                <a:spcPts val="1600"/>
              </a:spcBef>
              <a:spcAft>
                <a:spcPts val="1600"/>
              </a:spcAft>
              <a:buNone/>
            </a:pPr>
            <a:r>
              <a:rPr lang="en" sz="1800"/>
              <a:t>Space-Limited</a:t>
            </a:r>
            <a:endParaRPr sz="1800"/>
          </a:p>
        </p:txBody>
      </p:sp>
      <p:pic>
        <p:nvPicPr>
          <p:cNvPr id="95" name="Google Shape;95;p14"/>
          <p:cNvPicPr preferRelativeResize="0"/>
          <p:nvPr/>
        </p:nvPicPr>
        <p:blipFill>
          <a:blip r:embed="rId3">
            <a:alphaModFix/>
          </a:blip>
          <a:stretch>
            <a:fillRect/>
          </a:stretch>
        </p:blipFill>
        <p:spPr>
          <a:xfrm>
            <a:off x="2201345" y="1389600"/>
            <a:ext cx="4162200" cy="27587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RLWM</a:t>
            </a:r>
            <a:r>
              <a:rPr lang="en"/>
              <a:t> Trial Structure (single-task)</a:t>
            </a:r>
            <a:endParaRPr/>
          </a:p>
        </p:txBody>
      </p:sp>
      <p:grpSp>
        <p:nvGrpSpPr>
          <p:cNvPr id="101" name="Google Shape;101;p15"/>
          <p:cNvGrpSpPr/>
          <p:nvPr/>
        </p:nvGrpSpPr>
        <p:grpSpPr>
          <a:xfrm>
            <a:off x="2274100" y="1655738"/>
            <a:ext cx="1420500" cy="1125300"/>
            <a:chOff x="1298700" y="2051975"/>
            <a:chExt cx="1420500" cy="1125300"/>
          </a:xfrm>
        </p:grpSpPr>
        <p:sp>
          <p:nvSpPr>
            <p:cNvPr id="102" name="Google Shape;102;p15"/>
            <p:cNvSpPr/>
            <p:nvPr/>
          </p:nvSpPr>
          <p:spPr>
            <a:xfrm>
              <a:off x="1298700" y="2051975"/>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5"/>
            <p:cNvPicPr preferRelativeResize="0"/>
            <p:nvPr/>
          </p:nvPicPr>
          <p:blipFill>
            <a:blip r:embed="rId3">
              <a:alphaModFix/>
            </a:blip>
            <a:stretch>
              <a:fillRect/>
            </a:stretch>
          </p:blipFill>
          <p:spPr>
            <a:xfrm>
              <a:off x="1732188" y="2337863"/>
              <a:ext cx="553525" cy="553525"/>
            </a:xfrm>
            <a:prstGeom prst="rect">
              <a:avLst/>
            </a:prstGeom>
            <a:noFill/>
            <a:ln>
              <a:noFill/>
            </a:ln>
          </p:spPr>
        </p:pic>
      </p:grpSp>
      <p:sp>
        <p:nvSpPr>
          <p:cNvPr id="104" name="Google Shape;104;p15"/>
          <p:cNvSpPr/>
          <p:nvPr/>
        </p:nvSpPr>
        <p:spPr>
          <a:xfrm>
            <a:off x="3346025" y="2050325"/>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00FF00"/>
                </a:solidFill>
                <a:latin typeface="Old Standard TT"/>
                <a:ea typeface="Old Standard TT"/>
                <a:cs typeface="Old Standard TT"/>
                <a:sym typeface="Old Standard TT"/>
              </a:rPr>
              <a:t>+1</a:t>
            </a:r>
            <a:endParaRPr/>
          </a:p>
        </p:txBody>
      </p:sp>
      <p:pic>
        <p:nvPicPr>
          <p:cNvPr id="105" name="Google Shape;105;p15"/>
          <p:cNvPicPr preferRelativeResize="0"/>
          <p:nvPr/>
        </p:nvPicPr>
        <p:blipFill>
          <a:blip r:embed="rId4">
            <a:alphaModFix/>
          </a:blip>
          <a:stretch>
            <a:fillRect/>
          </a:stretch>
        </p:blipFill>
        <p:spPr>
          <a:xfrm>
            <a:off x="2274100" y="2953188"/>
            <a:ext cx="983150" cy="290110"/>
          </a:xfrm>
          <a:prstGeom prst="rect">
            <a:avLst/>
          </a:prstGeom>
          <a:noFill/>
          <a:ln>
            <a:noFill/>
          </a:ln>
        </p:spPr>
      </p:pic>
      <p:sp>
        <p:nvSpPr>
          <p:cNvPr id="106" name="Google Shape;106;p15"/>
          <p:cNvSpPr txBox="1"/>
          <p:nvPr/>
        </p:nvSpPr>
        <p:spPr>
          <a:xfrm>
            <a:off x="2274100" y="3228788"/>
            <a:ext cx="12714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latin typeface="Old Standard TT"/>
                <a:ea typeface="Old Standard TT"/>
                <a:cs typeface="Old Standard TT"/>
                <a:sym typeface="Old Standard TT"/>
              </a:rPr>
              <a:t>1.5s</a:t>
            </a:r>
            <a:r>
              <a:rPr lang="en">
                <a:latin typeface="Old Standard TT"/>
                <a:ea typeface="Old Standard TT"/>
                <a:cs typeface="Old Standard TT"/>
                <a:sym typeface="Old Standard TT"/>
              </a:rPr>
              <a:t> or key press</a:t>
            </a:r>
            <a:endParaRPr>
              <a:latin typeface="Old Standard TT"/>
              <a:ea typeface="Old Standard TT"/>
              <a:cs typeface="Old Standard TT"/>
              <a:sym typeface="Old Standard TT"/>
            </a:endParaRPr>
          </a:p>
        </p:txBody>
      </p:sp>
      <p:sp>
        <p:nvSpPr>
          <p:cNvPr id="107" name="Google Shape;107;p15"/>
          <p:cNvSpPr txBox="1"/>
          <p:nvPr/>
        </p:nvSpPr>
        <p:spPr>
          <a:xfrm>
            <a:off x="0" y="4838725"/>
            <a:ext cx="68265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Key picture: </a:t>
            </a:r>
            <a:r>
              <a:rPr lang="en" sz="1100" u="sng">
                <a:solidFill>
                  <a:schemeClr val="hlink"/>
                </a:solidFill>
                <a:hlinkClick r:id="rId5"/>
              </a:rPr>
              <a:t>https://www.touchtypingtutor.net/beginner-typing-tutorial-1-a</a:t>
            </a:r>
            <a:endParaRPr>
              <a:latin typeface="Old Standard TT"/>
              <a:ea typeface="Old Standard TT"/>
              <a:cs typeface="Old Standard TT"/>
              <a:sym typeface="Old Standard TT"/>
            </a:endParaRPr>
          </a:p>
        </p:txBody>
      </p:sp>
      <p:sp>
        <p:nvSpPr>
          <p:cNvPr id="108" name="Google Shape;108;p15"/>
          <p:cNvSpPr txBox="1"/>
          <p:nvPr/>
        </p:nvSpPr>
        <p:spPr>
          <a:xfrm>
            <a:off x="4741625" y="3650588"/>
            <a:ext cx="8619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1.5-rt</a:t>
            </a:r>
            <a:endParaRPr>
              <a:solidFill>
                <a:srgbClr val="FF0000"/>
              </a:solidFill>
              <a:latin typeface="Old Standard TT"/>
              <a:ea typeface="Old Standard TT"/>
              <a:cs typeface="Old Standard TT"/>
              <a:sym typeface="Old Standard TT"/>
            </a:endParaRPr>
          </a:p>
        </p:txBody>
      </p:sp>
      <p:sp>
        <p:nvSpPr>
          <p:cNvPr id="109" name="Google Shape;109;p15"/>
          <p:cNvSpPr txBox="1"/>
          <p:nvPr/>
        </p:nvSpPr>
        <p:spPr>
          <a:xfrm>
            <a:off x="3755375" y="1488838"/>
            <a:ext cx="28344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P.s. If rt&gt;1.5 or &lt;.15, invalid</a:t>
            </a:r>
            <a:endParaRPr>
              <a:solidFill>
                <a:srgbClr val="FF0000"/>
              </a:solidFill>
              <a:latin typeface="Old Standard TT"/>
              <a:ea typeface="Old Standard TT"/>
              <a:cs typeface="Old Standard TT"/>
              <a:sym typeface="Old Standard TT"/>
            </a:endParaRPr>
          </a:p>
        </p:txBody>
      </p:sp>
      <p:sp>
        <p:nvSpPr>
          <p:cNvPr id="110" name="Google Shape;110;p15"/>
          <p:cNvSpPr txBox="1"/>
          <p:nvPr/>
        </p:nvSpPr>
        <p:spPr>
          <a:xfrm>
            <a:off x="3615375" y="3228788"/>
            <a:ext cx="5004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1s</a:t>
            </a:r>
            <a:endParaRPr/>
          </a:p>
        </p:txBody>
      </p:sp>
      <p:sp>
        <p:nvSpPr>
          <p:cNvPr id="111" name="Google Shape;111;p15"/>
          <p:cNvSpPr/>
          <p:nvPr/>
        </p:nvSpPr>
        <p:spPr>
          <a:xfrm>
            <a:off x="4462325" y="2403863"/>
            <a:ext cx="1420500" cy="1125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solidFill>
                  <a:srgbClr val="FFFFFF"/>
                </a:solidFill>
              </a:rPr>
              <a:t>+</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WM and RL interact?</a:t>
            </a:r>
            <a:endParaRPr/>
          </a:p>
        </p:txBody>
      </p:sp>
      <p:sp>
        <p:nvSpPr>
          <p:cNvPr id="117" name="Google Shape;117;p1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Competition Account: WM and RL operate independently and compete for choice.</a:t>
            </a:r>
            <a:endParaRPr sz="1800"/>
          </a:p>
          <a:p>
            <a:pPr indent="0" lvl="0" marL="0" rtl="0" algn="l">
              <a:spcBef>
                <a:spcPts val="1600"/>
              </a:spcBef>
              <a:spcAft>
                <a:spcPts val="1600"/>
              </a:spcAft>
              <a:buNone/>
            </a:pPr>
            <a:r>
              <a:t/>
            </a:r>
            <a:endParaRPr/>
          </a:p>
        </p:txBody>
      </p:sp>
      <p:pic>
        <p:nvPicPr>
          <p:cNvPr id="118" name="Google Shape;118;p16"/>
          <p:cNvPicPr preferRelativeResize="0"/>
          <p:nvPr/>
        </p:nvPicPr>
        <p:blipFill>
          <a:blip r:embed="rId3">
            <a:alphaModFix/>
          </a:blip>
          <a:stretch>
            <a:fillRect/>
          </a:stretch>
        </p:blipFill>
        <p:spPr>
          <a:xfrm>
            <a:off x="416475" y="1881625"/>
            <a:ext cx="3818850" cy="2950050"/>
          </a:xfrm>
          <a:prstGeom prst="rect">
            <a:avLst/>
          </a:prstGeom>
          <a:noFill/>
          <a:ln>
            <a:noFill/>
          </a:ln>
        </p:spPr>
      </p:pic>
      <p:sp>
        <p:nvSpPr>
          <p:cNvPr id="119" name="Google Shape;119;p16"/>
          <p:cNvSpPr txBox="1"/>
          <p:nvPr/>
        </p:nvSpPr>
        <p:spPr>
          <a:xfrm>
            <a:off x="4672800" y="1229875"/>
            <a:ext cx="4361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800">
              <a:solidFill>
                <a:schemeClr val="dk2"/>
              </a:solidFill>
              <a:latin typeface="Roboto"/>
              <a:ea typeface="Roboto"/>
              <a:cs typeface="Roboto"/>
              <a:sym typeface="Roboto"/>
            </a:endParaRPr>
          </a:p>
        </p:txBody>
      </p:sp>
      <p:pic>
        <p:nvPicPr>
          <p:cNvPr id="120" name="Google Shape;120;p16"/>
          <p:cNvPicPr preferRelativeResize="0"/>
          <p:nvPr/>
        </p:nvPicPr>
        <p:blipFill>
          <a:blip r:embed="rId4">
            <a:alphaModFix/>
          </a:blip>
          <a:stretch>
            <a:fillRect/>
          </a:stretch>
        </p:blipFill>
        <p:spPr>
          <a:xfrm>
            <a:off x="4621413" y="1881625"/>
            <a:ext cx="4421875" cy="3126276"/>
          </a:xfrm>
          <a:prstGeom prst="rect">
            <a:avLst/>
          </a:prstGeom>
          <a:noFill/>
          <a:ln>
            <a:noFill/>
          </a:ln>
        </p:spPr>
      </p:pic>
      <p:sp>
        <p:nvSpPr>
          <p:cNvPr id="121" name="Google Shape;121;p1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Competitive Dependence Account: WM and RL interact while operation and then compete for choice.</a:t>
            </a:r>
            <a:endParaRPr sz="1800"/>
          </a:p>
          <a:p>
            <a:pPr indent="0" lvl="0" marL="0" rtl="0" algn="l">
              <a:spcBef>
                <a:spcPts val="160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Task Protocol</a:t>
            </a:r>
            <a:endParaRPr>
              <a:solidFill>
                <a:srgbClr val="000000"/>
              </a:solidFill>
            </a:endParaRPr>
          </a:p>
        </p:txBody>
      </p:sp>
      <p:sp>
        <p:nvSpPr>
          <p:cNvPr id="127" name="Google Shape;127;p17"/>
          <p:cNvSpPr txBox="1"/>
          <p:nvPr/>
        </p:nvSpPr>
        <p:spPr>
          <a:xfrm>
            <a:off x="465450" y="1112950"/>
            <a:ext cx="8213100" cy="34791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a:latin typeface="Old Standard TT"/>
              <a:ea typeface="Old Standard TT"/>
              <a:cs typeface="Old Standard TT"/>
              <a:sym typeface="Old Standard TT"/>
            </a:endParaRPr>
          </a:p>
          <a:p>
            <a:pPr indent="0" lvl="0" marL="457200" rtl="0" algn="l">
              <a:lnSpc>
                <a:spcPct val="200000"/>
              </a:lnSpc>
              <a:spcBef>
                <a:spcPts val="0"/>
              </a:spcBef>
              <a:spcAft>
                <a:spcPts val="0"/>
              </a:spcAft>
              <a:buNone/>
            </a:pPr>
            <a:r>
              <a:t/>
            </a:r>
            <a:endParaRPr>
              <a:latin typeface="Old Standard TT"/>
              <a:ea typeface="Old Standard TT"/>
              <a:cs typeface="Old Standard TT"/>
              <a:sym typeface="Old Standard TT"/>
            </a:endParaRPr>
          </a:p>
        </p:txBody>
      </p:sp>
      <p:pic>
        <p:nvPicPr>
          <p:cNvPr id="128" name="Google Shape;128;p17"/>
          <p:cNvPicPr preferRelativeResize="0"/>
          <p:nvPr/>
        </p:nvPicPr>
        <p:blipFill rotWithShape="1">
          <a:blip r:embed="rId3">
            <a:alphaModFix/>
          </a:blip>
          <a:srcRect b="77902" l="0" r="0" t="0"/>
          <a:stretch/>
        </p:blipFill>
        <p:spPr>
          <a:xfrm>
            <a:off x="465450" y="1230575"/>
            <a:ext cx="7705376" cy="2516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Dual-Task Trial Structure </a:t>
            </a:r>
            <a:endParaRPr/>
          </a:p>
        </p:txBody>
      </p:sp>
      <p:grpSp>
        <p:nvGrpSpPr>
          <p:cNvPr id="134" name="Google Shape;134;p18"/>
          <p:cNvGrpSpPr/>
          <p:nvPr/>
        </p:nvGrpSpPr>
        <p:grpSpPr>
          <a:xfrm>
            <a:off x="311700" y="1171675"/>
            <a:ext cx="1420500" cy="1125300"/>
            <a:chOff x="311700" y="1171675"/>
            <a:chExt cx="1420500" cy="1125300"/>
          </a:xfrm>
        </p:grpSpPr>
        <p:sp>
          <p:nvSpPr>
            <p:cNvPr id="135" name="Google Shape;135;p18"/>
            <p:cNvSpPr/>
            <p:nvPr/>
          </p:nvSpPr>
          <p:spPr>
            <a:xfrm>
              <a:off x="311700" y="1171675"/>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18"/>
            <p:cNvPicPr preferRelativeResize="0"/>
            <p:nvPr/>
          </p:nvPicPr>
          <p:blipFill>
            <a:blip r:embed="rId3">
              <a:alphaModFix/>
            </a:blip>
            <a:stretch>
              <a:fillRect/>
            </a:stretch>
          </p:blipFill>
          <p:spPr>
            <a:xfrm>
              <a:off x="745187" y="1498463"/>
              <a:ext cx="553525" cy="553525"/>
            </a:xfrm>
            <a:prstGeom prst="rect">
              <a:avLst/>
            </a:prstGeom>
            <a:noFill/>
            <a:ln>
              <a:noFill/>
            </a:ln>
          </p:spPr>
        </p:pic>
      </p:grpSp>
      <p:sp>
        <p:nvSpPr>
          <p:cNvPr id="137" name="Google Shape;137;p18"/>
          <p:cNvSpPr txBox="1"/>
          <p:nvPr/>
        </p:nvSpPr>
        <p:spPr>
          <a:xfrm>
            <a:off x="771750" y="1168475"/>
            <a:ext cx="5004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2  </a:t>
            </a:r>
            <a:r>
              <a:rPr lang="en" sz="1000">
                <a:solidFill>
                  <a:srgbClr val="FFFFFF"/>
                </a:solidFill>
                <a:latin typeface="Old Standard TT"/>
                <a:ea typeface="Old Standard TT"/>
                <a:cs typeface="Old Standard TT"/>
                <a:sym typeface="Old Standard TT"/>
              </a:rPr>
              <a:t>6</a:t>
            </a:r>
            <a:endParaRPr sz="1000">
              <a:solidFill>
                <a:srgbClr val="FFFFFF"/>
              </a:solidFill>
              <a:latin typeface="Old Standard TT"/>
              <a:ea typeface="Old Standard TT"/>
              <a:cs typeface="Old Standard TT"/>
              <a:sym typeface="Old Standard TT"/>
            </a:endParaRPr>
          </a:p>
        </p:txBody>
      </p:sp>
      <p:grpSp>
        <p:nvGrpSpPr>
          <p:cNvPr id="138" name="Google Shape;138;p18"/>
          <p:cNvGrpSpPr/>
          <p:nvPr/>
        </p:nvGrpSpPr>
        <p:grpSpPr>
          <a:xfrm>
            <a:off x="1444500" y="1505975"/>
            <a:ext cx="1420500" cy="1125300"/>
            <a:chOff x="1298700" y="2051975"/>
            <a:chExt cx="1420500" cy="1125300"/>
          </a:xfrm>
        </p:grpSpPr>
        <p:sp>
          <p:nvSpPr>
            <p:cNvPr id="139" name="Google Shape;139;p18"/>
            <p:cNvSpPr/>
            <p:nvPr/>
          </p:nvSpPr>
          <p:spPr>
            <a:xfrm>
              <a:off x="1298700" y="2051975"/>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18"/>
            <p:cNvPicPr preferRelativeResize="0"/>
            <p:nvPr/>
          </p:nvPicPr>
          <p:blipFill>
            <a:blip r:embed="rId3">
              <a:alphaModFix/>
            </a:blip>
            <a:stretch>
              <a:fillRect/>
            </a:stretch>
          </p:blipFill>
          <p:spPr>
            <a:xfrm>
              <a:off x="1732188" y="2337863"/>
              <a:ext cx="553525" cy="553525"/>
            </a:xfrm>
            <a:prstGeom prst="rect">
              <a:avLst/>
            </a:prstGeom>
            <a:noFill/>
            <a:ln>
              <a:noFill/>
            </a:ln>
          </p:spPr>
        </p:pic>
      </p:grpSp>
      <p:sp>
        <p:nvSpPr>
          <p:cNvPr id="141" name="Google Shape;141;p18"/>
          <p:cNvSpPr txBox="1"/>
          <p:nvPr/>
        </p:nvSpPr>
        <p:spPr>
          <a:xfrm>
            <a:off x="702000" y="2260700"/>
            <a:ext cx="6399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0.3s</a:t>
            </a:r>
            <a:endParaRPr>
              <a:solidFill>
                <a:srgbClr val="FF0000"/>
              </a:solidFill>
              <a:latin typeface="Old Standard TT"/>
              <a:ea typeface="Old Standard TT"/>
              <a:cs typeface="Old Standard TT"/>
              <a:sym typeface="Old Standard TT"/>
            </a:endParaRPr>
          </a:p>
        </p:txBody>
      </p:sp>
      <p:sp>
        <p:nvSpPr>
          <p:cNvPr id="142" name="Google Shape;142;p18"/>
          <p:cNvSpPr/>
          <p:nvPr/>
        </p:nvSpPr>
        <p:spPr>
          <a:xfrm>
            <a:off x="2516425" y="1900563"/>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00FF00"/>
                </a:solidFill>
                <a:latin typeface="Old Standard TT"/>
                <a:ea typeface="Old Standard TT"/>
                <a:cs typeface="Old Standard TT"/>
                <a:sym typeface="Old Standard TT"/>
              </a:rPr>
              <a:t>+1</a:t>
            </a:r>
            <a:endParaRPr/>
          </a:p>
        </p:txBody>
      </p:sp>
      <p:pic>
        <p:nvPicPr>
          <p:cNvPr id="143" name="Google Shape;143;p18"/>
          <p:cNvPicPr preferRelativeResize="0"/>
          <p:nvPr/>
        </p:nvPicPr>
        <p:blipFill>
          <a:blip r:embed="rId4">
            <a:alphaModFix/>
          </a:blip>
          <a:stretch>
            <a:fillRect/>
          </a:stretch>
        </p:blipFill>
        <p:spPr>
          <a:xfrm>
            <a:off x="915775" y="2835575"/>
            <a:ext cx="983150" cy="290110"/>
          </a:xfrm>
          <a:prstGeom prst="rect">
            <a:avLst/>
          </a:prstGeom>
          <a:noFill/>
          <a:ln>
            <a:noFill/>
          </a:ln>
        </p:spPr>
      </p:pic>
      <p:sp>
        <p:nvSpPr>
          <p:cNvPr id="144" name="Google Shape;144;p18"/>
          <p:cNvSpPr txBox="1"/>
          <p:nvPr/>
        </p:nvSpPr>
        <p:spPr>
          <a:xfrm>
            <a:off x="1444500" y="3079025"/>
            <a:ext cx="12714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latin typeface="Old Standard TT"/>
                <a:ea typeface="Old Standard TT"/>
                <a:cs typeface="Old Standard TT"/>
                <a:sym typeface="Old Standard TT"/>
              </a:rPr>
              <a:t>1.5s</a:t>
            </a:r>
            <a:r>
              <a:rPr lang="en">
                <a:latin typeface="Old Standard TT"/>
                <a:ea typeface="Old Standard TT"/>
                <a:cs typeface="Old Standard TT"/>
                <a:sym typeface="Old Standard TT"/>
              </a:rPr>
              <a:t> or key press</a:t>
            </a:r>
            <a:endParaRPr>
              <a:latin typeface="Old Standard TT"/>
              <a:ea typeface="Old Standard TT"/>
              <a:cs typeface="Old Standard TT"/>
              <a:sym typeface="Old Standard TT"/>
            </a:endParaRPr>
          </a:p>
        </p:txBody>
      </p:sp>
      <p:sp>
        <p:nvSpPr>
          <p:cNvPr id="145" name="Google Shape;145;p18"/>
          <p:cNvSpPr txBox="1"/>
          <p:nvPr/>
        </p:nvSpPr>
        <p:spPr>
          <a:xfrm>
            <a:off x="5326375" y="3740725"/>
            <a:ext cx="5535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1s</a:t>
            </a:r>
            <a:endParaRPr>
              <a:solidFill>
                <a:srgbClr val="FF0000"/>
              </a:solidFill>
              <a:latin typeface="Old Standard TT"/>
              <a:ea typeface="Old Standard TT"/>
              <a:cs typeface="Old Standard TT"/>
              <a:sym typeface="Old Standard TT"/>
            </a:endParaRPr>
          </a:p>
        </p:txBody>
      </p:sp>
      <p:sp>
        <p:nvSpPr>
          <p:cNvPr id="146" name="Google Shape;146;p18"/>
          <p:cNvSpPr/>
          <p:nvPr/>
        </p:nvSpPr>
        <p:spPr>
          <a:xfrm>
            <a:off x="3568100" y="2197863"/>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lt1"/>
                </a:solidFill>
                <a:latin typeface="Old Standard TT"/>
                <a:ea typeface="Old Standard TT"/>
                <a:cs typeface="Old Standard TT"/>
                <a:sym typeface="Old Standard TT"/>
              </a:rPr>
              <a:t>Value?</a:t>
            </a:r>
            <a:endParaRPr/>
          </a:p>
        </p:txBody>
      </p:sp>
      <p:sp>
        <p:nvSpPr>
          <p:cNvPr id="147" name="Google Shape;147;p18"/>
          <p:cNvSpPr/>
          <p:nvPr/>
        </p:nvSpPr>
        <p:spPr>
          <a:xfrm>
            <a:off x="4751963" y="2571750"/>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rgbClr val="FF0000"/>
                </a:solidFill>
                <a:latin typeface="Old Standard TT"/>
                <a:ea typeface="Old Standard TT"/>
                <a:cs typeface="Old Standard TT"/>
                <a:sym typeface="Old Standard TT"/>
              </a:rPr>
              <a:t>incorrect</a:t>
            </a:r>
            <a:endParaRPr sz="1600">
              <a:solidFill>
                <a:srgbClr val="FF0000"/>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48" name="Google Shape;148;p18"/>
          <p:cNvSpPr txBox="1"/>
          <p:nvPr/>
        </p:nvSpPr>
        <p:spPr>
          <a:xfrm>
            <a:off x="3936925" y="3410725"/>
            <a:ext cx="5535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1s</a:t>
            </a:r>
            <a:endParaRPr>
              <a:solidFill>
                <a:srgbClr val="FF0000"/>
              </a:solidFill>
              <a:latin typeface="Old Standard TT"/>
              <a:ea typeface="Old Standard TT"/>
              <a:cs typeface="Old Standard TT"/>
              <a:sym typeface="Old Standard TT"/>
            </a:endParaRPr>
          </a:p>
        </p:txBody>
      </p:sp>
      <p:sp>
        <p:nvSpPr>
          <p:cNvPr id="149" name="Google Shape;149;p18"/>
          <p:cNvSpPr txBox="1"/>
          <p:nvPr/>
        </p:nvSpPr>
        <p:spPr>
          <a:xfrm>
            <a:off x="0" y="4838725"/>
            <a:ext cx="68265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Key picture: </a:t>
            </a:r>
            <a:r>
              <a:rPr lang="en" sz="1100" u="sng">
                <a:solidFill>
                  <a:schemeClr val="hlink"/>
                </a:solidFill>
                <a:hlinkClick r:id="rId5"/>
              </a:rPr>
              <a:t>https://www.touchtypingtutor.net/beginner-typing-tutorial-1-a</a:t>
            </a:r>
            <a:endParaRPr>
              <a:latin typeface="Old Standard TT"/>
              <a:ea typeface="Old Standard TT"/>
              <a:cs typeface="Old Standard TT"/>
              <a:sym typeface="Old Standard TT"/>
            </a:endParaRPr>
          </a:p>
        </p:txBody>
      </p:sp>
      <p:grpSp>
        <p:nvGrpSpPr>
          <p:cNvPr id="150" name="Google Shape;150;p18"/>
          <p:cNvGrpSpPr/>
          <p:nvPr/>
        </p:nvGrpSpPr>
        <p:grpSpPr>
          <a:xfrm>
            <a:off x="3625680" y="3787250"/>
            <a:ext cx="997922" cy="290100"/>
            <a:chOff x="4832405" y="2573350"/>
            <a:chExt cx="997922" cy="290100"/>
          </a:xfrm>
        </p:grpSpPr>
        <p:pic>
          <p:nvPicPr>
            <p:cNvPr id="151" name="Google Shape;151;p18"/>
            <p:cNvPicPr preferRelativeResize="0"/>
            <p:nvPr/>
          </p:nvPicPr>
          <p:blipFill>
            <a:blip r:embed="rId6">
              <a:alphaModFix/>
            </a:blip>
            <a:stretch>
              <a:fillRect/>
            </a:stretch>
          </p:blipFill>
          <p:spPr>
            <a:xfrm>
              <a:off x="4832405" y="2573350"/>
              <a:ext cx="997922" cy="290100"/>
            </a:xfrm>
            <a:prstGeom prst="rect">
              <a:avLst/>
            </a:prstGeom>
            <a:noFill/>
            <a:ln>
              <a:noFill/>
            </a:ln>
          </p:spPr>
        </p:pic>
        <p:sp>
          <p:nvSpPr>
            <p:cNvPr id="152" name="Google Shape;152;p18"/>
            <p:cNvSpPr/>
            <p:nvPr/>
          </p:nvSpPr>
          <p:spPr>
            <a:xfrm>
              <a:off x="5195013" y="2589150"/>
              <a:ext cx="272700" cy="25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p:nvPr/>
        </p:nvSpPr>
        <p:spPr>
          <a:xfrm>
            <a:off x="6020400" y="2973525"/>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solidFill>
                  <a:srgbClr val="FFFFFF"/>
                </a:solidFill>
              </a:rPr>
              <a:t>+</a:t>
            </a:r>
            <a:endParaRPr>
              <a:solidFill>
                <a:srgbClr val="FFFFFF"/>
              </a:solidFill>
            </a:endParaRPr>
          </a:p>
        </p:txBody>
      </p:sp>
      <p:sp>
        <p:nvSpPr>
          <p:cNvPr id="154" name="Google Shape;154;p18"/>
          <p:cNvSpPr txBox="1"/>
          <p:nvPr/>
        </p:nvSpPr>
        <p:spPr>
          <a:xfrm>
            <a:off x="6299700" y="4139375"/>
            <a:ext cx="8619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1.5-rt</a:t>
            </a:r>
            <a:endParaRPr>
              <a:solidFill>
                <a:srgbClr val="FF0000"/>
              </a:solidFill>
              <a:latin typeface="Old Standard TT"/>
              <a:ea typeface="Old Standard TT"/>
              <a:cs typeface="Old Standard TT"/>
              <a:sym typeface="Old Standard TT"/>
            </a:endParaRPr>
          </a:p>
        </p:txBody>
      </p:sp>
      <p:sp>
        <p:nvSpPr>
          <p:cNvPr id="155" name="Google Shape;155;p18"/>
          <p:cNvSpPr txBox="1"/>
          <p:nvPr/>
        </p:nvSpPr>
        <p:spPr>
          <a:xfrm>
            <a:off x="4751975" y="1168475"/>
            <a:ext cx="28344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P.s. If rt&gt;1.5 or &lt;.15, invalid</a:t>
            </a:r>
            <a:endParaRPr>
              <a:solidFill>
                <a:srgbClr val="FF0000"/>
              </a:solidFill>
              <a:latin typeface="Old Standard TT"/>
              <a:ea typeface="Old Standard TT"/>
              <a:cs typeface="Old Standard TT"/>
              <a:sym typeface="Old Standard TT"/>
            </a:endParaRPr>
          </a:p>
        </p:txBody>
      </p:sp>
      <p:sp>
        <p:nvSpPr>
          <p:cNvPr id="156" name="Google Shape;156;p18"/>
          <p:cNvSpPr txBox="1"/>
          <p:nvPr/>
        </p:nvSpPr>
        <p:spPr>
          <a:xfrm>
            <a:off x="3359575" y="4175125"/>
            <a:ext cx="19668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A for left number, </a:t>
            </a:r>
            <a:endParaRPr>
              <a:solidFill>
                <a:srgbClr val="FF0000"/>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D for right number</a:t>
            </a:r>
            <a:endParaRPr>
              <a:solidFill>
                <a:srgbClr val="FF0000"/>
              </a:solidFill>
              <a:latin typeface="Old Standard TT"/>
              <a:ea typeface="Old Standard TT"/>
              <a:cs typeface="Old Standard TT"/>
              <a:sym typeface="Old Standard TT"/>
            </a:endParaRPr>
          </a:p>
        </p:txBody>
      </p:sp>
      <p:sp>
        <p:nvSpPr>
          <p:cNvPr id="157" name="Google Shape;157;p18"/>
          <p:cNvSpPr txBox="1"/>
          <p:nvPr/>
        </p:nvSpPr>
        <p:spPr>
          <a:xfrm>
            <a:off x="2785775" y="3079025"/>
            <a:ext cx="5004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1s</a:t>
            </a:r>
            <a:endParaRPr/>
          </a:p>
        </p:txBody>
      </p:sp>
      <p:sp>
        <p:nvSpPr>
          <p:cNvPr id="158" name="Google Shape;158;p18"/>
          <p:cNvSpPr txBox="1"/>
          <p:nvPr/>
        </p:nvSpPr>
        <p:spPr>
          <a:xfrm>
            <a:off x="4038675" y="1460538"/>
            <a:ext cx="3934200" cy="7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Two potential questions:</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Value?: which number is larger in value.</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Size?: which number is larger in font size.</a:t>
            </a:r>
            <a:endParaRPr>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the Dual Tasking….</a:t>
            </a:r>
            <a:endParaRPr/>
          </a:p>
        </p:txBody>
      </p:sp>
      <p:pic>
        <p:nvPicPr>
          <p:cNvPr id="164" name="Google Shape;164;p19"/>
          <p:cNvPicPr preferRelativeResize="0"/>
          <p:nvPr/>
        </p:nvPicPr>
        <p:blipFill>
          <a:blip r:embed="rId3">
            <a:alphaModFix/>
          </a:blip>
          <a:stretch>
            <a:fillRect/>
          </a:stretch>
        </p:blipFill>
        <p:spPr>
          <a:xfrm>
            <a:off x="993850" y="1785275"/>
            <a:ext cx="2689750" cy="2378700"/>
          </a:xfrm>
          <a:prstGeom prst="rect">
            <a:avLst/>
          </a:prstGeom>
          <a:noFill/>
          <a:ln>
            <a:noFill/>
          </a:ln>
        </p:spPr>
      </p:pic>
      <p:sp>
        <p:nvSpPr>
          <p:cNvPr id="165" name="Google Shape;165;p19"/>
          <p:cNvSpPr txBox="1"/>
          <p:nvPr/>
        </p:nvSpPr>
        <p:spPr>
          <a:xfrm>
            <a:off x="2251125" y="1294175"/>
            <a:ext cx="1146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latin typeface="Old Standard TT"/>
                <a:ea typeface="Old Standard TT"/>
                <a:cs typeface="Old Standard TT"/>
                <a:sym typeface="Old Standard TT"/>
              </a:rPr>
              <a:t>WM</a:t>
            </a:r>
            <a:endParaRPr sz="2400">
              <a:solidFill>
                <a:srgbClr val="38761D"/>
              </a:solidFill>
              <a:latin typeface="Old Standard TT"/>
              <a:ea typeface="Old Standard TT"/>
              <a:cs typeface="Old Standard TT"/>
              <a:sym typeface="Old Standard TT"/>
            </a:endParaRPr>
          </a:p>
        </p:txBody>
      </p:sp>
      <p:sp>
        <p:nvSpPr>
          <p:cNvPr id="166" name="Google Shape;166;p19"/>
          <p:cNvSpPr txBox="1"/>
          <p:nvPr/>
        </p:nvSpPr>
        <p:spPr>
          <a:xfrm>
            <a:off x="3717800" y="3850175"/>
            <a:ext cx="8541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85200C"/>
                </a:solidFill>
                <a:latin typeface="Old Standard TT"/>
                <a:ea typeface="Old Standard TT"/>
                <a:cs typeface="Old Standard TT"/>
                <a:sym typeface="Old Standard TT"/>
              </a:rPr>
              <a:t>RL</a:t>
            </a:r>
            <a:endParaRPr sz="2400">
              <a:solidFill>
                <a:srgbClr val="85200C"/>
              </a:solidFill>
              <a:latin typeface="Old Standard TT"/>
              <a:ea typeface="Old Standard TT"/>
              <a:cs typeface="Old Standard TT"/>
              <a:sym typeface="Old Standard TT"/>
            </a:endParaRPr>
          </a:p>
        </p:txBody>
      </p:sp>
      <p:pic>
        <p:nvPicPr>
          <p:cNvPr id="167" name="Google Shape;167;p19"/>
          <p:cNvPicPr preferRelativeResize="0"/>
          <p:nvPr/>
        </p:nvPicPr>
        <p:blipFill>
          <a:blip r:embed="rId4">
            <a:alphaModFix/>
          </a:blip>
          <a:stretch>
            <a:fillRect/>
          </a:stretch>
        </p:blipFill>
        <p:spPr>
          <a:xfrm>
            <a:off x="5887065" y="1928261"/>
            <a:ext cx="1025825" cy="1025825"/>
          </a:xfrm>
          <a:prstGeom prst="rect">
            <a:avLst/>
          </a:prstGeom>
          <a:noFill/>
          <a:ln>
            <a:noFill/>
          </a:ln>
        </p:spPr>
      </p:pic>
      <p:cxnSp>
        <p:nvCxnSpPr>
          <p:cNvPr id="168" name="Google Shape;168;p19"/>
          <p:cNvCxnSpPr/>
          <p:nvPr/>
        </p:nvCxnSpPr>
        <p:spPr>
          <a:xfrm rot="10800000">
            <a:off x="3076525" y="1637075"/>
            <a:ext cx="2769600" cy="245700"/>
          </a:xfrm>
          <a:prstGeom prst="straightConnector1">
            <a:avLst/>
          </a:prstGeom>
          <a:noFill/>
          <a:ln cap="flat" cmpd="sng" w="19050">
            <a:solidFill>
              <a:schemeClr val="dk2"/>
            </a:solidFill>
            <a:prstDash val="solid"/>
            <a:round/>
            <a:headEnd len="med" w="med" type="none"/>
            <a:tailEnd len="med" w="med" type="triangle"/>
          </a:ln>
        </p:spPr>
      </p:cxnSp>
      <p:cxnSp>
        <p:nvCxnSpPr>
          <p:cNvPr id="169" name="Google Shape;169;p19"/>
          <p:cNvCxnSpPr/>
          <p:nvPr/>
        </p:nvCxnSpPr>
        <p:spPr>
          <a:xfrm flipH="1">
            <a:off x="4282825" y="2998600"/>
            <a:ext cx="1855500" cy="952500"/>
          </a:xfrm>
          <a:prstGeom prst="straightConnector1">
            <a:avLst/>
          </a:prstGeom>
          <a:noFill/>
          <a:ln cap="flat" cmpd="sng" w="38100">
            <a:solidFill>
              <a:schemeClr val="accent5"/>
            </a:solidFill>
            <a:prstDash val="solid"/>
            <a:round/>
            <a:headEnd len="med" w="med" type="none"/>
            <a:tailEnd len="med" w="med" type="triangle"/>
          </a:ln>
        </p:spPr>
      </p:cxnSp>
      <p:sp>
        <p:nvSpPr>
          <p:cNvPr id="170" name="Google Shape;170;p19"/>
          <p:cNvSpPr txBox="1"/>
          <p:nvPr/>
        </p:nvSpPr>
        <p:spPr>
          <a:xfrm>
            <a:off x="6135388" y="1450475"/>
            <a:ext cx="529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Old Standard TT"/>
                <a:ea typeface="Old Standard TT"/>
                <a:cs typeface="Old Standard TT"/>
                <a:sym typeface="Old Standard TT"/>
              </a:rPr>
              <a:t>2  </a:t>
            </a:r>
            <a:r>
              <a:rPr b="1" lang="en" sz="1000">
                <a:solidFill>
                  <a:schemeClr val="dk1"/>
                </a:solidFill>
                <a:latin typeface="Old Standard TT"/>
                <a:ea typeface="Old Standard TT"/>
                <a:cs typeface="Old Standard TT"/>
                <a:sym typeface="Old Standard TT"/>
              </a:rPr>
              <a:t>6</a:t>
            </a:r>
            <a:endParaRPr b="1">
              <a:solidFill>
                <a:schemeClr val="dk1"/>
              </a:solidFill>
              <a:latin typeface="Old Standard TT"/>
              <a:ea typeface="Old Standard TT"/>
              <a:cs typeface="Old Standard TT"/>
              <a:sym typeface="Old Standard TT"/>
            </a:endParaRPr>
          </a:p>
        </p:txBody>
      </p:sp>
      <p:cxnSp>
        <p:nvCxnSpPr>
          <p:cNvPr id="171" name="Google Shape;171;p19"/>
          <p:cNvCxnSpPr>
            <a:stCxn id="170" idx="1"/>
          </p:cNvCxnSpPr>
          <p:nvPr/>
        </p:nvCxnSpPr>
        <p:spPr>
          <a:xfrm rot="10800000">
            <a:off x="3139588" y="1577375"/>
            <a:ext cx="2995800" cy="405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9"/>
          <p:cNvCxnSpPr/>
          <p:nvPr/>
        </p:nvCxnSpPr>
        <p:spPr>
          <a:xfrm rot="10800000">
            <a:off x="3097450" y="1707375"/>
            <a:ext cx="2751600" cy="282300"/>
          </a:xfrm>
          <a:prstGeom prst="straightConnector1">
            <a:avLst/>
          </a:prstGeom>
          <a:noFill/>
          <a:ln cap="flat" cmpd="sng" w="9525">
            <a:solidFill>
              <a:schemeClr val="dk2"/>
            </a:solidFill>
            <a:prstDash val="solid"/>
            <a:round/>
            <a:headEnd len="med" w="med" type="none"/>
            <a:tailEnd len="med" w="med" type="triangle"/>
          </a:ln>
        </p:spPr>
      </p:cxnSp>
      <p:pic>
        <p:nvPicPr>
          <p:cNvPr id="173" name="Google Shape;173;p19"/>
          <p:cNvPicPr preferRelativeResize="0"/>
          <p:nvPr/>
        </p:nvPicPr>
        <p:blipFill>
          <a:blip r:embed="rId5">
            <a:alphaModFix/>
          </a:blip>
          <a:stretch>
            <a:fillRect/>
          </a:stretch>
        </p:blipFill>
        <p:spPr>
          <a:xfrm>
            <a:off x="4090399" y="2783150"/>
            <a:ext cx="1755726" cy="16923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8"/>
                                        </p:tgtEl>
                                      </p:cBhvr>
                                    </p:animEffect>
                                    <p:set>
                                      <p:cBhvr>
                                        <p:cTn dur="1" fill="hold">
                                          <p:stCondLst>
                                            <p:cond delay="1000"/>
                                          </p:stCondLst>
                                        </p:cTn>
                                        <p:tgtEl>
                                          <p:spTgt spid="1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ppt_w</p:attrName>
                                        </p:attrNameLst>
                                      </p:cBhvr>
                                      <p:tavLst>
                                        <p:tav fmla="" tm="0">
                                          <p:val>
                                            <p:strVal val="0"/>
                                          </p:val>
                                        </p:tav>
                                        <p:tav fmla="" tm="100000">
                                          <p:val>
                                            <p:strVal val="#ppt_w"/>
                                          </p:val>
                                        </p:tav>
                                      </p:tavLst>
                                    </p:anim>
                                    <p:anim calcmode="lin" valueType="num">
                                      <p:cBhvr additive="base">
                                        <p:cTn dur="1000"/>
                                        <p:tgtEl>
                                          <p:spTgt spid="173"/>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17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Task-Switch Trial Structure </a:t>
            </a:r>
            <a:endParaRPr/>
          </a:p>
        </p:txBody>
      </p:sp>
      <p:grpSp>
        <p:nvGrpSpPr>
          <p:cNvPr id="179" name="Google Shape;179;p20"/>
          <p:cNvGrpSpPr/>
          <p:nvPr/>
        </p:nvGrpSpPr>
        <p:grpSpPr>
          <a:xfrm>
            <a:off x="1444500" y="1505975"/>
            <a:ext cx="1420500" cy="1125300"/>
            <a:chOff x="1298700" y="2051975"/>
            <a:chExt cx="1420500" cy="1125300"/>
          </a:xfrm>
        </p:grpSpPr>
        <p:sp>
          <p:nvSpPr>
            <p:cNvPr id="180" name="Google Shape;180;p20"/>
            <p:cNvSpPr/>
            <p:nvPr/>
          </p:nvSpPr>
          <p:spPr>
            <a:xfrm>
              <a:off x="1298700" y="2051975"/>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0"/>
            <p:cNvPicPr preferRelativeResize="0"/>
            <p:nvPr/>
          </p:nvPicPr>
          <p:blipFill>
            <a:blip r:embed="rId3">
              <a:alphaModFix/>
            </a:blip>
            <a:stretch>
              <a:fillRect/>
            </a:stretch>
          </p:blipFill>
          <p:spPr>
            <a:xfrm>
              <a:off x="1732188" y="2337863"/>
              <a:ext cx="553525" cy="553525"/>
            </a:xfrm>
            <a:prstGeom prst="rect">
              <a:avLst/>
            </a:prstGeom>
            <a:noFill/>
            <a:ln>
              <a:noFill/>
            </a:ln>
          </p:spPr>
        </p:pic>
      </p:grpSp>
      <p:sp>
        <p:nvSpPr>
          <p:cNvPr id="182" name="Google Shape;182;p20"/>
          <p:cNvSpPr/>
          <p:nvPr/>
        </p:nvSpPr>
        <p:spPr>
          <a:xfrm>
            <a:off x="2516425" y="1900563"/>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00FF00"/>
                </a:solidFill>
                <a:latin typeface="Old Standard TT"/>
                <a:ea typeface="Old Standard TT"/>
                <a:cs typeface="Old Standard TT"/>
                <a:sym typeface="Old Standard TT"/>
              </a:rPr>
              <a:t>+1</a:t>
            </a:r>
            <a:endParaRPr/>
          </a:p>
        </p:txBody>
      </p:sp>
      <p:pic>
        <p:nvPicPr>
          <p:cNvPr id="183" name="Google Shape;183;p20"/>
          <p:cNvPicPr preferRelativeResize="0"/>
          <p:nvPr/>
        </p:nvPicPr>
        <p:blipFill>
          <a:blip r:embed="rId4">
            <a:alphaModFix/>
          </a:blip>
          <a:stretch>
            <a:fillRect/>
          </a:stretch>
        </p:blipFill>
        <p:spPr>
          <a:xfrm>
            <a:off x="1444500" y="2803425"/>
            <a:ext cx="983150" cy="290110"/>
          </a:xfrm>
          <a:prstGeom prst="rect">
            <a:avLst/>
          </a:prstGeom>
          <a:noFill/>
          <a:ln>
            <a:noFill/>
          </a:ln>
        </p:spPr>
      </p:pic>
      <p:sp>
        <p:nvSpPr>
          <p:cNvPr id="184" name="Google Shape;184;p20"/>
          <p:cNvSpPr txBox="1"/>
          <p:nvPr/>
        </p:nvSpPr>
        <p:spPr>
          <a:xfrm>
            <a:off x="1444500" y="3079025"/>
            <a:ext cx="12714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latin typeface="Old Standard TT"/>
                <a:ea typeface="Old Standard TT"/>
                <a:cs typeface="Old Standard TT"/>
                <a:sym typeface="Old Standard TT"/>
              </a:rPr>
              <a:t>1.5s</a:t>
            </a:r>
            <a:r>
              <a:rPr lang="en">
                <a:latin typeface="Old Standard TT"/>
                <a:ea typeface="Old Standard TT"/>
                <a:cs typeface="Old Standard TT"/>
                <a:sym typeface="Old Standard TT"/>
              </a:rPr>
              <a:t> or key press</a:t>
            </a:r>
            <a:endParaRPr>
              <a:latin typeface="Old Standard TT"/>
              <a:ea typeface="Old Standard TT"/>
              <a:cs typeface="Old Standard TT"/>
              <a:sym typeface="Old Standard TT"/>
            </a:endParaRPr>
          </a:p>
        </p:txBody>
      </p:sp>
      <p:sp>
        <p:nvSpPr>
          <p:cNvPr id="185" name="Google Shape;185;p20"/>
          <p:cNvSpPr txBox="1"/>
          <p:nvPr/>
        </p:nvSpPr>
        <p:spPr>
          <a:xfrm>
            <a:off x="5326375" y="3740725"/>
            <a:ext cx="5535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1s</a:t>
            </a:r>
            <a:endParaRPr>
              <a:solidFill>
                <a:srgbClr val="FF0000"/>
              </a:solidFill>
              <a:latin typeface="Old Standard TT"/>
              <a:ea typeface="Old Standard TT"/>
              <a:cs typeface="Old Standard TT"/>
              <a:sym typeface="Old Standard TT"/>
            </a:endParaRPr>
          </a:p>
        </p:txBody>
      </p:sp>
      <p:sp>
        <p:nvSpPr>
          <p:cNvPr id="186" name="Google Shape;186;p20"/>
          <p:cNvSpPr txBox="1"/>
          <p:nvPr/>
        </p:nvSpPr>
        <p:spPr>
          <a:xfrm>
            <a:off x="3936925" y="3410725"/>
            <a:ext cx="5535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1s</a:t>
            </a:r>
            <a:endParaRPr>
              <a:solidFill>
                <a:srgbClr val="FF0000"/>
              </a:solidFill>
              <a:latin typeface="Old Standard TT"/>
              <a:ea typeface="Old Standard TT"/>
              <a:cs typeface="Old Standard TT"/>
              <a:sym typeface="Old Standard TT"/>
            </a:endParaRPr>
          </a:p>
        </p:txBody>
      </p:sp>
      <p:sp>
        <p:nvSpPr>
          <p:cNvPr id="187" name="Google Shape;187;p20"/>
          <p:cNvSpPr txBox="1"/>
          <p:nvPr/>
        </p:nvSpPr>
        <p:spPr>
          <a:xfrm>
            <a:off x="0" y="4838725"/>
            <a:ext cx="68265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Key picture: </a:t>
            </a:r>
            <a:r>
              <a:rPr lang="en" sz="1100" u="sng">
                <a:solidFill>
                  <a:schemeClr val="hlink"/>
                </a:solidFill>
                <a:hlinkClick r:id="rId5"/>
              </a:rPr>
              <a:t>https://www.touchtypingtutor.net/beginner-typing-tutorial-1-a</a:t>
            </a:r>
            <a:endParaRPr>
              <a:latin typeface="Old Standard TT"/>
              <a:ea typeface="Old Standard TT"/>
              <a:cs typeface="Old Standard TT"/>
              <a:sym typeface="Old Standard TT"/>
            </a:endParaRPr>
          </a:p>
        </p:txBody>
      </p:sp>
      <p:grpSp>
        <p:nvGrpSpPr>
          <p:cNvPr id="188" name="Google Shape;188;p20"/>
          <p:cNvGrpSpPr/>
          <p:nvPr/>
        </p:nvGrpSpPr>
        <p:grpSpPr>
          <a:xfrm>
            <a:off x="3625680" y="3787250"/>
            <a:ext cx="997922" cy="290100"/>
            <a:chOff x="4832405" y="2573350"/>
            <a:chExt cx="997922" cy="290100"/>
          </a:xfrm>
        </p:grpSpPr>
        <p:pic>
          <p:nvPicPr>
            <p:cNvPr id="189" name="Google Shape;189;p20"/>
            <p:cNvPicPr preferRelativeResize="0"/>
            <p:nvPr/>
          </p:nvPicPr>
          <p:blipFill>
            <a:blip r:embed="rId6">
              <a:alphaModFix/>
            </a:blip>
            <a:stretch>
              <a:fillRect/>
            </a:stretch>
          </p:blipFill>
          <p:spPr>
            <a:xfrm>
              <a:off x="4832405" y="2573350"/>
              <a:ext cx="997922" cy="290100"/>
            </a:xfrm>
            <a:prstGeom prst="rect">
              <a:avLst/>
            </a:prstGeom>
            <a:noFill/>
            <a:ln>
              <a:noFill/>
            </a:ln>
          </p:spPr>
        </p:pic>
        <p:sp>
          <p:nvSpPr>
            <p:cNvPr id="190" name="Google Shape;190;p20"/>
            <p:cNvSpPr/>
            <p:nvPr/>
          </p:nvSpPr>
          <p:spPr>
            <a:xfrm>
              <a:off x="5195013" y="2589150"/>
              <a:ext cx="272700" cy="25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0"/>
          <p:cNvSpPr txBox="1"/>
          <p:nvPr/>
        </p:nvSpPr>
        <p:spPr>
          <a:xfrm>
            <a:off x="6299700" y="4139375"/>
            <a:ext cx="8619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1.5-rt</a:t>
            </a:r>
            <a:endParaRPr>
              <a:solidFill>
                <a:srgbClr val="FF0000"/>
              </a:solidFill>
              <a:latin typeface="Old Standard TT"/>
              <a:ea typeface="Old Standard TT"/>
              <a:cs typeface="Old Standard TT"/>
              <a:sym typeface="Old Standard TT"/>
            </a:endParaRPr>
          </a:p>
        </p:txBody>
      </p:sp>
      <p:sp>
        <p:nvSpPr>
          <p:cNvPr id="192" name="Google Shape;192;p20"/>
          <p:cNvSpPr txBox="1"/>
          <p:nvPr/>
        </p:nvSpPr>
        <p:spPr>
          <a:xfrm>
            <a:off x="4751975" y="1168475"/>
            <a:ext cx="28344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P.s. If rt&gt;1.5 or &lt;.15, invalid</a:t>
            </a:r>
            <a:endParaRPr>
              <a:solidFill>
                <a:srgbClr val="FF0000"/>
              </a:solidFill>
              <a:latin typeface="Old Standard TT"/>
              <a:ea typeface="Old Standard TT"/>
              <a:cs typeface="Old Standard TT"/>
              <a:sym typeface="Old Standard TT"/>
            </a:endParaRPr>
          </a:p>
        </p:txBody>
      </p:sp>
      <p:sp>
        <p:nvSpPr>
          <p:cNvPr id="193" name="Google Shape;193;p20"/>
          <p:cNvSpPr txBox="1"/>
          <p:nvPr/>
        </p:nvSpPr>
        <p:spPr>
          <a:xfrm>
            <a:off x="3359575" y="4175125"/>
            <a:ext cx="19668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A for left number, </a:t>
            </a:r>
            <a:endParaRPr>
              <a:solidFill>
                <a:srgbClr val="FF0000"/>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D for right number</a:t>
            </a:r>
            <a:endParaRPr>
              <a:solidFill>
                <a:srgbClr val="FF0000"/>
              </a:solidFill>
              <a:latin typeface="Old Standard TT"/>
              <a:ea typeface="Old Standard TT"/>
              <a:cs typeface="Old Standard TT"/>
              <a:sym typeface="Old Standard TT"/>
            </a:endParaRPr>
          </a:p>
        </p:txBody>
      </p:sp>
      <p:sp>
        <p:nvSpPr>
          <p:cNvPr id="194" name="Google Shape;194;p20"/>
          <p:cNvSpPr txBox="1"/>
          <p:nvPr/>
        </p:nvSpPr>
        <p:spPr>
          <a:xfrm>
            <a:off x="2785775" y="3079025"/>
            <a:ext cx="5004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1s</a:t>
            </a:r>
            <a:endParaRPr/>
          </a:p>
        </p:txBody>
      </p:sp>
      <p:grpSp>
        <p:nvGrpSpPr>
          <p:cNvPr id="195" name="Google Shape;195;p20"/>
          <p:cNvGrpSpPr/>
          <p:nvPr/>
        </p:nvGrpSpPr>
        <p:grpSpPr>
          <a:xfrm>
            <a:off x="3558700" y="2170050"/>
            <a:ext cx="1420500" cy="1125300"/>
            <a:chOff x="3568100" y="2197863"/>
            <a:chExt cx="1420500" cy="1125300"/>
          </a:xfrm>
        </p:grpSpPr>
        <p:sp>
          <p:nvSpPr>
            <p:cNvPr id="196" name="Google Shape;196;p20"/>
            <p:cNvSpPr/>
            <p:nvPr/>
          </p:nvSpPr>
          <p:spPr>
            <a:xfrm>
              <a:off x="3568100" y="2197863"/>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lt1"/>
                  </a:solidFill>
                  <a:latin typeface="Old Standard TT"/>
                  <a:ea typeface="Old Standard TT"/>
                  <a:cs typeface="Old Standard TT"/>
                  <a:sym typeface="Old Standard TT"/>
                </a:rPr>
                <a:t>Value?</a:t>
              </a:r>
              <a:endParaRPr/>
            </a:p>
          </p:txBody>
        </p:sp>
        <p:sp>
          <p:nvSpPr>
            <p:cNvPr id="197" name="Google Shape;197;p20"/>
            <p:cNvSpPr txBox="1"/>
            <p:nvPr/>
          </p:nvSpPr>
          <p:spPr>
            <a:xfrm>
              <a:off x="4001600" y="2298225"/>
              <a:ext cx="5535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2  </a:t>
              </a:r>
              <a:r>
                <a:rPr lang="en" sz="1000">
                  <a:solidFill>
                    <a:schemeClr val="lt1"/>
                  </a:solidFill>
                  <a:latin typeface="Old Standard TT"/>
                  <a:ea typeface="Old Standard TT"/>
                  <a:cs typeface="Old Standard TT"/>
                  <a:sym typeface="Old Standard TT"/>
                </a:rPr>
                <a:t>6</a:t>
              </a:r>
              <a:endParaRPr>
                <a:latin typeface="Old Standard TT"/>
                <a:ea typeface="Old Standard TT"/>
                <a:cs typeface="Old Standard TT"/>
                <a:sym typeface="Old Standard TT"/>
              </a:endParaRPr>
            </a:p>
          </p:txBody>
        </p:sp>
      </p:grpSp>
      <p:sp>
        <p:nvSpPr>
          <p:cNvPr id="198" name="Google Shape;198;p20"/>
          <p:cNvSpPr/>
          <p:nvPr/>
        </p:nvSpPr>
        <p:spPr>
          <a:xfrm>
            <a:off x="4706725" y="2511025"/>
            <a:ext cx="1420500" cy="1125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solidFill>
                  <a:srgbClr val="FF0000"/>
                </a:solidFill>
              </a:rPr>
              <a:t>incorrect</a:t>
            </a:r>
            <a:endParaRPr>
              <a:solidFill>
                <a:srgbClr val="FF0000"/>
              </a:solidFill>
            </a:endParaRPr>
          </a:p>
        </p:txBody>
      </p:sp>
      <p:sp>
        <p:nvSpPr>
          <p:cNvPr id="199" name="Google Shape;199;p20"/>
          <p:cNvSpPr/>
          <p:nvPr/>
        </p:nvSpPr>
        <p:spPr>
          <a:xfrm>
            <a:off x="5879875" y="2945425"/>
            <a:ext cx="1420500" cy="1125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solidFill>
                  <a:srgbClr val="FFFFFF"/>
                </a:solidFill>
              </a:rPr>
              <a:t>+</a:t>
            </a:r>
            <a:endParaRPr>
              <a:solidFill>
                <a:srgbClr val="FFFFFF"/>
              </a:solidFill>
            </a:endParaRPr>
          </a:p>
        </p:txBody>
      </p:sp>
      <p:sp>
        <p:nvSpPr>
          <p:cNvPr id="200" name="Google Shape;200;p20"/>
          <p:cNvSpPr txBox="1"/>
          <p:nvPr/>
        </p:nvSpPr>
        <p:spPr>
          <a:xfrm>
            <a:off x="4002750" y="1462525"/>
            <a:ext cx="36912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Two potential questions:</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Value?: which number is larger in value.</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Size?: which number is larger in font size.</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Curve</a:t>
            </a:r>
            <a:endParaRPr/>
          </a:p>
        </p:txBody>
      </p:sp>
      <p:pic>
        <p:nvPicPr>
          <p:cNvPr id="206" name="Google Shape;206;p21"/>
          <p:cNvPicPr preferRelativeResize="0"/>
          <p:nvPr/>
        </p:nvPicPr>
        <p:blipFill>
          <a:blip r:embed="rId3">
            <a:alphaModFix/>
          </a:blip>
          <a:stretch>
            <a:fillRect/>
          </a:stretch>
        </p:blipFill>
        <p:spPr>
          <a:xfrm>
            <a:off x="311700" y="1139900"/>
            <a:ext cx="8839202" cy="36707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