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1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528" autoAdjust="0"/>
  </p:normalViewPr>
  <p:slideViewPr>
    <p:cSldViewPr snapToGrid="0">
      <p:cViewPr varScale="1">
        <p:scale>
          <a:sx n="59" d="100"/>
          <a:sy n="59" d="100"/>
        </p:scale>
        <p:origin x="4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E44A9-EA84-4F42-B5A7-E6D4B6641313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9AE9-6313-4A62-83FC-C05AC406B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藍：聯考，紅：基測，黃：會考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統計示意圖：百分比堆疊條圖（直）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3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聯考：</a:t>
            </a:r>
            <a:r>
              <a:rPr lang="en-US" altLang="zh-TW" dirty="0"/>
              <a:t>2001</a:t>
            </a:r>
            <a:r>
              <a:rPr lang="zh-TW" altLang="en-US" dirty="0"/>
              <a:t>年以前，基測：</a:t>
            </a:r>
            <a:r>
              <a:rPr lang="en-US" altLang="zh-TW" dirty="0"/>
              <a:t>2001</a:t>
            </a:r>
            <a:r>
              <a:rPr lang="zh-TW" altLang="en-US" dirty="0"/>
              <a:t>年</a:t>
            </a:r>
            <a:r>
              <a:rPr lang="en-US" altLang="zh-TW" dirty="0"/>
              <a:t>~2014</a:t>
            </a:r>
            <a:r>
              <a:rPr lang="zh-TW" altLang="en-US" dirty="0"/>
              <a:t>年，會考：</a:t>
            </a:r>
            <a:r>
              <a:rPr lang="en-US" altLang="zh-TW" dirty="0"/>
              <a:t>2014</a:t>
            </a:r>
            <a:r>
              <a:rPr lang="zh-TW" altLang="en-US" dirty="0"/>
              <a:t>年以後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項以</a:t>
            </a:r>
            <a:r>
              <a:rPr lang="en-US" altLang="zh-TW" dirty="0"/>
              <a:t>2008</a:t>
            </a:r>
            <a:r>
              <a:rPr lang="zh-TW" altLang="en-US" dirty="0"/>
              <a:t>年做為聯考與基測區分，因為</a:t>
            </a:r>
            <a:r>
              <a:rPr lang="en-US" altLang="zh-TW" dirty="0"/>
              <a:t>2001</a:t>
            </a:r>
            <a:r>
              <a:rPr lang="zh-TW" altLang="en-US" dirty="0"/>
              <a:t>年第一屆考基測的會在</a:t>
            </a:r>
            <a:r>
              <a:rPr lang="en-US" altLang="zh-TW" dirty="0"/>
              <a:t>2008</a:t>
            </a:r>
            <a:r>
              <a:rPr lang="zh-TW" altLang="en-US" dirty="0"/>
              <a:t>年大學畢業，會考第一屆考生尚未大學畢業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項多加</a:t>
            </a:r>
            <a:r>
              <a:rPr lang="en-US" altLang="zh-TW" dirty="0"/>
              <a:t>2004</a:t>
            </a:r>
            <a:r>
              <a:rPr lang="zh-TW" altLang="en-US" dirty="0"/>
              <a:t>年是考慮到有些女性可能高中職畢業後就不會繼續升學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23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紅字代表會用到的資料欄位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71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統計示意圖：折線圖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紅字代表會用到的資料欄位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統計示意圖：百分比堆疊條圖（直）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89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紅字代表會用到的資料欄位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1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統計示意圖：百分比堆疊條圖（橫）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8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紅字代表會用到的資料欄位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E9AE9-6313-4A62-83FC-C05AC406BAB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A4612-0B0C-48B7-BE06-30B00452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E7DDBA-13EA-4B92-AE3F-0FB5555E9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6A5F06-993C-4847-9F4E-D922BB5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599-69B8-44FD-8617-368F064CA5F0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D706B-350A-41BA-99EC-9B2F7165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50C68-B263-489C-AB80-58083254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8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72B1E-1912-47E4-BBF6-6EB176B8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0CCD7E-3830-497B-AABA-3D83F1903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5C38C5-A819-40D3-B37F-61B2F61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D325-2BAD-4EEA-BBAD-CF7D737FEC8A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76891A-4DAA-4023-83D7-3E6F2E1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AED93-AF37-4540-B825-F6CBF442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9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FBB7C7-277D-4CD1-A8EA-0E231F80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C98095-8374-4689-AE15-DFCB3A125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82899-8D1C-48A5-A4B8-FFE759F3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DAE1-6431-4572-9C6D-F0DEEAC25209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E0BDAE-4B3A-4069-BEEF-F474DBF7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774930-0DF3-41F7-9DB4-6C64D263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5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F865A-AA99-4F7B-B52A-BEA6666C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F4638-4786-4907-923D-BA98FD49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2CF1F-6388-450C-8512-3745BC71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C2E9-BCBA-4D15-AA5F-DBAAA6C6CAF0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E06D6-83D0-4840-B684-0A727AD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57722-9B23-405B-A2F7-7CD31FE4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E1911-F700-4316-BCC7-3B752E12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511F9-D179-4135-833D-40A32A77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5230A-4295-42DE-B618-165D4DC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A3D6-D614-43D2-8E28-F01D8A47B9F1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77F8C-B1F3-45B9-A5FD-1B36B70E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F1160-D81F-4A89-81D7-327A195D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1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EB310-37AA-4E21-9ABD-7604B438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E6646E-B5DF-4FD5-8B9A-C25B03D70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43EA28-161A-410C-9A25-3C471E222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0751BB-670A-468A-B43F-15A49970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08C3-F60D-4BDB-89FD-2F4E43E1842F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1958F9-6F56-4624-8B65-EBE753D1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BAE290-4647-432D-8FA1-4BA0B645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4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60565-7FF1-4349-83AD-C465E868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8D8313-1968-45D0-89E4-6DE884E1F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B070F8-286D-4CD3-860A-03211269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D8589B-6037-446B-BB74-F770ACB82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2A4EA7-9386-4E92-B53D-101A1E626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A63C27-5C76-463B-90F7-B5382F44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B941-293D-4293-A362-E4A65D94F4B3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E33850-4567-4C02-A1F8-1A10B257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16A2CD-C50D-40EC-BFD5-222D996E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3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4F27D-44E8-4341-9D98-EEE92193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98C377-38E3-44FD-AD3F-76771626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2BF-E845-490C-BBA7-5FB238ABF519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28C0AB-EA22-46B7-BF11-44D93184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87A762-B855-472A-B440-44A3E066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CD325A-0BC9-441D-9723-E2025B6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3EB-8F9A-4D68-829E-A17A9E55947F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06F61C-DD0D-422A-9661-F26A535C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CF74DD-A545-4001-BD88-367875A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7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033D-2B3F-4B98-8F6D-7CC79100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0F463-1384-4590-B01B-335048AB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073D6B-E7F5-4FB7-8E52-BAEB3D0F2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0FB13E-87B0-4F99-97A7-74C584C2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F0BA-0D56-49DE-8378-6DFD1C827718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D46FD-DB37-41B0-B6CD-D9E6DBC3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94282F-A25E-42E4-A992-F561BC43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8AC63-8CDF-41EF-962D-77A81080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1AA030-B677-4BF3-8565-2AAB0638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E47F0C-93D0-4758-BE75-1387F7CA3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335F5-4132-4759-B907-4C180FA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91-373B-4C87-B57E-50C9118E2996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BB48D7-AFA7-4BD3-946E-1D9235DC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E16CC3-472D-4823-AA2E-73EAE263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7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3ADDB0-CD66-45A1-8BC5-E5330C64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E9ED32-5054-47FF-A849-59D1E764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79412-0A29-4860-9654-D75930B41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446-B794-4810-9617-FE0DF2BB1F58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FC8B6-6D2B-44F4-8794-31D3019D3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B5E30-1E8E-49C3-8908-11711A0FF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278B-7492-4CEC-AD15-7B0AA56853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27E70D-B330-422E-A202-D9713908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918" y="4349606"/>
            <a:ext cx="3252165" cy="618775"/>
          </a:xfrm>
          <a:noFill/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80808"/>
                </a:solidFill>
                <a:ea typeface="微軟正黑體" panose="020B0604030504040204" pitchFamily="34" charset="-120"/>
              </a:rPr>
              <a:t>第一組</a:t>
            </a:r>
            <a:endParaRPr lang="en-US" altLang="zh-TW" b="1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endParaRPr lang="zh-TW" altLang="en-US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D37629-7B12-4745-977B-B95A5389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924" y="2353641"/>
            <a:ext cx="7388153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4400" b="1" dirty="0">
                <a:solidFill>
                  <a:srgbClr val="080808"/>
                </a:solidFill>
                <a:ea typeface="微軟正黑體" panose="020B0604030504040204" pitchFamily="34" charset="-120"/>
              </a:rPr>
              <a:t>在聯考、基測及會考差異下</a:t>
            </a:r>
            <a:br>
              <a:rPr lang="en-US" altLang="zh-TW" sz="4400" b="1" dirty="0">
                <a:solidFill>
                  <a:srgbClr val="080808"/>
                </a:solidFill>
                <a:ea typeface="微軟正黑體" panose="020B0604030504040204" pitchFamily="34" charset="-120"/>
              </a:rPr>
            </a:br>
            <a:r>
              <a:rPr lang="zh-TW" altLang="en-US" sz="4400" b="1" dirty="0">
                <a:solidFill>
                  <a:srgbClr val="080808"/>
                </a:solidFill>
                <a:ea typeface="微軟正黑體" panose="020B0604030504040204" pitchFamily="34" charset="-120"/>
              </a:rPr>
              <a:t>，各教育程度與就業變化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E53CE1-DB7D-42E7-9566-1341AA557766}"/>
              </a:ext>
            </a:extLst>
          </p:cNvPr>
          <p:cNvSpPr/>
          <p:nvPr/>
        </p:nvSpPr>
        <p:spPr>
          <a:xfrm>
            <a:off x="8507187" y="4976017"/>
            <a:ext cx="3684814" cy="1938992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80808"/>
                </a:solidFill>
                <a:ea typeface="微軟正黑體" panose="020B0604030504040204" pitchFamily="34" charset="-120"/>
              </a:rPr>
              <a:t>組員</a:t>
            </a:r>
            <a:endParaRPr lang="en-US" altLang="zh-TW" sz="2000" b="1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應日四甲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0532069 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江沅霖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行銷三甲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0625011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 蔡沛心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行銷三甲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0625105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 陳彩葳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電子三甲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0652069 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黃家豪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風管二甲 </a:t>
            </a:r>
            <a:r>
              <a:rPr lang="en-US" altLang="zh-TW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C107130110 </a:t>
            </a:r>
            <a:r>
              <a:rPr lang="zh-TW" altLang="en-US" sz="2000" dirty="0">
                <a:solidFill>
                  <a:srgbClr val="080808"/>
                </a:solidFill>
                <a:ea typeface="微軟正黑體" panose="020B0604030504040204" pitchFamily="34" charset="-120"/>
              </a:rPr>
              <a:t>范姜筱婷</a:t>
            </a:r>
            <a:endParaRPr lang="en-US" altLang="zh-TW" sz="2000" dirty="0">
              <a:solidFill>
                <a:srgbClr val="080808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7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在聯考、基測差異下（</a:t>
            </a:r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2008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年），就業市場學歷結構變化如何？</a:t>
            </a:r>
          </a:p>
        </p:txBody>
      </p:sp>
      <p:pic>
        <p:nvPicPr>
          <p:cNvPr id="11" name="Picture 2" descr="百分比堆叠条形图| G2Plot">
            <a:extLst>
              <a:ext uri="{FF2B5EF4-FFF2-40B4-BE49-F238E27FC236}">
                <a16:creationId xmlns:a16="http://schemas.microsoft.com/office/drawing/2014/main" id="{376E1F3C-F9F4-4C81-B245-A57975E41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3768"/>
          <a:stretch/>
        </p:blipFill>
        <p:spPr bwMode="auto">
          <a:xfrm>
            <a:off x="1993976" y="1653632"/>
            <a:ext cx="8204049" cy="51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662943-8101-4746-9AE8-7C2FFE056EF9}"/>
              </a:ext>
            </a:extLst>
          </p:cNvPr>
          <p:cNvSpPr txBox="1"/>
          <p:nvPr/>
        </p:nvSpPr>
        <p:spPr>
          <a:xfrm>
            <a:off x="9227598" y="6308209"/>
            <a:ext cx="4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ea typeface="微軟正黑體" panose="020B0604030504040204" pitchFamily="34" charset="-120"/>
              </a:rPr>
              <a:t>%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9AE034-6B5E-4091-B895-FF6F0F9B5B53}"/>
              </a:ext>
            </a:extLst>
          </p:cNvPr>
          <p:cNvSpPr txBox="1"/>
          <p:nvPr/>
        </p:nvSpPr>
        <p:spPr>
          <a:xfrm>
            <a:off x="3302" y="1527574"/>
            <a:ext cx="382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年</a:t>
            </a:r>
            <a:endParaRPr lang="en-US" altLang="zh-TW" sz="2400" b="1" dirty="0">
              <a:solidFill>
                <a:srgbClr val="C00000"/>
              </a:solidFill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(1978~2019)</a:t>
            </a:r>
            <a:endParaRPr lang="zh-TW" altLang="en-US" sz="2400" b="1" dirty="0">
              <a:solidFill>
                <a:srgbClr val="C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BDD6D9-F12D-474E-8666-964F2DDB42BB}"/>
              </a:ext>
            </a:extLst>
          </p:cNvPr>
          <p:cNvSpPr txBox="1"/>
          <p:nvPr/>
        </p:nvSpPr>
        <p:spPr>
          <a:xfrm>
            <a:off x="2750105" y="1401468"/>
            <a:ext cx="267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國中及以下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2FEADF-8AD6-40F2-B48E-754DD4225E9A}"/>
              </a:ext>
            </a:extLst>
          </p:cNvPr>
          <p:cNvSpPr txBox="1"/>
          <p:nvPr/>
        </p:nvSpPr>
        <p:spPr>
          <a:xfrm>
            <a:off x="4678217" y="1374964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高中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41C43D-0368-4627-B682-5CE319F39618}"/>
              </a:ext>
            </a:extLst>
          </p:cNvPr>
          <p:cNvSpPr txBox="1"/>
          <p:nvPr/>
        </p:nvSpPr>
        <p:spPr>
          <a:xfrm>
            <a:off x="5768809" y="1390689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高職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609645A-7B94-4045-9F93-867126316E39}"/>
              </a:ext>
            </a:extLst>
          </p:cNvPr>
          <p:cNvSpPr txBox="1"/>
          <p:nvPr/>
        </p:nvSpPr>
        <p:spPr>
          <a:xfrm>
            <a:off x="6696018" y="1379744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大學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F1CB2A-B12F-4266-8EA2-871B1D521234}"/>
              </a:ext>
            </a:extLst>
          </p:cNvPr>
          <p:cNvSpPr txBox="1"/>
          <p:nvPr/>
        </p:nvSpPr>
        <p:spPr>
          <a:xfrm>
            <a:off x="7801363" y="1393465"/>
            <a:ext cx="153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專科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86652E2-5F19-4B9F-AA6E-642EC6D9B2B3}"/>
              </a:ext>
            </a:extLst>
          </p:cNvPr>
          <p:cNvSpPr txBox="1"/>
          <p:nvPr/>
        </p:nvSpPr>
        <p:spPr>
          <a:xfrm>
            <a:off x="8847847" y="1393465"/>
            <a:ext cx="242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rPr>
              <a:t>研究所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C8A3877-F647-46EA-84B0-F249F5CFF8F3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9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91573"/>
              </p:ext>
            </p:extLst>
          </p:nvPr>
        </p:nvGraphicFramePr>
        <p:xfrm>
          <a:off x="251792" y="1825625"/>
          <a:ext cx="1168841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歷年人力資源調查重要指標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、年齡</a:t>
                      </a:r>
                      <a:r>
                        <a:rPr lang="en-US" altLang="zh-TW" sz="2400" dirty="0"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歲以上民間人口占總人口之比率、勞動力占總人口之比率、勞動力占</a:t>
                      </a:r>
                      <a:r>
                        <a:rPr lang="en-US" altLang="zh-TW" sz="2400" dirty="0"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歲以上民間人口之比率勞動力參與率總計、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勞動力占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歲以上民間人口之比率勞動力參與率男、勞動力占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歲以上民間人口之比率勞動力參與率女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、就業者占總人口之比率、就業者占</a:t>
                      </a:r>
                      <a:r>
                        <a:rPr lang="en-US" altLang="zh-TW" sz="2400" dirty="0"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歲以上民間人口之比率、就業者占勞動力之比率、失業率總計、失業率男、失業率女</a:t>
                      </a:r>
                      <a:endParaRPr lang="en-US" altLang="zh-TW" sz="240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在聯考、基測差異下，就業市場中男女比例變化如何？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5505A2F-1BA7-44F7-959E-1F990933ED49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-200" dirty="0">
                <a:solidFill>
                  <a:schemeClr val="tx1"/>
                </a:solidFill>
              </a:rPr>
              <a:t>10</a:t>
            </a:r>
            <a:endParaRPr lang="zh-TW" altLang="en-US" b="1" spc="-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3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在聯考、基測差異下，就業市場中男女比例變化如何？</a:t>
            </a:r>
          </a:p>
        </p:txBody>
      </p:sp>
      <p:pic>
        <p:nvPicPr>
          <p:cNvPr id="11" name="Picture 2" descr="圖表應用】組合圖表- 直條圖+ 折線圖+ 區域圖- 百軌業行Bi-Great ...">
            <a:extLst>
              <a:ext uri="{FF2B5EF4-FFF2-40B4-BE49-F238E27FC236}">
                <a16:creationId xmlns:a16="http://schemas.microsoft.com/office/drawing/2014/main" id="{501FC539-6CE2-49A0-A63C-D2A212815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t="31433" r="42586"/>
          <a:stretch/>
        </p:blipFill>
        <p:spPr bwMode="auto">
          <a:xfrm>
            <a:off x="2008511" y="1690688"/>
            <a:ext cx="8174978" cy="49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52EEE20E-9BD2-45ED-982D-9AA70CD2D297}"/>
              </a:ext>
            </a:extLst>
          </p:cNvPr>
          <p:cNvGrpSpPr/>
          <p:nvPr/>
        </p:nvGrpSpPr>
        <p:grpSpPr>
          <a:xfrm>
            <a:off x="2016449" y="1924506"/>
            <a:ext cx="9911544" cy="4937815"/>
            <a:chOff x="103400" y="1824079"/>
            <a:chExt cx="8241006" cy="493781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8F306A7-1967-4EF1-A8C1-8A11B2344412}"/>
                </a:ext>
              </a:extLst>
            </p:cNvPr>
            <p:cNvSpPr txBox="1"/>
            <p:nvPr/>
          </p:nvSpPr>
          <p:spPr>
            <a:xfrm>
              <a:off x="103400" y="1824079"/>
              <a:ext cx="496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739BD8C-AC64-4237-A968-A21107CE60FC}"/>
                </a:ext>
              </a:extLst>
            </p:cNvPr>
            <p:cNvSpPr txBox="1"/>
            <p:nvPr/>
          </p:nvSpPr>
          <p:spPr>
            <a:xfrm>
              <a:off x="309291" y="2914699"/>
              <a:ext cx="496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243FF00-2413-4CE6-BB4C-9F8481493469}"/>
                </a:ext>
              </a:extLst>
            </p:cNvPr>
            <p:cNvSpPr txBox="1"/>
            <p:nvPr/>
          </p:nvSpPr>
          <p:spPr>
            <a:xfrm>
              <a:off x="245509" y="5527714"/>
              <a:ext cx="496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74A1374-862A-4837-BA3B-04F78ACF770C}"/>
                </a:ext>
              </a:extLst>
            </p:cNvPr>
            <p:cNvSpPr txBox="1"/>
            <p:nvPr/>
          </p:nvSpPr>
          <p:spPr>
            <a:xfrm>
              <a:off x="6383084" y="5930897"/>
              <a:ext cx="1961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endParaRPr lang="en-US" altLang="zh-TW" sz="24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sz="24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橢圓 20">
            <a:extLst>
              <a:ext uri="{FF2B5EF4-FFF2-40B4-BE49-F238E27FC236}">
                <a16:creationId xmlns:a16="http://schemas.microsoft.com/office/drawing/2014/main" id="{0E0DE723-9A5F-4919-8212-15FB9FCDEFF8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-200" dirty="0">
                <a:solidFill>
                  <a:schemeClr val="tx1"/>
                </a:solidFill>
              </a:rPr>
              <a:t>11</a:t>
            </a:r>
            <a:endParaRPr lang="zh-TW" altLang="en-US" b="1" spc="-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C2F43-5336-4261-9A1B-E07DE0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聯考、基測及會考改革過程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CEE7967-8B4B-4136-9730-554BE18F2776}"/>
              </a:ext>
            </a:extLst>
          </p:cNvPr>
          <p:cNvGrpSpPr/>
          <p:nvPr/>
        </p:nvGrpSpPr>
        <p:grpSpPr>
          <a:xfrm>
            <a:off x="430696" y="1825625"/>
            <a:ext cx="11330608" cy="4793451"/>
            <a:chOff x="534090" y="2482065"/>
            <a:chExt cx="7638110" cy="3383565"/>
          </a:xfrm>
        </p:grpSpPr>
        <p:grpSp>
          <p:nvGrpSpPr>
            <p:cNvPr id="9" name="组合 118">
              <a:extLst>
                <a:ext uri="{FF2B5EF4-FFF2-40B4-BE49-F238E27FC236}">
                  <a16:creationId xmlns:a16="http://schemas.microsoft.com/office/drawing/2014/main" id="{039F667A-293B-4D8A-B37D-F0FB03D7791D}"/>
                </a:ext>
              </a:extLst>
            </p:cNvPr>
            <p:cNvGrpSpPr/>
            <p:nvPr/>
          </p:nvGrpSpPr>
          <p:grpSpPr>
            <a:xfrm>
              <a:off x="534090" y="3790084"/>
              <a:ext cx="7138925" cy="438144"/>
              <a:chOff x="534438" y="3368953"/>
              <a:chExt cx="10944224" cy="438144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FB8A105-BC3B-4486-A674-F8C8BB9990D1}"/>
                  </a:ext>
                </a:extLst>
              </p:cNvPr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1" name="组合 120">
                <a:extLst>
                  <a:ext uri="{FF2B5EF4-FFF2-40B4-BE49-F238E27FC236}">
                    <a16:creationId xmlns:a16="http://schemas.microsoft.com/office/drawing/2014/main" id="{65B63451-0CB5-4309-B996-87B821E7FDAA}"/>
                  </a:ext>
                </a:extLst>
              </p:cNvPr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CBA2D8A-205F-4167-BBD3-EC3891DA7B79}"/>
                    </a:ext>
                  </a:extLst>
                </p:cNvPr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74DB42B-A73D-41B9-95C6-231423B7EFEA}"/>
                    </a:ext>
                  </a:extLst>
                </p:cNvPr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EF48F76-1970-47C7-BF68-DB356073B92F}"/>
                    </a:ext>
                  </a:extLst>
                </p:cNvPr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EE38A3B-88B7-4886-9EEC-E4C34E838337}"/>
                    </a:ext>
                  </a:extLst>
                </p:cNvPr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ACA9B60-790F-4559-B1B4-38C0928FADFE}"/>
                    </a:ext>
                  </a:extLst>
                </p:cNvPr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733F6BE-2D6A-4C32-97F6-92A22EE78DD4}"/>
                    </a:ext>
                  </a:extLst>
                </p:cNvPr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DEA1851A-7850-4F53-9C10-9C1F1E9AC7F7}"/>
                    </a:ext>
                  </a:extLst>
                </p:cNvPr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  <p:cxnSp>
          <p:nvCxnSpPr>
            <p:cNvPr id="19" name="肘形连接符 128">
              <a:extLst>
                <a:ext uri="{FF2B5EF4-FFF2-40B4-BE49-F238E27FC236}">
                  <a16:creationId xmlns:a16="http://schemas.microsoft.com/office/drawing/2014/main" id="{79C91288-03DA-4CAC-9130-614E4DF8800B}"/>
                </a:ext>
              </a:extLst>
            </p:cNvPr>
            <p:cNvCxnSpPr>
              <a:stCxn id="21" idx="3"/>
              <a:endCxn id="24" idx="1"/>
            </p:cNvCxnSpPr>
            <p:nvPr/>
          </p:nvCxnSpPr>
          <p:spPr>
            <a:xfrm rot="5400000" flipH="1" flipV="1">
              <a:off x="1080221" y="3150976"/>
              <a:ext cx="752917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29">
              <a:extLst>
                <a:ext uri="{FF2B5EF4-FFF2-40B4-BE49-F238E27FC236}">
                  <a16:creationId xmlns:a16="http://schemas.microsoft.com/office/drawing/2014/main" id="{1D88E297-EA1F-4491-A678-AC6B4B6C0F83}"/>
                </a:ext>
              </a:extLst>
            </p:cNvPr>
            <p:cNvGrpSpPr/>
            <p:nvPr/>
          </p:nvGrpSpPr>
          <p:grpSpPr>
            <a:xfrm>
              <a:off x="1019641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21" name="六边形 130">
                <a:extLst>
                  <a:ext uri="{FF2B5EF4-FFF2-40B4-BE49-F238E27FC236}">
                    <a16:creationId xmlns:a16="http://schemas.microsoft.com/office/drawing/2014/main" id="{AFBC566E-41D9-4D3F-93D2-2E1B2DF42EE9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B6091155-DB51-4CB1-A8CB-68C043FF0CF2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TW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1958</a:t>
                </a:r>
                <a:endPara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3" name="组合 132">
              <a:extLst>
                <a:ext uri="{FF2B5EF4-FFF2-40B4-BE49-F238E27FC236}">
                  <a16:creationId xmlns:a16="http://schemas.microsoft.com/office/drawing/2014/main" id="{99A5A537-9DFD-4B8F-A9D2-7BA3DA7B7F4D}"/>
                </a:ext>
              </a:extLst>
            </p:cNvPr>
            <p:cNvGrpSpPr/>
            <p:nvPr/>
          </p:nvGrpSpPr>
          <p:grpSpPr>
            <a:xfrm>
              <a:off x="1602358" y="2482065"/>
              <a:ext cx="1412415" cy="1151858"/>
              <a:chOff x="1853741" y="1952625"/>
              <a:chExt cx="1413335" cy="1151858"/>
            </a:xfrm>
            <a:solidFill>
              <a:schemeClr val="bg1">
                <a:lumMod val="75000"/>
              </a:schemeClr>
            </a:solidFill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8A2D55D-DB6A-4F00-9E3A-0CBC2AB295B1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EA7BB3DA-3F21-4A33-A821-F29D53D78845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1106612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「臺北市公立學校聯合招生委員會」成立，為全臺首個高中聯招制度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6" name="肘形连接符 135">
              <a:extLst>
                <a:ext uri="{FF2B5EF4-FFF2-40B4-BE49-F238E27FC236}">
                  <a16:creationId xmlns:a16="http://schemas.microsoft.com/office/drawing/2014/main" id="{B94BC32F-12C3-4608-9AD5-994A91C8A1F9}"/>
                </a:ext>
              </a:extLst>
            </p:cNvPr>
            <p:cNvCxnSpPr>
              <a:stCxn id="28" idx="3"/>
              <a:endCxn id="31" idx="1"/>
            </p:cNvCxnSpPr>
            <p:nvPr/>
          </p:nvCxnSpPr>
          <p:spPr>
            <a:xfrm rot="5400000" flipH="1" flipV="1">
              <a:off x="3658934" y="3150976"/>
              <a:ext cx="752917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136">
              <a:extLst>
                <a:ext uri="{FF2B5EF4-FFF2-40B4-BE49-F238E27FC236}">
                  <a16:creationId xmlns:a16="http://schemas.microsoft.com/office/drawing/2014/main" id="{55F85963-1CB0-41C3-A434-48BD216CFF63}"/>
                </a:ext>
              </a:extLst>
            </p:cNvPr>
            <p:cNvGrpSpPr/>
            <p:nvPr/>
          </p:nvGrpSpPr>
          <p:grpSpPr>
            <a:xfrm>
              <a:off x="3598354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28" name="六边形 137">
                <a:extLst>
                  <a:ext uri="{FF2B5EF4-FFF2-40B4-BE49-F238E27FC236}">
                    <a16:creationId xmlns:a16="http://schemas.microsoft.com/office/drawing/2014/main" id="{CA3081F0-0C9B-4B74-8558-65C8B24B5A97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文本框 72">
                <a:extLst>
                  <a:ext uri="{FF2B5EF4-FFF2-40B4-BE49-F238E27FC236}">
                    <a16:creationId xmlns:a16="http://schemas.microsoft.com/office/drawing/2014/main" id="{76A3F8B3-B28B-4FF5-B9DA-196CF14B8E24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CN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1984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0" name="组合 139">
              <a:extLst>
                <a:ext uri="{FF2B5EF4-FFF2-40B4-BE49-F238E27FC236}">
                  <a16:creationId xmlns:a16="http://schemas.microsoft.com/office/drawing/2014/main" id="{3367EC34-2933-47F4-8DF0-8BD66D00123B}"/>
                </a:ext>
              </a:extLst>
            </p:cNvPr>
            <p:cNvGrpSpPr/>
            <p:nvPr/>
          </p:nvGrpSpPr>
          <p:grpSpPr>
            <a:xfrm>
              <a:off x="4181071" y="2482065"/>
              <a:ext cx="1412415" cy="943063"/>
              <a:chOff x="1853741" y="1952625"/>
              <a:chExt cx="1413335" cy="943063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0134143-13A1-4396-B6FA-9EFD01368387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文本框 75">
                <a:extLst>
                  <a:ext uri="{FF2B5EF4-FFF2-40B4-BE49-F238E27FC236}">
                    <a16:creationId xmlns:a16="http://schemas.microsoft.com/office/drawing/2014/main" id="{9F189788-A821-401D-8CE1-A391AA029DF5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89781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省聯完成全省統一出題，全臺自此被分為「北聯」與「省聯」二卷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33" name="肘形连接符 142">
              <a:extLst>
                <a:ext uri="{FF2B5EF4-FFF2-40B4-BE49-F238E27FC236}">
                  <a16:creationId xmlns:a16="http://schemas.microsoft.com/office/drawing/2014/main" id="{933491C0-6F72-48C2-A51B-FBE266F35A6A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>
            <a:xfrm rot="5400000" flipH="1" flipV="1">
              <a:off x="6237647" y="3150976"/>
              <a:ext cx="752917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143">
              <a:extLst>
                <a:ext uri="{FF2B5EF4-FFF2-40B4-BE49-F238E27FC236}">
                  <a16:creationId xmlns:a16="http://schemas.microsoft.com/office/drawing/2014/main" id="{767EACC2-8629-4491-8184-267EAB98BEE9}"/>
                </a:ext>
              </a:extLst>
            </p:cNvPr>
            <p:cNvGrpSpPr/>
            <p:nvPr/>
          </p:nvGrpSpPr>
          <p:grpSpPr>
            <a:xfrm>
              <a:off x="6177067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35" name="六边形 144">
                <a:extLst>
                  <a:ext uri="{FF2B5EF4-FFF2-40B4-BE49-F238E27FC236}">
                    <a16:creationId xmlns:a16="http://schemas.microsoft.com/office/drawing/2014/main" id="{700C1B6D-F48A-4A25-B7CF-1D6330660967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文本框 79">
                <a:extLst>
                  <a:ext uri="{FF2B5EF4-FFF2-40B4-BE49-F238E27FC236}">
                    <a16:creationId xmlns:a16="http://schemas.microsoft.com/office/drawing/2014/main" id="{67939F4E-276D-40DC-B406-678D735B9FF3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TW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2014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7" name="组合 146">
              <a:extLst>
                <a:ext uri="{FF2B5EF4-FFF2-40B4-BE49-F238E27FC236}">
                  <a16:creationId xmlns:a16="http://schemas.microsoft.com/office/drawing/2014/main" id="{9C6634D8-04FA-4252-A9F8-A49ED13813AA}"/>
                </a:ext>
              </a:extLst>
            </p:cNvPr>
            <p:cNvGrpSpPr/>
            <p:nvPr/>
          </p:nvGrpSpPr>
          <p:grpSpPr>
            <a:xfrm>
              <a:off x="6759785" y="2482065"/>
              <a:ext cx="1412415" cy="943063"/>
              <a:chOff x="1853741" y="1952625"/>
              <a:chExt cx="1413335" cy="943063"/>
            </a:xfrm>
            <a:solidFill>
              <a:schemeClr val="bg1">
                <a:lumMod val="75000"/>
              </a:schemeClr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EA53D05-2CE7-4E0C-B58D-EB1C6766E8D6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B0DC9C11-1781-4BD7-9DD2-E9AF6D00F481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89781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第一屆國中教育會考如期舉辦，為首次國中教育會考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47" name="肘形连接符 156">
              <a:extLst>
                <a:ext uri="{FF2B5EF4-FFF2-40B4-BE49-F238E27FC236}">
                  <a16:creationId xmlns:a16="http://schemas.microsoft.com/office/drawing/2014/main" id="{25608809-D0E0-4452-80F4-51992414579D}"/>
                </a:ext>
              </a:extLst>
            </p:cNvPr>
            <p:cNvCxnSpPr>
              <a:stCxn id="49" idx="0"/>
              <a:endCxn id="52" idx="1"/>
            </p:cNvCxnSpPr>
            <p:nvPr/>
          </p:nvCxnSpPr>
          <p:spPr>
            <a:xfrm rot="16200000" flipH="1">
              <a:off x="2344836" y="4605025"/>
              <a:ext cx="802398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157">
              <a:extLst>
                <a:ext uri="{FF2B5EF4-FFF2-40B4-BE49-F238E27FC236}">
                  <a16:creationId xmlns:a16="http://schemas.microsoft.com/office/drawing/2014/main" id="{351E1AFB-19CC-4029-8D7B-C3CD4557B9BA}"/>
                </a:ext>
              </a:extLst>
            </p:cNvPr>
            <p:cNvGrpSpPr/>
            <p:nvPr/>
          </p:nvGrpSpPr>
          <p:grpSpPr>
            <a:xfrm>
              <a:off x="2308997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49" name="六边形 158">
                <a:extLst>
                  <a:ext uri="{FF2B5EF4-FFF2-40B4-BE49-F238E27FC236}">
                    <a16:creationId xmlns:a16="http://schemas.microsoft.com/office/drawing/2014/main" id="{32F30F14-B71C-4BC9-92F4-7EA2FCA36AA5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文本框 93">
                <a:extLst>
                  <a:ext uri="{FF2B5EF4-FFF2-40B4-BE49-F238E27FC236}">
                    <a16:creationId xmlns:a16="http://schemas.microsoft.com/office/drawing/2014/main" id="{1FF47769-620A-4C5E-B93D-6DC8E8135625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CN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1982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1" name="组合 160">
              <a:extLst>
                <a:ext uri="{FF2B5EF4-FFF2-40B4-BE49-F238E27FC236}">
                  <a16:creationId xmlns:a16="http://schemas.microsoft.com/office/drawing/2014/main" id="{7395C159-6363-4C0C-A66D-958093C3374D}"/>
                </a:ext>
              </a:extLst>
            </p:cNvPr>
            <p:cNvGrpSpPr/>
            <p:nvPr/>
          </p:nvGrpSpPr>
          <p:grpSpPr>
            <a:xfrm>
              <a:off x="2891715" y="4713772"/>
              <a:ext cx="1412415" cy="1151858"/>
              <a:chOff x="1853741" y="1952625"/>
              <a:chExt cx="1413335" cy="1151858"/>
            </a:xfrm>
            <a:solidFill>
              <a:schemeClr val="bg1">
                <a:lumMod val="75000"/>
              </a:schemeClr>
            </a:solidFill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D5497CF-41BF-43EA-A372-3DF6ED4DD9C2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文本框 96">
                <a:extLst>
                  <a:ext uri="{FF2B5EF4-FFF2-40B4-BE49-F238E27FC236}">
                    <a16:creationId xmlns:a16="http://schemas.microsoft.com/office/drawing/2014/main" id="{EF60DD92-3D3E-4B59-A905-624A31CFA7CD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1106612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八個地區的聯招會合併，「台灣省立高中聯招聯合命題委員會」成立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54" name="肘形连接符 163">
              <a:extLst>
                <a:ext uri="{FF2B5EF4-FFF2-40B4-BE49-F238E27FC236}">
                  <a16:creationId xmlns:a16="http://schemas.microsoft.com/office/drawing/2014/main" id="{EBBFFA9C-F25F-48E3-9B52-6E4E1D198CB1}"/>
                </a:ext>
              </a:extLst>
            </p:cNvPr>
            <p:cNvCxnSpPr>
              <a:stCxn id="56" idx="0"/>
              <a:endCxn id="59" idx="1"/>
            </p:cNvCxnSpPr>
            <p:nvPr/>
          </p:nvCxnSpPr>
          <p:spPr>
            <a:xfrm rot="16200000" flipH="1">
              <a:off x="4923549" y="4605025"/>
              <a:ext cx="802398" cy="291358"/>
            </a:xfrm>
            <a:prstGeom prst="bentConnector2">
              <a:avLst/>
            </a:prstGeom>
            <a:ln>
              <a:solidFill>
                <a:srgbClr val="4144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164">
              <a:extLst>
                <a:ext uri="{FF2B5EF4-FFF2-40B4-BE49-F238E27FC236}">
                  <a16:creationId xmlns:a16="http://schemas.microsoft.com/office/drawing/2014/main" id="{A7BAAE16-389A-4D33-8C35-297801795017}"/>
                </a:ext>
              </a:extLst>
            </p:cNvPr>
            <p:cNvGrpSpPr/>
            <p:nvPr/>
          </p:nvGrpSpPr>
          <p:grpSpPr>
            <a:xfrm>
              <a:off x="4887710" y="3673113"/>
              <a:ext cx="582717" cy="676392"/>
              <a:chOff x="1109756" y="3090803"/>
              <a:chExt cx="583096" cy="676392"/>
            </a:xfrm>
            <a:solidFill>
              <a:srgbClr val="005DA2"/>
            </a:solidFill>
          </p:grpSpPr>
          <p:sp>
            <p:nvSpPr>
              <p:cNvPr id="56" name="六边形 165">
                <a:extLst>
                  <a:ext uri="{FF2B5EF4-FFF2-40B4-BE49-F238E27FC236}">
                    <a16:creationId xmlns:a16="http://schemas.microsoft.com/office/drawing/2014/main" id="{8DE4F019-5479-495D-9CDE-AE8C006C7518}"/>
                  </a:ext>
                </a:extLst>
              </p:cNvPr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文本框 101">
                <a:extLst>
                  <a:ext uri="{FF2B5EF4-FFF2-40B4-BE49-F238E27FC236}">
                    <a16:creationId xmlns:a16="http://schemas.microsoft.com/office/drawing/2014/main" id="{C1A5322E-3020-4752-8450-6909B7BA2D68}"/>
                  </a:ext>
                </a:extLst>
              </p:cNvPr>
              <p:cNvSpPr txBox="1"/>
              <p:nvPr/>
            </p:nvSpPr>
            <p:spPr>
              <a:xfrm>
                <a:off x="1115002" y="3298194"/>
                <a:ext cx="577850" cy="27699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altLang="zh-CN" sz="200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2001</a:t>
                </a:r>
                <a:endParaRPr lang="zh-CN" altLang="en-US" sz="200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58" name="组合 167">
              <a:extLst>
                <a:ext uri="{FF2B5EF4-FFF2-40B4-BE49-F238E27FC236}">
                  <a16:creationId xmlns:a16="http://schemas.microsoft.com/office/drawing/2014/main" id="{FB1DC733-5ADA-45E2-A72C-12AC903B8EA3}"/>
                </a:ext>
              </a:extLst>
            </p:cNvPr>
            <p:cNvGrpSpPr/>
            <p:nvPr/>
          </p:nvGrpSpPr>
          <p:grpSpPr>
            <a:xfrm>
              <a:off x="5470428" y="4713772"/>
              <a:ext cx="1412415" cy="943063"/>
              <a:chOff x="1853741" y="1952625"/>
              <a:chExt cx="1413335" cy="943063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A8DB16-A93D-45CB-AF92-CA724891E419}"/>
                  </a:ext>
                </a:extLst>
              </p:cNvPr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文本框 104">
                <a:extLst>
                  <a:ext uri="{FF2B5EF4-FFF2-40B4-BE49-F238E27FC236}">
                    <a16:creationId xmlns:a16="http://schemas.microsoft.com/office/drawing/2014/main" id="{2261236B-B26E-476C-B985-09E4D2AD6029}"/>
                  </a:ext>
                </a:extLst>
              </p:cNvPr>
              <p:cNvSpPr txBox="1"/>
              <p:nvPr/>
            </p:nvSpPr>
            <p:spPr>
              <a:xfrm>
                <a:off x="1853742" y="1997871"/>
                <a:ext cx="1413334" cy="89781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just">
                  <a:defRPr sz="1200">
                    <a:gradFill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TW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rPr>
                  <a:t>改為實施全臺統一的「國民中學學生基本學力測驗」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橢圓 6">
            <a:extLst>
              <a:ext uri="{FF2B5EF4-FFF2-40B4-BE49-F238E27FC236}">
                <a16:creationId xmlns:a16="http://schemas.microsoft.com/office/drawing/2014/main" id="{6E1EAC05-4695-4C9A-AD9D-663B3D9B413F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C2F43-5336-4261-9A1B-E07DE0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聯考、基測及會考差異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1" name="表格 6">
            <a:extLst>
              <a:ext uri="{FF2B5EF4-FFF2-40B4-BE49-F238E27FC236}">
                <a16:creationId xmlns:a16="http://schemas.microsoft.com/office/drawing/2014/main" id="{FFEF853A-03EE-4B8A-8430-AEF4E367C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65660"/>
              </p:ext>
            </p:extLst>
          </p:nvPr>
        </p:nvGraphicFramePr>
        <p:xfrm>
          <a:off x="558248" y="1963046"/>
          <a:ext cx="11273410" cy="45788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298">
                  <a:extLst>
                    <a:ext uri="{9D8B030D-6E8A-4147-A177-3AD203B41FA5}">
                      <a16:colId xmlns:a16="http://schemas.microsoft.com/office/drawing/2014/main" val="2182597180"/>
                    </a:ext>
                  </a:extLst>
                </a:gridCol>
                <a:gridCol w="3267704">
                  <a:extLst>
                    <a:ext uri="{9D8B030D-6E8A-4147-A177-3AD203B41FA5}">
                      <a16:colId xmlns:a16="http://schemas.microsoft.com/office/drawing/2014/main" val="1605489950"/>
                    </a:ext>
                  </a:extLst>
                </a:gridCol>
                <a:gridCol w="3267704">
                  <a:extLst>
                    <a:ext uri="{9D8B030D-6E8A-4147-A177-3AD203B41FA5}">
                      <a16:colId xmlns:a16="http://schemas.microsoft.com/office/drawing/2014/main" val="2016676405"/>
                    </a:ext>
                  </a:extLst>
                </a:gridCol>
                <a:gridCol w="3267704">
                  <a:extLst>
                    <a:ext uri="{9D8B030D-6E8A-4147-A177-3AD203B41FA5}">
                      <a16:colId xmlns:a16="http://schemas.microsoft.com/office/drawing/2014/main" val="2385870191"/>
                    </a:ext>
                  </a:extLst>
                </a:gridCol>
              </a:tblGrid>
              <a:tr h="982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考高中</a:t>
                      </a:r>
                      <a:endParaRPr lang="en-US" altLang="zh-TW" sz="2800" baseline="0" dirty="0"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聯考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基測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會考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446108"/>
                  </a:ext>
                </a:extLst>
              </a:tr>
              <a:tr h="142584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各科</a:t>
                      </a:r>
                      <a:endParaRPr lang="en-US" altLang="zh-TW" sz="2800" b="1" baseline="0" dirty="0"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總分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國文（含作文）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200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分、自然和社會各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140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分、數學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120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分、英語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各科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80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分、作文級分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x2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各科</a:t>
                      </a:r>
                      <a:r>
                        <a:rPr lang="en-US" altLang="zh-TW" sz="2800" baseline="0" dirty="0">
                          <a:ea typeface="微軟正黑體" panose="020B0604030504040204" pitchFamily="34" charset="-120"/>
                        </a:rPr>
                        <a:t>A++</a:t>
                      </a:r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，採「標準參照」模式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278574"/>
                  </a:ext>
                </a:extLst>
              </a:tr>
              <a:tr h="5576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教育</a:t>
                      </a:r>
                      <a:endParaRPr lang="en-US" altLang="zh-TW" sz="2800" b="1" baseline="0" dirty="0"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baseline="0" dirty="0">
                          <a:ea typeface="微軟正黑體" panose="020B0604030504040204" pitchFamily="34" charset="-120"/>
                        </a:rPr>
                        <a:t>理念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最嚴格且注重書面知識，而非學生個人特色。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介於多元教育及重視智育的聯考此二者之間。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aseline="0" dirty="0">
                          <a:ea typeface="微軟正黑體" panose="020B0604030504040204" pitchFamily="34" charset="-120"/>
                        </a:rPr>
                        <a:t>重視學生能力發展及全人格教育培養，獲得應有的知識與能力。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33233"/>
                  </a:ext>
                </a:extLst>
              </a:tr>
            </a:tbl>
          </a:graphicData>
        </a:graphic>
      </p:graphicFrame>
      <p:sp>
        <p:nvSpPr>
          <p:cNvPr id="62" name="橢圓 61">
            <a:extLst>
              <a:ext uri="{FF2B5EF4-FFF2-40B4-BE49-F238E27FC236}">
                <a16:creationId xmlns:a16="http://schemas.microsoft.com/office/drawing/2014/main" id="{45F59B1C-A0F3-4EF8-8C17-4DAC918BD49D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09C2BE-BD6A-4F2A-89DA-A1762882F279}"/>
              </a:ext>
            </a:extLst>
          </p:cNvPr>
          <p:cNvSpPr txBox="1"/>
          <p:nvPr/>
        </p:nvSpPr>
        <p:spPr>
          <a:xfrm>
            <a:off x="643467" y="1338336"/>
            <a:ext cx="816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藉由三種入學考試代表三種教育理念</a:t>
            </a:r>
          </a:p>
        </p:txBody>
      </p:sp>
    </p:spTree>
    <p:extLst>
      <p:ext uri="{BB962C8B-B14F-4D97-AF65-F5344CB8AC3E}">
        <p14:creationId xmlns:p14="http://schemas.microsoft.com/office/powerpoint/2010/main" val="951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C2F43-5336-4261-9A1B-E07DE0E1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36364-1359-4854-8FF8-4D500FB6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在聯考、基測及會考差異下，升高中與高職比例的變化如何？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→高職被接受的程度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在聯考、基測及會考差異下，男女升高中職總比例與升高中及高職的比例變化如何？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→女性續讀意願是否提升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在聯考、基測差異下（</a:t>
            </a:r>
            <a:r>
              <a:rPr lang="en-US" altLang="zh-TW" dirty="0">
                <a:ea typeface="微軟正黑體" panose="020B0604030504040204" pitchFamily="34" charset="-120"/>
              </a:rPr>
              <a:t>2008</a:t>
            </a:r>
            <a:r>
              <a:rPr lang="zh-TW" altLang="en-US" dirty="0">
                <a:ea typeface="微軟正黑體" panose="020B0604030504040204" pitchFamily="34" charset="-120"/>
              </a:rPr>
              <a:t>年），就業市場學歷結構變化如何？→就業市場對學歷的要求是否提升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在聯考、基測差異下，就業市場中男女比例變化如何？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dirty="0">
                <a:ea typeface="微軟正黑體" panose="020B0604030504040204" pitchFamily="34" charset="-120"/>
              </a:rPr>
              <a:t>→女性就職意願是否提升，高中職（</a:t>
            </a:r>
            <a:r>
              <a:rPr lang="en-US" altLang="zh-TW" dirty="0">
                <a:ea typeface="微軟正黑體" panose="020B0604030504040204" pitchFamily="34" charset="-120"/>
              </a:rPr>
              <a:t>2004</a:t>
            </a:r>
            <a:r>
              <a:rPr lang="zh-TW" altLang="en-US" dirty="0">
                <a:ea typeface="微軟正黑體" panose="020B0604030504040204" pitchFamily="34" charset="-120"/>
              </a:rPr>
              <a:t>年）及大專以上（</a:t>
            </a:r>
            <a:r>
              <a:rPr lang="en-US" altLang="zh-TW" dirty="0">
                <a:ea typeface="微軟正黑體" panose="020B0604030504040204" pitchFamily="34" charset="-120"/>
              </a:rPr>
              <a:t>2008</a:t>
            </a:r>
            <a:r>
              <a:rPr lang="zh-TW" altLang="en-US" dirty="0">
                <a:ea typeface="微軟正黑體" panose="020B0604030504040204" pitchFamily="34" charset="-120"/>
              </a:rPr>
              <a:t>年）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E2C1DB2-1076-4F56-9C58-ED5FAD82B3E3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4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978204"/>
              </p:ext>
            </p:extLst>
          </p:nvPr>
        </p:nvGraphicFramePr>
        <p:xfrm>
          <a:off x="251792" y="1825625"/>
          <a:ext cx="116884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歲以上民間人口之教育程度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、總計、男、女、國中及以下合計、國中及以下男、國中及以下女、國中及以下國小及以下小計、國中及以下國小及以下男、國中及以下國小及以下女、國中及以下國中小計、國中及以下國中男、國中及以下國中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高中職合計、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高中職男、高中職女、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高中職高中小計、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高中職高中男、高中職高中女、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高中職高職小計、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高中職高職男、高中職高職女、大專及以上合計、大專及以上男、大專及以上女、大專及以上專科小計、大專及以上專科男、大專及以上專科女、大專及以上大學小計、大專及以上大學男、大專及以上大學女、大專及以上研究所小計、大專及以上研究所男、大專及以上研究所女</a:t>
                      </a:r>
                      <a:endParaRPr lang="en-US" altLang="zh-TW" sz="2400" b="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在聯考、基測及會考差異下，升高中與高職比例的變化如何？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1DBF89E-72BA-4121-8836-99D2BBD2D4D3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在聯考、基測及會考差異下，升高中與高職比例的變化如何？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4B7D102-2211-4518-8625-55EA46AC4487}"/>
              </a:ext>
            </a:extLst>
          </p:cNvPr>
          <p:cNvGrpSpPr/>
          <p:nvPr/>
        </p:nvGrpSpPr>
        <p:grpSpPr>
          <a:xfrm>
            <a:off x="949791" y="1841384"/>
            <a:ext cx="10292418" cy="4235128"/>
            <a:chOff x="1599096" y="2622872"/>
            <a:chExt cx="10292418" cy="4235128"/>
          </a:xfrm>
        </p:grpSpPr>
        <p:pic>
          <p:nvPicPr>
            <p:cNvPr id="11" name="Picture 2" descr="绿色和紫色双折线图PPT素材下载– PPTmall">
              <a:extLst>
                <a:ext uri="{FF2B5EF4-FFF2-40B4-BE49-F238E27FC236}">
                  <a16:creationId xmlns:a16="http://schemas.microsoft.com/office/drawing/2014/main" id="{1F747570-6612-4AA0-98F9-440E973496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97"/>
            <a:stretch/>
          </p:blipFill>
          <p:spPr bwMode="auto">
            <a:xfrm>
              <a:off x="1599096" y="2702363"/>
              <a:ext cx="8993808" cy="404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B8D3176-3EAD-48B8-8378-5A344A7C3E36}"/>
                </a:ext>
              </a:extLst>
            </p:cNvPr>
            <p:cNvSpPr txBox="1"/>
            <p:nvPr/>
          </p:nvSpPr>
          <p:spPr>
            <a:xfrm>
              <a:off x="9294294" y="5903893"/>
              <a:ext cx="25972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endParaRPr lang="en-US" altLang="zh-TW" sz="28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sz="28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E95FA8A-DDCB-4392-85D5-D0DDE15EAEAD}"/>
                </a:ext>
              </a:extLst>
            </p:cNvPr>
            <p:cNvSpPr txBox="1"/>
            <p:nvPr/>
          </p:nvSpPr>
          <p:spPr>
            <a:xfrm>
              <a:off x="1796221" y="2622872"/>
              <a:ext cx="657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sz="2800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4CF02E-2233-4014-9C8B-622E3B77824E}"/>
                </a:ext>
              </a:extLst>
            </p:cNvPr>
            <p:cNvSpPr txBox="1"/>
            <p:nvPr/>
          </p:nvSpPr>
          <p:spPr>
            <a:xfrm>
              <a:off x="10230678" y="3353117"/>
              <a:ext cx="112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高中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ECF81E2-5CF1-4D5F-A252-003EEBC46592}"/>
                </a:ext>
              </a:extLst>
            </p:cNvPr>
            <p:cNvSpPr txBox="1"/>
            <p:nvPr/>
          </p:nvSpPr>
          <p:spPr>
            <a:xfrm>
              <a:off x="10230677" y="4368998"/>
              <a:ext cx="112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高職</a:t>
              </a:r>
            </a:p>
          </p:txBody>
        </p:sp>
      </p:grpSp>
      <p:sp>
        <p:nvSpPr>
          <p:cNvPr id="19" name="橢圓 18">
            <a:extLst>
              <a:ext uri="{FF2B5EF4-FFF2-40B4-BE49-F238E27FC236}">
                <a16:creationId xmlns:a16="http://schemas.microsoft.com/office/drawing/2014/main" id="{3A68F289-96A7-4725-84C8-681D5E023B90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07095"/>
              </p:ext>
            </p:extLst>
          </p:nvPr>
        </p:nvGraphicFramePr>
        <p:xfrm>
          <a:off x="251792" y="1825625"/>
          <a:ext cx="116884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歲以上民間人口之教育程度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、總計、男、女、國中及以下合計、國中及以下男、國中及以下女、國中及以下國小及以下小計、國中及以下國小及以下男、國中及以下國小及以下女、國中及以下國中小計、國中及以下國中男、國中及以下國中女、</a:t>
                      </a:r>
                      <a:r>
                        <a:rPr lang="zh-TW" altLang="en-US" sz="2400" b="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高中職合計、高中職男、高中職女、高中職高中小計、高中職高中男、高中職高中女、高中職高職小計、高中職高職男、高中職高職女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、大專及以上合計、大專及以上男、大專及以上女、大專及以上專科小計、大專及以上專科男、大專及以上專科女、大專及以上大學小計、大專及以上大學男、大專及以上大學女、大專及以上研究所小計、大專及以上研究所男、大專及以上研究所女</a:t>
                      </a:r>
                      <a:endParaRPr lang="en-US" altLang="zh-TW" sz="2400" b="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在聯考、基測及會考差異下，男女升高中職總比例與升高中及高職的比例變化如何？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1FB23DD-8DA2-4B9F-A5CB-E89E5C303930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6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3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圖表應用】組合圖表- 直條圖+ 折線圖+ 區域圖- 百軌業行Bi-Great ...">
            <a:extLst>
              <a:ext uri="{FF2B5EF4-FFF2-40B4-BE49-F238E27FC236}">
                <a16:creationId xmlns:a16="http://schemas.microsoft.com/office/drawing/2014/main" id="{EB55DF1B-ECB2-4E1C-B068-59AC3E751B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t="31433" r="42586"/>
          <a:stretch/>
        </p:blipFill>
        <p:spPr bwMode="auto">
          <a:xfrm>
            <a:off x="213648" y="1942126"/>
            <a:ext cx="6827037" cy="41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E8F9D51F-FF0D-40DD-B305-4702CC9469A7}"/>
              </a:ext>
            </a:extLst>
          </p:cNvPr>
          <p:cNvGrpSpPr/>
          <p:nvPr/>
        </p:nvGrpSpPr>
        <p:grpSpPr>
          <a:xfrm>
            <a:off x="276156" y="1585575"/>
            <a:ext cx="6998584" cy="4748530"/>
            <a:chOff x="276156" y="1585575"/>
            <a:chExt cx="6998584" cy="474853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01D3F50-4E30-4C26-8868-DC3371B8AE5A}"/>
                </a:ext>
              </a:extLst>
            </p:cNvPr>
            <p:cNvSpPr txBox="1"/>
            <p:nvPr/>
          </p:nvSpPr>
          <p:spPr>
            <a:xfrm>
              <a:off x="2470250" y="1585575"/>
              <a:ext cx="2716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1.</a:t>
              </a:r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高中職總比例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C6AC1C5-7B03-439B-AD9A-49E920860146}"/>
                </a:ext>
              </a:extLst>
            </p:cNvPr>
            <p:cNvSpPr txBox="1"/>
            <p:nvPr/>
          </p:nvSpPr>
          <p:spPr>
            <a:xfrm>
              <a:off x="276156" y="2134574"/>
              <a:ext cx="4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0EE1298-C210-4D8C-BCC8-0761C0309617}"/>
                </a:ext>
              </a:extLst>
            </p:cNvPr>
            <p:cNvSpPr txBox="1"/>
            <p:nvPr/>
          </p:nvSpPr>
          <p:spPr>
            <a:xfrm>
              <a:off x="341795" y="3155091"/>
              <a:ext cx="4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2962708-BA09-4BEF-A431-F16042CD5D6D}"/>
                </a:ext>
              </a:extLst>
            </p:cNvPr>
            <p:cNvSpPr txBox="1"/>
            <p:nvPr/>
          </p:nvSpPr>
          <p:spPr>
            <a:xfrm>
              <a:off x="341795" y="5292476"/>
              <a:ext cx="49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4507AB-6FDC-4DB2-A108-1B47717A5118}"/>
                </a:ext>
              </a:extLst>
            </p:cNvPr>
            <p:cNvSpPr txBox="1"/>
            <p:nvPr/>
          </p:nvSpPr>
          <p:spPr>
            <a:xfrm>
              <a:off x="5313418" y="5964773"/>
              <a:ext cx="19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8FCA20B-C739-42B6-BC07-8B64202013A4}"/>
              </a:ext>
            </a:extLst>
          </p:cNvPr>
          <p:cNvGrpSpPr/>
          <p:nvPr/>
        </p:nvGrpSpPr>
        <p:grpSpPr>
          <a:xfrm>
            <a:off x="7233066" y="1097508"/>
            <a:ext cx="5272291" cy="3033807"/>
            <a:chOff x="7233066" y="1097508"/>
            <a:chExt cx="5272291" cy="3033807"/>
          </a:xfrm>
        </p:grpSpPr>
        <p:pic>
          <p:nvPicPr>
            <p:cNvPr id="21" name="Picture 2" descr="圖表應用】組合圖表- 直條圖+ 折線圖+ 區域圖- 百軌業行Bi-Great ...">
              <a:extLst>
                <a:ext uri="{FF2B5EF4-FFF2-40B4-BE49-F238E27FC236}">
                  <a16:creationId xmlns:a16="http://schemas.microsoft.com/office/drawing/2014/main" id="{8FBB8749-68EB-4AAB-A7ED-7047F3E75D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9" t="31433" r="42586"/>
            <a:stretch/>
          </p:blipFill>
          <p:spPr bwMode="auto">
            <a:xfrm>
              <a:off x="7326898" y="1332399"/>
              <a:ext cx="4248740" cy="25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3B11E16-53BF-4278-A256-672E23011A66}"/>
                </a:ext>
              </a:extLst>
            </p:cNvPr>
            <p:cNvSpPr txBox="1"/>
            <p:nvPr/>
          </p:nvSpPr>
          <p:spPr>
            <a:xfrm>
              <a:off x="8553171" y="1097508"/>
              <a:ext cx="2045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2.</a:t>
              </a:r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高中比例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F252BA7-EB48-4187-8578-44E2AFBFEC60}"/>
                </a:ext>
              </a:extLst>
            </p:cNvPr>
            <p:cNvSpPr txBox="1"/>
            <p:nvPr/>
          </p:nvSpPr>
          <p:spPr>
            <a:xfrm>
              <a:off x="10557213" y="3761983"/>
              <a:ext cx="194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73703BE-C2E4-48FD-AA06-24CC7742E6FE}"/>
                </a:ext>
              </a:extLst>
            </p:cNvPr>
            <p:cNvSpPr txBox="1"/>
            <p:nvPr/>
          </p:nvSpPr>
          <p:spPr>
            <a:xfrm>
              <a:off x="7233066" y="1476249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34C0B2E-4F8F-4B68-AA80-F687B3DB874E}"/>
                </a:ext>
              </a:extLst>
            </p:cNvPr>
            <p:cNvSpPr txBox="1"/>
            <p:nvPr/>
          </p:nvSpPr>
          <p:spPr>
            <a:xfrm>
              <a:off x="7300526" y="214589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6A36D71-B386-4536-BB3D-D3E5B84B62A9}"/>
                </a:ext>
              </a:extLst>
            </p:cNvPr>
            <p:cNvSpPr txBox="1"/>
            <p:nvPr/>
          </p:nvSpPr>
          <p:spPr>
            <a:xfrm>
              <a:off x="7300526" y="329783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D36BABD-3DB0-4545-8BCA-4309326A8F17}"/>
              </a:ext>
            </a:extLst>
          </p:cNvPr>
          <p:cNvGrpSpPr/>
          <p:nvPr/>
        </p:nvGrpSpPr>
        <p:grpSpPr>
          <a:xfrm>
            <a:off x="7274740" y="3835023"/>
            <a:ext cx="5272291" cy="3033807"/>
            <a:chOff x="7233066" y="1097508"/>
            <a:chExt cx="5272291" cy="3033807"/>
          </a:xfrm>
        </p:grpSpPr>
        <p:pic>
          <p:nvPicPr>
            <p:cNvPr id="28" name="Picture 2" descr="圖表應用】組合圖表- 直條圖+ 折線圖+ 區域圖- 百軌業行Bi-Great ...">
              <a:extLst>
                <a:ext uri="{FF2B5EF4-FFF2-40B4-BE49-F238E27FC236}">
                  <a16:creationId xmlns:a16="http://schemas.microsoft.com/office/drawing/2014/main" id="{EB281A77-E451-4DB3-AE8B-766FE54F57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9" t="31433" r="42586"/>
            <a:stretch/>
          </p:blipFill>
          <p:spPr bwMode="auto">
            <a:xfrm>
              <a:off x="7326898" y="1332399"/>
              <a:ext cx="4248740" cy="25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E728009-A91E-48CA-AB60-2621C093F146}"/>
                </a:ext>
              </a:extLst>
            </p:cNvPr>
            <p:cNvSpPr txBox="1"/>
            <p:nvPr/>
          </p:nvSpPr>
          <p:spPr>
            <a:xfrm>
              <a:off x="8553171" y="1097508"/>
              <a:ext cx="1948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3.</a:t>
              </a:r>
              <a:r>
                <a:rPr lang="zh-TW" altLang="en-US" sz="2400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高職比例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790E3F2-D5BE-42C6-B0CA-7E58A8DB065F}"/>
                </a:ext>
              </a:extLst>
            </p:cNvPr>
            <p:cNvSpPr txBox="1"/>
            <p:nvPr/>
          </p:nvSpPr>
          <p:spPr>
            <a:xfrm>
              <a:off x="10557213" y="3761983"/>
              <a:ext cx="1948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年</a:t>
              </a:r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(1978~2019)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4015DA9-A0EF-4D80-81EC-0F94E57E0F98}"/>
                </a:ext>
              </a:extLst>
            </p:cNvPr>
            <p:cNvSpPr txBox="1"/>
            <p:nvPr/>
          </p:nvSpPr>
          <p:spPr>
            <a:xfrm>
              <a:off x="7233066" y="1476249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%</a:t>
              </a:r>
              <a:endParaRPr lang="zh-TW" altLang="en-US" b="1" dirty="0">
                <a:solidFill>
                  <a:srgbClr val="C00000"/>
                </a:solidFill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4BFA9C2-478C-4066-BDC0-C58E27B1B11C}"/>
                </a:ext>
              </a:extLst>
            </p:cNvPr>
            <p:cNvSpPr txBox="1"/>
            <p:nvPr/>
          </p:nvSpPr>
          <p:spPr>
            <a:xfrm>
              <a:off x="7300526" y="214589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男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C94C63F-778D-493D-8A13-8E6214984842}"/>
                </a:ext>
              </a:extLst>
            </p:cNvPr>
            <p:cNvSpPr txBox="1"/>
            <p:nvPr/>
          </p:nvSpPr>
          <p:spPr>
            <a:xfrm>
              <a:off x="7300526" y="3297830"/>
              <a:ext cx="28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C00000"/>
                  </a:solidFill>
                  <a:ea typeface="微軟正黑體" panose="020B0604030504040204" pitchFamily="34" charset="-120"/>
                </a:rPr>
                <a:t>女</a:t>
              </a:r>
            </a:p>
          </p:txBody>
        </p:sp>
      </p:grpSp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在聯考、基測及會考差異下，男女升高中職總比例與升高中及高職的比例變化如何？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BF026B2-11EE-45EF-B52C-3985C9273CA0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7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5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55AA0BAE-5AFD-42AF-BE77-CAAFD1F1D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6416"/>
              </p:ext>
            </p:extLst>
          </p:nvPr>
        </p:nvGraphicFramePr>
        <p:xfrm>
          <a:off x="251792" y="1825625"/>
          <a:ext cx="116884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61">
                  <a:extLst>
                    <a:ext uri="{9D8B030D-6E8A-4147-A177-3AD203B41FA5}">
                      <a16:colId xmlns:a16="http://schemas.microsoft.com/office/drawing/2014/main" val="3429622476"/>
                    </a:ext>
                  </a:extLst>
                </a:gridCol>
                <a:gridCol w="10201956">
                  <a:extLst>
                    <a:ext uri="{9D8B030D-6E8A-4147-A177-3AD203B41FA5}">
                      <a16:colId xmlns:a16="http://schemas.microsoft.com/office/drawing/2014/main" val="7021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資料來源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政府資訊開放平台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—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ea typeface="微軟正黑體" panose="020B0604030504040204" pitchFamily="34" charset="-120"/>
                        </a:rPr>
                        <a:t>歷年就業者之教育程度</a:t>
                      </a:r>
                      <a:endParaRPr lang="zh-TW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資料欄位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按年月別分、總計、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男、女、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國中及以下合計、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國中及以下男、國中及以下女、國中及以下國小及以下小計、國中及以下國小及以下男、國中及以下國小及以下女、國中及以下國中小計、國中及以下國中男、國中及以下國中女、高中職合計、高中職男、高中職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高中職高中小計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、高中職高中男、高中職高中女、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高中職高職小計、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高中職高職男、高中職高職女、大專及以上合計、大專及以上男、大專及以上女、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大專及以上專科小計、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大專及以上專科男、大專及以上專科女、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大專及以上大學小計、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大專及以上大學男、大專及以上大學女、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a typeface="微軟正黑體" panose="020B0604030504040204" pitchFamily="34" charset="-120"/>
                        </a:rPr>
                        <a:t>大專及以上研究所小計、</a:t>
                      </a:r>
                      <a:r>
                        <a:rPr lang="zh-TW" altLang="en-US" sz="2400" dirty="0">
                          <a:ea typeface="微軟正黑體" panose="020B0604030504040204" pitchFamily="34" charset="-120"/>
                        </a:rPr>
                        <a:t>大專及以上研究所男、大專及以上研究所女</a:t>
                      </a:r>
                      <a:endParaRPr lang="en-US" altLang="zh-TW" sz="2400" dirty="0"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4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solidFill>
                            <a:schemeClr val="bg1"/>
                          </a:solidFill>
                          <a:ea typeface="微軟正黑體" panose="020B0604030504040204" pitchFamily="34" charset="-120"/>
                        </a:rPr>
                        <a:t>資料時間</a:t>
                      </a:r>
                      <a:endParaRPr lang="zh-TW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1978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～</a:t>
                      </a:r>
                      <a:r>
                        <a:rPr lang="en-US" altLang="zh-TW" sz="2400" b="0" dirty="0">
                          <a:ea typeface="微軟正黑體" panose="020B0604030504040204" pitchFamily="34" charset="-120"/>
                        </a:rPr>
                        <a:t>2019</a:t>
                      </a:r>
                      <a:r>
                        <a:rPr lang="zh-TW" altLang="en-US" sz="2400" b="0" dirty="0">
                          <a:ea typeface="微軟正黑體" panose="020B0604030504040204" pitchFamily="34" charset="-120"/>
                        </a:rPr>
                        <a:t>年</a:t>
                      </a:r>
                      <a:endParaRPr lang="zh-TW" altLang="en-US" sz="24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12062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3BEEAD93-C082-411E-A733-030704F4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在聯考、基測差異下（</a:t>
            </a:r>
            <a:r>
              <a:rPr lang="en-US" altLang="zh-TW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2008</a:t>
            </a:r>
            <a:r>
              <a:rPr lang="zh-TW" altLang="en-US" sz="3600" b="1" dirty="0">
                <a:latin typeface="Arial Unicode MS" panose="020B0604020202020204" pitchFamily="34" charset="-120"/>
                <a:ea typeface="微軟正黑體" panose="020B0604030504040204" pitchFamily="34" charset="-120"/>
              </a:rPr>
              <a:t>年），就業市場學歷結構變化如何？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A4077B-9CA0-43BE-9EDD-B7CCA48A15A5}"/>
              </a:ext>
            </a:extLst>
          </p:cNvPr>
          <p:cNvSpPr/>
          <p:nvPr/>
        </p:nvSpPr>
        <p:spPr>
          <a:xfrm>
            <a:off x="152590" y="6274989"/>
            <a:ext cx="530512" cy="5347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8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2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1547</Words>
  <Application>Microsoft Office PowerPoint</Application>
  <PresentationFormat>寬螢幕</PresentationFormat>
  <Paragraphs>140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 Unicode MS</vt:lpstr>
      <vt:lpstr>微軟正黑體</vt:lpstr>
      <vt:lpstr>Arial</vt:lpstr>
      <vt:lpstr>Calibri</vt:lpstr>
      <vt:lpstr>Calibri Light</vt:lpstr>
      <vt:lpstr>Office 佈景主題</vt:lpstr>
      <vt:lpstr>在聯考、基測及會考差異下 ，各教育程度與就業變化</vt:lpstr>
      <vt:lpstr>聯考、基測及會考改革過程</vt:lpstr>
      <vt:lpstr>聯考、基測及會考差異</vt:lpstr>
      <vt:lpstr>分析</vt:lpstr>
      <vt:lpstr>1.在聯考、基測及會考差異下，升高中與高職比例的變化如何？</vt:lpstr>
      <vt:lpstr>1.在聯考、基測及會考差異下，升高中與高職比例的變化如何？</vt:lpstr>
      <vt:lpstr>2.在聯考、基測及會考差異下，男女升高中職總比例與升高中及高職的比例變化如何？</vt:lpstr>
      <vt:lpstr>2.在聯考、基測及會考差異下，男女升高中職總比例與升高中及高職的比例變化如何？</vt:lpstr>
      <vt:lpstr>3.在聯考、基測差異下（2008年），就業市場學歷結構變化如何？</vt:lpstr>
      <vt:lpstr>3.在聯考、基測差異下（2008年），就業市場學歷結構變化如何？</vt:lpstr>
      <vt:lpstr>4.在聯考、基測差異下，就業市場中男女比例變化如何？</vt:lpstr>
      <vt:lpstr>4.在聯考、基測差異下，就業市場中男女比例變化如何？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在聯考、基測及會考差異下，各教育程度與就業變化</dc:title>
  <dc:creator>行銷系三甲-陳彩葳</dc:creator>
  <cp:lastModifiedBy>行銷系三甲-陳彩葳</cp:lastModifiedBy>
  <cp:revision>20</cp:revision>
  <dcterms:created xsi:type="dcterms:W3CDTF">2020-05-14T12:13:22Z</dcterms:created>
  <dcterms:modified xsi:type="dcterms:W3CDTF">2020-05-18T09:04:32Z</dcterms:modified>
</cp:coreProperties>
</file>