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6" d="100"/>
          <a:sy n="126" d="100"/>
        </p:scale>
        <p:origin x="26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4DBCDBE-0135-4B07-95A8-D5351783C3E8}" type="datetimeFigureOut">
              <a:rPr lang="zh-CN" altLang="en-US" smtClean="0"/>
              <a:t>2018/7/17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147749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DBCDBE-0135-4B07-95A8-D5351783C3E8}" type="datetimeFigureOut">
              <a:rPr lang="zh-CN" altLang="en-US" smtClean="0"/>
              <a:t>2018/7/17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16520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DBCDBE-0135-4B07-95A8-D5351783C3E8}" type="datetimeFigureOut">
              <a:rPr lang="zh-CN" altLang="en-US" smtClean="0"/>
              <a:t>2018/7/17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49883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4DBCDBE-0135-4B07-95A8-D5351783C3E8}" type="datetimeFigureOut">
              <a:rPr lang="zh-CN" altLang="en-US" smtClean="0"/>
              <a:t>2018/7/17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82379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4DBCDBE-0135-4B07-95A8-D5351783C3E8}" type="datetimeFigureOut">
              <a:rPr lang="zh-CN" altLang="en-US" smtClean="0"/>
              <a:t>2018/7/17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55889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4DBCDBE-0135-4B07-95A8-D5351783C3E8}" type="datetimeFigureOut">
              <a:rPr lang="zh-CN" altLang="en-US" smtClean="0"/>
              <a:t>2018/7/17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17753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4DBCDBE-0135-4B07-95A8-D5351783C3E8}" type="datetimeFigureOut">
              <a:rPr lang="zh-CN" altLang="en-US" smtClean="0"/>
              <a:t>2018/7/17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70409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4DBCDBE-0135-4B07-95A8-D5351783C3E8}" type="datetimeFigureOut">
              <a:rPr lang="zh-CN" altLang="en-US" smtClean="0"/>
              <a:t>2018/7/17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341864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DBCDBE-0135-4B07-95A8-D5351783C3E8}" type="datetimeFigureOut">
              <a:rPr lang="zh-CN" altLang="en-US" smtClean="0"/>
              <a:t>2018/7/17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119991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DBCDBE-0135-4B07-95A8-D5351783C3E8}" type="datetimeFigureOut">
              <a:rPr lang="zh-CN" altLang="en-US" smtClean="0"/>
              <a:t>2018/7/17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60281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4DBCDBE-0135-4B07-95A8-D5351783C3E8}" type="datetimeFigureOut">
              <a:rPr lang="zh-CN" altLang="en-US" smtClean="0"/>
              <a:t>2018/7/17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2984167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BCDBE-0135-4B07-95A8-D5351783C3E8}" type="datetimeFigureOut">
              <a:rPr lang="zh-CN" altLang="en-US" smtClean="0"/>
              <a:t>2018/7/17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9FE60-1587-4F7F-A006-902BED297753}" type="slidenum">
              <a:rPr lang="zh-CN" altLang="en-US" smtClean="0"/>
              <a:t>‹#›</a:t>
            </a:fld>
            <a:endParaRPr lang="zh-CN" altLang="en-US"/>
          </a:p>
        </p:txBody>
      </p:sp>
    </p:spTree>
    <p:extLst>
      <p:ext uri="{BB962C8B-B14F-4D97-AF65-F5344CB8AC3E}">
        <p14:creationId xmlns:p14="http://schemas.microsoft.com/office/powerpoint/2010/main" val="194761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What is software, software engineering and software engineer</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42472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567805" y="4502659"/>
            <a:ext cx="2166077" cy="814010"/>
          </a:xfrm>
        </p:spPr>
        <p:txBody>
          <a:bodyPr/>
          <a:lstStyle/>
          <a:p>
            <a:pPr algn="ctr"/>
            <a:endParaRPr lang="zh-CN" altLang="en-US" dirty="0"/>
          </a:p>
        </p:txBody>
      </p:sp>
      <p:pic>
        <p:nvPicPr>
          <p:cNvPr id="4098" name="Picture 2" descr="Image result for softwar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4081"/>
            <a:ext cx="4652357" cy="344565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communication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3045" y="2284533"/>
            <a:ext cx="3495595" cy="21847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teamwork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7552" y="2362533"/>
            <a:ext cx="2641158" cy="237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687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7087" y="472340"/>
            <a:ext cx="9208089" cy="5880015"/>
          </a:xfrm>
        </p:spPr>
        <p:txBody>
          <a:bodyPr>
            <a:normAutofit/>
          </a:bodyPr>
          <a:lstStyle/>
          <a:p>
            <a:r>
              <a:rPr lang="en-US" altLang="zh-CN" dirty="0" smtClean="0"/>
              <a:t>Computer Science</a:t>
            </a:r>
            <a:br>
              <a:rPr lang="en-US" altLang="zh-CN" dirty="0" smtClean="0"/>
            </a:br>
            <a:r>
              <a:rPr lang="en-US" altLang="zh-CN" sz="3200" dirty="0" smtClean="0"/>
              <a:t>Scientists build things to learn something new</a:t>
            </a:r>
            <a:r>
              <a:rPr lang="en-US" altLang="zh-CN" dirty="0" smtClean="0"/>
              <a:t/>
            </a:r>
            <a:br>
              <a:rPr lang="en-US" altLang="zh-CN" dirty="0" smtClean="0"/>
            </a:br>
            <a:r>
              <a:rPr lang="en-US" altLang="zh-CN" dirty="0"/>
              <a:t/>
            </a:r>
            <a:br>
              <a:rPr lang="en-US" altLang="zh-CN" dirty="0"/>
            </a:br>
            <a:r>
              <a:rPr lang="en-US" altLang="zh-CN" dirty="0" smtClean="0"/>
              <a:t>Software engineering</a:t>
            </a:r>
            <a:br>
              <a:rPr lang="en-US" altLang="zh-CN" dirty="0" smtClean="0"/>
            </a:br>
            <a:r>
              <a:rPr lang="en-US" altLang="zh-CN" sz="3200" dirty="0" smtClean="0"/>
              <a:t>Engineers build thing to solve problems</a:t>
            </a:r>
            <a:endParaRPr lang="zh-CN" altLang="en-US" sz="3200" dirty="0"/>
          </a:p>
        </p:txBody>
      </p:sp>
    </p:spTree>
    <p:extLst>
      <p:ext uri="{BB962C8B-B14F-4D97-AF65-F5344CB8AC3E}">
        <p14:creationId xmlns:p14="http://schemas.microsoft.com/office/powerpoint/2010/main" val="176839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823728"/>
          </a:xfrm>
        </p:spPr>
        <p:txBody>
          <a:bodyPr>
            <a:noAutofit/>
          </a:bodyPr>
          <a:lstStyle/>
          <a:p>
            <a:pPr>
              <a:lnSpc>
                <a:spcPct val="150000"/>
              </a:lnSpc>
            </a:pPr>
            <a:r>
              <a:rPr lang="en-US" altLang="zh-CN" sz="3200" dirty="0" smtClean="0"/>
              <a:t>• "the systematic application of scientific and technological knowledge, methods, and experience to the design, implementation, testing, and documentation of software"—The Bureau of Labor Statistics—IEEE Systems and software engineering - Vocabulary[4</a:t>
            </a:r>
            <a:r>
              <a:rPr lang="en-US" altLang="zh-CN" sz="2800" dirty="0" smtClean="0"/>
              <a:t>]</a:t>
            </a:r>
            <a:br>
              <a:rPr lang="en-US" altLang="zh-CN" sz="2800" dirty="0" smtClean="0"/>
            </a:br>
            <a:r>
              <a:rPr lang="en-US" altLang="zh-CN" sz="2800" dirty="0" smtClean="0"/>
              <a:t/>
            </a:r>
            <a:br>
              <a:rPr lang="en-US" altLang="zh-CN" sz="2800" dirty="0" smtClean="0"/>
            </a:br>
            <a:endParaRPr lang="zh-CN" altLang="en-US" sz="2800" dirty="0"/>
          </a:p>
        </p:txBody>
      </p:sp>
    </p:spTree>
    <p:extLst>
      <p:ext uri="{BB962C8B-B14F-4D97-AF65-F5344CB8AC3E}">
        <p14:creationId xmlns:p14="http://schemas.microsoft.com/office/powerpoint/2010/main" val="4013767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7643" y="891965"/>
            <a:ext cx="10515600" cy="5272666"/>
          </a:xfrm>
        </p:spPr>
        <p:txBody>
          <a:bodyPr>
            <a:normAutofit fontScale="90000"/>
          </a:bodyPr>
          <a:lstStyle/>
          <a:p>
            <a:pPr>
              <a:lnSpc>
                <a:spcPct val="150000"/>
              </a:lnSpc>
            </a:pPr>
            <a:r>
              <a:rPr lang="en-US" altLang="zh-CN" dirty="0"/>
              <a:t>• "The application of a systematic, disciplined, quantifiable approach to the development, operation, and maintenance of software"—IEEE Standard Glossary of Software Engineering Terminology[5]</a:t>
            </a:r>
            <a:br>
              <a:rPr lang="en-US" altLang="zh-CN" dirty="0"/>
            </a:br>
            <a:endParaRPr lang="zh-CN" altLang="en-US" dirty="0"/>
          </a:p>
        </p:txBody>
      </p:sp>
    </p:spTree>
    <p:extLst>
      <p:ext uri="{BB962C8B-B14F-4D97-AF65-F5344CB8AC3E}">
        <p14:creationId xmlns:p14="http://schemas.microsoft.com/office/powerpoint/2010/main" val="3829344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520947"/>
          </a:xfrm>
        </p:spPr>
        <p:txBody>
          <a:bodyPr>
            <a:normAutofit/>
          </a:bodyPr>
          <a:lstStyle/>
          <a:p>
            <a:r>
              <a:rPr lang="en-US" altLang="zh-CN" dirty="0"/>
              <a:t/>
            </a:r>
            <a:br>
              <a:rPr lang="en-US" altLang="zh-CN" dirty="0"/>
            </a:br>
            <a:r>
              <a:rPr lang="en-US" altLang="zh-CN" dirty="0"/>
              <a:t>• "the establishment and use of sound engineering principles in order to economically obtain software that is reliable and works efficiently on real machines"—Fritz Bauer[7]</a:t>
            </a:r>
            <a:endParaRPr lang="zh-CN" altLang="en-US" dirty="0"/>
          </a:p>
        </p:txBody>
      </p:sp>
    </p:spTree>
    <p:extLst>
      <p:ext uri="{BB962C8B-B14F-4D97-AF65-F5344CB8AC3E}">
        <p14:creationId xmlns:p14="http://schemas.microsoft.com/office/powerpoint/2010/main" val="162884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7202" y="1703418"/>
            <a:ext cx="10515600" cy="1325563"/>
          </a:xfrm>
        </p:spPr>
        <p:txBody>
          <a:bodyPr/>
          <a:lstStyle/>
          <a:p>
            <a:r>
              <a:rPr lang="en-US" altLang="zh-CN" dirty="0" smtClean="0"/>
              <a:t>Write quality code, solve problems, make the world a better place.</a:t>
            </a:r>
            <a:endParaRPr lang="zh-CN" altLang="en-US" dirty="0"/>
          </a:p>
        </p:txBody>
      </p:sp>
      <p:sp>
        <p:nvSpPr>
          <p:cNvPr id="4" name="文本框 3"/>
          <p:cNvSpPr txBox="1"/>
          <p:nvPr/>
        </p:nvSpPr>
        <p:spPr>
          <a:xfrm>
            <a:off x="8726162" y="3548599"/>
            <a:ext cx="1495922" cy="369332"/>
          </a:xfrm>
          <a:prstGeom prst="rect">
            <a:avLst/>
          </a:prstGeom>
          <a:noFill/>
        </p:spPr>
        <p:txBody>
          <a:bodyPr wrap="none" rtlCol="0">
            <a:spAutoFit/>
          </a:bodyPr>
          <a:lstStyle/>
          <a:p>
            <a:r>
              <a:rPr lang="en-US" altLang="zh-CN" dirty="0" smtClean="0"/>
              <a:t>--Zheng Wei</a:t>
            </a:r>
            <a:endParaRPr lang="zh-CN" altLang="en-US" dirty="0"/>
          </a:p>
        </p:txBody>
      </p:sp>
    </p:spTree>
    <p:extLst>
      <p:ext uri="{BB962C8B-B14F-4D97-AF65-F5344CB8AC3E}">
        <p14:creationId xmlns:p14="http://schemas.microsoft.com/office/powerpoint/2010/main" val="2704025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372164" y="3954325"/>
            <a:ext cx="6981636" cy="2222637"/>
          </a:xfrm>
        </p:spPr>
        <p:txBody>
          <a:bodyPr/>
          <a:lstStyle/>
          <a:p>
            <a:r>
              <a:rPr lang="en-US" altLang="zh-CN" dirty="0" smtClean="0"/>
              <a:t>I’m Zheng Wei</a:t>
            </a:r>
            <a:endParaRPr lang="zh-CN" altLang="en-US" dirty="0"/>
          </a:p>
        </p:txBody>
      </p:sp>
      <p:pic>
        <p:nvPicPr>
          <p:cNvPr id="1026" name="Picture 2" descr="Image result for hi greeting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37397" y="1374974"/>
            <a:ext cx="390525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778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58656" y="5245963"/>
            <a:ext cx="10515600" cy="1325563"/>
          </a:xfrm>
        </p:spPr>
        <p:txBody>
          <a:bodyPr/>
          <a:lstStyle/>
          <a:p>
            <a:r>
              <a:rPr lang="en-US" altLang="zh-CN" dirty="0" smtClean="0"/>
              <a:t>Computer Control Division of IFPP</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3718" y="832502"/>
            <a:ext cx="5801784" cy="4351338"/>
          </a:xfrm>
        </p:spPr>
      </p:pic>
    </p:spTree>
    <p:extLst>
      <p:ext uri="{BB962C8B-B14F-4D97-AF65-F5344CB8AC3E}">
        <p14:creationId xmlns:p14="http://schemas.microsoft.com/office/powerpoint/2010/main" val="47552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5" name="标题 1"/>
          <p:cNvSpPr txBox="1">
            <a:spLocks/>
          </p:cNvSpPr>
          <p:nvPr/>
        </p:nvSpPr>
        <p:spPr>
          <a:xfrm>
            <a:off x="1808615" y="2169986"/>
            <a:ext cx="91440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t>What is software, software engineering and software engineer</a:t>
            </a:r>
            <a:endParaRPr lang="zh-CN" altLang="en-US" dirty="0"/>
          </a:p>
        </p:txBody>
      </p:sp>
    </p:spTree>
    <p:extLst>
      <p:ext uri="{BB962C8B-B14F-4D97-AF65-F5344CB8AC3E}">
        <p14:creationId xmlns:p14="http://schemas.microsoft.com/office/powerpoint/2010/main" val="1092493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747 boe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2985" y="1378276"/>
            <a:ext cx="3600000" cy="202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w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920" y="3837619"/>
            <a:ext cx="473392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new york sto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18639" y="1011431"/>
            <a:ext cx="3273972" cy="245547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çèè£è"/>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356" y="3993000"/>
            <a:ext cx="3902495" cy="1749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349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8478" y="2678375"/>
            <a:ext cx="10515600" cy="1325563"/>
          </a:xfrm>
        </p:spPr>
        <p:txBody>
          <a:bodyPr/>
          <a:lstStyle/>
          <a:p>
            <a:r>
              <a:rPr lang="en-US" altLang="zh-CN" dirty="0" smtClean="0"/>
              <a:t>A 747 has 4M lines of code</a:t>
            </a:r>
            <a:r>
              <a:rPr lang="en-US" altLang="zh-CN" dirty="0"/>
              <a:t>.</a:t>
            </a:r>
            <a:r>
              <a:rPr lang="en-US" altLang="zh-CN" dirty="0" smtClean="0"/>
              <a:t/>
            </a:r>
            <a:br>
              <a:rPr lang="en-US" altLang="zh-CN" dirty="0" smtClean="0"/>
            </a:br>
            <a:r>
              <a:rPr lang="en-US" altLang="zh-CN" dirty="0" smtClean="0"/>
              <a:t>Most game has 6M…</a:t>
            </a:r>
            <a:endParaRPr lang="zh-CN" altLang="en-US" dirty="0"/>
          </a:p>
        </p:txBody>
      </p:sp>
    </p:spTree>
    <p:extLst>
      <p:ext uri="{BB962C8B-B14F-4D97-AF65-F5344CB8AC3E}">
        <p14:creationId xmlns:p14="http://schemas.microsoft.com/office/powerpoint/2010/main" val="1384309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751060"/>
          </a:xfrm>
        </p:spPr>
        <p:txBody>
          <a:bodyPr>
            <a:normAutofit/>
          </a:bodyPr>
          <a:lstStyle/>
          <a:p>
            <a:r>
              <a:rPr lang="en-US" altLang="zh-CN" dirty="0" smtClean="0"/>
              <a:t>1L/min*60min/</a:t>
            </a:r>
            <a:r>
              <a:rPr lang="en-US" altLang="zh-CN" dirty="0" err="1" smtClean="0"/>
              <a:t>hr</a:t>
            </a:r>
            <a:r>
              <a:rPr lang="en-US" altLang="zh-CN" dirty="0" smtClean="0"/>
              <a:t>*40hrs/</a:t>
            </a:r>
            <a:r>
              <a:rPr lang="en-US" altLang="zh-CN" dirty="0" err="1" smtClean="0"/>
              <a:t>wk</a:t>
            </a:r>
            <a:r>
              <a:rPr lang="en-US" altLang="zh-CN" dirty="0" smtClean="0"/>
              <a:t>=2400L</a:t>
            </a:r>
            <a:br>
              <a:rPr lang="en-US" altLang="zh-CN" dirty="0" smtClean="0"/>
            </a:br>
            <a:r>
              <a:rPr lang="en-US" altLang="zh-CN" dirty="0"/>
              <a:t/>
            </a:r>
            <a:br>
              <a:rPr lang="en-US" altLang="zh-CN" dirty="0"/>
            </a:br>
            <a:r>
              <a:rPr lang="en-US" altLang="zh-CN" dirty="0" smtClean="0"/>
              <a:t>2400L/</a:t>
            </a:r>
            <a:r>
              <a:rPr lang="en-US" altLang="zh-CN" dirty="0" err="1" smtClean="0"/>
              <a:t>wk</a:t>
            </a:r>
            <a:r>
              <a:rPr lang="en-US" altLang="zh-CN" dirty="0" smtClean="0"/>
              <a:t>*50wk=120,000L</a:t>
            </a:r>
            <a:br>
              <a:rPr lang="en-US" altLang="zh-CN" dirty="0" smtClean="0"/>
            </a:br>
            <a:r>
              <a:rPr lang="en-US" altLang="zh-CN" dirty="0"/>
              <a:t/>
            </a:r>
            <a:br>
              <a:rPr lang="en-US" altLang="zh-CN" dirty="0"/>
            </a:br>
            <a:endParaRPr lang="zh-CN" altLang="en-US" dirty="0"/>
          </a:p>
        </p:txBody>
      </p:sp>
    </p:spTree>
    <p:extLst>
      <p:ext uri="{BB962C8B-B14F-4D97-AF65-F5344CB8AC3E}">
        <p14:creationId xmlns:p14="http://schemas.microsoft.com/office/powerpoint/2010/main" val="125656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976" y="1854811"/>
            <a:ext cx="10515600" cy="2983638"/>
          </a:xfrm>
        </p:spPr>
        <p:txBody>
          <a:bodyPr/>
          <a:lstStyle/>
          <a:p>
            <a:pPr algn="ctr"/>
            <a:r>
              <a:rPr lang="en-US" altLang="zh-CN" dirty="0" smtClean="0"/>
              <a:t>CODE</a:t>
            </a:r>
            <a:endParaRPr lang="zh-CN" altLang="en-US" dirty="0"/>
          </a:p>
        </p:txBody>
      </p:sp>
      <p:sp>
        <p:nvSpPr>
          <p:cNvPr id="4" name="标题 1"/>
          <p:cNvSpPr txBox="1">
            <a:spLocks/>
          </p:cNvSpPr>
          <p:nvPr/>
        </p:nvSpPr>
        <p:spPr>
          <a:xfrm>
            <a:off x="838200" y="3610943"/>
            <a:ext cx="10515600" cy="2983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smtClean="0"/>
              <a:t>And more</a:t>
            </a:r>
            <a:endParaRPr lang="zh-CN" altLang="en-US" dirty="0"/>
          </a:p>
        </p:txBody>
      </p:sp>
    </p:spTree>
    <p:extLst>
      <p:ext uri="{BB962C8B-B14F-4D97-AF65-F5344CB8AC3E}">
        <p14:creationId xmlns:p14="http://schemas.microsoft.com/office/powerpoint/2010/main" val="418313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084" y="189511"/>
            <a:ext cx="10515600" cy="6290011"/>
          </a:xfrm>
        </p:spPr>
        <p:txBody>
          <a:bodyPr>
            <a:noAutofit/>
          </a:bodyPr>
          <a:lstStyle/>
          <a:p>
            <a:pPr>
              <a:lnSpc>
                <a:spcPct val="100000"/>
              </a:lnSpc>
              <a:spcBef>
                <a:spcPts val="4800"/>
              </a:spcBef>
              <a:spcAft>
                <a:spcPts val="600"/>
              </a:spcAft>
            </a:pPr>
            <a:r>
              <a:rPr lang="en-US" altLang="zh-CN" sz="2800" dirty="0" smtClean="0"/>
              <a:t>How can I help the customer?</a:t>
            </a:r>
            <a:br>
              <a:rPr lang="en-US" altLang="zh-CN" sz="2800" dirty="0" smtClean="0"/>
            </a:br>
            <a:r>
              <a:rPr lang="en-US" altLang="zh-CN" sz="2800" dirty="0" smtClean="0"/>
              <a:t/>
            </a:r>
            <a:br>
              <a:rPr lang="en-US" altLang="zh-CN" sz="2800" dirty="0" smtClean="0"/>
            </a:br>
            <a:r>
              <a:rPr lang="en-US" altLang="zh-CN" sz="2800" dirty="0" smtClean="0"/>
              <a:t>What is required to solve the customer’s problem?</a:t>
            </a:r>
            <a:br>
              <a:rPr lang="en-US" altLang="zh-CN" sz="2800" dirty="0" smtClean="0"/>
            </a:br>
            <a:r>
              <a:rPr lang="en-US" altLang="zh-CN" sz="2800" dirty="0" smtClean="0"/>
              <a:t/>
            </a:r>
            <a:br>
              <a:rPr lang="en-US" altLang="zh-CN" sz="2800" dirty="0" smtClean="0"/>
            </a:br>
            <a:r>
              <a:rPr lang="en-US" altLang="zh-CN" sz="2800" dirty="0" smtClean="0"/>
              <a:t>How will the customers interact with the system?</a:t>
            </a:r>
            <a:br>
              <a:rPr lang="en-US" altLang="zh-CN" sz="2800" dirty="0" smtClean="0"/>
            </a:br>
            <a:r>
              <a:rPr lang="en-US" altLang="zh-CN" sz="2800" dirty="0" smtClean="0"/>
              <a:t>What is the overall system structure and how different components interact with each other?</a:t>
            </a:r>
            <a:br>
              <a:rPr lang="en-US" altLang="zh-CN" sz="2800" dirty="0" smtClean="0"/>
            </a:br>
            <a:r>
              <a:rPr lang="en-US" altLang="zh-CN" sz="2800" dirty="0" smtClean="0"/>
              <a:t/>
            </a:r>
            <a:br>
              <a:rPr lang="en-US" altLang="zh-CN" sz="2800" dirty="0" smtClean="0"/>
            </a:br>
            <a:r>
              <a:rPr lang="en-US" altLang="zh-CN" sz="2800" dirty="0" smtClean="0"/>
              <a:t>How do I organize the team?</a:t>
            </a:r>
            <a:br>
              <a:rPr lang="en-US" altLang="zh-CN" sz="2800" dirty="0" smtClean="0"/>
            </a:br>
            <a:r>
              <a:rPr lang="en-US" altLang="zh-CN" sz="2800" dirty="0" smtClean="0"/>
              <a:t/>
            </a:r>
            <a:br>
              <a:rPr lang="en-US" altLang="zh-CN" sz="2800" dirty="0" smtClean="0"/>
            </a:br>
            <a:r>
              <a:rPr lang="en-US" altLang="zh-CN" sz="2800" dirty="0" smtClean="0"/>
              <a:t>Can we finish the game in time to have in on the shelves for the holiday?</a:t>
            </a:r>
            <a:endParaRPr lang="zh-CN" altLang="en-US" sz="2800" dirty="0"/>
          </a:p>
        </p:txBody>
      </p:sp>
    </p:spTree>
    <p:extLst>
      <p:ext uri="{BB962C8B-B14F-4D97-AF65-F5344CB8AC3E}">
        <p14:creationId xmlns:p14="http://schemas.microsoft.com/office/powerpoint/2010/main" val="2558447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118</Words>
  <Application>Microsoft Office PowerPoint</Application>
  <PresentationFormat>宽屏</PresentationFormat>
  <Paragraphs>15</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What is software, software engineering and software engineer</vt:lpstr>
      <vt:lpstr>PowerPoint 演示文稿</vt:lpstr>
      <vt:lpstr>Computer Control Division of IFPP</vt:lpstr>
      <vt:lpstr>PowerPoint 演示文稿</vt:lpstr>
      <vt:lpstr>PowerPoint 演示文稿</vt:lpstr>
      <vt:lpstr>A 747 has 4M lines of code. Most game has 6M…</vt:lpstr>
      <vt:lpstr>1L/min*60min/hr*40hrs/wk=2400L  2400L/wk*50wk=120,000L  </vt:lpstr>
      <vt:lpstr>CODE</vt:lpstr>
      <vt:lpstr>How can I help the customer?  What is required to solve the customer’s problem?  How will the customers interact with the system? What is the overall system structure and how different components interact with each other?  How do I organize the team?  Can we finish the game in time to have in on the shelves for the holiday?</vt:lpstr>
      <vt:lpstr>PowerPoint 演示文稿</vt:lpstr>
      <vt:lpstr>Computer Science Scientists build things to learn something new  Software engineering Engineers build thing to solve problems</vt:lpstr>
      <vt:lpstr>• "the systematic application of scientific and technological knowledge, methods, and experience to the design, implementation, testing, and documentation of software"—The Bureau of Labor Statistics—IEEE Systems and software engineering - Vocabulary[4]  </vt:lpstr>
      <vt:lpstr>• "The application of a systematic, disciplined, quantifiable approach to the development, operation, and maintenance of software"—IEEE Standard Glossary of Software Engineering Terminology[5] </vt:lpstr>
      <vt:lpstr> • "the establishment and use of sound engineering principles in order to economically obtain software that is reliable and works efficiently on real machines"—Fritz Bauer[7]</vt:lpstr>
      <vt:lpstr>Write quality code, solve problems, make the world a better place.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 software engineering and software engineer</dc:title>
  <dc:creator>zheng jtext</dc:creator>
  <cp:lastModifiedBy>zheng jtext</cp:lastModifiedBy>
  <cp:revision>6</cp:revision>
  <dcterms:created xsi:type="dcterms:W3CDTF">2018-07-17T06:57:36Z</dcterms:created>
  <dcterms:modified xsi:type="dcterms:W3CDTF">2018-07-17T07:43:59Z</dcterms:modified>
</cp:coreProperties>
</file>