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6" r:id="rId4"/>
    <p:sldId id="258" r:id="rId6"/>
    <p:sldId id="283" r:id="rId7"/>
    <p:sldId id="305" r:id="rId8"/>
    <p:sldId id="325" r:id="rId9"/>
    <p:sldId id="284" r:id="rId10"/>
    <p:sldId id="303" r:id="rId11"/>
    <p:sldId id="302" r:id="rId12"/>
    <p:sldId id="278" r:id="rId13"/>
    <p:sldId id="279" r:id="rId14"/>
    <p:sldId id="280" r:id="rId15"/>
    <p:sldId id="281" r:id="rId16"/>
    <p:sldId id="282" r:id="rId17"/>
    <p:sldId id="329" r:id="rId18"/>
    <p:sldId id="330" r:id="rId19"/>
    <p:sldId id="285" r:id="rId20"/>
    <p:sldId id="306" r:id="rId21"/>
    <p:sldId id="307" r:id="rId22"/>
    <p:sldId id="308" r:id="rId23"/>
    <p:sldId id="296" r:id="rId24"/>
    <p:sldId id="287" r:id="rId25"/>
    <p:sldId id="288" r:id="rId26"/>
    <p:sldId id="289" r:id="rId27"/>
    <p:sldId id="286" r:id="rId28"/>
    <p:sldId id="309" r:id="rId29"/>
    <p:sldId id="310" r:id="rId30"/>
  </p:sldIdLst>
  <p:sldSz cx="12192000" cy="6858000"/>
  <p:notesSz cx="7103745" cy="10234295"/>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3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合 6"/>
          <p:cNvGrpSpPr/>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nvPr>
        </p:nvSpPr>
        <p:spPr>
          <a:xfrm>
            <a:off x="1521566" y="1700984"/>
            <a:ext cx="8894914" cy="923330"/>
          </a:xfrm>
        </p:spPr>
        <p:txBody>
          <a:bodyPr anchor="b">
            <a:normAutofit/>
          </a:bodyPr>
          <a:lstStyle>
            <a:lvl1pPr algn="l">
              <a:defRPr sz="60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1566" y="2687367"/>
            <a:ext cx="8894914" cy="480131"/>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箭头: V 形 5"/>
          <p:cNvSpPr/>
          <p:nvPr/>
        </p:nvSpPr>
        <p:spPr>
          <a:xfrm>
            <a:off x="368604" y="534056"/>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049"/>
          <p:cNvGrpSpPr/>
          <p:nvPr/>
        </p:nvGrpSpPr>
        <p:grpSpPr>
          <a:xfrm>
            <a:off x="0" y="0"/>
            <a:ext cx="12192000" cy="6858000"/>
            <a:chOff x="0" y="0"/>
            <a:chExt cx="5760" cy="4320"/>
          </a:xfrm>
        </p:grpSpPr>
        <p:sp>
          <p:nvSpPr>
            <p:cNvPr id="2051" name="矩形 2050"/>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p>
              <a:pPr lvl="0" algn="ctr">
                <a:buClrTx/>
              </a:pPr>
              <a:endParaRPr lang="zh-CN" sz="2400">
                <a:latin typeface="Times New Roman" panose="02020603050405020304" pitchFamily="2" charset="0"/>
                <a:ea typeface="宋体" panose="02010600030101010101" pitchFamily="2" charset="-122"/>
              </a:endParaRPr>
            </a:p>
          </p:txBody>
        </p:sp>
        <p:sp>
          <p:nvSpPr>
            <p:cNvPr id="2052" name="矩形 2051"/>
            <p:cNvSpPr/>
            <p:nvPr/>
          </p:nvSpPr>
          <p:spPr>
            <a:xfrm>
              <a:off x="1081" y="1065"/>
              <a:ext cx="4679" cy="1596"/>
            </a:xfrm>
            <a:prstGeom prst="rect">
              <a:avLst/>
            </a:prstGeom>
            <a:solidFill>
              <a:schemeClr val="bg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grpSp>
          <p:nvGrpSpPr>
            <p:cNvPr id="2053" name="组合 2052"/>
            <p:cNvGrpSpPr/>
            <p:nvPr/>
          </p:nvGrpSpPr>
          <p:grpSpPr>
            <a:xfrm>
              <a:off x="0" y="672"/>
              <a:ext cx="1806" cy="1989"/>
              <a:chOff x="0" y="0"/>
              <a:chExt cx="1806" cy="1989"/>
            </a:xfrm>
          </p:grpSpPr>
          <p:sp>
            <p:nvSpPr>
              <p:cNvPr id="2054" name="矩形 2053"/>
              <p:cNvSpPr/>
              <p:nvPr userDrawn="1"/>
            </p:nvSpPr>
            <p:spPr>
              <a:xfrm>
                <a:off x="361" y="1585"/>
                <a:ext cx="363" cy="404"/>
              </a:xfrm>
              <a:prstGeom prst="rect">
                <a:avLst/>
              </a:prstGeom>
              <a:solidFill>
                <a:schemeClr val="accent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55" name="矩形 2054"/>
              <p:cNvSpPr/>
              <p:nvPr userDrawn="1"/>
            </p:nvSpPr>
            <p:spPr>
              <a:xfrm>
                <a:off x="1081" y="393"/>
                <a:ext cx="362" cy="405"/>
              </a:xfrm>
              <a:prstGeom prst="rect">
                <a:avLst/>
              </a:prstGeom>
              <a:solidFill>
                <a:schemeClr val="folHlink"/>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56" name="矩形 2055"/>
              <p:cNvSpPr/>
              <p:nvPr userDrawn="1"/>
            </p:nvSpPr>
            <p:spPr>
              <a:xfrm>
                <a:off x="1437" y="0"/>
                <a:ext cx="369" cy="400"/>
              </a:xfrm>
              <a:prstGeom prst="rect">
                <a:avLst/>
              </a:prstGeom>
              <a:solidFill>
                <a:schemeClr val="folHlink"/>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57" name="矩形 2056"/>
              <p:cNvSpPr/>
              <p:nvPr userDrawn="1"/>
            </p:nvSpPr>
            <p:spPr>
              <a:xfrm>
                <a:off x="719" y="1585"/>
                <a:ext cx="368" cy="404"/>
              </a:xfrm>
              <a:prstGeom prst="rect">
                <a:avLst/>
              </a:prstGeom>
              <a:solidFill>
                <a:schemeClr val="bg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58" name="矩形 2057"/>
              <p:cNvSpPr/>
              <p:nvPr userDrawn="1"/>
            </p:nvSpPr>
            <p:spPr>
              <a:xfrm>
                <a:off x="1437" y="393"/>
                <a:ext cx="369" cy="405"/>
              </a:xfrm>
              <a:prstGeom prst="rect">
                <a:avLst/>
              </a:prstGeom>
              <a:solidFill>
                <a:schemeClr val="accent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59" name="矩形 2058"/>
              <p:cNvSpPr/>
              <p:nvPr userDrawn="1"/>
            </p:nvSpPr>
            <p:spPr>
              <a:xfrm>
                <a:off x="719" y="792"/>
                <a:ext cx="368" cy="399"/>
              </a:xfrm>
              <a:prstGeom prst="rect">
                <a:avLst/>
              </a:prstGeom>
              <a:solidFill>
                <a:schemeClr val="folHlink"/>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60" name="矩形 2059"/>
              <p:cNvSpPr/>
              <p:nvPr userDrawn="1"/>
            </p:nvSpPr>
            <p:spPr>
              <a:xfrm>
                <a:off x="0" y="792"/>
                <a:ext cx="367" cy="399"/>
              </a:xfrm>
              <a:prstGeom prst="rect">
                <a:avLst/>
              </a:prstGeom>
              <a:solidFill>
                <a:schemeClr val="bg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61" name="矩形 2060"/>
              <p:cNvSpPr/>
              <p:nvPr userDrawn="1"/>
            </p:nvSpPr>
            <p:spPr>
              <a:xfrm>
                <a:off x="1081" y="792"/>
                <a:ext cx="362" cy="399"/>
              </a:xfrm>
              <a:prstGeom prst="rect">
                <a:avLst/>
              </a:prstGeom>
              <a:solidFill>
                <a:schemeClr val="accent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62" name="矩形 2061"/>
              <p:cNvSpPr/>
              <p:nvPr userDrawn="1"/>
            </p:nvSpPr>
            <p:spPr>
              <a:xfrm>
                <a:off x="361" y="1185"/>
                <a:ext cx="363" cy="406"/>
              </a:xfrm>
              <a:prstGeom prst="rect">
                <a:avLst/>
              </a:prstGeom>
              <a:solidFill>
                <a:schemeClr val="folHlink"/>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2063" name="矩形 2062"/>
              <p:cNvSpPr/>
              <p:nvPr userDrawn="1"/>
            </p:nvSpPr>
            <p:spPr>
              <a:xfrm>
                <a:off x="719" y="1185"/>
                <a:ext cx="368" cy="406"/>
              </a:xfrm>
              <a:prstGeom prst="rect">
                <a:avLst/>
              </a:prstGeom>
              <a:solidFill>
                <a:schemeClr val="accent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grpSp>
      </p:grpSp>
      <p:sp>
        <p:nvSpPr>
          <p:cNvPr id="2067" name="标题 2066"/>
          <p:cNvSpPr>
            <a:spLocks noGrp="1"/>
          </p:cNvSpPr>
          <p:nvPr>
            <p:ph type="ctrTitle"/>
          </p:nvPr>
        </p:nvSpPr>
        <p:spPr>
          <a:xfrm>
            <a:off x="3962400" y="1828800"/>
            <a:ext cx="8026400" cy="2209800"/>
          </a:xfrm>
          <a:prstGeom prst="rect">
            <a:avLst/>
          </a:prstGeom>
          <a:noFill/>
          <a:ln w="9525">
            <a:noFill/>
          </a:ln>
        </p:spPr>
        <p:txBody>
          <a:bodyPr anchor="ctr"/>
          <a:lstStyle>
            <a:lvl1pPr lvl="0">
              <a:defRPr sz="5000">
                <a:solidFill>
                  <a:srgbClr val="FFFFFF"/>
                </a:solidFill>
              </a:defRPr>
            </a:lvl1pPr>
          </a:lstStyle>
          <a:p>
            <a:pPr lvl="0" fontAlgn="base"/>
            <a:r>
              <a:rPr lang="zh-CN" altLang="en-US" strike="noStrike" noProof="1"/>
              <a:t>单击此处编辑母版标题样式</a:t>
            </a:r>
            <a:endParaRPr lang="zh-CN" altLang="en-US" strike="noStrike" noProof="1"/>
          </a:p>
        </p:txBody>
      </p:sp>
      <p:sp>
        <p:nvSpPr>
          <p:cNvPr id="2068" name="副标题 2067"/>
          <p:cNvSpPr>
            <a:spLocks noGrp="1"/>
          </p:cNvSpPr>
          <p:nvPr>
            <p:ph type="subTitle" idx="1"/>
          </p:nvPr>
        </p:nvSpPr>
        <p:spPr>
          <a:xfrm>
            <a:off x="3962400" y="4267200"/>
            <a:ext cx="80264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zh-CN" altLang="en-US" strike="noStrike" noProof="1"/>
              <a:t>单击此处编辑母版副标题样式</a:t>
            </a:r>
            <a:endParaRPr lang="zh-CN" altLang="en-US" strike="noStrike" noProof="1"/>
          </a:p>
        </p:txBody>
      </p:sp>
      <p:sp>
        <p:nvSpPr>
          <p:cNvPr id="2064" name="日期占位符 2063"/>
          <p:cNvSpPr>
            <a:spLocks noGrp="1"/>
          </p:cNvSpPr>
          <p:nvPr>
            <p:ph type="dt" sz="half" idx="2"/>
          </p:nvPr>
        </p:nvSpPr>
        <p:spPr>
          <a:xfrm>
            <a:off x="609600" y="6248400"/>
            <a:ext cx="2844800" cy="457200"/>
          </a:xfrm>
          <a:prstGeom prst="rect">
            <a:avLst/>
          </a:prstGeom>
          <a:noFill/>
          <a:ln w="9525">
            <a:noFill/>
          </a:ln>
        </p:spPr>
        <p:txBody>
          <a:bodyPr anchor="b"/>
          <a:lstStyle>
            <a:lvl1pPr>
              <a:defRPr sz="1200"/>
            </a:lvl1pPr>
          </a:lstStyle>
          <a:p>
            <a:fld id="{0488CED8-A2E1-4FD5-B2F5-D691BB24C91E}" type="datetimeFigureOut">
              <a:rPr lang="zh-CN" altLang="en-US" smtClean="0"/>
            </a:fld>
            <a:endParaRPr lang="zh-CN" altLang="en-US"/>
          </a:p>
        </p:txBody>
      </p:sp>
      <p:sp>
        <p:nvSpPr>
          <p:cNvPr id="2065" name="页脚占位符 2064"/>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endParaRPr lang="zh-CN" altLang="en-US"/>
          </a:p>
        </p:txBody>
      </p:sp>
      <p:sp>
        <p:nvSpPr>
          <p:cNvPr id="2066" name="灯片编号占位符 2065"/>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2" charset="0"/>
              </a:defRPr>
            </a:lvl1pPr>
          </a:lstStyle>
          <a:p>
            <a:fld id="{1A5F2F5A-3577-40D0-9738-AC762F5E245E}"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endParaRPr lang="zh-CN" altLang="en-US"/>
          </a:p>
        </p:txBody>
      </p:sp>
      <p:sp>
        <p:nvSpPr>
          <p:cNvPr id="5" name="灯片编号占位符 4"/>
          <p:cNvSpPr>
            <a:spLocks noGrp="1"/>
          </p:cNvSpPr>
          <p:nvPr>
            <p:ph type="sldNum" sz="quarter" idx="11"/>
          </p:nvPr>
        </p:nvSpPr>
        <p:spPr/>
        <p:txBody>
          <a:bodyPr/>
          <a:p>
            <a:fld id="{1A5F2F5A-3577-40D0-9738-AC762F5E245E}" type="slidenum">
              <a:rPr lang="zh-CN" altLang="en-US" smtClean="0"/>
            </a:fld>
            <a:endParaRPr lang="zh-CN" altLang="en-US"/>
          </a:p>
        </p:txBody>
      </p:sp>
      <p:sp>
        <p:nvSpPr>
          <p:cNvPr id="6" name="日期占位符 5"/>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endParaRPr lang="zh-CN" altLang="en-US"/>
          </a:p>
        </p:txBody>
      </p:sp>
      <p:sp>
        <p:nvSpPr>
          <p:cNvPr id="5" name="灯片编号占位符 4"/>
          <p:cNvSpPr>
            <a:spLocks noGrp="1"/>
          </p:cNvSpPr>
          <p:nvPr>
            <p:ph type="sldNum" sz="quarter" idx="11"/>
          </p:nvPr>
        </p:nvSpPr>
        <p:spPr/>
        <p:txBody>
          <a:bodyPr/>
          <a:p>
            <a:fld id="{1A5F2F5A-3577-40D0-9738-AC762F5E245E}" type="slidenum">
              <a:rPr lang="zh-CN" altLang="en-US" smtClean="0"/>
            </a:fld>
            <a:endParaRPr lang="zh-CN" altLang="en-US"/>
          </a:p>
        </p:txBody>
      </p:sp>
      <p:sp>
        <p:nvSpPr>
          <p:cNvPr id="6" name="日期占位符 5"/>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981200"/>
            <a:ext cx="5376672"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981200"/>
            <a:ext cx="5376672"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endParaRPr lang="zh-CN" altLang="en-US"/>
          </a:p>
        </p:txBody>
      </p:sp>
      <p:sp>
        <p:nvSpPr>
          <p:cNvPr id="6" name="灯片编号占位符 5"/>
          <p:cNvSpPr>
            <a:spLocks noGrp="1"/>
          </p:cNvSpPr>
          <p:nvPr>
            <p:ph type="sldNum" sz="quarter" idx="11"/>
          </p:nvPr>
        </p:nvSpPr>
        <p:spPr/>
        <p:txBody>
          <a:bodyPr/>
          <a:p>
            <a:fld id="{1A5F2F5A-3577-40D0-9738-AC762F5E245E}" type="slidenum">
              <a:rPr lang="zh-CN" altLang="en-US" smtClean="0"/>
            </a:fld>
            <a:endParaRPr lang="zh-CN" altLang="en-US"/>
          </a:p>
        </p:txBody>
      </p:sp>
      <p:sp>
        <p:nvSpPr>
          <p:cNvPr id="7" name="日期占位符 6"/>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endParaRPr lang="zh-CN" altLang="en-US"/>
          </a:p>
        </p:txBody>
      </p:sp>
      <p:sp>
        <p:nvSpPr>
          <p:cNvPr id="8" name="灯片编号占位符 7"/>
          <p:cNvSpPr>
            <a:spLocks noGrp="1"/>
          </p:cNvSpPr>
          <p:nvPr>
            <p:ph type="sldNum" sz="quarter" idx="11"/>
          </p:nvPr>
        </p:nvSpPr>
        <p:spPr/>
        <p:txBody>
          <a:bodyPr/>
          <a:p>
            <a:fld id="{1A5F2F5A-3577-40D0-9738-AC762F5E245E}" type="slidenum">
              <a:rPr lang="zh-CN" altLang="en-US" smtClean="0"/>
            </a:fld>
            <a:endParaRPr lang="zh-CN" altLang="en-US"/>
          </a:p>
        </p:txBody>
      </p:sp>
      <p:sp>
        <p:nvSpPr>
          <p:cNvPr id="9" name="日期占位符 8"/>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fontAlgn="base"/>
            <a:endParaRPr lang="zh-CN" altLang="en-US" strike="noStrike" noProof="1">
              <a:latin typeface="Arial" panose="020B0604020202020204" charset="-116"/>
            </a:endParaRPr>
          </a:p>
        </p:txBody>
      </p:sp>
      <p:sp>
        <p:nvSpPr>
          <p:cNvPr id="4" name="灯片编号占位符 3"/>
          <p:cNvSpPr>
            <a:spLocks noGrp="1"/>
          </p:cNvSpPr>
          <p:nvPr>
            <p:ph type="sldNum" sz="quarter" idx="11"/>
          </p:nvPr>
        </p:nvSpPr>
        <p:spPr/>
        <p:txBody>
          <a:bodyPr/>
          <a:p>
            <a:pPr lvl="0" fontAlgn="base"/>
            <a:fld id="{9A0DB2DC-4C9A-4742-B13C-FB6460FD3503}" type="slidenum">
              <a:rPr lang="zh-CN" altLang="en-US" strike="noStrike" noProof="1">
                <a:latin typeface="Arial Black" panose="020B0A04020102020204" pitchFamily="2" charset="0"/>
                <a:ea typeface="宋体" panose="02010600030101010101" pitchFamily="2" charset="-122"/>
                <a:cs typeface="+mn-cs"/>
              </a:rPr>
            </a:fld>
            <a:endParaRPr lang="zh-CN" altLang="en-US" strike="noStrike" noProof="1"/>
          </a:p>
        </p:txBody>
      </p:sp>
      <p:sp>
        <p:nvSpPr>
          <p:cNvPr id="5" name="日期占位符 4"/>
          <p:cNvSpPr>
            <a:spLocks noGrp="1"/>
          </p:cNvSpPr>
          <p:nvPr>
            <p:ph type="dt" sz="half" idx="12"/>
          </p:nvPr>
        </p:nvSpPr>
        <p:spPr/>
        <p:txBody>
          <a:bodyPr/>
          <a:p>
            <a:pPr lvl="0" fontAlgn="base"/>
            <a:endParaRPr lang="zh-CN" altLang="en-US" strike="noStrike" noProof="1">
              <a:latin typeface="Arial" panose="020B0604020202020204" charset="-116"/>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endParaRPr lang="zh-CN" altLang="en-US"/>
          </a:p>
        </p:txBody>
      </p:sp>
      <p:sp>
        <p:nvSpPr>
          <p:cNvPr id="3" name="灯片编号占位符 2"/>
          <p:cNvSpPr>
            <a:spLocks noGrp="1"/>
          </p:cNvSpPr>
          <p:nvPr>
            <p:ph type="sldNum" sz="quarter" idx="11"/>
          </p:nvPr>
        </p:nvSpPr>
        <p:spPr/>
        <p:txBody>
          <a:bodyPr/>
          <a:p>
            <a:fld id="{1A5F2F5A-3577-40D0-9738-AC762F5E245E}" type="slidenum">
              <a:rPr lang="zh-CN" altLang="en-US" smtClean="0"/>
            </a:fld>
            <a:endParaRPr lang="zh-CN" altLang="en-US"/>
          </a:p>
        </p:txBody>
      </p:sp>
      <p:sp>
        <p:nvSpPr>
          <p:cNvPr id="4" name="日期占位符 3"/>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fontAlgn="base"/>
            <a:endParaRPr lang="zh-CN" altLang="en-US" strike="noStrike" noProof="1">
              <a:latin typeface="Arial" panose="020B0604020202020204" charset="-116"/>
            </a:endParaRPr>
          </a:p>
        </p:txBody>
      </p:sp>
      <p:sp>
        <p:nvSpPr>
          <p:cNvPr id="6" name="灯片编号占位符 5"/>
          <p:cNvSpPr>
            <a:spLocks noGrp="1"/>
          </p:cNvSpPr>
          <p:nvPr>
            <p:ph type="sldNum" sz="quarter" idx="11"/>
          </p:nvPr>
        </p:nvSpPr>
        <p:spPr/>
        <p:txBody>
          <a:bodyPr/>
          <a:p>
            <a:pPr lvl="0" fontAlgn="base"/>
            <a:fld id="{9A0DB2DC-4C9A-4742-B13C-FB6460FD3503}" type="slidenum">
              <a:rPr lang="zh-CN" altLang="en-US" strike="noStrike" noProof="1">
                <a:latin typeface="Arial Black" panose="020B0A04020102020204" pitchFamily="2" charset="0"/>
                <a:ea typeface="宋体" panose="02010600030101010101" pitchFamily="2" charset="-122"/>
                <a:cs typeface="+mn-cs"/>
              </a:rPr>
            </a:fld>
            <a:endParaRPr lang="zh-CN" altLang="en-US" strike="noStrike" noProof="1"/>
          </a:p>
        </p:txBody>
      </p:sp>
      <p:sp>
        <p:nvSpPr>
          <p:cNvPr id="7" name="日期占位符 6"/>
          <p:cNvSpPr>
            <a:spLocks noGrp="1"/>
          </p:cNvSpPr>
          <p:nvPr>
            <p:ph type="dt" sz="half" idx="12"/>
          </p:nvPr>
        </p:nvSpPr>
        <p:spPr/>
        <p:txBody>
          <a:bodyPr/>
          <a:p>
            <a:pPr lvl="0" fontAlgn="base"/>
            <a:endParaRPr lang="zh-CN" altLang="en-US" strike="noStrike" noProof="1">
              <a:latin typeface="Arial" panose="020B0604020202020204" charset="-116"/>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endParaRPr lang="zh-CN" altLang="en-US" dirty="0"/>
          </a:p>
        </p:txBody>
      </p:sp>
      <p:sp>
        <p:nvSpPr>
          <p:cNvPr id="6" name="灯片编号占位符 5"/>
          <p:cNvSpPr>
            <a:spLocks noGrp="1"/>
          </p:cNvSpPr>
          <p:nvPr>
            <p:ph type="sldNum" sz="quarter" idx="11"/>
          </p:nvPr>
        </p:nvSpPr>
        <p:spPr/>
        <p:txBody>
          <a:bodyPr/>
          <a:p>
            <a:fld id="{FABC47A4-756D-490B-A52F-7D9E2C9FC05F}" type="slidenum">
              <a:rPr lang="zh-CN" altLang="en-US" smtClean="0"/>
            </a:fld>
            <a:endParaRPr lang="zh-CN" altLang="en-US"/>
          </a:p>
        </p:txBody>
      </p:sp>
      <p:sp>
        <p:nvSpPr>
          <p:cNvPr id="7" name="日期占位符 6"/>
          <p:cNvSpPr>
            <a:spLocks noGrp="1"/>
          </p:cNvSpPr>
          <p:nvPr>
            <p:ph type="dt" sz="half" idx="12"/>
          </p:nvPr>
        </p:nvSpPr>
        <p:spPr/>
        <p:txBody>
          <a:bodyPr/>
          <a:p>
            <a:fld id="{9EFD9D74-47D9-4702-A33C-335B63B48DBF}" type="datetimeFigureOut">
              <a:rPr lang="zh-CN" altLang="en-US" smtClean="0"/>
            </a:fld>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fontAlgn="base"/>
            <a:endParaRPr lang="zh-CN" altLang="en-US" strike="noStrike" noProof="1">
              <a:latin typeface="Arial" panose="020B0604020202020204" charset="-116"/>
            </a:endParaRPr>
          </a:p>
        </p:txBody>
      </p:sp>
      <p:sp>
        <p:nvSpPr>
          <p:cNvPr id="5" name="灯片编号占位符 4"/>
          <p:cNvSpPr>
            <a:spLocks noGrp="1"/>
          </p:cNvSpPr>
          <p:nvPr>
            <p:ph type="sldNum" sz="quarter" idx="11"/>
          </p:nvPr>
        </p:nvSpPr>
        <p:spPr/>
        <p:txBody>
          <a:bodyPr/>
          <a:p>
            <a:pPr lvl="0" fontAlgn="base"/>
            <a:fld id="{9A0DB2DC-4C9A-4742-B13C-FB6460FD3503}" type="slidenum">
              <a:rPr lang="zh-CN" altLang="en-US" strike="noStrike" noProof="1">
                <a:latin typeface="Arial Black" panose="020B0A04020102020204" pitchFamily="2" charset="0"/>
                <a:ea typeface="宋体" panose="02010600030101010101" pitchFamily="2" charset="-122"/>
                <a:cs typeface="+mn-cs"/>
              </a:rPr>
            </a:fld>
            <a:endParaRPr lang="zh-CN" altLang="en-US" strike="noStrike" noProof="1"/>
          </a:p>
        </p:txBody>
      </p:sp>
      <p:sp>
        <p:nvSpPr>
          <p:cNvPr id="6" name="日期占位符 5"/>
          <p:cNvSpPr>
            <a:spLocks noGrp="1"/>
          </p:cNvSpPr>
          <p:nvPr>
            <p:ph type="dt" sz="half" idx="12"/>
          </p:nvPr>
        </p:nvSpPr>
        <p:spPr/>
        <p:txBody>
          <a:bodyPr/>
          <a:p>
            <a:pPr lvl="0" fontAlgn="base"/>
            <a:endParaRPr lang="zh-CN" altLang="en-US" strike="noStrike" noProof="1">
              <a:latin typeface="Arial" panose="020B0604020202020204" charset="-116"/>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457200"/>
            <a:ext cx="8070573"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endParaRPr lang="zh-CN" altLang="en-US"/>
          </a:p>
        </p:txBody>
      </p:sp>
      <p:sp>
        <p:nvSpPr>
          <p:cNvPr id="5" name="灯片编号占位符 4"/>
          <p:cNvSpPr>
            <a:spLocks noGrp="1"/>
          </p:cNvSpPr>
          <p:nvPr>
            <p:ph type="sldNum" sz="quarter" idx="11"/>
          </p:nvPr>
        </p:nvSpPr>
        <p:spPr/>
        <p:txBody>
          <a:bodyPr/>
          <a:p>
            <a:fld id="{1A5F2F5A-3577-40D0-9738-AC762F5E245E}" type="slidenum">
              <a:rPr lang="zh-CN" altLang="en-US" smtClean="0"/>
            </a:fld>
            <a:endParaRPr lang="zh-CN" altLang="en-US"/>
          </a:p>
        </p:txBody>
      </p:sp>
      <p:sp>
        <p:nvSpPr>
          <p:cNvPr id="6" name="日期占位符 5"/>
          <p:cNvSpPr>
            <a:spLocks noGrp="1"/>
          </p:cNvSpPr>
          <p:nvPr>
            <p:ph type="dt" sz="half" idx="12"/>
          </p:nvPr>
        </p:nvSpPr>
        <p:spPr/>
        <p:txBody>
          <a:bodyPr/>
          <a:p>
            <a:fld id="{0488CED8-A2E1-4FD5-B2F5-D691BB24C91E}" type="datetimeFigureOut">
              <a:rPr lang="zh-CN" altLang="en-US" smtClean="0"/>
            </a:fld>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0" y="2425144"/>
            <a:ext cx="4304715"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nvSpPr>
        <p:spPr>
          <a:xfrm>
            <a:off x="0" y="4097817"/>
            <a:ext cx="12193219" cy="2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nvSpPr>
        <p:spPr>
          <a:xfrm>
            <a:off x="4403189" y="2425144"/>
            <a:ext cx="407963"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nvPr>
        </p:nvSpPr>
        <p:spPr>
          <a:xfrm>
            <a:off x="4927251" y="2564904"/>
            <a:ext cx="6426549" cy="757130"/>
          </a:xfrm>
        </p:spPr>
        <p:txBody>
          <a:bodyPr wrap="square" anchor="b">
            <a:normAutofit/>
          </a:bodyPr>
          <a:lstStyle>
            <a:lvl1pPr>
              <a:defRPr sz="4800" b="1">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4927251" y="3372357"/>
            <a:ext cx="6426549" cy="424732"/>
          </a:xfrm>
        </p:spPr>
        <p:txBody>
          <a:bodyPr wrap="square">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箭头: V 形 9"/>
          <p:cNvSpPr/>
          <p:nvPr/>
        </p:nvSpPr>
        <p:spPr>
          <a:xfrm>
            <a:off x="263352" y="677986"/>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8" y="303237"/>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grpSp>
        <p:nvGrpSpPr>
          <p:cNvPr id="6" name="组合 5"/>
          <p:cNvGrpSpPr/>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nvSpPr>
            <p:spPr>
              <a:xfrm>
                <a:off x="4956670" y="4443106"/>
                <a:ext cx="4884016" cy="24148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nvPr>
        </p:nvSpPr>
        <p:spPr>
          <a:xfrm>
            <a:off x="1343472" y="1710778"/>
            <a:ext cx="8066112" cy="923330"/>
          </a:xfrm>
        </p:spPr>
        <p:txBody>
          <a:bodyPr anchor="b" anchorCtr="0">
            <a:normAutofit/>
          </a:bodyPr>
          <a:lstStyle>
            <a:lvl1pPr>
              <a:defRPr sz="6000" b="1">
                <a:solidFill>
                  <a:schemeClr val="tx2"/>
                </a:solidFill>
              </a:defRPr>
            </a:lvl1pPr>
          </a:lstStyle>
          <a:p>
            <a:r>
              <a:rPr lang="zh-CN" altLang="en-US" dirty="0"/>
              <a:t>单击此处编辑标题</a:t>
            </a:r>
            <a:endParaRPr lang="zh-CN" altLang="en-US" dirty="0"/>
          </a:p>
        </p:txBody>
      </p:sp>
      <p:sp>
        <p:nvSpPr>
          <p:cNvPr id="3" name="日期占位符 2"/>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p:nvPr>
        </p:nvSpPr>
        <p:spPr>
          <a:xfrm>
            <a:off x="1343472" y="2716236"/>
            <a:ext cx="8066158" cy="535531"/>
          </a:xfrm>
        </p:spPr>
        <p:txBody>
          <a:bodyPr>
            <a:normAutofit/>
          </a:bodyPr>
          <a:lstStyle>
            <a:lvl1pPr marL="0" indent="0">
              <a:buNone/>
              <a:defRPr sz="3200"/>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箭头: V 形 7"/>
          <p:cNvSpPr/>
          <p:nvPr/>
        </p:nvSpPr>
        <p:spPr>
          <a:xfrm>
            <a:off x="351477" y="548680"/>
            <a:ext cx="398804" cy="45687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a:xfrm>
            <a:off x="839787" y="476672"/>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76872"/>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16480" y="365125"/>
            <a:ext cx="937320" cy="5811838"/>
          </a:xfrm>
        </p:spPr>
        <p:txBody>
          <a:bodyPr vert="eaVert">
            <a:normAutofit/>
          </a:bodyPr>
          <a:lstStyle>
            <a:lvl1pPr>
              <a:defRPr sz="36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9506272"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5F2F5A-3577-40D0-9738-AC762F5E24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箭头: V 形 7"/>
          <p:cNvSpPr/>
          <p:nvPr/>
        </p:nvSpPr>
        <p:spPr>
          <a:xfrm>
            <a:off x="263352" y="739874"/>
            <a:ext cx="502840" cy="57606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0000" tIns="46800" rIns="90000" bIns="46800" rtlCol="0" anchor="ctr">
            <a:normAutofit/>
          </a:bodyPr>
          <a:lstStyle>
            <a:lvl1pPr algn="l">
              <a:defRPr sz="1200">
                <a:solidFill>
                  <a:schemeClr val="bg1">
                    <a:lumMod val="50000"/>
                  </a:schemeClr>
                </a:solidFill>
              </a:defRPr>
            </a:lvl1pPr>
          </a:lstStyle>
          <a:p>
            <a:fld id="{0488CED8-A2E1-4FD5-B2F5-D691BB24C9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0000" tIns="46800" rIns="90000" bIns="4680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0000" tIns="46800" rIns="90000" bIns="46800" rtlCol="0" anchor="ctr">
            <a:normAutofit/>
          </a:bodyPr>
          <a:lstStyle>
            <a:lvl1pPr algn="r">
              <a:defRPr sz="1200">
                <a:solidFill>
                  <a:schemeClr val="bg1">
                    <a:lumMod val="50000"/>
                  </a:schemeClr>
                </a:solidFill>
              </a:defRPr>
            </a:lvl1pPr>
          </a:lstStyle>
          <a:p>
            <a:fld id="{1A5F2F5A-3577-40D0-9738-AC762F5E245E}"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脚占位符 1025"/>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endParaRPr lang="zh-CN" altLang="en-US"/>
          </a:p>
        </p:txBody>
      </p:sp>
      <p:sp>
        <p:nvSpPr>
          <p:cNvPr id="1027" name="灯片编号占位符 1026"/>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2" charset="0"/>
              </a:defRPr>
            </a:lvl1pPr>
          </a:lstStyle>
          <a:p>
            <a:fld id="{1A5F2F5A-3577-40D0-9738-AC762F5E245E}" type="slidenum">
              <a:rPr lang="zh-CN" altLang="en-US" smtClean="0"/>
            </a:fld>
            <a:endParaRPr lang="zh-CN" altLang="en-US"/>
          </a:p>
        </p:txBody>
      </p:sp>
      <p:grpSp>
        <p:nvGrpSpPr>
          <p:cNvPr id="1028" name="组合 1027"/>
          <p:cNvGrpSpPr/>
          <p:nvPr/>
        </p:nvGrpSpPr>
        <p:grpSpPr>
          <a:xfrm>
            <a:off x="0" y="0"/>
            <a:ext cx="12192000" cy="546100"/>
            <a:chOff x="0" y="0"/>
            <a:chExt cx="5760" cy="344"/>
          </a:xfrm>
        </p:grpSpPr>
        <p:sp>
          <p:nvSpPr>
            <p:cNvPr id="1029" name="矩形 1028"/>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p>
              <a:pPr lvl="0" algn="ctr">
                <a:buClrTx/>
              </a:pPr>
              <a:endParaRPr lang="zh-CN" sz="2400">
                <a:latin typeface="Times New Roman" panose="02020603050405020304" pitchFamily="2" charset="0"/>
                <a:ea typeface="宋体" panose="02010600030101010101" pitchFamily="2" charset="-122"/>
              </a:endParaRPr>
            </a:p>
          </p:txBody>
        </p:sp>
        <p:sp>
          <p:nvSpPr>
            <p:cNvPr id="1030" name="矩形 1029"/>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1031" name="矩形 1030"/>
            <p:cNvSpPr/>
            <p:nvPr/>
          </p:nvSpPr>
          <p:spPr>
            <a:xfrm>
              <a:off x="258" y="85"/>
              <a:ext cx="87" cy="89"/>
            </a:xfrm>
            <a:prstGeom prst="rect">
              <a:avLst/>
            </a:prstGeom>
            <a:solidFill>
              <a:schemeClr val="folHlink"/>
            </a:solidFill>
            <a:ln w="9525">
              <a:noFill/>
            </a:ln>
          </p:spPr>
          <p:txBody>
            <a:bodyPr anchor="t"/>
            <a:p>
              <a:pPr lvl="0"/>
              <a:endParaRPr lang="zh-CN">
                <a:solidFill>
                  <a:schemeClr val="hlink"/>
                </a:solidFill>
                <a:latin typeface="Arial" panose="020B0604020202020204" charset="-116"/>
                <a:ea typeface="宋体" panose="02010600030101010101" pitchFamily="2" charset="-122"/>
              </a:endParaRPr>
            </a:p>
          </p:txBody>
        </p:sp>
        <p:sp>
          <p:nvSpPr>
            <p:cNvPr id="1032" name="矩形 1031"/>
            <p:cNvSpPr/>
            <p:nvPr/>
          </p:nvSpPr>
          <p:spPr>
            <a:xfrm>
              <a:off x="345" y="0"/>
              <a:ext cx="88" cy="87"/>
            </a:xfrm>
            <a:prstGeom prst="rect">
              <a:avLst/>
            </a:prstGeom>
            <a:solidFill>
              <a:schemeClr val="folHlink"/>
            </a:solidFill>
            <a:ln w="9525">
              <a:noFill/>
            </a:ln>
          </p:spPr>
          <p:txBody>
            <a:bodyPr anchor="t"/>
            <a:p>
              <a:pPr lvl="0"/>
              <a:endParaRPr lang="zh-CN">
                <a:solidFill>
                  <a:schemeClr val="hlink"/>
                </a:solidFill>
                <a:latin typeface="Arial" panose="020B0604020202020204" charset="-116"/>
                <a:ea typeface="宋体" panose="02010600030101010101" pitchFamily="2" charset="-122"/>
              </a:endParaRPr>
            </a:p>
          </p:txBody>
        </p:sp>
        <p:sp>
          <p:nvSpPr>
            <p:cNvPr id="1033" name="矩形 1032"/>
            <p:cNvSpPr/>
            <p:nvPr/>
          </p:nvSpPr>
          <p:spPr>
            <a:xfrm>
              <a:off x="345" y="85"/>
              <a:ext cx="88" cy="89"/>
            </a:xfrm>
            <a:prstGeom prst="rect">
              <a:avLst/>
            </a:prstGeom>
            <a:solidFill>
              <a:schemeClr val="accent2"/>
            </a:solidFill>
            <a:ln w="9525">
              <a:noFill/>
            </a:ln>
          </p:spPr>
          <p:txBody>
            <a:bodyPr anchor="t"/>
            <a:p>
              <a:pPr lvl="0"/>
              <a:endParaRPr lang="zh-CN">
                <a:solidFill>
                  <a:schemeClr val="accent2"/>
                </a:solidFill>
                <a:latin typeface="Arial" panose="020B0604020202020204" charset="-116"/>
                <a:ea typeface="宋体" panose="02010600030101010101" pitchFamily="2" charset="-122"/>
              </a:endParaRPr>
            </a:p>
          </p:txBody>
        </p:sp>
        <p:sp>
          <p:nvSpPr>
            <p:cNvPr id="1034" name="矩形 1033"/>
            <p:cNvSpPr/>
            <p:nvPr/>
          </p:nvSpPr>
          <p:spPr>
            <a:xfrm>
              <a:off x="173" y="173"/>
              <a:ext cx="86" cy="87"/>
            </a:xfrm>
            <a:prstGeom prst="rect">
              <a:avLst/>
            </a:prstGeom>
            <a:solidFill>
              <a:schemeClr val="folHlink"/>
            </a:solidFill>
            <a:ln w="9525">
              <a:noFill/>
            </a:ln>
          </p:spPr>
          <p:txBody>
            <a:bodyPr anchor="t"/>
            <a:p>
              <a:pPr lvl="0"/>
              <a:endParaRPr lang="zh-CN">
                <a:solidFill>
                  <a:schemeClr val="hlink"/>
                </a:solidFill>
                <a:latin typeface="Arial" panose="020B0604020202020204" charset="-116"/>
                <a:ea typeface="宋体" panose="02010600030101010101" pitchFamily="2" charset="-122"/>
              </a:endParaRPr>
            </a:p>
          </p:txBody>
        </p:sp>
        <p:sp>
          <p:nvSpPr>
            <p:cNvPr id="1035" name="矩形 1034"/>
            <p:cNvSpPr/>
            <p:nvPr/>
          </p:nvSpPr>
          <p:spPr>
            <a:xfrm>
              <a:off x="83" y="86"/>
              <a:ext cx="89" cy="87"/>
            </a:xfrm>
            <a:prstGeom prst="rect">
              <a:avLst/>
            </a:prstGeom>
            <a:solidFill>
              <a:schemeClr val="bg2"/>
            </a:solidFill>
            <a:ln w="9525">
              <a:noFill/>
            </a:ln>
          </p:spPr>
          <p:txBody>
            <a:bodyPr anchor="t"/>
            <a:p>
              <a:pPr lvl="0">
                <a:buClrTx/>
              </a:pPr>
              <a:endParaRPr lang="zh-CN" sz="2400">
                <a:latin typeface="Times New Roman" panose="02020603050405020304" pitchFamily="2" charset="0"/>
                <a:ea typeface="宋体" panose="02010600030101010101" pitchFamily="2" charset="-122"/>
              </a:endParaRPr>
            </a:p>
          </p:txBody>
        </p:sp>
        <p:sp>
          <p:nvSpPr>
            <p:cNvPr id="1036" name="矩形 1035"/>
            <p:cNvSpPr/>
            <p:nvPr/>
          </p:nvSpPr>
          <p:spPr>
            <a:xfrm>
              <a:off x="258" y="171"/>
              <a:ext cx="87" cy="87"/>
            </a:xfrm>
            <a:prstGeom prst="rect">
              <a:avLst/>
            </a:prstGeom>
            <a:solidFill>
              <a:schemeClr val="accent2"/>
            </a:solidFill>
            <a:ln w="9525">
              <a:noFill/>
            </a:ln>
          </p:spPr>
          <p:txBody>
            <a:bodyPr anchor="t"/>
            <a:p>
              <a:pPr lvl="0"/>
              <a:endParaRPr lang="zh-CN">
                <a:solidFill>
                  <a:schemeClr val="accent2"/>
                </a:solidFill>
                <a:latin typeface="Arial" panose="020B0604020202020204" charset="-116"/>
                <a:ea typeface="宋体" panose="02010600030101010101" pitchFamily="2" charset="-122"/>
              </a:endParaRPr>
            </a:p>
          </p:txBody>
        </p:sp>
        <p:sp>
          <p:nvSpPr>
            <p:cNvPr id="1037" name="矩形 1036"/>
            <p:cNvSpPr/>
            <p:nvPr/>
          </p:nvSpPr>
          <p:spPr>
            <a:xfrm>
              <a:off x="173" y="258"/>
              <a:ext cx="86" cy="86"/>
            </a:xfrm>
            <a:prstGeom prst="rect">
              <a:avLst/>
            </a:prstGeom>
            <a:solidFill>
              <a:schemeClr val="accent2"/>
            </a:solidFill>
            <a:ln w="9525">
              <a:noFill/>
            </a:ln>
          </p:spPr>
          <p:txBody>
            <a:bodyPr anchor="t"/>
            <a:p>
              <a:pPr lvl="0"/>
              <a:endParaRPr lang="zh-CN">
                <a:solidFill>
                  <a:schemeClr val="accent2"/>
                </a:solidFill>
                <a:latin typeface="Arial" panose="020B0604020202020204" charset="-116"/>
                <a:ea typeface="宋体" panose="02010600030101010101" pitchFamily="2" charset="-122"/>
              </a:endParaRPr>
            </a:p>
          </p:txBody>
        </p:sp>
      </p:grpSp>
      <p:sp>
        <p:nvSpPr>
          <p:cNvPr id="1038" name="标题 1037"/>
          <p:cNvSpPr>
            <a:spLocks noGrp="1"/>
          </p:cNvSpPr>
          <p:nvPr>
            <p:ph type="title"/>
          </p:nvPr>
        </p:nvSpPr>
        <p:spPr>
          <a:xfrm>
            <a:off x="609600" y="457200"/>
            <a:ext cx="10972800" cy="1371600"/>
          </a:xfrm>
          <a:prstGeom prst="rect">
            <a:avLst/>
          </a:prstGeom>
          <a:noFill/>
          <a:ln w="9525">
            <a:noFill/>
          </a:ln>
        </p:spPr>
        <p:txBody>
          <a:bodyPr anchor="ctr"/>
          <a:p>
            <a:pPr lvl="0"/>
            <a:r>
              <a:rPr lang="zh-CN" altLang="en-US"/>
              <a:t>单击此处编辑母版标题样式</a:t>
            </a:r>
            <a:endParaRPr lang="zh-CN" altLang="en-US"/>
          </a:p>
        </p:txBody>
      </p:sp>
      <p:sp>
        <p:nvSpPr>
          <p:cNvPr id="1039" name="文本占位符 1038"/>
          <p:cNvSpPr>
            <a:spLocks noGrp="1"/>
          </p:cNvSpPr>
          <p:nvPr>
            <p:ph type="body"/>
          </p:nvPr>
        </p:nvSpPr>
        <p:spPr>
          <a:xfrm>
            <a:off x="609600" y="1981200"/>
            <a:ext cx="10972800" cy="3886200"/>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40" name="日期占位符 1039"/>
          <p:cNvSpPr>
            <a:spLocks noGrp="1"/>
          </p:cNvSpPr>
          <p:nvPr>
            <p:ph type="dt" sz="half" idx="2"/>
          </p:nvPr>
        </p:nvSpPr>
        <p:spPr>
          <a:xfrm>
            <a:off x="609600" y="6245225"/>
            <a:ext cx="2844800" cy="476250"/>
          </a:xfrm>
          <a:prstGeom prst="rect">
            <a:avLst/>
          </a:prstGeom>
          <a:noFill/>
          <a:ln w="9525">
            <a:noFill/>
          </a:ln>
        </p:spPr>
        <p:txBody>
          <a:bodyPr anchor="b"/>
          <a:lstStyle>
            <a:lvl1pPr>
              <a:defRPr sz="1200"/>
            </a:lvl1pPr>
          </a:lstStyle>
          <a:p>
            <a:fld id="{0488CED8-A2E1-4FD5-B2F5-D691BB24C91E}" type="datetimeFigureOut">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16"/>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16"/>
        <a:buNone/>
        <a:defRPr b="0" i="0" u="none" kern="1200" baseline="0">
          <a:solidFill>
            <a:schemeClr val="tx1"/>
          </a:solidFill>
          <a:latin typeface="Arial" panose="020B0604020202020204" charset="-116"/>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3.xml"/><Relationship Id="rId2" Type="http://schemas.openxmlformats.org/officeDocument/2006/relationships/image" Target="../media/image1.png"/><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等腰三角形 26"/>
          <p:cNvSpPr/>
          <p:nvPr>
            <p:custDataLst>
              <p:tags r:id="rId1"/>
            </p:custDataLst>
          </p:nvPr>
        </p:nvSpPr>
        <p:spPr>
          <a:xfrm rot="5400000">
            <a:off x="354599"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4" name="副标题 3"/>
          <p:cNvSpPr>
            <a:spLocks noGrp="1"/>
          </p:cNvSpPr>
          <p:nvPr>
            <p:ph type="subTitle" idx="1"/>
          </p:nvPr>
        </p:nvSpPr>
        <p:spPr/>
        <p:txBody>
          <a:bodyPr/>
          <a:p>
            <a:r>
              <a:rPr lang="zh-CN" altLang="en-US"/>
              <a:t>彭小刚</a:t>
            </a:r>
            <a:endParaRPr lang="zh-CN" altLang="en-US"/>
          </a:p>
        </p:txBody>
      </p:sp>
      <p:sp>
        <p:nvSpPr>
          <p:cNvPr id="3" name="标题 2"/>
          <p:cNvSpPr>
            <a:spLocks noGrp="1"/>
          </p:cNvSpPr>
          <p:nvPr>
            <p:ph type="ctrTitle"/>
            <p:custDataLst>
              <p:tags r:id="rId2"/>
            </p:custDataLst>
          </p:nvPr>
        </p:nvSpPr>
        <p:spPr/>
        <p:txBody>
          <a:bodyPr>
            <a:normAutofit/>
          </a:bodyPr>
          <a:lstStyle/>
          <a:p>
            <a:r>
              <a:rPr lang="zh-CN" altLang="en-US" smtClean="0"/>
              <a:t>申请之诀</a:t>
            </a:r>
            <a:br>
              <a:rPr lang="zh-CN" altLang="en-US" smtClean="0"/>
            </a:br>
            <a:r>
              <a:rPr lang="zh-CN" altLang="en-US" smtClean="0"/>
              <a:t>            </a:t>
            </a:r>
            <a:r>
              <a:rPr lang="zh-CN" altLang="en-US" sz="3200" smtClean="0"/>
              <a:t>国际教育与跨文化交流</a:t>
            </a:r>
            <a:r>
              <a:rPr lang="en-US" altLang="zh-CN" sz="3200" smtClean="0"/>
              <a:t> </a:t>
            </a:r>
            <a:r>
              <a:rPr lang="zh-CN" altLang="en-US" sz="3200" smtClean="0"/>
              <a:t>第五讲</a:t>
            </a:r>
            <a:endParaRPr lang="zh-CN" altLang="en-US" sz="3200"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2、兼顾大学的综合排名与专业排名</a:t>
            </a:r>
            <a:endParaRPr lang="zh-CN" altLang="en-US"/>
          </a:p>
          <a:p>
            <a:r>
              <a:rPr lang="zh-CN" altLang="en-US"/>
              <a:t>看情况来对比。</a:t>
            </a:r>
            <a:endParaRPr lang="zh-CN" altLang="en-US"/>
          </a:p>
          <a:p>
            <a:r>
              <a:rPr lang="zh-CN" altLang="en-US"/>
              <a:t>商科感兴趣的学生在选校时，除参考商学院或商科的排名，还可参考商学院的国际认证：美国国际精英商学院协会（AASCB）、英国工商管理硕士协会（AMBA）、欧洲质量发展认证体系（EQUIS）同为全球商学院三大权威国际认证体系。 获得认证被普遍认为是一个商学院迈向国际一流商科学府的重要标志。</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3、以需求和兴趣为导向，选你所爱</a:t>
            </a:r>
            <a:endParaRPr lang="zh-CN" altLang="en-US"/>
          </a:p>
          <a:p>
            <a:r>
              <a:rPr lang="zh-CN" altLang="en-US"/>
              <a:t>兼顾好自己的兴趣和自己的责任，建议可以跨界选。一个为兴趣，一个为生活</a:t>
            </a:r>
            <a:endParaRPr lang="zh-CN" altLang="en-US"/>
          </a:p>
          <a:p>
            <a:r>
              <a:rPr lang="zh-CN" altLang="en-US"/>
              <a:t>如果必须在“排名高的学校+自己不喜欢的专业”和“排名低一些的学校+自己喜欢的专业”两者之间做出选择，建议选择后者。</a:t>
            </a:r>
            <a:endParaRPr lang="zh-CN" altLang="en-US"/>
          </a:p>
          <a:p>
            <a:r>
              <a:rPr lang="zh-CN" altLang="en-US"/>
              <a:t>发现选错，多与家人以及导师沟通。看是否可以转专业。</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3" name="内容占位符 2"/>
          <p:cNvSpPr>
            <a:spLocks noGrp="1"/>
          </p:cNvSpPr>
          <p:nvPr>
            <p:ph idx="1"/>
          </p:nvPr>
        </p:nvSpPr>
        <p:spPr>
          <a:xfrm>
            <a:off x="609600" y="1541780"/>
            <a:ext cx="10972800" cy="3886200"/>
          </a:xfrm>
        </p:spPr>
        <p:txBody>
          <a:bodyPr>
            <a:normAutofit lnSpcReduction="20000"/>
          </a:bodyPr>
          <a:p>
            <a:r>
              <a:rPr lang="zh-CN" altLang="en-US"/>
              <a:t>4、	兼顾地理位置及实习机会</a:t>
            </a:r>
            <a:endParaRPr lang="zh-CN" altLang="en-US"/>
          </a:p>
          <a:p>
            <a:r>
              <a:rPr lang="zh-CN" altLang="en-US"/>
              <a:t>气候是否适应，周围是否有大城市，交通是否方便</a:t>
            </a:r>
            <a:endParaRPr lang="zh-CN" altLang="en-US"/>
          </a:p>
          <a:p>
            <a:r>
              <a:rPr lang="zh-CN" altLang="en-US"/>
              <a:t>实习机会是否多？专业和地理位置很有关系</a:t>
            </a:r>
            <a:endParaRPr lang="zh-CN" altLang="en-US"/>
          </a:p>
          <a:p>
            <a:r>
              <a:rPr lang="zh-CN" altLang="en-US"/>
              <a:t>学经济、金融类的学生可以考虑美国的金融中心纽约和波士顿地区；</a:t>
            </a:r>
            <a:endParaRPr lang="zh-CN" altLang="en-US"/>
          </a:p>
          <a:p>
            <a:r>
              <a:rPr lang="zh-CN" altLang="en-US"/>
              <a:t>学机械工程类和制造业的学生可考虑中部伊利诺伊、匹兹堡、底特律这样的制造业发达的地区；</a:t>
            </a:r>
            <a:endParaRPr lang="zh-CN" altLang="en-US"/>
          </a:p>
          <a:p>
            <a:r>
              <a:rPr lang="zh-CN" altLang="en-US"/>
              <a:t>学习IT计算机技术的学生自然首推硅谷所在的加州；</a:t>
            </a:r>
            <a:endParaRPr lang="zh-CN" altLang="en-US"/>
          </a:p>
          <a:p>
            <a:r>
              <a:rPr lang="zh-CN" altLang="en-US"/>
              <a:t>学生物的学生可以优先选择靠近海岸线的大学；</a:t>
            </a:r>
            <a:endParaRPr lang="zh-CN" altLang="en-US"/>
          </a:p>
          <a:p>
            <a:r>
              <a:rPr lang="zh-CN" altLang="en-US"/>
              <a:t>传播和新闻学的学生应该尽量考虑位处大城市的学校；</a:t>
            </a:r>
            <a:endParaRPr lang="zh-CN" altLang="en-US"/>
          </a:p>
          <a:p>
            <a:r>
              <a:rPr lang="zh-CN" altLang="en-US"/>
              <a:t>学政治类、国际关系类，自然首选华盛顿特区附近的大学。 </a:t>
            </a:r>
            <a:endParaRPr lang="zh-CN" altLang="en-US"/>
          </a:p>
          <a:p>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其他因素</a:t>
            </a:r>
            <a:endParaRPr lang="zh-CN" altLang="en-US"/>
          </a:p>
        </p:txBody>
      </p:sp>
      <p:sp>
        <p:nvSpPr>
          <p:cNvPr id="3" name="内容占位符 2"/>
          <p:cNvSpPr>
            <a:spLocks noGrp="1"/>
          </p:cNvSpPr>
          <p:nvPr>
            <p:ph idx="1"/>
          </p:nvPr>
        </p:nvSpPr>
        <p:spPr>
          <a:xfrm>
            <a:off x="651510" y="1653540"/>
            <a:ext cx="10972800" cy="3886200"/>
          </a:xfrm>
        </p:spPr>
        <p:txBody>
          <a:bodyPr/>
          <a:p>
            <a:r>
              <a:rPr lang="zh-CN" altLang="en-US">
                <a:sym typeface="+mn-ea"/>
              </a:rPr>
              <a:t>去那里？英美澳。。。</a:t>
            </a:r>
            <a:endParaRPr lang="zh-CN" altLang="en-US"/>
          </a:p>
          <a:p>
            <a:r>
              <a:rPr lang="zh-CN" altLang="en-US">
                <a:sym typeface="+mn-ea"/>
              </a:rPr>
              <a:t>学位含金量，</a:t>
            </a:r>
            <a:endParaRPr lang="zh-CN" altLang="en-US"/>
          </a:p>
          <a:p>
            <a:r>
              <a:rPr lang="zh-CN" altLang="en-US">
                <a:sym typeface="+mn-ea"/>
              </a:rPr>
              <a:t>时间费用性价比，</a:t>
            </a:r>
            <a:endParaRPr lang="zh-CN" altLang="en-US"/>
          </a:p>
          <a:p>
            <a:r>
              <a:rPr lang="zh-CN" altLang="en-US">
                <a:sym typeface="+mn-ea"/>
              </a:rPr>
              <a:t>有没有就近的帮手（师兄师姐，熟人，亲戚）</a:t>
            </a:r>
            <a:endParaRPr lang="zh-CN" altLang="en-US"/>
          </a:p>
          <a:p>
            <a:r>
              <a:rPr lang="zh-CN" altLang="en-US">
                <a:sym typeface="+mn-ea"/>
              </a:rPr>
              <a:t>是否安全</a:t>
            </a:r>
            <a:endParaRPr lang="zh-CN" altLang="en-US"/>
          </a:p>
          <a:p>
            <a:r>
              <a:rPr lang="zh-CN" altLang="en-US"/>
              <a:t>家庭经济条件、就业机会、未来的发展方向、选择公立大学还是私立大学。</a:t>
            </a:r>
            <a:endParaRPr lang="zh-CN" altLang="en-US"/>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考虑</a:t>
            </a:r>
            <a:r>
              <a:rPr lang="zh-CN" altLang="en-US">
                <a:sym typeface="+mn-ea"/>
              </a:rPr>
              <a:t>目前的国际形势：</a:t>
            </a:r>
            <a:endParaRPr lang="zh-CN" altLang="en-US"/>
          </a:p>
        </p:txBody>
      </p:sp>
      <p:sp>
        <p:nvSpPr>
          <p:cNvPr id="3" name="内容占位符 2"/>
          <p:cNvSpPr>
            <a:spLocks noGrp="1"/>
          </p:cNvSpPr>
          <p:nvPr>
            <p:ph idx="1"/>
          </p:nvPr>
        </p:nvSpPr>
        <p:spPr>
          <a:xfrm>
            <a:off x="609600" y="1656715"/>
            <a:ext cx="10972800" cy="3886200"/>
          </a:xfrm>
        </p:spPr>
        <p:txBody>
          <a:bodyPr/>
          <a:p>
            <a:r>
              <a:rPr lang="zh-CN" altLang="en-US">
                <a:sym typeface="+mn-ea"/>
              </a:rPr>
              <a:t>美国的贸易战，签证收紧</a:t>
            </a:r>
            <a:endParaRPr lang="zh-CN" altLang="en-US"/>
          </a:p>
          <a:p>
            <a:r>
              <a:rPr lang="zh-CN" altLang="en-US">
                <a:sym typeface="+mn-ea"/>
              </a:rPr>
              <a:t>英国的脱欧</a:t>
            </a:r>
            <a:endParaRPr lang="zh-CN" altLang="en-US"/>
          </a:p>
          <a:p>
            <a:r>
              <a:rPr lang="zh-CN" altLang="en-US">
                <a:sym typeface="+mn-ea"/>
              </a:rPr>
              <a:t>加拿大的大麻合法</a:t>
            </a:r>
            <a:endParaRPr lang="zh-CN" altLang="en-US"/>
          </a:p>
          <a:p>
            <a:r>
              <a:rPr lang="zh-CN" altLang="en-US">
                <a:sym typeface="+mn-ea"/>
              </a:rPr>
              <a:t>可多加关注澳洲的好大学，德意法西，中东欧的好大学中英语授课项目，多一个选择。</a:t>
            </a:r>
            <a:endParaRPr lang="zh-CN" altLang="en-US"/>
          </a:p>
          <a:p>
            <a:r>
              <a:rPr lang="zh-CN" altLang="en-US">
                <a:sym typeface="+mn-ea"/>
              </a:rPr>
              <a:t>习惯东方还可以考虑日本，香港，澳门</a:t>
            </a:r>
            <a:endParaRPr lang="zh-CN" altLang="en-US"/>
          </a:p>
          <a:p>
            <a:pPr marL="0" indent="0">
              <a:buNone/>
            </a:pP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335280"/>
            <a:ext cx="10972800" cy="1371600"/>
          </a:xfrm>
        </p:spPr>
        <p:txBody>
          <a:bodyPr/>
          <a:p>
            <a:r>
              <a:rPr lang="zh-CN" altLang="en-US"/>
              <a:t>中外合作</a:t>
            </a:r>
            <a:r>
              <a:rPr lang="zh-CN" altLang="en-US"/>
              <a:t>办学！！！</a:t>
            </a:r>
            <a:endParaRPr lang="zh-CN" altLang="en-US"/>
          </a:p>
        </p:txBody>
      </p:sp>
      <p:sp>
        <p:nvSpPr>
          <p:cNvPr id="3" name="内容占位符 2"/>
          <p:cNvSpPr>
            <a:spLocks noGrp="1"/>
          </p:cNvSpPr>
          <p:nvPr>
            <p:ph idx="1"/>
          </p:nvPr>
        </p:nvSpPr>
        <p:spPr>
          <a:xfrm>
            <a:off x="609600" y="1485900"/>
            <a:ext cx="10972800" cy="3886200"/>
          </a:xfrm>
        </p:spPr>
        <p:txBody>
          <a:bodyPr/>
          <a:p>
            <a:r>
              <a:rPr lang="zh-CN" altLang="en-US">
                <a:sym typeface="+mn-ea"/>
              </a:rPr>
              <a:t>中外合作办学机构：</a:t>
            </a:r>
            <a:r>
              <a:rPr lang="zh-CN" altLang="en-US">
                <a:sym typeface="+mn-ea"/>
              </a:rPr>
              <a:t>上纽，昆杜，西利，港中深。。。。。</a:t>
            </a:r>
            <a:endParaRPr lang="zh-CN" altLang="en-US"/>
          </a:p>
          <a:p>
            <a:r>
              <a:rPr lang="zh-CN" altLang="en-US">
                <a:sym typeface="+mn-ea"/>
              </a:rPr>
              <a:t>中外合作办学项目（硕博</a:t>
            </a:r>
            <a:r>
              <a:rPr lang="zh-CN" altLang="en-US">
                <a:sym typeface="+mn-ea"/>
              </a:rPr>
              <a:t>类）https://www.crs.jsj.edu.cn/index/sort/1008</a:t>
            </a:r>
            <a:endParaRPr lang="zh-CN" altLang="en-US">
              <a:sym typeface="+mn-ea"/>
            </a:endParaRPr>
          </a:p>
          <a:p>
            <a:endParaRPr lang="zh-CN" alt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609600" y="3108960"/>
            <a:ext cx="8698865" cy="374904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申请材料的准备</a:t>
            </a:r>
            <a:endParaRPr lang="zh-CN" altLang="en-US"/>
          </a:p>
        </p:txBody>
      </p:sp>
      <p:sp>
        <p:nvSpPr>
          <p:cNvPr id="3" name="内容占位符 2"/>
          <p:cNvSpPr>
            <a:spLocks noGrp="1"/>
          </p:cNvSpPr>
          <p:nvPr>
            <p:ph idx="1"/>
          </p:nvPr>
        </p:nvSpPr>
        <p:spPr/>
        <p:txBody>
          <a:bodyPr>
            <a:normAutofit fontScale="90000" lnSpcReduction="20000"/>
          </a:bodyPr>
          <a:p>
            <a:r>
              <a:rPr lang="zh-CN" altLang="en-US"/>
              <a:t>成绩单：不得作假，但是可以只看专业相关信息</a:t>
            </a:r>
            <a:endParaRPr lang="zh-CN" altLang="en-US"/>
          </a:p>
          <a:p>
            <a:r>
              <a:rPr lang="zh-CN" altLang="en-US"/>
              <a:t>推荐信：多方面，多角度考察，先自己拟一个再与推荐人沟通。按照推荐人要求修改。</a:t>
            </a:r>
            <a:endParaRPr lang="zh-CN" altLang="en-US"/>
          </a:p>
          <a:p>
            <a:r>
              <a:rPr lang="zh-CN" altLang="en-US"/>
              <a:t>个人简历 </a:t>
            </a:r>
            <a:r>
              <a:rPr lang="en-US" altLang="zh-CN"/>
              <a:t>CV</a:t>
            </a:r>
            <a:r>
              <a:rPr lang="zh-CN" altLang="en-US"/>
              <a:t>：</a:t>
            </a:r>
            <a:endParaRPr lang="zh-CN" altLang="en-US"/>
          </a:p>
          <a:p>
            <a:r>
              <a:rPr lang="zh-CN" altLang="en-US"/>
              <a:t>个人陈述（</a:t>
            </a:r>
            <a:r>
              <a:rPr lang="en-US" altLang="zh-CN"/>
              <a:t>Personal Statement</a:t>
            </a:r>
            <a:r>
              <a:rPr lang="zh-CN" altLang="en-US"/>
              <a:t>）：描写经历，亮点，强势能力，善于解释弱点。</a:t>
            </a:r>
            <a:endParaRPr lang="zh-CN" altLang="en-US"/>
          </a:p>
          <a:p>
            <a:r>
              <a:rPr lang="zh-CN" altLang="en-US"/>
              <a:t>其他：英语考试成绩，</a:t>
            </a:r>
            <a:r>
              <a:rPr lang="en-US" altLang="zh-CN"/>
              <a:t>PS</a:t>
            </a:r>
            <a:r>
              <a:rPr lang="zh-CN" altLang="en-US"/>
              <a:t>中的证明文件，获奖之类的对申请有利的资料，甚至视频，作品，等等</a:t>
            </a:r>
            <a:endParaRPr lang="zh-CN" altLang="en-US"/>
          </a:p>
          <a:p>
            <a:r>
              <a:rPr lang="zh-CN" altLang="en-US"/>
              <a:t>按照要求做。认真读每个学校的要求。</a:t>
            </a:r>
            <a:endParaRPr lang="zh-CN" altLang="en-US"/>
          </a:p>
          <a:p>
            <a:pPr marL="0" indent="0">
              <a:buNone/>
            </a:pPr>
            <a:endParaRPr lang="zh-CN" altLang="en-US"/>
          </a:p>
          <a:p>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cv</a:t>
            </a:r>
            <a:r>
              <a:rPr lang="zh-CN" altLang="en-US"/>
              <a:t>注意事项</a:t>
            </a:r>
            <a:endParaRPr lang="zh-CN" altLang="en-US"/>
          </a:p>
        </p:txBody>
      </p:sp>
      <p:sp>
        <p:nvSpPr>
          <p:cNvPr id="3" name="内容占位符 2"/>
          <p:cNvSpPr>
            <a:spLocks noGrp="1"/>
          </p:cNvSpPr>
          <p:nvPr>
            <p:ph idx="1"/>
          </p:nvPr>
        </p:nvSpPr>
        <p:spPr/>
        <p:txBody>
          <a:bodyPr/>
          <a:p>
            <a:r>
              <a:rPr lang="zh-CN" altLang="en-US"/>
              <a:t>1.尽量1页A4纸</a:t>
            </a:r>
            <a:endParaRPr lang="zh-CN" altLang="en-US"/>
          </a:p>
          <a:p>
            <a:r>
              <a:rPr lang="zh-CN" altLang="en-US"/>
              <a:t>2.基础个人信息、高等教育背景、学术经历、实习工作经历、奖项、职业证书或技能</a:t>
            </a:r>
            <a:endParaRPr lang="zh-CN" altLang="en-US"/>
          </a:p>
          <a:p>
            <a:r>
              <a:rPr lang="zh-CN" altLang="en-US"/>
              <a:t>3.每一段信息尽量加上时间段，每一大项内容的时间线以倒叙会更好</a:t>
            </a:r>
            <a:endParaRPr lang="zh-CN" altLang="en-US"/>
          </a:p>
          <a:p>
            <a:r>
              <a:rPr lang="zh-CN" altLang="en-US"/>
              <a:t>4.避免无效内容</a:t>
            </a:r>
            <a:endParaRPr lang="zh-CN" altLang="en-US"/>
          </a:p>
          <a:p>
            <a:pPr lvl="1"/>
            <a:r>
              <a:rPr lang="zh-CN" altLang="en-US"/>
              <a:t>申请科技类，你提奶茶店做</a:t>
            </a:r>
            <a:r>
              <a:rPr lang="en-US" altLang="zh-CN"/>
              <a:t>waiter</a:t>
            </a:r>
            <a:r>
              <a:rPr lang="zh-CN" altLang="en-US"/>
              <a:t>的经历</a:t>
            </a:r>
            <a:endParaRPr lang="en-US" altLang="zh-CN"/>
          </a:p>
          <a:p>
            <a:pPr lvl="1"/>
            <a:r>
              <a:rPr lang="zh-CN" altLang="en-US"/>
              <a:t>申请市场类，你提做家教</a:t>
            </a:r>
            <a:r>
              <a:rPr lang="zh-CN" altLang="en-US"/>
              <a:t>经历。。</a:t>
            </a:r>
            <a:br>
              <a:rPr lang="zh-CN" altLang="en-US"/>
            </a:b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PS</a:t>
            </a:r>
            <a:r>
              <a:rPr lang="zh-CN" altLang="en-US"/>
              <a:t>注意事项：故事讲圆，弥补</a:t>
            </a:r>
            <a:r>
              <a:rPr lang="zh-CN" altLang="en-US"/>
              <a:t>缺点。</a:t>
            </a:r>
            <a:endParaRPr lang="zh-CN" altLang="en-US"/>
          </a:p>
        </p:txBody>
      </p:sp>
      <p:sp>
        <p:nvSpPr>
          <p:cNvPr id="3" name="内容占位符 2"/>
          <p:cNvSpPr>
            <a:spLocks noGrp="1"/>
          </p:cNvSpPr>
          <p:nvPr>
            <p:ph idx="1"/>
          </p:nvPr>
        </p:nvSpPr>
        <p:spPr/>
        <p:txBody>
          <a:bodyPr/>
          <a:p>
            <a:r>
              <a:rPr lang="zh-CN" altLang="en-US"/>
              <a:t>1.Study Plan（为什么到该国家读书；为什么选择该学校和专业；对专业的认知；本科学习情况；学术能力）个人经历与求学故事要讲的逻辑清晰。</a:t>
            </a:r>
            <a:endParaRPr lang="zh-CN" altLang="en-US"/>
          </a:p>
          <a:p>
            <a:r>
              <a:rPr lang="zh-CN" altLang="en-US"/>
              <a:t>2.个人优势（与专业相关的个人能力；参加的专业相关活动或者竞赛经历；职业规划和目标；）</a:t>
            </a:r>
            <a:endParaRPr lang="zh-CN" altLang="en-US"/>
          </a:p>
          <a:p>
            <a:r>
              <a:rPr lang="zh-CN" altLang="en-US"/>
              <a:t>3.注意语法，标点符号，单词拼写的正确，全文的逻辑性，尽量用正式的语言表达。</a:t>
            </a:r>
            <a:endParaRPr lang="zh-CN" altLang="en-US"/>
          </a:p>
          <a:p>
            <a:r>
              <a:rPr lang="zh-CN" altLang="en-US"/>
              <a:t>4.500字左右就好，PS就是详细版的CV个人简历</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推荐信要点</a:t>
            </a:r>
            <a:endParaRPr lang="zh-CN" altLang="en-US"/>
          </a:p>
        </p:txBody>
      </p:sp>
      <p:sp>
        <p:nvSpPr>
          <p:cNvPr id="3" name="内容占位符 2"/>
          <p:cNvSpPr>
            <a:spLocks noGrp="1"/>
          </p:cNvSpPr>
          <p:nvPr>
            <p:ph idx="1"/>
          </p:nvPr>
        </p:nvSpPr>
        <p:spPr>
          <a:xfrm>
            <a:off x="609600" y="1591945"/>
            <a:ext cx="10972800" cy="3886200"/>
          </a:xfrm>
        </p:spPr>
        <p:txBody>
          <a:bodyPr/>
          <a:p>
            <a:r>
              <a:rPr lang="zh-CN" altLang="en-US"/>
              <a:t>1.选择大学2</a:t>
            </a:r>
            <a:r>
              <a:rPr lang="en-US" altLang="zh-CN"/>
              <a:t>-3</a:t>
            </a:r>
            <a:r>
              <a:rPr lang="zh-CN" altLang="en-US"/>
              <a:t>位老师作为推荐人出2封推荐信；大学官方抬头纸；以推荐人老师的口吻来写；</a:t>
            </a:r>
            <a:endParaRPr lang="zh-CN" altLang="en-US"/>
          </a:p>
          <a:p>
            <a:r>
              <a:rPr lang="zh-CN" altLang="en-US"/>
              <a:t>2.体现推荐人信息并按信的格式做</a:t>
            </a:r>
            <a:endParaRPr lang="zh-CN" altLang="en-US"/>
          </a:p>
          <a:p>
            <a:r>
              <a:rPr lang="zh-CN" altLang="en-US"/>
              <a:t>3.文章主体：推荐人与申请者的关系（何时何地通过何种途径认识？如果是教过课的老师，体现课程的英文名称、课程时间区间年月、该门课要求学生具备哪些能力，学生考试结果如何分数排名、课堂表现项目或presentation等等）、申请者给推荐人留下的印象（学习能力，独立性，创新，潜力等等）、老师的背景与申请专业的相关性（可以叙述老师的专业经历）、性格，语言能力、人际关系。。</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a:bodyPr>
          <a:lstStyle/>
          <a:p>
            <a:r>
              <a:rPr lang="zh-CN" altLang="en-US" dirty="0">
                <a:solidFill>
                  <a:schemeClr val="tx1"/>
                </a:solidFill>
              </a:rPr>
              <a:t>提纲：申请步骤</a:t>
            </a:r>
            <a:endParaRPr lang="zh-CN" altLang="en-US" dirty="0">
              <a:solidFill>
                <a:schemeClr val="tx1"/>
              </a:solidFill>
            </a:endParaRPr>
          </a:p>
        </p:txBody>
      </p:sp>
      <p:sp>
        <p:nvSpPr>
          <p:cNvPr id="3" name="内容占位符 2"/>
          <p:cNvSpPr>
            <a:spLocks noGrp="1"/>
          </p:cNvSpPr>
          <p:nvPr>
            <p:ph idx="1"/>
            <p:custDataLst>
              <p:tags r:id="rId2"/>
            </p:custDataLst>
          </p:nvPr>
        </p:nvSpPr>
        <p:spPr>
          <a:xfrm>
            <a:off x="609600" y="1981200"/>
            <a:ext cx="10972800" cy="4564380"/>
          </a:xfrm>
        </p:spPr>
        <p:txBody>
          <a:bodyPr>
            <a:normAutofit fontScale="80000"/>
          </a:bodyPr>
          <a:lstStyle/>
          <a:p>
            <a:pPr algn="just">
              <a:lnSpc>
                <a:spcPct val="120000"/>
              </a:lnSpc>
            </a:pPr>
            <a:r>
              <a:rPr lang="en-US" altLang="zh-CN" dirty="0"/>
              <a:t>1.</a:t>
            </a:r>
            <a:r>
              <a:rPr lang="zh-CN" altLang="en-US" dirty="0"/>
              <a:t>自审：兴趣，爱好，学科，适应环境，对应学校的资料</a:t>
            </a:r>
            <a:endParaRPr lang="zh-CN" altLang="en-US" dirty="0"/>
          </a:p>
          <a:p>
            <a:pPr algn="just">
              <a:lnSpc>
                <a:spcPct val="120000"/>
              </a:lnSpc>
            </a:pPr>
            <a:r>
              <a:rPr lang="en-US" altLang="zh-CN" dirty="0"/>
              <a:t>2.</a:t>
            </a:r>
            <a:r>
              <a:rPr lang="zh-CN" altLang="en-US" dirty="0"/>
              <a:t>申前准备：刷绩点，抓亮点，拼项目，做背景，出国考试</a:t>
            </a:r>
            <a:endParaRPr lang="zh-CN" altLang="en-US" dirty="0"/>
          </a:p>
          <a:p>
            <a:pPr algn="just">
              <a:lnSpc>
                <a:spcPct val="120000"/>
              </a:lnSpc>
            </a:pPr>
            <a:r>
              <a:rPr lang="en-US" altLang="zh-CN" dirty="0"/>
              <a:t>3.</a:t>
            </a:r>
            <a:r>
              <a:rPr lang="zh-CN" altLang="en-US" dirty="0"/>
              <a:t>择校</a:t>
            </a:r>
            <a:endParaRPr lang="zh-CN" altLang="en-US" dirty="0"/>
          </a:p>
          <a:p>
            <a:pPr algn="just">
              <a:lnSpc>
                <a:spcPct val="120000"/>
              </a:lnSpc>
            </a:pPr>
            <a:r>
              <a:rPr lang="en-US" altLang="zh-CN" dirty="0"/>
              <a:t>4.</a:t>
            </a:r>
            <a:r>
              <a:rPr lang="zh-CN" altLang="en-US" dirty="0"/>
              <a:t>申请材料的准备与递交</a:t>
            </a:r>
            <a:endParaRPr lang="zh-CN" altLang="en-US" dirty="0"/>
          </a:p>
          <a:p>
            <a:pPr algn="just">
              <a:lnSpc>
                <a:spcPct val="120000"/>
              </a:lnSpc>
            </a:pPr>
            <a:r>
              <a:rPr lang="en-US" altLang="zh-CN" dirty="0"/>
              <a:t>5.</a:t>
            </a:r>
            <a:r>
              <a:rPr lang="zh-CN" altLang="en-US" dirty="0"/>
              <a:t>保持沟通与询问</a:t>
            </a:r>
            <a:endParaRPr lang="zh-CN" altLang="en-US" dirty="0"/>
          </a:p>
          <a:p>
            <a:pPr algn="just">
              <a:lnSpc>
                <a:spcPct val="120000"/>
              </a:lnSpc>
            </a:pPr>
            <a:r>
              <a:rPr lang="en-US" altLang="zh-CN" dirty="0"/>
              <a:t>6.</a:t>
            </a:r>
            <a:r>
              <a:rPr lang="zh-CN" altLang="en-US" dirty="0"/>
              <a:t>获得</a:t>
            </a:r>
            <a:r>
              <a:rPr lang="en-US" altLang="zh-CN" dirty="0"/>
              <a:t>offer </a:t>
            </a:r>
            <a:r>
              <a:rPr lang="zh-CN" altLang="en-US" dirty="0"/>
              <a:t>与确认</a:t>
            </a:r>
            <a:endParaRPr lang="zh-CN" altLang="en-US" dirty="0"/>
          </a:p>
          <a:p>
            <a:pPr algn="just">
              <a:lnSpc>
                <a:spcPct val="120000"/>
              </a:lnSpc>
            </a:pPr>
            <a:r>
              <a:rPr lang="en-US" altLang="zh-CN" dirty="0"/>
              <a:t>7.</a:t>
            </a:r>
            <a:r>
              <a:rPr lang="zh-CN" altLang="en-US" dirty="0"/>
              <a:t>出行前准备</a:t>
            </a:r>
            <a:endParaRPr lang="zh-CN" altLang="en-US" dirty="0"/>
          </a:p>
          <a:p>
            <a:pPr marL="0" indent="0" algn="just">
              <a:lnSpc>
                <a:spcPct val="120000"/>
              </a:lnSpc>
              <a:buNone/>
            </a:pPr>
            <a:r>
              <a:rPr lang="zh-CN" altLang="en-US" dirty="0"/>
              <a:t>一些问题与建议</a:t>
            </a:r>
            <a:endParaRPr lang="zh-CN" altLang="en-US" dirty="0"/>
          </a:p>
          <a:p>
            <a:pPr algn="just">
              <a:lnSpc>
                <a:spcPct val="120000"/>
              </a:lnSpc>
            </a:pPr>
            <a:endParaRPr lang="zh-CN" altLang="en-US" sz="2000" dirty="0"/>
          </a:p>
          <a:p>
            <a:pPr algn="just">
              <a:lnSpc>
                <a:spcPct val="120000"/>
              </a:lnSpc>
            </a:pPr>
            <a:endParaRPr lang="zh-CN" altLang="en-US" sz="2000" dirty="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rPr lang="zh-CN" altLang="en-US"/>
              <a:t>材料</a:t>
            </a:r>
            <a:r>
              <a:rPr lang="zh-CN" altLang="en-US"/>
              <a:t>递交：</a:t>
            </a:r>
            <a:endParaRPr lang="zh-CN" altLang="en-US"/>
          </a:p>
        </p:txBody>
      </p:sp>
      <p:sp>
        <p:nvSpPr>
          <p:cNvPr id="3" name="内容占位符 2"/>
          <p:cNvSpPr>
            <a:spLocks noGrp="1"/>
          </p:cNvSpPr>
          <p:nvPr>
            <p:ph idx="1"/>
          </p:nvPr>
        </p:nvSpPr>
        <p:spPr/>
        <p:txBody>
          <a:bodyPr/>
          <a:p>
            <a:r>
              <a:rPr lang="zh-CN" altLang="en-US"/>
              <a:t>尽早准备好并提交材料</a:t>
            </a:r>
            <a:endParaRPr lang="zh-CN" altLang="en-US"/>
          </a:p>
          <a:p>
            <a:r>
              <a:rPr lang="zh-CN" altLang="en-US"/>
              <a:t>提醒写推荐信的老师尽快完成，告知</a:t>
            </a:r>
            <a:r>
              <a:rPr lang="en-US" altLang="zh-CN"/>
              <a:t>deadline</a:t>
            </a:r>
            <a:endParaRPr lang="en-US" altLang="zh-CN"/>
          </a:p>
          <a:p>
            <a:r>
              <a:rPr lang="zh-CN" altLang="en-US"/>
              <a:t>及时检查邮箱，看是否还有要做的事情。</a:t>
            </a:r>
            <a:endParaRPr lang="zh-CN" altLang="en-US"/>
          </a:p>
          <a:p>
            <a:r>
              <a:rPr lang="zh-CN" altLang="en-US"/>
              <a:t>如果用中介要及时与中介沟通，催促。做好与老师沟通的桥梁。</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a:t>
            </a:r>
            <a:r>
              <a:rPr lang="zh-CN" altLang="en-US"/>
              <a:t>沟通与询问</a:t>
            </a:r>
            <a:endParaRPr lang="zh-CN" altLang="en-US"/>
          </a:p>
        </p:txBody>
      </p:sp>
      <p:sp>
        <p:nvSpPr>
          <p:cNvPr id="3" name="内容占位符 2"/>
          <p:cNvSpPr>
            <a:spLocks noGrp="1"/>
          </p:cNvSpPr>
          <p:nvPr>
            <p:ph idx="1"/>
          </p:nvPr>
        </p:nvSpPr>
        <p:spPr/>
        <p:txBody>
          <a:bodyPr/>
          <a:p>
            <a:r>
              <a:rPr lang="zh-CN" altLang="en-US"/>
              <a:t>了解联系方法：</a:t>
            </a:r>
            <a:r>
              <a:rPr lang="en-US" altLang="zh-CN"/>
              <a:t>international office </a:t>
            </a:r>
            <a:r>
              <a:rPr lang="zh-CN" altLang="en-US"/>
              <a:t>， </a:t>
            </a:r>
            <a:r>
              <a:rPr lang="en-US" altLang="zh-CN"/>
              <a:t>grad-school</a:t>
            </a:r>
            <a:r>
              <a:rPr lang="zh-CN" altLang="en-US"/>
              <a:t>，学院，老师，中国学生会</a:t>
            </a:r>
            <a:endParaRPr lang="zh-CN" altLang="en-US"/>
          </a:p>
          <a:p>
            <a:r>
              <a:rPr lang="zh-CN" altLang="en-US"/>
              <a:t>发邮件注意礼仪和措辞</a:t>
            </a:r>
            <a:endParaRPr lang="zh-CN" altLang="en-US"/>
          </a:p>
          <a:p>
            <a:r>
              <a:rPr lang="zh-CN" altLang="en-US"/>
              <a:t>询问大概时间</a:t>
            </a:r>
            <a:endParaRPr lang="zh-CN" altLang="en-US"/>
          </a:p>
          <a:p>
            <a:r>
              <a:rPr lang="zh-CN" altLang="en-US"/>
              <a:t>时间到了还没回应要再催促</a:t>
            </a:r>
            <a:endParaRPr lang="zh-CN" altLang="en-US"/>
          </a:p>
          <a:p>
            <a:r>
              <a:rPr lang="zh-CN" altLang="en-US"/>
              <a:t>收到了表示感谢。</a:t>
            </a:r>
            <a:endParaRPr lang="zh-CN" altLang="en-US"/>
          </a:p>
          <a:p>
            <a:endParaRPr lang="en-US" altLang="zh-CN"/>
          </a:p>
          <a:p>
            <a:endParaRPr lang="zh-CN" altLang="en-US"/>
          </a:p>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6.</a:t>
            </a:r>
            <a:r>
              <a:rPr lang="zh-CN" altLang="en-US" dirty="0">
                <a:sym typeface="+mn-ea"/>
              </a:rPr>
              <a:t>获得</a:t>
            </a:r>
            <a:r>
              <a:rPr lang="en-US" altLang="zh-CN" dirty="0">
                <a:sym typeface="+mn-ea"/>
              </a:rPr>
              <a:t>offer </a:t>
            </a:r>
            <a:r>
              <a:rPr lang="zh-CN" altLang="en-US" dirty="0">
                <a:sym typeface="+mn-ea"/>
              </a:rPr>
              <a:t>与确认</a:t>
            </a:r>
            <a:endParaRPr lang="zh-CN" altLang="en-US"/>
          </a:p>
        </p:txBody>
      </p:sp>
      <p:sp>
        <p:nvSpPr>
          <p:cNvPr id="3" name="内容占位符 2"/>
          <p:cNvSpPr>
            <a:spLocks noGrp="1"/>
          </p:cNvSpPr>
          <p:nvPr>
            <p:ph idx="1"/>
          </p:nvPr>
        </p:nvSpPr>
        <p:spPr/>
        <p:txBody>
          <a:bodyPr/>
          <a:p>
            <a:r>
              <a:rPr lang="zh-CN" altLang="en-US" dirty="0"/>
              <a:t>注意看看</a:t>
            </a:r>
            <a:r>
              <a:rPr lang="en-US" altLang="zh-CN" dirty="0"/>
              <a:t>offer </a:t>
            </a:r>
            <a:r>
              <a:rPr lang="zh-CN" altLang="en-US" dirty="0"/>
              <a:t>来的时间与要求确认时间</a:t>
            </a:r>
            <a:endParaRPr lang="zh-CN" altLang="en-US" dirty="0"/>
          </a:p>
          <a:p>
            <a:r>
              <a:rPr lang="zh-CN" altLang="en-US" dirty="0"/>
              <a:t>一般都会拖到最后看多几个</a:t>
            </a:r>
            <a:r>
              <a:rPr lang="en-US" altLang="zh-CN" dirty="0"/>
              <a:t>offers</a:t>
            </a:r>
            <a:r>
              <a:rPr lang="zh-CN" altLang="en-US" dirty="0"/>
              <a:t>再决定</a:t>
            </a:r>
            <a:endParaRPr lang="zh-CN" altLang="en-US" dirty="0"/>
          </a:p>
          <a:p>
            <a:r>
              <a:rPr lang="zh-CN" altLang="en-US" dirty="0"/>
              <a:t>许多学校要求有预约金，注意在</a:t>
            </a:r>
            <a:r>
              <a:rPr lang="en-US" altLang="zh-CN" dirty="0"/>
              <a:t>deadline</a:t>
            </a:r>
            <a:r>
              <a:rPr lang="zh-CN" altLang="en-US" dirty="0"/>
              <a:t>前沟通好，</a:t>
            </a:r>
            <a:endParaRPr lang="zh-CN" altLang="en-US" dirty="0"/>
          </a:p>
          <a:p>
            <a:r>
              <a:rPr lang="zh-CN" altLang="en-US" dirty="0"/>
              <a:t>想出理由，好好沟通，希望能</a:t>
            </a:r>
            <a:r>
              <a:rPr lang="en-US" altLang="zh-CN" dirty="0"/>
              <a:t>deadline</a:t>
            </a:r>
            <a:r>
              <a:rPr lang="zh-CN" altLang="en-US" dirty="0"/>
              <a:t>往后拖</a:t>
            </a:r>
            <a:endParaRPr lang="zh-CN" altLang="en-US" dirty="0"/>
          </a:p>
          <a:p>
            <a:r>
              <a:rPr lang="zh-CN" altLang="en-US" dirty="0"/>
              <a:t>咨询相关的导师和学院。再次确认</a:t>
            </a:r>
            <a:endParaRPr lang="zh-CN" altLang="en-US" dirty="0"/>
          </a:p>
          <a:p>
            <a:r>
              <a:rPr lang="zh-CN" altLang="en-US" dirty="0"/>
              <a:t>确认后要注意收到对方的回复确认</a:t>
            </a:r>
            <a:endParaRPr lang="zh-CN" altLang="en-US" dirty="0"/>
          </a:p>
          <a:p>
            <a:r>
              <a:rPr lang="zh-CN" altLang="en-US" dirty="0"/>
              <a:t>不去的，也请告知对方。</a:t>
            </a:r>
            <a:endParaRPr lang="zh-CN" altLang="en-US" dirty="0"/>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7.</a:t>
            </a:r>
            <a:r>
              <a:rPr lang="zh-CN" altLang="en-US"/>
              <a:t>行前准备</a:t>
            </a:r>
            <a:endParaRPr lang="zh-CN" altLang="en-US"/>
          </a:p>
        </p:txBody>
      </p:sp>
      <p:sp>
        <p:nvSpPr>
          <p:cNvPr id="3" name="内容占位符 2"/>
          <p:cNvSpPr>
            <a:spLocks noGrp="1"/>
          </p:cNvSpPr>
          <p:nvPr>
            <p:ph idx="1"/>
          </p:nvPr>
        </p:nvSpPr>
        <p:spPr/>
        <p:txBody>
          <a:bodyPr/>
          <a:p>
            <a:r>
              <a:rPr lang="zh-CN" altLang="en-US"/>
              <a:t>增强照顾自己的能力，</a:t>
            </a:r>
            <a:endParaRPr lang="zh-CN" altLang="en-US"/>
          </a:p>
          <a:p>
            <a:r>
              <a:rPr lang="zh-CN" altLang="en-US"/>
              <a:t>英语口语强化</a:t>
            </a:r>
            <a:endParaRPr lang="zh-CN" altLang="en-US"/>
          </a:p>
          <a:p>
            <a:r>
              <a:rPr lang="zh-CN" altLang="en-US"/>
              <a:t>选择合适的机票</a:t>
            </a:r>
            <a:endParaRPr lang="zh-CN" altLang="en-US"/>
          </a:p>
          <a:p>
            <a:r>
              <a:rPr lang="zh-CN" altLang="en-US"/>
              <a:t>住宿的问题解决好</a:t>
            </a:r>
            <a:endParaRPr lang="zh-CN" altLang="en-US"/>
          </a:p>
          <a:p>
            <a:r>
              <a:rPr lang="zh-CN" altLang="en-US"/>
              <a:t>寻求对方中国学生会或者</a:t>
            </a:r>
            <a:r>
              <a:rPr lang="en-US" altLang="zh-CN"/>
              <a:t>International office </a:t>
            </a:r>
            <a:r>
              <a:rPr lang="zh-CN" altLang="en-US"/>
              <a:t>帮助。接机安排住宿。。。</a:t>
            </a:r>
            <a:endParaRPr lang="zh-CN" altLang="en-US"/>
          </a:p>
          <a:p>
            <a:r>
              <a:rPr lang="zh-CN" altLang="en-US"/>
              <a:t>当地的各种应急电话（中国使领馆</a:t>
            </a:r>
            <a:r>
              <a:rPr lang="zh-CN" altLang="en-US"/>
              <a:t>电话）</a:t>
            </a:r>
            <a:endParaRPr lang="zh-CN" altLang="en-US"/>
          </a:p>
          <a:p>
            <a:r>
              <a:rPr lang="zh-CN" altLang="en-US"/>
              <a:t>现金（注意法律规定），信用卡。</a:t>
            </a:r>
            <a:endParaRPr lang="zh-CN" altLang="en-US"/>
          </a:p>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留学中介的问题</a:t>
            </a:r>
            <a:endParaRPr lang="zh-CN" altLang="en-US"/>
          </a:p>
        </p:txBody>
      </p:sp>
      <p:sp>
        <p:nvSpPr>
          <p:cNvPr id="3" name="内容占位符 2"/>
          <p:cNvSpPr>
            <a:spLocks noGrp="1"/>
          </p:cNvSpPr>
          <p:nvPr>
            <p:ph idx="1"/>
          </p:nvPr>
        </p:nvSpPr>
        <p:spPr>
          <a:xfrm>
            <a:off x="609600" y="1551305"/>
            <a:ext cx="10972800" cy="4792980"/>
          </a:xfrm>
        </p:spPr>
        <p:txBody>
          <a:bodyPr>
            <a:normAutofit fontScale="90000"/>
          </a:bodyPr>
          <a:p>
            <a:r>
              <a:rPr lang="zh-CN" altLang="en-US">
                <a:sym typeface="+mn-ea"/>
              </a:rPr>
              <a:t>见仁见智，为了省事，不要钱的可以参与，家里不差钱无所谓。</a:t>
            </a:r>
            <a:endParaRPr lang="zh-CN" altLang="en-US">
              <a:sym typeface="+mn-ea"/>
            </a:endParaRPr>
          </a:p>
          <a:p>
            <a:r>
              <a:rPr lang="zh-CN" altLang="en-US">
                <a:sym typeface="+mn-ea"/>
              </a:rPr>
              <a:t>真需要，建议先找学校的校方代表。（检查合作协议）</a:t>
            </a:r>
            <a:endParaRPr lang="zh-CN" altLang="en-US"/>
          </a:p>
          <a:p>
            <a:r>
              <a:rPr lang="zh-CN" altLang="en-US">
                <a:sym typeface="+mn-ea"/>
              </a:rPr>
              <a:t>中介质量参差不齐，一般套路是保证排名前多少要你多少钱</a:t>
            </a:r>
            <a:endParaRPr lang="zh-CN" altLang="en-US"/>
          </a:p>
          <a:p>
            <a:r>
              <a:rPr lang="zh-CN" altLang="en-US">
                <a:sym typeface="+mn-ea"/>
              </a:rPr>
              <a:t>看性价比</a:t>
            </a:r>
            <a:endParaRPr lang="zh-CN" altLang="en-US"/>
          </a:p>
          <a:p>
            <a:r>
              <a:rPr lang="zh-CN" altLang="en-US">
                <a:sym typeface="+mn-ea"/>
              </a:rPr>
              <a:t>中介没有密约，顶多只有认识人快点</a:t>
            </a:r>
            <a:endParaRPr lang="zh-CN" altLang="en-US"/>
          </a:p>
          <a:p>
            <a:r>
              <a:rPr lang="zh-CN" altLang="en-US">
                <a:sym typeface="+mn-ea"/>
              </a:rPr>
              <a:t>千万千万不要做假材料。</a:t>
            </a:r>
            <a:endParaRPr lang="zh-CN" altLang="en-US">
              <a:sym typeface="+mn-ea"/>
            </a:endParaRPr>
          </a:p>
          <a:p>
            <a:r>
              <a:rPr lang="zh-CN" altLang="en-US">
                <a:sym typeface="+mn-ea"/>
              </a:rPr>
              <a:t>考核几个点：成功案例（近期），收费，善后，推荐信模板，</a:t>
            </a:r>
            <a:endParaRPr lang="zh-CN" altLang="en-US"/>
          </a:p>
          <a:p>
            <a:r>
              <a:rPr lang="zh-CN" altLang="en-US"/>
              <a:t>要是费用很高，要求分阶段给。</a:t>
            </a:r>
            <a:endParaRPr lang="zh-CN" altLang="en-US"/>
          </a:p>
          <a:p>
            <a:r>
              <a:rPr lang="zh-CN" altLang="en-US"/>
              <a:t>看看是否学校有可替代的。</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使用中介</a:t>
            </a:r>
            <a:r>
              <a:rPr lang="zh-CN" altLang="en-US"/>
              <a:t>时几个注意</a:t>
            </a:r>
            <a:r>
              <a:rPr lang="zh-CN" altLang="en-US"/>
              <a:t>点</a:t>
            </a:r>
            <a:endParaRPr lang="zh-CN" altLang="en-US"/>
          </a:p>
        </p:txBody>
      </p:sp>
      <p:sp>
        <p:nvSpPr>
          <p:cNvPr id="3" name="内容占位符 2"/>
          <p:cNvSpPr>
            <a:spLocks noGrp="1"/>
          </p:cNvSpPr>
          <p:nvPr>
            <p:ph idx="1"/>
          </p:nvPr>
        </p:nvSpPr>
        <p:spPr/>
        <p:txBody>
          <a:bodyPr/>
          <a:p>
            <a:r>
              <a:rPr lang="zh-CN" altLang="en-US"/>
              <a:t>推荐的学校和专业要看看。（出错的，推荐给熟学校的）</a:t>
            </a:r>
            <a:endParaRPr lang="zh-CN" altLang="en-US"/>
          </a:p>
          <a:p>
            <a:r>
              <a:rPr lang="zh-CN" altLang="en-US"/>
              <a:t>材料的问题。（错别字，理工类英语太花哨，假材料。。）</a:t>
            </a:r>
            <a:endParaRPr lang="zh-CN" altLang="en-US"/>
          </a:p>
          <a:p>
            <a:r>
              <a:rPr lang="zh-CN" altLang="en-US"/>
              <a:t>推荐信：用词，格式。。。</a:t>
            </a:r>
            <a:endParaRPr lang="zh-CN" altLang="en-US"/>
          </a:p>
          <a:p>
            <a:endParaRPr lang="zh-CN" altLang="en-US"/>
          </a:p>
          <a:p>
            <a:r>
              <a:rPr lang="zh-CN" altLang="en-US"/>
              <a:t>你能预想到或碰到过什么</a:t>
            </a:r>
            <a:r>
              <a:rPr lang="en-US" altLang="zh-CN"/>
              <a:t>case</a:t>
            </a:r>
            <a:r>
              <a:rPr lang="zh-CN" altLang="en-US"/>
              <a:t>？欢迎沟通。</a:t>
            </a:r>
            <a:endParaRPr lang="zh-CN" altLang="en-US"/>
          </a:p>
          <a:p>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思考问题</a:t>
            </a:r>
            <a:endParaRPr lang="zh-CN" altLang="en-US"/>
          </a:p>
        </p:txBody>
      </p:sp>
      <p:sp>
        <p:nvSpPr>
          <p:cNvPr id="3" name="内容占位符 2"/>
          <p:cNvSpPr>
            <a:spLocks noGrp="1"/>
          </p:cNvSpPr>
          <p:nvPr>
            <p:ph idx="1"/>
          </p:nvPr>
        </p:nvSpPr>
        <p:spPr>
          <a:xfrm>
            <a:off x="676910" y="1485900"/>
            <a:ext cx="10972800" cy="3886200"/>
          </a:xfrm>
        </p:spPr>
        <p:txBody>
          <a:bodyPr/>
          <a:p>
            <a:r>
              <a:rPr lang="zh-CN" altLang="en-US"/>
              <a:t>比较棘手的几个</a:t>
            </a:r>
            <a:r>
              <a:rPr lang="en-US" altLang="zh-CN"/>
              <a:t>case</a:t>
            </a:r>
            <a:r>
              <a:rPr lang="zh-CN" altLang="en-US"/>
              <a:t>你怎么来做：</a:t>
            </a:r>
            <a:endParaRPr lang="zh-CN" altLang="en-US"/>
          </a:p>
          <a:p>
            <a:pPr lvl="1"/>
            <a:r>
              <a:rPr lang="zh-CN" altLang="en-US"/>
              <a:t>大一总评成绩很差</a:t>
            </a:r>
            <a:endParaRPr lang="zh-CN" altLang="en-US"/>
          </a:p>
          <a:p>
            <a:pPr lvl="1"/>
            <a:r>
              <a:rPr lang="zh-CN" altLang="en-US"/>
              <a:t>高年级成绩不理想</a:t>
            </a:r>
            <a:endParaRPr lang="zh-CN" altLang="en-US"/>
          </a:p>
          <a:p>
            <a:pPr lvl="1"/>
            <a:r>
              <a:rPr lang="zh-CN" altLang="en-US"/>
              <a:t>申请非本专业研究生</a:t>
            </a:r>
            <a:endParaRPr lang="zh-CN" altLang="en-US"/>
          </a:p>
          <a:p>
            <a:pPr lvl="1"/>
            <a:r>
              <a:rPr lang="zh-CN" altLang="en-US"/>
              <a:t>预计推荐信不太乐观</a:t>
            </a:r>
            <a:endParaRPr lang="zh-CN" altLang="en-US"/>
          </a:p>
          <a:p>
            <a:pPr lvl="0"/>
            <a:r>
              <a:rPr lang="zh-CN" altLang="en-US"/>
              <a:t>自身经历或者咨询师兄师姐，研究一下</a:t>
            </a:r>
            <a:r>
              <a:rPr lang="zh-CN" altLang="en-US"/>
              <a:t>使用留学中介的</a:t>
            </a:r>
            <a:r>
              <a:rPr lang="zh-CN" altLang="en-US"/>
              <a:t>服务需要避免的问题。</a:t>
            </a:r>
            <a:endParaRPr lang="zh-CN" altLang="en-US"/>
          </a:p>
          <a:p>
            <a:pPr lvl="0"/>
            <a:r>
              <a:rPr lang="zh-CN" altLang="en-US"/>
              <a:t>选择一项，作为作业。在</a:t>
            </a:r>
            <a:r>
              <a:rPr lang="en-US" altLang="zh-CN"/>
              <a:t>bb</a:t>
            </a:r>
            <a:r>
              <a:rPr lang="zh-CN" altLang="en-US"/>
              <a:t>上讨论区提出你的</a:t>
            </a:r>
            <a:r>
              <a:rPr lang="zh-CN" altLang="en-US"/>
              <a:t>观点</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自审环节</a:t>
            </a:r>
            <a:endParaRPr lang="zh-CN" altLang="en-US"/>
          </a:p>
        </p:txBody>
      </p:sp>
      <p:sp>
        <p:nvSpPr>
          <p:cNvPr id="3" name="内容占位符 2"/>
          <p:cNvSpPr>
            <a:spLocks noGrp="1"/>
          </p:cNvSpPr>
          <p:nvPr>
            <p:ph idx="1"/>
          </p:nvPr>
        </p:nvSpPr>
        <p:spPr>
          <a:xfrm>
            <a:off x="609600" y="1632585"/>
            <a:ext cx="10972800" cy="3886200"/>
          </a:xfrm>
        </p:spPr>
        <p:txBody>
          <a:bodyPr>
            <a:normAutofit lnSpcReduction="10000"/>
          </a:bodyPr>
          <a:p>
            <a:r>
              <a:rPr lang="zh-CN" altLang="en-US"/>
              <a:t>成绩：（有的学校认可</a:t>
            </a:r>
            <a:r>
              <a:rPr lang="en-US" altLang="zh-CN"/>
              <a:t>“</a:t>
            </a:r>
            <a:r>
              <a:rPr lang="zh-CN" altLang="en-US"/>
              <a:t>主课</a:t>
            </a:r>
            <a:r>
              <a:rPr lang="en-US" altLang="zh-CN"/>
              <a:t>”</a:t>
            </a:r>
            <a:r>
              <a:rPr lang="zh-CN" altLang="en-US"/>
              <a:t>）</a:t>
            </a:r>
            <a:endParaRPr lang="zh-CN" altLang="en-US"/>
          </a:p>
          <a:p>
            <a:r>
              <a:rPr lang="zh-CN" altLang="en-US"/>
              <a:t>学科选择：要与家庭情况和就业情况配合考虑</a:t>
            </a:r>
            <a:endParaRPr lang="zh-CN" altLang="en-US"/>
          </a:p>
          <a:p>
            <a:r>
              <a:rPr lang="zh-CN" altLang="en-US">
                <a:sym typeface="+mn-ea"/>
              </a:rPr>
              <a:t>爱好</a:t>
            </a:r>
            <a:r>
              <a:rPr lang="zh-CN" altLang="en-US"/>
              <a:t>：是否可以发挥特长，对申请有利</a:t>
            </a:r>
            <a:endParaRPr lang="zh-CN" altLang="en-US"/>
          </a:p>
          <a:p>
            <a:r>
              <a:rPr lang="zh-CN" altLang="en-US"/>
              <a:t>环境：气候，周围高校和企业情况</a:t>
            </a:r>
            <a:endParaRPr lang="zh-CN" altLang="en-US"/>
          </a:p>
          <a:p>
            <a:r>
              <a:rPr lang="zh-CN" altLang="en-US"/>
              <a:t>目标学校的资料搜集：</a:t>
            </a:r>
            <a:endParaRPr lang="zh-CN" altLang="en-US"/>
          </a:p>
          <a:p>
            <a:r>
              <a:rPr lang="zh-CN" altLang="en-US"/>
              <a:t>导师：资质，团队，经费，学生，博士生，企业资源，注意套磁！！</a:t>
            </a:r>
            <a:endParaRPr lang="zh-CN" altLang="en-US"/>
          </a:p>
          <a:p>
            <a:r>
              <a:rPr lang="zh-CN" altLang="en-US"/>
              <a:t>系：排名，团队，特色</a:t>
            </a:r>
            <a:endParaRPr lang="zh-CN" altLang="en-US"/>
          </a:p>
          <a:p>
            <a:r>
              <a:rPr lang="zh-CN" altLang="en-US"/>
              <a:t>学校：地点，排名，环境</a:t>
            </a:r>
            <a:endParaRPr lang="zh-CN" altLang="en-US"/>
          </a:p>
          <a:p>
            <a:r>
              <a:rPr lang="zh-CN" altLang="en-US"/>
              <a:t>其他：</a:t>
            </a:r>
            <a:r>
              <a:rPr lang="en-US" altLang="zh-CN"/>
              <a:t>deadline</a:t>
            </a:r>
            <a:r>
              <a:rPr lang="zh-CN" altLang="en-US"/>
              <a:t>，申请费支付方式和日期</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自审环节：成绩与学校档次 英国为例</a:t>
            </a:r>
            <a:endParaRPr lang="zh-CN" altLang="en-US"/>
          </a:p>
        </p:txBody>
      </p:sp>
      <p:sp>
        <p:nvSpPr>
          <p:cNvPr id="3" name="内容占位符 2"/>
          <p:cNvSpPr>
            <a:spLocks noGrp="1"/>
          </p:cNvSpPr>
          <p:nvPr>
            <p:ph idx="1"/>
          </p:nvPr>
        </p:nvSpPr>
        <p:spPr>
          <a:xfrm>
            <a:off x="609600" y="1530985"/>
            <a:ext cx="10972800" cy="3886200"/>
          </a:xfrm>
        </p:spPr>
        <p:txBody>
          <a:bodyPr/>
          <a:p>
            <a:r>
              <a:rPr lang="zh-CN" altLang="en-US"/>
              <a:t>一档G5</a:t>
            </a:r>
            <a:endParaRPr lang="zh-CN" altLang="en-US"/>
          </a:p>
          <a:p>
            <a:r>
              <a:rPr lang="zh-CN" altLang="en-US"/>
              <a:t>二档爱丁堡大学，曼彻斯特大学，KCL等 全英十名附近</a:t>
            </a:r>
            <a:endParaRPr lang="zh-CN" altLang="en-US"/>
          </a:p>
          <a:p>
            <a:r>
              <a:rPr lang="zh-CN" altLang="en-US"/>
              <a:t>三档 </a:t>
            </a:r>
            <a:r>
              <a:rPr lang="en-US" altLang="zh-CN"/>
              <a:t>20</a:t>
            </a:r>
            <a:r>
              <a:rPr lang="zh-CN" altLang="en-US"/>
              <a:t>到</a:t>
            </a:r>
            <a:r>
              <a:rPr lang="en-US" altLang="zh-CN"/>
              <a:t>40</a:t>
            </a:r>
            <a:endParaRPr lang="en-US" altLang="zh-CN"/>
          </a:p>
          <a:p>
            <a:r>
              <a:rPr lang="zh-CN" altLang="en-US"/>
              <a:t>四档 </a:t>
            </a:r>
            <a:r>
              <a:rPr lang="en-US" altLang="zh-CN"/>
              <a:t>40</a:t>
            </a:r>
            <a:r>
              <a:rPr lang="zh-CN" altLang="en-US"/>
              <a:t>到</a:t>
            </a:r>
            <a:r>
              <a:rPr lang="en-US" altLang="zh-CN"/>
              <a:t>6,70</a:t>
            </a:r>
            <a:r>
              <a:rPr lang="zh-CN" altLang="en-US"/>
              <a:t>。。。。</a:t>
            </a:r>
            <a:endParaRPr lang="zh-CN" altLang="en-US"/>
          </a:p>
          <a:p>
            <a:r>
              <a:rPr lang="zh-CN" altLang="en-US"/>
              <a:t>混档 就是去混学位的。。。。</a:t>
            </a:r>
            <a:endParaRPr lang="en-US" altLang="zh-CN"/>
          </a:p>
          <a:p>
            <a:pPr marL="0" indent="0">
              <a:buNone/>
            </a:pPr>
            <a:endParaRPr lang="zh-CN" altLang="en-US"/>
          </a:p>
          <a:p>
            <a:r>
              <a:rPr lang="zh-CN" altLang="en-US"/>
              <a:t>成绩基本上平均分90/85/80/7</a:t>
            </a:r>
            <a:r>
              <a:rPr lang="en-US" altLang="zh-CN"/>
              <a:t>0</a:t>
            </a:r>
            <a:r>
              <a:rPr lang="zh-CN" altLang="en-US"/>
              <a:t>/，</a:t>
            </a:r>
            <a:r>
              <a:rPr lang="en-US" altLang="zh-CN"/>
              <a:t>top1%,5%,10%,30%</a:t>
            </a:r>
            <a:endParaRPr lang="zh-CN" altLang="en-US"/>
          </a:p>
          <a:p>
            <a:r>
              <a:rPr lang="zh-CN" altLang="en-US"/>
              <a:t>专业不同的话，录取分数也会有浮</a:t>
            </a:r>
            <a:endParaRPr lang="zh-CN" altLang="en-US"/>
          </a:p>
          <a:p>
            <a:r>
              <a:rPr lang="zh-CN" altLang="en-US"/>
              <a:t>其他国家也类似</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各个档次的影响</a:t>
            </a:r>
            <a:r>
              <a:rPr lang="zh-CN" altLang="en-US"/>
              <a:t>因素</a:t>
            </a:r>
            <a:endParaRPr lang="zh-CN" altLang="en-US"/>
          </a:p>
        </p:txBody>
      </p:sp>
      <p:sp>
        <p:nvSpPr>
          <p:cNvPr id="3" name="内容占位符 2"/>
          <p:cNvSpPr>
            <a:spLocks noGrp="1"/>
          </p:cNvSpPr>
          <p:nvPr>
            <p:ph idx="1"/>
          </p:nvPr>
        </p:nvSpPr>
        <p:spPr/>
        <p:txBody>
          <a:bodyPr/>
          <a:p>
            <a:r>
              <a:rPr lang="zh-CN" altLang="en-US">
                <a:sym typeface="+mn-ea"/>
              </a:rPr>
              <a:t>成绩加</a:t>
            </a:r>
            <a:r>
              <a:rPr lang="zh-CN" altLang="en-US">
                <a:sym typeface="+mn-ea"/>
              </a:rPr>
              <a:t>语言才是决定性</a:t>
            </a:r>
            <a:endParaRPr lang="zh-CN" altLang="en-US"/>
          </a:p>
          <a:p>
            <a:r>
              <a:rPr lang="zh-CN" altLang="en-US"/>
              <a:t>本科学校的确有关系，但不是决定性因素</a:t>
            </a:r>
            <a:endParaRPr lang="zh-CN" altLang="en-US"/>
          </a:p>
          <a:p>
            <a:r>
              <a:rPr lang="zh-CN" altLang="en-US"/>
              <a:t>跟世界格局有关系，热门地的学校要求比较</a:t>
            </a:r>
            <a:r>
              <a:rPr lang="zh-CN" altLang="en-US"/>
              <a:t>高</a:t>
            </a:r>
            <a:endParaRPr lang="zh-CN" altLang="en-US"/>
          </a:p>
          <a:p>
            <a:r>
              <a:rPr lang="zh-CN" altLang="en-US"/>
              <a:t>多了解每个学校的特殊情况。（</a:t>
            </a:r>
            <a:r>
              <a:rPr lang="en-US" altLang="zh-CN"/>
              <a:t>gap</a:t>
            </a:r>
            <a:r>
              <a:rPr lang="zh-CN" altLang="en-US"/>
              <a:t>一年的学生</a:t>
            </a:r>
            <a:r>
              <a:rPr lang="zh-CN" altLang="en-US"/>
              <a:t>之类。。。）</a:t>
            </a:r>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申前准备</a:t>
            </a:r>
            <a:endParaRPr lang="zh-CN" altLang="en-US"/>
          </a:p>
        </p:txBody>
      </p:sp>
      <p:sp>
        <p:nvSpPr>
          <p:cNvPr id="3" name="内容占位符 2"/>
          <p:cNvSpPr>
            <a:spLocks noGrp="1"/>
          </p:cNvSpPr>
          <p:nvPr>
            <p:ph idx="1"/>
          </p:nvPr>
        </p:nvSpPr>
        <p:spPr/>
        <p:txBody>
          <a:bodyPr/>
          <a:p>
            <a:r>
              <a:rPr lang="zh-CN" altLang="en-US" dirty="0">
                <a:sym typeface="+mn-ea"/>
              </a:rPr>
              <a:t>刷绩点：特别是主课</a:t>
            </a:r>
            <a:endParaRPr lang="zh-CN" altLang="en-US" dirty="0">
              <a:sym typeface="+mn-ea"/>
            </a:endParaRPr>
          </a:p>
          <a:p>
            <a:r>
              <a:rPr lang="zh-CN" altLang="en-US" dirty="0">
                <a:sym typeface="+mn-ea"/>
              </a:rPr>
              <a:t>抓亮点：有一两科，一两门技术说得出去</a:t>
            </a:r>
            <a:endParaRPr lang="zh-CN" altLang="en-US" dirty="0">
              <a:sym typeface="+mn-ea"/>
            </a:endParaRPr>
          </a:p>
          <a:p>
            <a:r>
              <a:rPr lang="zh-CN" altLang="en-US" dirty="0">
                <a:sym typeface="+mn-ea"/>
              </a:rPr>
              <a:t>拼项目：科研能力，导师能力</a:t>
            </a:r>
            <a:endParaRPr lang="zh-CN" altLang="en-US" dirty="0">
              <a:sym typeface="+mn-ea"/>
            </a:endParaRPr>
          </a:p>
          <a:p>
            <a:r>
              <a:rPr lang="zh-CN" altLang="en-US" dirty="0">
                <a:sym typeface="+mn-ea"/>
              </a:rPr>
              <a:t>做背景：竞赛，实践，工作</a:t>
            </a:r>
            <a:endParaRPr lang="zh-CN" altLang="en-US" dirty="0">
              <a:sym typeface="+mn-ea"/>
            </a:endParaRPr>
          </a:p>
          <a:p>
            <a:r>
              <a:rPr lang="zh-CN" altLang="en-US" dirty="0">
                <a:sym typeface="+mn-ea"/>
              </a:rPr>
              <a:t>出国考试：</a:t>
            </a:r>
            <a:endParaRPr lang="zh-CN" altLang="en-US" dirty="0">
              <a:sym typeface="+mn-ea"/>
            </a:endParaRPr>
          </a:p>
          <a:p>
            <a:r>
              <a:rPr lang="zh-CN" altLang="en-US" dirty="0"/>
              <a:t>托福</a:t>
            </a:r>
            <a:r>
              <a:rPr lang="en-US" altLang="zh-CN" dirty="0"/>
              <a:t>\GRE , </a:t>
            </a:r>
            <a:r>
              <a:rPr lang="zh-CN" altLang="zh-CN" dirty="0"/>
              <a:t>雅思， </a:t>
            </a:r>
            <a:r>
              <a:rPr lang="en-US" altLang="zh-CN" dirty="0"/>
              <a:t>PTE</a:t>
            </a:r>
            <a:r>
              <a:rPr lang="zh-CN" altLang="en-US" dirty="0"/>
              <a:t>， 询问是否可以去读语言。</a:t>
            </a:r>
            <a:endParaRPr lang="zh-CN" altLang="en-US" dirty="0"/>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申请准备</a:t>
            </a:r>
            <a:r>
              <a:rPr lang="en-US" altLang="zh-CN"/>
              <a:t>2</a:t>
            </a:r>
            <a:r>
              <a:rPr lang="zh-CN" altLang="en-US"/>
              <a:t>：时间表</a:t>
            </a:r>
            <a:endParaRPr lang="zh-CN" altLang="en-US"/>
          </a:p>
        </p:txBody>
      </p:sp>
      <p:sp>
        <p:nvSpPr>
          <p:cNvPr id="3" name="内容占位符 2"/>
          <p:cNvSpPr>
            <a:spLocks noGrp="1"/>
          </p:cNvSpPr>
          <p:nvPr>
            <p:ph idx="1"/>
          </p:nvPr>
        </p:nvSpPr>
        <p:spPr/>
        <p:txBody>
          <a:bodyPr/>
          <a:p>
            <a:r>
              <a:rPr lang="zh-CN" altLang="en-US">
                <a:sym typeface="+mn-ea"/>
              </a:rPr>
              <a:t>大三下学期：（3-6月）择校专业，准备申请材料文书，（6-9月）开具在读证明，6学期成绩单</a:t>
            </a:r>
            <a:endParaRPr lang="zh-CN" altLang="en-US"/>
          </a:p>
          <a:p>
            <a:r>
              <a:rPr lang="zh-CN" altLang="en-US">
                <a:sym typeface="+mn-ea"/>
              </a:rPr>
              <a:t>大四上学期：（9-次年</a:t>
            </a:r>
            <a:r>
              <a:rPr lang="en-US" altLang="zh-CN">
                <a:sym typeface="+mn-ea"/>
              </a:rPr>
              <a:t>2</a:t>
            </a:r>
            <a:r>
              <a:rPr lang="zh-CN" altLang="en-US">
                <a:sym typeface="+mn-ea"/>
              </a:rPr>
              <a:t>月）递交申请（网递或者邮寄材料），拿con-offer/full-offer</a:t>
            </a:r>
            <a:endParaRPr lang="zh-CN" altLang="en-US"/>
          </a:p>
          <a:p>
            <a:r>
              <a:rPr lang="zh-CN" altLang="en-US">
                <a:sym typeface="+mn-ea"/>
              </a:rPr>
              <a:t>（1-3月）成绩不够再考雅思，部分院校要求先交deposit</a:t>
            </a:r>
            <a:endParaRPr lang="zh-CN" altLang="en-US"/>
          </a:p>
          <a:p>
            <a:r>
              <a:rPr lang="zh-CN" altLang="en-US">
                <a:sym typeface="+mn-ea"/>
              </a:rPr>
              <a:t>大四下学期：（3-7月）：补充conditions（托福雅思，毕业证），雅思要是不达到要求可以申请语言班衔接主课，接受Offer交学费，办签证，找宿舍，订机票，入学。</a:t>
            </a:r>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择校技巧（</a:t>
            </a:r>
            <a:r>
              <a:rPr lang="en-US" altLang="zh-CN"/>
              <a:t>1</a:t>
            </a:r>
            <a:r>
              <a:rPr lang="zh-CN" altLang="en-US"/>
              <a:t>）四大排名榜</a:t>
            </a:r>
            <a:endParaRPr lang="zh-CN" altLang="en-US"/>
          </a:p>
        </p:txBody>
      </p:sp>
      <p:sp>
        <p:nvSpPr>
          <p:cNvPr id="3" name="内容占位符 2"/>
          <p:cNvSpPr>
            <a:spLocks noGrp="1"/>
          </p:cNvSpPr>
          <p:nvPr>
            <p:ph idx="1"/>
          </p:nvPr>
        </p:nvSpPr>
        <p:spPr/>
        <p:txBody>
          <a:bodyPr/>
          <a:p>
            <a:r>
              <a:rPr lang="zh-CN" altLang="en-US"/>
              <a:t>QS：https://www.topuniversities.com/university-rankings/world-university-rankings/2020</a:t>
            </a:r>
            <a:endParaRPr lang="zh-CN" altLang="en-US"/>
          </a:p>
          <a:p>
            <a:r>
              <a:rPr lang="zh-CN" altLang="en-US"/>
              <a:t>Times：https://www.timeshighereducation.com/cn/world-university-rankings</a:t>
            </a:r>
            <a:endParaRPr lang="zh-CN" altLang="en-US"/>
          </a:p>
          <a:p>
            <a:r>
              <a:rPr lang="zh-CN" altLang="en-US"/>
              <a:t>USNEWS：https://www.usnews.com/education/best-global-universities/rankings?int=a27a09</a:t>
            </a:r>
            <a:endParaRPr lang="zh-CN" altLang="en-US"/>
          </a:p>
          <a:p>
            <a:r>
              <a:rPr lang="zh-CN" altLang="en-US"/>
              <a:t>ARWU：http://www.shanghairanking.com/ARWU2019.html</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择校技巧：分析方法</a:t>
            </a:r>
            <a:endParaRPr lang="zh-CN" altLang="en-US"/>
          </a:p>
        </p:txBody>
      </p:sp>
      <p:sp>
        <p:nvSpPr>
          <p:cNvPr id="3" name="内容占位符 2"/>
          <p:cNvSpPr>
            <a:spLocks noGrp="1"/>
          </p:cNvSpPr>
          <p:nvPr>
            <p:ph idx="1"/>
          </p:nvPr>
        </p:nvSpPr>
        <p:spPr/>
        <p:txBody>
          <a:bodyPr/>
          <a:p>
            <a:r>
              <a:rPr lang="zh-CN" altLang="en-US"/>
              <a:t>1、根据学历层次和专业方向，具体分析和比较</a:t>
            </a:r>
            <a:endParaRPr lang="zh-CN" altLang="en-US"/>
          </a:p>
          <a:p>
            <a:r>
              <a:rPr lang="zh-CN" altLang="en-US"/>
              <a:t>重在选择和自己情况匹配度较高的院校。</a:t>
            </a:r>
            <a:endParaRPr lang="zh-CN" altLang="en-US"/>
          </a:p>
          <a:p>
            <a:r>
              <a:rPr lang="zh-CN" altLang="en-US"/>
              <a:t>既有最理想的院校，又有稳妥的院校和保底型院校，最终的录取成功率才高，而不要盯着某一档次的</a:t>
            </a:r>
            <a:endParaRPr lang="zh-CN" altLang="en-US"/>
          </a:p>
          <a:p>
            <a:r>
              <a:rPr lang="zh-CN" altLang="en-US"/>
              <a:t>世界</a:t>
            </a:r>
            <a:r>
              <a:rPr lang="en-US" altLang="zh-CN"/>
              <a:t>top 20</a:t>
            </a:r>
            <a:r>
              <a:rPr lang="zh-CN" altLang="en-US"/>
              <a:t>之后，差</a:t>
            </a:r>
            <a:r>
              <a:rPr lang="en-US" altLang="zh-CN"/>
              <a:t>20</a:t>
            </a:r>
            <a:r>
              <a:rPr lang="zh-CN" altLang="en-US"/>
              <a:t>名基本差别不太大</a:t>
            </a:r>
            <a:endParaRPr lang="zh-CN" altLang="en-US"/>
          </a:p>
          <a:p>
            <a:r>
              <a:rPr lang="zh-CN" altLang="en-US"/>
              <a:t>学校特点、学生的个性化需求、学校的学术氛围、学费、专业方向、地理位置、在校人数、申请成功率等都应是选校时的参考因素。不要盲目迷信排名</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6846"/>
</p:tagLst>
</file>

<file path=ppt/tags/tag10.xml><?xml version="1.0" encoding="utf-8"?>
<p:tagLst xmlns:p="http://schemas.openxmlformats.org/presentationml/2006/main">
  <p:tag name="KSO_WM_BEAUTIFY_FLAG" val="#wm#"/>
  <p:tag name="KSO_WM_TEMPLATE_CATEGORY" val="custom"/>
  <p:tag name="KSO_WM_TEMPLATE_INDEX" val="20186846"/>
</p:tagLst>
</file>

<file path=ppt/tags/tag11.xml><?xml version="1.0" encoding="utf-8"?>
<p:tagLst xmlns:p="http://schemas.openxmlformats.org/presentationml/2006/main">
  <p:tag name="KSO_WM_BEAUTIFY_FLAG" val="#wm#"/>
  <p:tag name="KSO_WM_TEMPLATE_CATEGORY" val="custom"/>
  <p:tag name="KSO_WM_TEMPLATE_INDEX" val="20186846"/>
</p:tagLst>
</file>

<file path=ppt/tags/tag12.xml><?xml version="1.0" encoding="utf-8"?>
<p:tagLst xmlns:p="http://schemas.openxmlformats.org/presentationml/2006/main">
  <p:tag name="KSO_WM_BEAUTIFY_FLAG" val="#wm#"/>
  <p:tag name="KSO_WM_TEMPLATE_CATEGORY" val="custom"/>
  <p:tag name="KSO_WM_TEMPLATE_INDEX" val="20186846"/>
</p:tagLst>
</file>

<file path=ppt/tags/tag13.xml><?xml version="1.0" encoding="utf-8"?>
<p:tagLst xmlns:p="http://schemas.openxmlformats.org/presentationml/2006/main">
  <p:tag name="KSO_WM_BEAUTIFY_FLAG" val="#wm#"/>
  <p:tag name="KSO_WM_TEMPLATE_CATEGORY" val="custom"/>
  <p:tag name="KSO_WM_TEMPLATE_INDEX" val="20186846"/>
</p:tagLst>
</file>

<file path=ppt/tags/tag14.xml><?xml version="1.0" encoding="utf-8"?>
<p:tagLst xmlns:p="http://schemas.openxmlformats.org/presentationml/2006/main">
  <p:tag name="KSO_WM_BEAUTIFY_FLAG" val="#wm#"/>
  <p:tag name="KSO_WM_TEMPLATE_CATEGORY" val="custom"/>
  <p:tag name="KSO_WM_TEMPLATE_INDEX" val="20186846"/>
</p:tagLst>
</file>

<file path=ppt/tags/tag15.xml><?xml version="1.0" encoding="utf-8"?>
<p:tagLst xmlns:p="http://schemas.openxmlformats.org/presentationml/2006/main">
  <p:tag name="KSO_WM_BEAUTIFY_FLAG" val="#wm#"/>
  <p:tag name="KSO_WM_TEMPLATE_CATEGORY" val="custom"/>
  <p:tag name="KSO_WM_TEMPLATE_INDEX" val="20186846"/>
</p:tagLst>
</file>

<file path=ppt/tags/tag16.xml><?xml version="1.0" encoding="utf-8"?>
<p:tagLst xmlns:p="http://schemas.openxmlformats.org/presentationml/2006/main">
  <p:tag name="KSO_WM_BEAUTIFY_FLAG" val="#wm#"/>
  <p:tag name="KSO_WM_TEMPLATE_CATEGORY" val="custom"/>
  <p:tag name="KSO_WM_TEMPLATE_INDEX" val="20186846"/>
</p:tagLst>
</file>

<file path=ppt/tags/tag17.xml><?xml version="1.0" encoding="utf-8"?>
<p:tagLst xmlns:p="http://schemas.openxmlformats.org/presentationml/2006/main">
  <p:tag name="KSO_WM_BEAUTIFY_FLAG" val="#wm#"/>
  <p:tag name="KSO_WM_TEMPLATE_CATEGORY" val="custom"/>
  <p:tag name="KSO_WM_TEMPLATE_INDEX" val="20186846"/>
</p:tagLst>
</file>

<file path=ppt/tags/tag18.xml><?xml version="1.0" encoding="utf-8"?>
<p:tagLst xmlns:p="http://schemas.openxmlformats.org/presentationml/2006/main">
  <p:tag name="KSO_WM_BEAUTIFY_FLAG" val="#wm#"/>
  <p:tag name="KSO_WM_TEMPLATE_CATEGORY" val="custom"/>
  <p:tag name="KSO_WM_TEMPLATE_INDEX" val="20186846"/>
</p:tagLst>
</file>

<file path=ppt/tags/tag19.xml><?xml version="1.0" encoding="utf-8"?>
<p:tagLst xmlns:p="http://schemas.openxmlformats.org/presentationml/2006/main">
  <p:tag name="KSO_WM_BEAUTIFY_FLAG" val="#wm#"/>
  <p:tag name="KSO_WM_TEMPLATE_CATEGORY" val="custom"/>
  <p:tag name="KSO_WM_TEMPLATE_INDEX" val="20186846"/>
</p:tagLst>
</file>

<file path=ppt/tags/tag2.xml><?xml version="1.0" encoding="utf-8"?>
<p:tagLst xmlns:p="http://schemas.openxmlformats.org/presentationml/2006/main">
  <p:tag name="KSO_WM_TAG_VERSION" val="1.0"/>
  <p:tag name="KSO_WM_TEMPLATE_CATEGORY" val="custom"/>
  <p:tag name="KSO_WM_TEMPLATE_INDEX" val="20186846"/>
</p:tagLst>
</file>

<file path=ppt/tags/tag20.xml><?xml version="1.0" encoding="utf-8"?>
<p:tagLst xmlns:p="http://schemas.openxmlformats.org/presentationml/2006/main">
  <p:tag name="KSO_WM_BEAUTIFY_FLAG" val="#wm#"/>
  <p:tag name="KSO_WM_TEMPLATE_CATEGORY" val="custom"/>
  <p:tag name="KSO_WM_TEMPLATE_INDEX" val="20186846"/>
</p:tagLst>
</file>

<file path=ppt/tags/tag21.xml><?xml version="1.0" encoding="utf-8"?>
<p:tagLst xmlns:p="http://schemas.openxmlformats.org/presentationml/2006/main">
  <p:tag name="KSO_WM_BEAUTIFY_FLAG" val="#wm#"/>
  <p:tag name="KSO_WM_TEMPLATE_CATEGORY" val="custom"/>
  <p:tag name="KSO_WM_TEMPLATE_INDEX" val="20186846"/>
</p:tagLst>
</file>

<file path=ppt/tags/tag22.xml><?xml version="1.0" encoding="utf-8"?>
<p:tagLst xmlns:p="http://schemas.openxmlformats.org/presentationml/2006/main">
  <p:tag name="KSO_WM_UNIT_PLACING_PICTURE_USER_VIEWPORT" val="{&quot;height&quot;:5904,&quot;width&quot;:10776}"/>
</p:tagLst>
</file>

<file path=ppt/tags/tag23.xml><?xml version="1.0" encoding="utf-8"?>
<p:tagLst xmlns:p="http://schemas.openxmlformats.org/presentationml/2006/main">
  <p:tag name="KSO_WM_BEAUTIFY_FLAG" val="#wm#"/>
  <p:tag name="KSO_WM_TEMPLATE_CATEGORY" val="custom"/>
  <p:tag name="KSO_WM_TEMPLATE_INDEX" val="20186846"/>
</p:tagLst>
</file>

<file path=ppt/tags/tag24.xml><?xml version="1.0" encoding="utf-8"?>
<p:tagLst xmlns:p="http://schemas.openxmlformats.org/presentationml/2006/main">
  <p:tag name="KSO_WM_BEAUTIFY_FLAG" val="#wm#"/>
  <p:tag name="KSO_WM_TEMPLATE_CATEGORY" val="custom"/>
  <p:tag name="KSO_WM_TEMPLATE_INDEX" val="20186846"/>
</p:tagLst>
</file>

<file path=ppt/tags/tag25.xml><?xml version="1.0" encoding="utf-8"?>
<p:tagLst xmlns:p="http://schemas.openxmlformats.org/presentationml/2006/main">
  <p:tag name="KSO_WM_BEAUTIFY_FLAG" val="#wm#"/>
  <p:tag name="KSO_WM_TEMPLATE_CATEGORY" val="custom"/>
  <p:tag name="KSO_WM_TEMPLATE_INDEX" val="20186846"/>
</p:tagLst>
</file>

<file path=ppt/tags/tag26.xml><?xml version="1.0" encoding="utf-8"?>
<p:tagLst xmlns:p="http://schemas.openxmlformats.org/presentationml/2006/main">
  <p:tag name="KSO_WM_BEAUTIFY_FLAG" val="#wm#"/>
  <p:tag name="KSO_WM_TEMPLATE_CATEGORY" val="custom"/>
  <p:tag name="KSO_WM_TEMPLATE_INDEX" val="20186846"/>
</p:tagLst>
</file>

<file path=ppt/tags/tag27.xml><?xml version="1.0" encoding="utf-8"?>
<p:tagLst xmlns:p="http://schemas.openxmlformats.org/presentationml/2006/main">
  <p:tag name="KSO_WM_BEAUTIFY_FLAG" val="#wm#"/>
  <p:tag name="KSO_WM_TEMPLATE_CATEGORY" val="custom"/>
  <p:tag name="KSO_WM_TEMPLATE_INDEX" val="20186846"/>
</p:tagLst>
</file>

<file path=ppt/tags/tag28.xml><?xml version="1.0" encoding="utf-8"?>
<p:tagLst xmlns:p="http://schemas.openxmlformats.org/presentationml/2006/main">
  <p:tag name="KSO_WM_BEAUTIFY_FLAG" val="#wm#"/>
  <p:tag name="KSO_WM_TEMPLATE_CATEGORY" val="custom"/>
  <p:tag name="KSO_WM_TEMPLATE_INDEX" val="20186846"/>
</p:tagLst>
</file>

<file path=ppt/tags/tag29.xml><?xml version="1.0" encoding="utf-8"?>
<p:tagLst xmlns:p="http://schemas.openxmlformats.org/presentationml/2006/main">
  <p:tag name="KSO_WM_BEAUTIFY_FLAG" val="#wm#"/>
  <p:tag name="KSO_WM_TEMPLATE_CATEGORY" val="custom"/>
  <p:tag name="KSO_WM_TEMPLATE_INDEX" val="20186846"/>
</p:tagLst>
</file>

<file path=ppt/tags/tag3.xml><?xml version="1.0" encoding="utf-8"?>
<p:tagLst xmlns:p="http://schemas.openxmlformats.org/presentationml/2006/main">
  <p:tag name="KSO_WM_TEMPLATE_CATEGORY" val="custom"/>
  <p:tag name="KSO_WM_TEMPLATE_INDEX" val="20186846"/>
  <p:tag name="KSO_WM_TAG_VERSION" val="1.0"/>
  <p:tag name="KSO_WM_TEMPLATE_THUMBS_INDEX" val="1、9、12、16、19、22"/>
  <p:tag name="KSO_WM_BEAUTIFY_FLAG" val="#wm#"/>
</p:tagLst>
</file>

<file path=ppt/tags/tag30.xml><?xml version="1.0" encoding="utf-8"?>
<p:tagLst xmlns:p="http://schemas.openxmlformats.org/presentationml/2006/main">
  <p:tag name="KSO_WM_BEAUTIFY_FLAG" val="#wm#"/>
  <p:tag name="KSO_WM_TEMPLATE_CATEGORY" val="custom"/>
  <p:tag name="KSO_WM_TEMPLATE_INDEX" val="20186846"/>
</p:tagLst>
</file>

<file path=ppt/tags/tag31.xml><?xml version="1.0" encoding="utf-8"?>
<p:tagLst xmlns:p="http://schemas.openxmlformats.org/presentationml/2006/main">
  <p:tag name="KSO_WM_BEAUTIFY_FLAG" val="#wm#"/>
  <p:tag name="KSO_WM_TEMPLATE_CATEGORY" val="custom"/>
  <p:tag name="KSO_WM_TEMPLATE_INDEX" val="20186846"/>
</p:tagLst>
</file>

<file path=ppt/tags/tag32.xml><?xml version="1.0" encoding="utf-8"?>
<p:tagLst xmlns:p="http://schemas.openxmlformats.org/presentationml/2006/main">
  <p:tag name="KSO_WM_BEAUTIFY_FLAG" val="#wm#"/>
  <p:tag name="KSO_WM_TEMPLATE_CATEGORY" val="custom"/>
  <p:tag name="KSO_WM_TEMPLATE_INDEX" val="20186846"/>
</p:tagLst>
</file>

<file path=ppt/tags/tag33.xml><?xml version="1.0" encoding="utf-8"?>
<p:tagLst xmlns:p="http://schemas.openxmlformats.org/presentationml/2006/main">
  <p:tag name="KSO_WM_BEAUTIFY_FLAG" val="#wm#"/>
  <p:tag name="KSO_WM_TEMPLATE_CATEGORY" val="custom"/>
  <p:tag name="KSO_WM_TEMPLATE_INDEX" val="20186846"/>
</p:tagLst>
</file>

<file path=ppt/tags/tag34.xml><?xml version="1.0" encoding="utf-8"?>
<p:tagLst xmlns:p="http://schemas.openxmlformats.org/presentationml/2006/main">
  <p:tag name="KSO_WM_BEAUTIFY_FLAG" val="#wm#"/>
  <p:tag name="KSO_WM_TEMPLATE_CATEGORY" val="custom"/>
  <p:tag name="KSO_WM_TEMPLATE_INDEX" val="20186846"/>
</p:tagLst>
</file>

<file path=ppt/tags/tag35.xml><?xml version="1.0" encoding="utf-8"?>
<p:tagLst xmlns:p="http://schemas.openxmlformats.org/presentationml/2006/main">
  <p:tag name="COMMONDATA" val="eyJoZGlkIjoiOTk3ZThhNTkzMGRjMWZiOTVlNGU4NGE2MjNmODA4MWYifQ=="/>
  <p:tag name="commondata" val="eyJoZGlkIjoiODhmZWNhMzEwODA4MGZhZDkwNTZkZTE0NjhkN2I5NjgifQ=="/>
</p:tagLst>
</file>

<file path=ppt/tags/tag4.xml><?xml version="1.0" encoding="utf-8"?>
<p:tagLst xmlns:p="http://schemas.openxmlformats.org/presentationml/2006/main">
  <p:tag name="KSO_WM_TAG_VERSION" val="1.0"/>
  <p:tag name="KSO_WM_BEAUTIFY_FLAG" val="#wm#"/>
  <p:tag name="KSO_WM_UNIT_TYPE" val="i"/>
  <p:tag name="KSO_WM_UNIT_ID" val="custom20186846_1*i*0"/>
  <p:tag name="KSO_WM_TEMPLATE_CATEGORY" val="custom"/>
  <p:tag name="KSO_WM_TEMPLATE_INDEX" val="20186846"/>
  <p:tag name="KSO_WM_UNIT_INDEX" val="0"/>
</p:tagLst>
</file>

<file path=ppt/tags/tag5.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a*1"/>
  <p:tag name="KSO_WM_UNIT_LAYERLEVEL" val="1"/>
  <p:tag name="KSO_WM_UNIT_VALUE" val="12"/>
  <p:tag name="KSO_WM_UNIT_ISCONTENTSTITLE" val="0"/>
  <p:tag name="KSO_WM_UNIT_HIGHLIGHT" val="0"/>
  <p:tag name="KSO_WM_UNIT_COMPATIBLE" val="0"/>
  <p:tag name="KSO_WM_UNIT_CLEAR" val="0"/>
  <p:tag name="KSO_WM_BEAUTIFY_FLAG" val="#wm#"/>
  <p:tag name="KSO_WM_TAG_VERSION" val="1.0"/>
  <p:tag name="KSO_WM_UNIT_PRESET_TEXT" val="蓝色简洁毕业答辩模板"/>
</p:tagLst>
</file>

<file path=ppt/tags/tag6.xml><?xml version="1.0" encoding="utf-8"?>
<p:tagLst xmlns:p="http://schemas.openxmlformats.org/presentationml/2006/main">
  <p:tag name="KSO_WM_TEMPLATE_CATEGORY" val="custom"/>
  <p:tag name="KSO_WM_TEMPLATE_INDEX" val="20186846"/>
  <p:tag name="KSO_WM_TAG_VERSION" val="1.0"/>
  <p:tag name="KSO_WM_SLIDE_ID" val="custom20186846_1"/>
  <p:tag name="KSO_WM_SLIDE_INDEX" val="1"/>
  <p:tag name="KSO_WM_SLIDE_ITEM_CNT" val="2"/>
  <p:tag name="KSO_WM_SLIDE_LAYOUT" val="a_b"/>
  <p:tag name="KSO_WM_SLIDE_LAYOUT_CNT" val="1_1"/>
  <p:tag name="KSO_WM_SLIDE_TYPE" val="title"/>
  <p:tag name="KSO_WM_TEMPLATE_THUMBS_INDEX" val="1、9、12、16、19、22、"/>
  <p:tag name="KSO_WM_BEAUTIFY_FLAG" val="#wm#"/>
  <p:tag name="KSO_WM_SLIDE_SUBTYPE" val="pureTxt"/>
  <p:tag name="KSO_WM_SLIDE_MODEL_TYPE" val="cover"/>
</p:tagLst>
</file>

<file path=ppt/tags/tag7.xml><?xml version="1.0" encoding="utf-8"?>
<p:tagLst xmlns:p="http://schemas.openxmlformats.org/presentationml/2006/main">
  <p:tag name="KSO_WM_TEMPLATE_CATEGORY" val="custom"/>
  <p:tag name="KSO_WM_TEMPLATE_INDEX" val="201868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Lst>
</file>

<file path=ppt/tags/tag8.xml><?xml version="1.0" encoding="utf-8"?>
<p:tagLst xmlns:p="http://schemas.openxmlformats.org/presentationml/2006/main">
  <p:tag name="KSO_WM_TEMPLATE_CATEGORY" val="custom"/>
  <p:tag name="KSO_WM_TEMPLATE_INDEX" val="2018684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ID" val="custom20186846_2*f*1"/>
  <p:tag name="KSO_WM_UNIT_TYPE" val="f"/>
</p:tagLst>
</file>

<file path=ppt/tags/tag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6846_2"/>
  <p:tag name="KSO_WM_TAG_VERSION" val="1.0"/>
  <p:tag name="KSO_WM_TEMPLATE_INDEX" val="20186846"/>
  <p:tag name="KSO_WM_TEMPLATE_CATEGORY" val="custom"/>
  <p:tag name="KSO_WM_SLIDE_SUBTYPE" val="pureTxt"/>
</p:tagLst>
</file>

<file path=ppt/theme/theme1.xml><?xml version="1.0" encoding="utf-8"?>
<a:theme xmlns:a="http://schemas.openxmlformats.org/drawingml/2006/main" name="自定义设计方案">
  <a:themeElements>
    <a:clrScheme name="自定义 207">
      <a:dk1>
        <a:srgbClr val="000000"/>
      </a:dk1>
      <a:lt1>
        <a:srgbClr val="FFFFFF"/>
      </a:lt1>
      <a:dk2>
        <a:srgbClr val="1CADE4"/>
      </a:dk2>
      <a:lt2>
        <a:srgbClr val="DFE3E5"/>
      </a:lt2>
      <a:accent1>
        <a:srgbClr val="1CADE4"/>
      </a:accent1>
      <a:accent2>
        <a:srgbClr val="2683C6"/>
      </a:accent2>
      <a:accent3>
        <a:srgbClr val="27CED7"/>
      </a:accent3>
      <a:accent4>
        <a:srgbClr val="42BA97"/>
      </a:accent4>
      <a:accent5>
        <a:srgbClr val="3E8853"/>
      </a:accent5>
      <a:accent6>
        <a:srgbClr val="FFFFFF"/>
      </a:accent6>
      <a:hlink>
        <a:srgbClr val="6EAC1C"/>
      </a:hlink>
      <a:folHlink>
        <a:srgbClr val="B26B0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3678</Words>
  <Application>WPS 演示</Application>
  <PresentationFormat>宽屏</PresentationFormat>
  <Paragraphs>239</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Arial</vt:lpstr>
      <vt:lpstr>宋体</vt:lpstr>
      <vt:lpstr>Wingdings</vt:lpstr>
      <vt:lpstr>Arial Black</vt:lpstr>
      <vt:lpstr>Times New Roman</vt:lpstr>
      <vt:lpstr>Arial</vt:lpstr>
      <vt:lpstr>Calibri</vt:lpstr>
      <vt:lpstr>微软雅黑</vt:lpstr>
      <vt:lpstr>Arial Unicode MS</vt:lpstr>
      <vt:lpstr>黑体</vt:lpstr>
      <vt:lpstr>自定义设计方案</vt:lpstr>
      <vt:lpstr>Pixel</vt:lpstr>
      <vt:lpstr>申请之诀             国际教育与跨文化交流 第五讲</vt:lpstr>
      <vt:lpstr>提纲：申请步骤</vt:lpstr>
      <vt:lpstr>1.自审环节</vt:lpstr>
      <vt:lpstr>1.自审环节：成绩与学校档次 英国为例</vt:lpstr>
      <vt:lpstr>各个档次的影响因素</vt:lpstr>
      <vt:lpstr>2.申前准备</vt:lpstr>
      <vt:lpstr>申请准备2：时间表</vt:lpstr>
      <vt:lpstr>3.择校技巧（1）四大排名榜</vt:lpstr>
      <vt:lpstr>择校技巧：分析方法</vt:lpstr>
      <vt:lpstr>PowerPoint 演示文稿</vt:lpstr>
      <vt:lpstr>PowerPoint 演示文稿</vt:lpstr>
      <vt:lpstr>PowerPoint 演示文稿</vt:lpstr>
      <vt:lpstr>其他因素</vt:lpstr>
      <vt:lpstr>考虑目前的国际形势：</vt:lpstr>
      <vt:lpstr>中外合作办学！！！</vt:lpstr>
      <vt:lpstr>4.申请材料的准备</vt:lpstr>
      <vt:lpstr>cv注意事项</vt:lpstr>
      <vt:lpstr>PS注意事项：故事讲圆，弥补缺点。</vt:lpstr>
      <vt:lpstr>推荐信要点</vt:lpstr>
      <vt:lpstr>4.材料递交：</vt:lpstr>
      <vt:lpstr>5.沟通与询问</vt:lpstr>
      <vt:lpstr>6.获得offer 与确认</vt:lpstr>
      <vt:lpstr>7.行前准备</vt:lpstr>
      <vt:lpstr>留学中介的问题</vt:lpstr>
      <vt:lpstr>使用中介时几个注意点</vt:lpstr>
      <vt:lpstr>思考问题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patrick临风</cp:lastModifiedBy>
  <cp:revision>29</cp:revision>
  <dcterms:created xsi:type="dcterms:W3CDTF">2018-04-02T07:30:00Z</dcterms:created>
  <dcterms:modified xsi:type="dcterms:W3CDTF">2024-03-20T11:04:07Z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5DC56C0F48A34A89926CCCB6C750F265</vt:lpwstr>
  </property>
</Properties>
</file>