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457" r:id="rId2"/>
    <p:sldId id="398" r:id="rId3"/>
    <p:sldId id="426" r:id="rId4"/>
    <p:sldId id="442" r:id="rId5"/>
    <p:sldId id="448" r:id="rId6"/>
    <p:sldId id="443" r:id="rId7"/>
    <p:sldId id="444" r:id="rId8"/>
    <p:sldId id="452" r:id="rId9"/>
    <p:sldId id="454" r:id="rId10"/>
    <p:sldId id="461" r:id="rId11"/>
    <p:sldId id="377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00"/>
    <a:srgbClr val="FF0066"/>
    <a:srgbClr val="0E302F"/>
    <a:srgbClr val="006666"/>
    <a:srgbClr val="0000FF"/>
    <a:srgbClr val="7030A0"/>
    <a:srgbClr val="292929"/>
    <a:srgbClr val="4D4D4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8" autoAdjust="0"/>
    <p:restoredTop sz="97885" autoAdjust="0"/>
  </p:normalViewPr>
  <p:slideViewPr>
    <p:cSldViewPr snapToObjects="1">
      <p:cViewPr>
        <p:scale>
          <a:sx n="100" d="100"/>
          <a:sy n="100" d="100"/>
        </p:scale>
        <p:origin x="888" y="-9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335A6F6C-CB7B-4B27-82DC-7D98304A2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D8CB9931-398D-4699-B65F-D36E8970DD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0" name="Rectangle 4">
            <a:extLst>
              <a:ext uri="{FF2B5EF4-FFF2-40B4-BE49-F238E27FC236}">
                <a16:creationId xmlns:a16="http://schemas.microsoft.com/office/drawing/2014/main" id="{12A28787-79E1-42C6-91D8-AA894FD0E1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1" name="Rectangle 5">
            <a:extLst>
              <a:ext uri="{FF2B5EF4-FFF2-40B4-BE49-F238E27FC236}">
                <a16:creationId xmlns:a16="http://schemas.microsoft.com/office/drawing/2014/main" id="{D676CAD4-93FC-429D-A805-804DC724C2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C61AE60-B9D4-42E7-AC7A-D937D48F68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912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D4712-BB5B-4640-A894-3A224A0A43E2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43590-60A0-4A92-8B90-40FAC91FD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8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3590-60A0-4A92-8B90-40FAC91FD64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BDA-BEA1-41E7-B783-FAFB49DD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E0F44-CA4B-4740-A599-F6A86871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4FAF2-EBE1-4481-BF59-249249E08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7B5AD-B541-44A1-9D16-93B676174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61142-93AB-471A-BB1B-C210294A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46743-B6BC-4BA1-A600-B3495878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F5EF6-6F57-42CE-B1B1-017A4D6F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45E33-6E08-4FEA-A175-FAE56672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9250-87A6-4AAB-B37E-EEEFD44A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4CC22-ED9B-492A-8EED-7616EC546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0F73B-9F03-4F62-9CE9-6F1719E6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44E1D-889D-4339-B103-F399E88C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22EB8-589C-4027-A6F0-F99CC5E1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D2BB1-FC5D-4D92-9E45-79FE2835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71923F-E853-44B2-9087-95083B86B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6C908B-F78B-4F3A-BCB4-76D45D1E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75F11-3E4C-4E64-BA35-55D4DA3F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97DD0-4257-4088-9D25-C255C4FB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772CE-21B6-4E4F-8637-4A067C31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9FED6-0973-41F2-88C8-D7DE270F7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258DF-1B17-42C4-87B2-53629DFA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0434FB-CED8-4B1C-A2B1-5983E8EDA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98D2A4-747B-4B2D-8CA3-32A189D7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20"/>
          <p:cNvGrpSpPr>
            <a:grpSpLocks/>
          </p:cNvGrpSpPr>
          <p:nvPr userDrawn="1"/>
        </p:nvGrpSpPr>
        <p:grpSpPr bwMode="auto"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8B765DA6-15B0-4A70-8199-4757B13934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9152B9-8B8B-49F4-A918-87011B645C41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471569" y="6479382"/>
            <a:ext cx="327025" cy="198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EEF684-269C-47C7-8FE9-35EE2BD5EAB2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8019256" y="6479382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030" name="Group 25"/>
          <p:cNvGrpSpPr>
            <a:grpSpLocks/>
          </p:cNvGrpSpPr>
          <p:nvPr userDrawn="1"/>
        </p:nvGrpSpPr>
        <p:grpSpPr bwMode="auto"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E259C84F-6867-4ECE-8873-8A9CCC4EF0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1" name="Picture 37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3"/>
          <p:cNvSpPr>
            <a:spLocks noChangeArrowheads="1"/>
          </p:cNvSpPr>
          <p:nvPr userDrawn="1"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3" name="Rectangle 34"/>
          <p:cNvSpPr>
            <a:spLocks noChangeArrowheads="1"/>
          </p:cNvSpPr>
          <p:nvPr userDrawn="1"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1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9996.htm" TargetMode="External"/><Relationship Id="rId2" Type="http://schemas.openxmlformats.org/officeDocument/2006/relationships/hyperlink" Target="http://baike.baidu.com/view/376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http://nobelprize.org/nobel_prizes/physics/laureates/1925/hertz.jpg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baike.baidu.com/view/267121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46877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8193.htm" TargetMode="External"/><Relationship Id="rId2" Type="http://schemas.openxmlformats.org/officeDocument/2006/relationships/hyperlink" Target="http://baike.baidu.com/view/10954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大学物理实验</a:t>
            </a: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1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3851919" y="2386013"/>
            <a:ext cx="4647555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 dirty="0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光敏电阻特性研究</a:t>
            </a: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B76871-BDA8-46D3-AC33-7BD7841D2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46" y="975568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、画伏安特性曲线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CFA115B-9EEB-48DC-B133-8C557177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67" y="1391864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、光照特性曲线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5C732697-127B-4D6C-8B01-56208CAC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67" y="1808161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、写实验结论</a:t>
            </a:r>
          </a:p>
        </p:txBody>
      </p:sp>
      <p:graphicFrame>
        <p:nvGraphicFramePr>
          <p:cNvPr id="9" name="Object 23">
            <a:extLst>
              <a:ext uri="{FF2B5EF4-FFF2-40B4-BE49-F238E27FC236}">
                <a16:creationId xmlns:a16="http://schemas.microsoft.com/office/drawing/2014/main" id="{835B06A2-A02E-48B6-9849-1D0CB32E5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988526"/>
              </p:ext>
            </p:extLst>
          </p:nvPr>
        </p:nvGraphicFramePr>
        <p:xfrm>
          <a:off x="366802" y="2974184"/>
          <a:ext cx="3600450" cy="311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图表" r:id="rId3" imgW="2533802" imgH="2190902" progId="Excel.Chart.8">
                  <p:embed/>
                </p:oleObj>
              </mc:Choice>
              <mc:Fallback>
                <p:oleObj name="图表" r:id="rId3" imgW="2533802" imgH="2190902" progId="Excel.Chart.8">
                  <p:embed/>
                  <p:pic>
                    <p:nvPicPr>
                      <p:cNvPr id="616471" name="Object 23">
                        <a:extLst>
                          <a:ext uri="{FF2B5EF4-FFF2-40B4-BE49-F238E27FC236}">
                            <a16:creationId xmlns:a16="http://schemas.microsoft.com/office/drawing/2014/main" id="{7D161022-D2B8-49C9-8A5B-29F6C32CA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02" y="2974184"/>
                        <a:ext cx="3600450" cy="311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>
            <a:extLst>
              <a:ext uri="{FF2B5EF4-FFF2-40B4-BE49-F238E27FC236}">
                <a16:creationId xmlns:a16="http://schemas.microsoft.com/office/drawing/2014/main" id="{BF0E4F18-F469-401C-98B7-602E6BDB7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879382"/>
              </p:ext>
            </p:extLst>
          </p:nvPr>
        </p:nvGraphicFramePr>
        <p:xfrm>
          <a:off x="4283968" y="3429000"/>
          <a:ext cx="4143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图表" r:id="rId5" imgW="4257751" imgH="2809951" progId="Excel.Chart.8">
                  <p:embed/>
                </p:oleObj>
              </mc:Choice>
              <mc:Fallback>
                <p:oleObj name="图表" r:id="rId5" imgW="4257751" imgH="2809951" progId="Excel.Chart.8">
                  <p:embed/>
                  <p:pic>
                    <p:nvPicPr>
                      <p:cNvPr id="616472" name="Object 24">
                        <a:extLst>
                          <a:ext uri="{FF2B5EF4-FFF2-40B4-BE49-F238E27FC236}">
                            <a16:creationId xmlns:a16="http://schemas.microsoft.com/office/drawing/2014/main" id="{BC403649-C60E-4CA6-8F56-B03BC8356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429000"/>
                        <a:ext cx="41433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8DFC393-6995-4F3B-AF68-319D88AE0B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9" y="908720"/>
            <a:ext cx="3362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84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1908175" y="1687513"/>
            <a:ext cx="5873750" cy="2897187"/>
            <a:chOff x="1202" y="1063"/>
            <a:chExt cx="3700" cy="1825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202" y="2523"/>
              <a:ext cx="37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BottomLeft">
                <a:rot lat="0" lon="0" rev="0"/>
              </a:camera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en-US" altLang="zh-CN" sz="5400" dirty="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5400" dirty="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539552" y="71696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历史回眸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36C3D7-CD66-4AAA-9D9E-0E1B4E00BD0E}"/>
              </a:ext>
            </a:extLst>
          </p:cNvPr>
          <p:cNvSpPr txBox="1"/>
          <p:nvPr/>
        </p:nvSpPr>
        <p:spPr>
          <a:xfrm>
            <a:off x="606299" y="1390460"/>
            <a:ext cx="48611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光电效应由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德国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物理学家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赫兹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1887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年发现，对发展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量子理论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起了根本性作用。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4" name="Picture 5" descr="Gustav Ludwig Hertz">
            <a:extLst>
              <a:ext uri="{FF2B5EF4-FFF2-40B4-BE49-F238E27FC236}">
                <a16:creationId xmlns:a16="http://schemas.microsoft.com/office/drawing/2014/main" id="{9032D407-F54F-4B9B-9F69-EA6A644C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85" y="1556792"/>
            <a:ext cx="15509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>
            <a:extLst>
              <a:ext uri="{FF2B5EF4-FFF2-40B4-BE49-F238E27FC236}">
                <a16:creationId xmlns:a16="http://schemas.microsoft.com/office/drawing/2014/main" id="{0D410AC7-C270-4138-9964-7160BD690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085" y="3933056"/>
            <a:ext cx="18288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G.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赫兹 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Gustav Hertz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1887—1975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28" y="58267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 实验目的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30932" y="1384598"/>
            <a:ext cx="7886700" cy="1252314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测量光敏电阻的伏安特性；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测量光敏电阻的光照特性。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520" y="58072"/>
            <a:ext cx="63786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电阻下降的特性及原因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F8A95D10-FF3B-4740-B281-9CB83F547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1" y="907713"/>
            <a:ext cx="84248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          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光敏电阻又称</a:t>
            </a:r>
            <a:r>
              <a:rPr lang="zh-CN" altLang="en-US" sz="28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光导管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，在特定波长的光照射下，其阻值会迅速减小。 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D527FB3C-027D-44B0-A449-D3906C534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5" t="18608" b="16035"/>
          <a:stretch>
            <a:fillRect/>
          </a:stretch>
        </p:blipFill>
        <p:spPr bwMode="auto">
          <a:xfrm>
            <a:off x="1476375" y="4276725"/>
            <a:ext cx="8826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B41962D2-8123-4C87-9035-B6FABC316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1" y="2036594"/>
            <a:ext cx="88153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原因：光照后产生的载流子都参与导电，从而使</a:t>
            </a:r>
            <a:r>
              <a:rPr lang="zh-CN" altLang="en-US" sz="28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光敏电阻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的阻值迅速下降（百兆欧到百欧）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C44602BB-E543-41E0-BF75-58ADE3D8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775325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光敏电阻外观</a:t>
            </a:r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5082D90C-C6B0-4C44-9AFC-3F997155D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068763"/>
            <a:ext cx="2665412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4">
            <a:extLst>
              <a:ext uri="{FF2B5EF4-FFF2-40B4-BE49-F238E27FC236}">
                <a16:creationId xmlns:a16="http://schemas.microsoft.com/office/drawing/2014/main" id="{76BC5FE4-9991-4153-B48E-F73C3DBE9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538" y="5757863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光敏电阻光照特性</a:t>
            </a: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EA9E8101-08E0-4270-8ADC-64D81425F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5775325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光敏电阻符号</a:t>
            </a: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CC7AD24B-0384-4772-A325-2918EC9CD4A0}"/>
              </a:ext>
            </a:extLst>
          </p:cNvPr>
          <p:cNvGrpSpPr>
            <a:grpSpLocks/>
          </p:cNvGrpSpPr>
          <p:nvPr/>
        </p:nvGrpSpPr>
        <p:grpSpPr bwMode="auto">
          <a:xfrm>
            <a:off x="3906838" y="4872038"/>
            <a:ext cx="1385887" cy="573087"/>
            <a:chOff x="2325" y="2933"/>
            <a:chExt cx="873" cy="361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D7C0DC8-9499-4AF5-85A5-C057D55D4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933"/>
              <a:ext cx="129" cy="227"/>
            </a:xfrm>
            <a:custGeom>
              <a:avLst/>
              <a:gdLst>
                <a:gd name="T0" fmla="*/ 0 w 129"/>
                <a:gd name="T1" fmla="*/ 0 h 227"/>
                <a:gd name="T2" fmla="*/ 129 w 129"/>
                <a:gd name="T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227">
                  <a:moveTo>
                    <a:pt x="0" y="0"/>
                  </a:moveTo>
                  <a:lnTo>
                    <a:pt x="129" y="227"/>
                  </a:lnTo>
                </a:path>
              </a:pathLst>
            </a:custGeom>
            <a:noFill/>
            <a:ln w="28575" cmpd="sng">
              <a:solidFill>
                <a:srgbClr val="29292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DC97146E-E5A8-40EE-A41E-81C6B4A60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3258"/>
              <a:ext cx="873" cy="0"/>
            </a:xfrm>
            <a:prstGeom prst="line">
              <a:avLst/>
            </a:prstGeom>
            <a:noFill/>
            <a:ln w="28575">
              <a:solidFill>
                <a:srgbClr val="29292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20493BFE-486C-4317-A865-6D1F72419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3204"/>
              <a:ext cx="295" cy="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0550FC0F-65E0-4D1E-9ABF-E74EA3C73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2959"/>
              <a:ext cx="129" cy="227"/>
            </a:xfrm>
            <a:custGeom>
              <a:avLst/>
              <a:gdLst>
                <a:gd name="T0" fmla="*/ 0 w 129"/>
                <a:gd name="T1" fmla="*/ 0 h 227"/>
                <a:gd name="T2" fmla="*/ 129 w 129"/>
                <a:gd name="T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227">
                  <a:moveTo>
                    <a:pt x="0" y="0"/>
                  </a:moveTo>
                  <a:lnTo>
                    <a:pt x="129" y="227"/>
                  </a:lnTo>
                </a:path>
              </a:pathLst>
            </a:custGeom>
            <a:noFill/>
            <a:ln w="28575" cmpd="sng">
              <a:solidFill>
                <a:srgbClr val="29292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光电效应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4" descr="光电效应">
            <a:extLst>
              <a:ext uri="{FF2B5EF4-FFF2-40B4-BE49-F238E27FC236}">
                <a16:creationId xmlns:a16="http://schemas.microsoft.com/office/drawing/2014/main" id="{197F3861-6013-4DE4-9843-D1A4790C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895850" cy="34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光电效应">
            <a:extLst>
              <a:ext uri="{FF2B5EF4-FFF2-40B4-BE49-F238E27FC236}">
                <a16:creationId xmlns:a16="http://schemas.microsoft.com/office/drawing/2014/main" id="{62F16E24-ECCF-4B48-8674-729DA6847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2492896"/>
            <a:ext cx="3386138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光敏电阻其它特性参数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05FA2623-6F13-4E0C-BB30-997121627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06513"/>
            <a:ext cx="8675688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　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暗电流、暗电阻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：在一定的</a:t>
            </a:r>
            <a:r>
              <a:rPr lang="zh-CN" altLang="en-US" sz="24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电压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下，没有光照的时，流过的电流称为暗电流。外加电压与暗电流之比称为暗电阻。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灵敏度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：灵敏度是指暗电阻与受光照射时的亮电阻的相对变化值。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光谱响应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：是指光敏电阻在不同波长的光照下的灵敏度。多数在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540nm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附近出现峰值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温度系数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：光电效应受</a:t>
            </a:r>
            <a:r>
              <a:rPr lang="zh-CN" altLang="en-US" sz="24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温度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影响较大，部分光敏电阻在低温下的光电灵敏较高，而在高温下的灵敏度则较低。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50~100mW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马吕斯定律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6F3B5D74-1E49-4075-A9AF-C28F1D11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773" y="1407597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偏振系统的作用</a:t>
            </a:r>
          </a:p>
        </p:txBody>
      </p:sp>
      <p:grpSp>
        <p:nvGrpSpPr>
          <p:cNvPr id="33" name="Group 97">
            <a:extLst>
              <a:ext uri="{FF2B5EF4-FFF2-40B4-BE49-F238E27FC236}">
                <a16:creationId xmlns:a16="http://schemas.microsoft.com/office/drawing/2014/main" id="{75011659-5481-4287-B284-185C8E308505}"/>
              </a:ext>
            </a:extLst>
          </p:cNvPr>
          <p:cNvGrpSpPr>
            <a:grpSpLocks/>
          </p:cNvGrpSpPr>
          <p:nvPr/>
        </p:nvGrpSpPr>
        <p:grpSpPr bwMode="auto">
          <a:xfrm>
            <a:off x="1035684" y="2404268"/>
            <a:ext cx="2730500" cy="2049463"/>
            <a:chOff x="1171" y="2502"/>
            <a:chExt cx="1720" cy="1291"/>
          </a:xfrm>
        </p:grpSpPr>
        <p:grpSp>
          <p:nvGrpSpPr>
            <p:cNvPr id="34" name="Group 92">
              <a:extLst>
                <a:ext uri="{FF2B5EF4-FFF2-40B4-BE49-F238E27FC236}">
                  <a16:creationId xmlns:a16="http://schemas.microsoft.com/office/drawing/2014/main" id="{C422EC50-3FDF-4C15-A2BB-505809FB9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1" y="2502"/>
              <a:ext cx="1720" cy="1079"/>
              <a:chOff x="2033" y="2690"/>
              <a:chExt cx="1720" cy="1079"/>
            </a:xfrm>
          </p:grpSpPr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9DAC74F9-3A1D-4787-80D1-97717C6CA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3220"/>
                <a:ext cx="453" cy="10"/>
              </a:xfrm>
              <a:custGeom>
                <a:avLst/>
                <a:gdLst>
                  <a:gd name="T0" fmla="*/ 0 w 453"/>
                  <a:gd name="T1" fmla="*/ 0 h 10"/>
                  <a:gd name="T2" fmla="*/ 453 w 453"/>
                  <a:gd name="T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3" h="10">
                    <a:moveTo>
                      <a:pt x="0" y="0"/>
                    </a:moveTo>
                    <a:lnTo>
                      <a:pt x="453" y="10"/>
                    </a:lnTo>
                  </a:path>
                </a:pathLst>
              </a:custGeom>
              <a:noFill/>
              <a:ln w="38100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AutoShape 70">
                <a:extLst>
                  <a:ext uri="{FF2B5EF4-FFF2-40B4-BE49-F238E27FC236}">
                    <a16:creationId xmlns:a16="http://schemas.microsoft.com/office/drawing/2014/main" id="{C2393624-4412-44BF-9192-E18824365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2690"/>
                <a:ext cx="286" cy="1079"/>
              </a:xfrm>
              <a:prstGeom prst="cube">
                <a:avLst>
                  <a:gd name="adj" fmla="val 93532"/>
                </a:avLst>
              </a:prstGeom>
              <a:solidFill>
                <a:srgbClr val="33CCFF"/>
              </a:solidFill>
              <a:ln w="9525">
                <a:solidFill>
                  <a:srgbClr val="0099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" name="Object 71">
                <a:extLst>
                  <a:ext uri="{FF2B5EF4-FFF2-40B4-BE49-F238E27FC236}">
                    <a16:creationId xmlns:a16="http://schemas.microsoft.com/office/drawing/2014/main" id="{032DA340-BA7C-4330-A66A-010C2A2BEF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61" y="2921"/>
              <a:ext cx="110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7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614471" name="Object 71">
                            <a:extLst>
                              <a:ext uri="{FF2B5EF4-FFF2-40B4-BE49-F238E27FC236}">
                                <a16:creationId xmlns:a16="http://schemas.microsoft.com/office/drawing/2014/main" id="{B2AA4588-FF95-4F76-BC4A-B3C9B32E8D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1" y="2921"/>
                            <a:ext cx="110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33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Line 72">
                <a:extLst>
                  <a:ext uri="{FF2B5EF4-FFF2-40B4-BE49-F238E27FC236}">
                    <a16:creationId xmlns:a16="http://schemas.microsoft.com/office/drawing/2014/main" id="{B9FFA065-E8C1-409B-A1FE-24E01B5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6" y="3039"/>
                <a:ext cx="0" cy="38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85">
                <a:extLst>
                  <a:ext uri="{FF2B5EF4-FFF2-40B4-BE49-F238E27FC236}">
                    <a16:creationId xmlns:a16="http://schemas.microsoft.com/office/drawing/2014/main" id="{416EE45C-DA3D-4E2E-81C6-A9644024C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" y="3229"/>
                <a:ext cx="492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38100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8">
                <a:extLst>
                  <a:ext uri="{FF2B5EF4-FFF2-40B4-BE49-F238E27FC236}">
                    <a16:creationId xmlns:a16="http://schemas.microsoft.com/office/drawing/2014/main" id="{4A250B57-B427-49D5-82EE-8AFD204E87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1" y="2690"/>
                <a:ext cx="286" cy="1079"/>
                <a:chOff x="2971" y="2690"/>
                <a:chExt cx="286" cy="1079"/>
              </a:xfrm>
            </p:grpSpPr>
            <p:grpSp>
              <p:nvGrpSpPr>
                <p:cNvPr id="46" name="Group 80">
                  <a:extLst>
                    <a:ext uri="{FF2B5EF4-FFF2-40B4-BE49-F238E27FC236}">
                      <a16:creationId xmlns:a16="http://schemas.microsoft.com/office/drawing/2014/main" id="{8E8837CF-75F2-4E31-A575-99DEC4F402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1" y="2690"/>
                  <a:ext cx="286" cy="1079"/>
                  <a:chOff x="793" y="1434"/>
                  <a:chExt cx="545" cy="1905"/>
                </a:xfrm>
              </p:grpSpPr>
              <p:sp>
                <p:nvSpPr>
                  <p:cNvPr id="51" name="AutoShape 81">
                    <a:extLst>
                      <a:ext uri="{FF2B5EF4-FFF2-40B4-BE49-F238E27FC236}">
                        <a16:creationId xmlns:a16="http://schemas.microsoft.com/office/drawing/2014/main" id="{8EBCCAF3-0A0A-4F1C-AD54-9C3BD3A6C2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1434"/>
                    <a:ext cx="545" cy="1905"/>
                  </a:xfrm>
                  <a:prstGeom prst="cube">
                    <a:avLst>
                      <a:gd name="adj" fmla="val 93532"/>
                    </a:avLst>
                  </a:prstGeom>
                  <a:solidFill>
                    <a:srgbClr val="33CCFF"/>
                  </a:solidFill>
                  <a:ln w="9525">
                    <a:solidFill>
                      <a:srgbClr val="0099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52" name="Object 82">
                    <a:extLst>
                      <a:ext uri="{FF2B5EF4-FFF2-40B4-BE49-F238E27FC236}">
                        <a16:creationId xmlns:a16="http://schemas.microsoft.com/office/drawing/2014/main" id="{B0819FC4-279E-4A42-A912-2180A740407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0" y="1842"/>
                  <a:ext cx="227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48" name="Equation" r:id="rId5" imgW="164880" imgH="228600" progId="Equation.DSMT4">
                          <p:embed/>
                        </p:oleObj>
                      </mc:Choice>
                      <mc:Fallback>
                        <p:oleObj name="Equation" r:id="rId5" imgW="164880" imgH="228600" progId="Equation.DSMT4">
                          <p:embed/>
                          <p:pic>
                            <p:nvPicPr>
                              <p:cNvPr id="614482" name="Object 82">
                                <a:extLst>
                                  <a:ext uri="{FF2B5EF4-FFF2-40B4-BE49-F238E27FC236}">
                                    <a16:creationId xmlns:a16="http://schemas.microsoft.com/office/drawing/2014/main" id="{CE6DAC48-1087-4831-93A3-5C42C70C1D3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50" y="1842"/>
                                <a:ext cx="227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33CC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7" name="Freeform 83">
                  <a:extLst>
                    <a:ext uri="{FF2B5EF4-FFF2-40B4-BE49-F238E27FC236}">
                      <a16:creationId xmlns:a16="http://schemas.microsoft.com/office/drawing/2014/main" id="{83DCD317-BAEF-4E69-A6E3-AA18301AA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1" y="3046"/>
                  <a:ext cx="112" cy="373"/>
                </a:xfrm>
                <a:custGeom>
                  <a:avLst/>
                  <a:gdLst>
                    <a:gd name="T0" fmla="*/ 112 w 112"/>
                    <a:gd name="T1" fmla="*/ 0 h 373"/>
                    <a:gd name="T2" fmla="*/ 0 w 112"/>
                    <a:gd name="T3" fmla="*/ 373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2" h="373">
                      <a:moveTo>
                        <a:pt x="112" y="0"/>
                      </a:moveTo>
                      <a:lnTo>
                        <a:pt x="0" y="373"/>
                      </a:lnTo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84">
                  <a:extLst>
                    <a:ext uri="{FF2B5EF4-FFF2-40B4-BE49-F238E27FC236}">
                      <a16:creationId xmlns:a16="http://schemas.microsoft.com/office/drawing/2014/main" id="{4430A2E9-16EB-4E13-8517-A06659A1AF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5" y="3080"/>
                  <a:ext cx="16" cy="339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9" name="Object 86">
                  <a:extLst>
                    <a:ext uri="{FF2B5EF4-FFF2-40B4-BE49-F238E27FC236}">
                      <a16:creationId xmlns:a16="http://schemas.microsoft.com/office/drawing/2014/main" id="{8DA3CAC5-BBCF-4D32-ACE3-C1950D0451B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02" y="3095"/>
                <a:ext cx="136" cy="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49" name="Equation" r:id="rId7" imgW="152280" imgH="139680" progId="Equation.DSMT4">
                        <p:embed/>
                      </p:oleObj>
                    </mc:Choice>
                    <mc:Fallback>
                      <p:oleObj name="Equation" r:id="rId7" imgW="152280" imgH="139680" progId="Equation.DSMT4">
                        <p:embed/>
                        <p:pic>
                          <p:nvPicPr>
                            <p:cNvPr id="614486" name="Object 86">
                              <a:extLst>
                                <a:ext uri="{FF2B5EF4-FFF2-40B4-BE49-F238E27FC236}">
                                  <a16:creationId xmlns:a16="http://schemas.microsoft.com/office/drawing/2014/main" id="{1051C3FE-8CDF-46D1-B893-4F033AEEE8A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02" y="3095"/>
                              <a:ext cx="136" cy="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" name="Freeform 87">
                  <a:extLst>
                    <a:ext uri="{FF2B5EF4-FFF2-40B4-BE49-F238E27FC236}">
                      <a16:creationId xmlns:a16="http://schemas.microsoft.com/office/drawing/2014/main" id="{BED3DC83-8913-4724-82A4-BEEA060B0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3247"/>
                  <a:ext cx="54" cy="2"/>
                </a:xfrm>
                <a:custGeom>
                  <a:avLst/>
                  <a:gdLst>
                    <a:gd name="T0" fmla="*/ 0 w 54"/>
                    <a:gd name="T1" fmla="*/ 2 h 2"/>
                    <a:gd name="T2" fmla="*/ 54 w 54"/>
                    <a:gd name="T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4" h="2">
                      <a:moveTo>
                        <a:pt x="0" y="2"/>
                      </a:moveTo>
                      <a:cubicBezTo>
                        <a:pt x="9" y="2"/>
                        <a:pt x="43" y="0"/>
                        <a:pt x="54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3" name="Object 89">
                <a:extLst>
                  <a:ext uri="{FF2B5EF4-FFF2-40B4-BE49-F238E27FC236}">
                    <a16:creationId xmlns:a16="http://schemas.microsoft.com/office/drawing/2014/main" id="{4EE83D84-E810-49DC-B729-A9A877708F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4" y="2986"/>
              <a:ext cx="169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0" name="Equation" r:id="rId9" imgW="152280" imgH="228600" progId="Equation.DSMT4">
                      <p:embed/>
                    </p:oleObj>
                  </mc:Choice>
                  <mc:Fallback>
                    <p:oleObj name="Equation" r:id="rId9" imgW="152280" imgH="228600" progId="Equation.DSMT4">
                      <p:embed/>
                      <p:pic>
                        <p:nvPicPr>
                          <p:cNvPr id="614489" name="Object 89">
                            <a:extLst>
                              <a:ext uri="{FF2B5EF4-FFF2-40B4-BE49-F238E27FC236}">
                                <a16:creationId xmlns:a16="http://schemas.microsoft.com/office/drawing/2014/main" id="{0DA3B612-12F8-4109-8A37-6EF674256FB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4" y="2986"/>
                            <a:ext cx="169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Freeform 90">
                <a:extLst>
                  <a:ext uri="{FF2B5EF4-FFF2-40B4-BE49-F238E27FC236}">
                    <a16:creationId xmlns:a16="http://schemas.microsoft.com/office/drawing/2014/main" id="{5A5401FC-3655-4213-B5C0-A523C0EEC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" y="3220"/>
                <a:ext cx="496" cy="1"/>
              </a:xfrm>
              <a:custGeom>
                <a:avLst/>
                <a:gdLst>
                  <a:gd name="T0" fmla="*/ 0 w 496"/>
                  <a:gd name="T1" fmla="*/ 0 h 1"/>
                  <a:gd name="T2" fmla="*/ 496 w 49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6" h="1">
                    <a:moveTo>
                      <a:pt x="0" y="0"/>
                    </a:moveTo>
                    <a:lnTo>
                      <a:pt x="496" y="0"/>
                    </a:lnTo>
                  </a:path>
                </a:pathLst>
              </a:custGeom>
              <a:noFill/>
              <a:ln w="28575" cmpd="sng">
                <a:solidFill>
                  <a:srgbClr val="000066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5" name="Object 91">
                <a:extLst>
                  <a:ext uri="{FF2B5EF4-FFF2-40B4-BE49-F238E27FC236}">
                    <a16:creationId xmlns:a16="http://schemas.microsoft.com/office/drawing/2014/main" id="{0DD6D7D0-6DFE-4E58-B596-67D8DDF241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3" y="2986"/>
              <a:ext cx="141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1" name="Equation" r:id="rId11" imgW="126720" imgH="164880" progId="Equation.DSMT4">
                      <p:embed/>
                    </p:oleObj>
                  </mc:Choice>
                  <mc:Fallback>
                    <p:oleObj name="Equation" r:id="rId11" imgW="126720" imgH="164880" progId="Equation.DSMT4">
                      <p:embed/>
                      <p:pic>
                        <p:nvPicPr>
                          <p:cNvPr id="614491" name="Object 91">
                            <a:extLst>
                              <a:ext uri="{FF2B5EF4-FFF2-40B4-BE49-F238E27FC236}">
                                <a16:creationId xmlns:a16="http://schemas.microsoft.com/office/drawing/2014/main" id="{90EC5D16-148F-4A31-8554-FF04C3AE05A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3" y="2986"/>
                            <a:ext cx="141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" name="Text Box 93">
              <a:extLst>
                <a:ext uri="{FF2B5EF4-FFF2-40B4-BE49-F238E27FC236}">
                  <a16:creationId xmlns:a16="http://schemas.microsoft.com/office/drawing/2014/main" id="{8E5B0F29-DCDB-48C3-8EBD-B1DE41810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581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偏振片</a:t>
              </a:r>
            </a:p>
          </p:txBody>
        </p:sp>
        <p:sp>
          <p:nvSpPr>
            <p:cNvPr id="36" name="Text Box 94">
              <a:extLst>
                <a:ext uri="{FF2B5EF4-FFF2-40B4-BE49-F238E27FC236}">
                  <a16:creationId xmlns:a16="http://schemas.microsoft.com/office/drawing/2014/main" id="{2DC77DEB-677E-449E-BD24-AEA715230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" y="3581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偏振片</a:t>
              </a:r>
            </a:p>
          </p:txBody>
        </p:sp>
      </p:grpSp>
      <p:graphicFrame>
        <p:nvGraphicFramePr>
          <p:cNvPr id="53" name="Object 95">
            <a:extLst>
              <a:ext uri="{FF2B5EF4-FFF2-40B4-BE49-F238E27FC236}">
                <a16:creationId xmlns:a16="http://schemas.microsoft.com/office/drawing/2014/main" id="{D127F0EA-9AEB-43AA-8BD4-3C80ABB57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425099"/>
              </p:ext>
            </p:extLst>
          </p:nvPr>
        </p:nvGraphicFramePr>
        <p:xfrm>
          <a:off x="1444625" y="5230109"/>
          <a:ext cx="17287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3" imgW="799920" imgH="241200" progId="Equation.DSMT4">
                  <p:embed/>
                </p:oleObj>
              </mc:Choice>
              <mc:Fallback>
                <p:oleObj name="Equation" r:id="rId13" imgW="799920" imgH="241200" progId="Equation.DSMT4">
                  <p:embed/>
                  <p:pic>
                    <p:nvPicPr>
                      <p:cNvPr id="614495" name="Object 95">
                        <a:extLst>
                          <a:ext uri="{FF2B5EF4-FFF2-40B4-BE49-F238E27FC236}">
                            <a16:creationId xmlns:a16="http://schemas.microsoft.com/office/drawing/2014/main" id="{80799A0B-7215-4EC4-8FB7-0C37643B8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5230109"/>
                        <a:ext cx="17287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96">
            <a:extLst>
              <a:ext uri="{FF2B5EF4-FFF2-40B4-BE49-F238E27FC236}">
                <a16:creationId xmlns:a16="http://schemas.microsoft.com/office/drawing/2014/main" id="{E0890883-5508-48D2-8768-7E9D8B40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959" y="2917692"/>
            <a:ext cx="50212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通过控制偏振片的夹角，可以控制光强从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i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连续变化</a:t>
            </a:r>
          </a:p>
        </p:txBody>
      </p:sp>
      <p:graphicFrame>
        <p:nvGraphicFramePr>
          <p:cNvPr id="55" name="Object 125">
            <a:extLst>
              <a:ext uri="{FF2B5EF4-FFF2-40B4-BE49-F238E27FC236}">
                <a16:creationId xmlns:a16="http://schemas.microsoft.com/office/drawing/2014/main" id="{B410391B-E5CB-40E2-8B36-D2890AA93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14844"/>
              </p:ext>
            </p:extLst>
          </p:nvPr>
        </p:nvGraphicFramePr>
        <p:xfrm>
          <a:off x="4599032" y="5024528"/>
          <a:ext cx="15922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5" imgW="736560" imgH="431640" progId="Equation.DSMT4">
                  <p:embed/>
                </p:oleObj>
              </mc:Choice>
              <mc:Fallback>
                <p:oleObj name="Equation" r:id="rId15" imgW="736560" imgH="431640" progId="Equation.DSMT4">
                  <p:embed/>
                  <p:pic>
                    <p:nvPicPr>
                      <p:cNvPr id="614525" name="Object 125">
                        <a:extLst>
                          <a:ext uri="{FF2B5EF4-FFF2-40B4-BE49-F238E27FC236}">
                            <a16:creationId xmlns:a16="http://schemas.microsoft.com/office/drawing/2014/main" id="{8632EFCB-90FA-404E-9B43-91487AC20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032" y="5024528"/>
                        <a:ext cx="15922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C1F2797A-FC78-46F0-BDEC-2D339BF6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 实验仪器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58">
            <a:extLst>
              <a:ext uri="{FF2B5EF4-FFF2-40B4-BE49-F238E27FC236}">
                <a16:creationId xmlns:a16="http://schemas.microsoft.com/office/drawing/2014/main" id="{C88C0366-6D61-498C-AA03-257008B51264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1241425"/>
            <a:ext cx="7164388" cy="2673350"/>
            <a:chOff x="272" y="921"/>
            <a:chExt cx="4513" cy="1684"/>
          </a:xfrm>
        </p:grpSpPr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E35131B5-6971-4EC9-A949-0E450A39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2332"/>
              <a:ext cx="4513" cy="273"/>
            </a:xfrm>
            <a:prstGeom prst="cube">
              <a:avLst>
                <a:gd name="adj" fmla="val 48718"/>
              </a:avLst>
            </a:prstGeom>
            <a:solidFill>
              <a:srgbClr val="4D4D4D"/>
            </a:solidFill>
            <a:ln w="9525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09BF356C-48C4-4DB8-8DFE-13658226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348"/>
              <a:ext cx="113" cy="11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29292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7A4A663-0AAC-4DAF-8869-3ADFF6C5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16"/>
              <a:ext cx="363" cy="181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513D9DBC-A7E1-4830-8575-F652C852F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" y="1497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DE2DC1D7-E7F8-4703-9F72-AACFF8A78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" y="2214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6795437A-D4ED-426A-81B6-B5C9E5C6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921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356BDF07-2D86-4EC5-893B-F1C85C9C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7">
              <a:extLst>
                <a:ext uri="{FF2B5EF4-FFF2-40B4-BE49-F238E27FC236}">
                  <a16:creationId xmlns:a16="http://schemas.microsoft.com/office/drawing/2014/main" id="{BE063B2F-7679-44FE-BEA1-0872616D6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28">
              <a:extLst>
                <a:ext uri="{FF2B5EF4-FFF2-40B4-BE49-F238E27FC236}">
                  <a16:creationId xmlns:a16="http://schemas.microsoft.com/office/drawing/2014/main" id="{67A02B0E-D712-45D6-9CA2-2DCA1DB45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2D9B65-004F-4414-A0B9-C17727D2F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1263"/>
              <a:ext cx="363" cy="25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02721-BFDF-4ACE-805A-36ED39126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32">
              <a:extLst>
                <a:ext uri="{FF2B5EF4-FFF2-40B4-BE49-F238E27FC236}">
                  <a16:creationId xmlns:a16="http://schemas.microsoft.com/office/drawing/2014/main" id="{1BF1A65E-0FE3-4C8B-843C-B47BFA78C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33">
              <a:extLst>
                <a:ext uri="{FF2B5EF4-FFF2-40B4-BE49-F238E27FC236}">
                  <a16:creationId xmlns:a16="http://schemas.microsoft.com/office/drawing/2014/main" id="{09564C01-BC29-4601-90E5-B1B0E7500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80C72EF6-86D9-40D3-B57F-5AD91AAF5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2FB26548-69DA-4BE1-B693-59FFB3B1B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E76D9D29-BBA4-4A59-9BAE-015E4EE7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225D0BF9-120C-4167-915A-8E38EF793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14"/>
              <a:ext cx="363" cy="181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B04E0CBF-14BC-4878-A271-BB468C69D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42">
              <a:extLst>
                <a:ext uri="{FF2B5EF4-FFF2-40B4-BE49-F238E27FC236}">
                  <a16:creationId xmlns:a16="http://schemas.microsoft.com/office/drawing/2014/main" id="{CA218B49-5930-48AA-941C-18A23732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AutoShape 43">
              <a:extLst>
                <a:ext uri="{FF2B5EF4-FFF2-40B4-BE49-F238E27FC236}">
                  <a16:creationId xmlns:a16="http://schemas.microsoft.com/office/drawing/2014/main" id="{8E35528A-AC6F-463A-A091-AF20F2BAC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44">
              <a:extLst>
                <a:ext uri="{FF2B5EF4-FFF2-40B4-BE49-F238E27FC236}">
                  <a16:creationId xmlns:a16="http://schemas.microsoft.com/office/drawing/2014/main" id="{8AE1E5E9-E3B2-42C7-B90C-7FCB505A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209"/>
              <a:ext cx="46" cy="4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46">
              <a:extLst>
                <a:ext uri="{FF2B5EF4-FFF2-40B4-BE49-F238E27FC236}">
                  <a16:creationId xmlns:a16="http://schemas.microsoft.com/office/drawing/2014/main" id="{3650768C-BD80-4566-B3F6-F3E4A77BD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236"/>
              <a:ext cx="58" cy="295"/>
            </a:xfrm>
            <a:prstGeom prst="rect">
              <a:avLst/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miter lim="800000"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48">
              <a:extLst>
                <a:ext uri="{FF2B5EF4-FFF2-40B4-BE49-F238E27FC236}">
                  <a16:creationId xmlns:a16="http://schemas.microsoft.com/office/drawing/2014/main" id="{AB71EDA8-1C3C-4962-8F2E-CFD75DB6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1236"/>
              <a:ext cx="58" cy="295"/>
            </a:xfrm>
            <a:prstGeom prst="rect">
              <a:avLst/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miter lim="800000"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49">
              <a:extLst>
                <a:ext uri="{FF2B5EF4-FFF2-40B4-BE49-F238E27FC236}">
                  <a16:creationId xmlns:a16="http://schemas.microsoft.com/office/drawing/2014/main" id="{53DA790E-2957-436A-A820-86435E4B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1171"/>
              <a:ext cx="46" cy="4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50">
              <a:extLst>
                <a:ext uri="{FF2B5EF4-FFF2-40B4-BE49-F238E27FC236}">
                  <a16:creationId xmlns:a16="http://schemas.microsoft.com/office/drawing/2014/main" id="{45097E1B-1738-4B6F-B1C5-1DF1B5231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03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光源</a:t>
              </a:r>
            </a:p>
          </p:txBody>
        </p:sp>
        <p:sp>
          <p:nvSpPr>
            <p:cNvPr id="47" name="Text Box 51">
              <a:extLst>
                <a:ext uri="{FF2B5EF4-FFF2-40B4-BE49-F238E27FC236}">
                  <a16:creationId xmlns:a16="http://schemas.microsoft.com/office/drawing/2014/main" id="{A7681B87-C964-43A7-9869-CA01576F6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" y="92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透镜</a:t>
              </a:r>
            </a:p>
          </p:txBody>
        </p:sp>
        <p:sp>
          <p:nvSpPr>
            <p:cNvPr id="48" name="Text Box 54">
              <a:extLst>
                <a:ext uri="{FF2B5EF4-FFF2-40B4-BE49-F238E27FC236}">
                  <a16:creationId xmlns:a16="http://schemas.microsoft.com/office/drawing/2014/main" id="{195404E3-35E2-4DF3-BF03-D697BA4CE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" y="973"/>
              <a:ext cx="3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偏振片</a:t>
              </a:r>
            </a:p>
          </p:txBody>
        </p:sp>
        <p:sp>
          <p:nvSpPr>
            <p:cNvPr id="49" name="Text Box 55">
              <a:extLst>
                <a:ext uri="{FF2B5EF4-FFF2-40B4-BE49-F238E27FC236}">
                  <a16:creationId xmlns:a16="http://schemas.microsoft.com/office/drawing/2014/main" id="{905DC67E-8501-4143-8EAB-B0C875E22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973"/>
              <a:ext cx="3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偏振片</a:t>
              </a:r>
            </a:p>
          </p:txBody>
        </p:sp>
        <p:sp>
          <p:nvSpPr>
            <p:cNvPr id="50" name="Text Box 56">
              <a:extLst>
                <a:ext uri="{FF2B5EF4-FFF2-40B4-BE49-F238E27FC236}">
                  <a16:creationId xmlns:a16="http://schemas.microsoft.com/office/drawing/2014/main" id="{F36D24E9-6E88-4B4F-824D-931D2D121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" y="92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透镜</a:t>
              </a:r>
            </a:p>
          </p:txBody>
        </p:sp>
        <p:sp>
          <p:nvSpPr>
            <p:cNvPr id="51" name="Text Box 57">
              <a:extLst>
                <a:ext uri="{FF2B5EF4-FFF2-40B4-BE49-F238E27FC236}">
                  <a16:creationId xmlns:a16="http://schemas.microsoft.com/office/drawing/2014/main" id="{3E271ED3-DDFC-46D1-A9EA-EB04CDB1C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1046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光敏电阻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5F80EC6-CDDB-4C8B-B22B-4BDC54BFFEA7}"/>
              </a:ext>
            </a:extLst>
          </p:cNvPr>
          <p:cNvSpPr txBox="1"/>
          <p:nvPr/>
        </p:nvSpPr>
        <p:spPr>
          <a:xfrm>
            <a:off x="2072562" y="460241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注意各元件高度可以旋松螺丝调节</a:t>
            </a:r>
          </a:p>
        </p:txBody>
      </p:sp>
    </p:spTree>
    <p:extLst>
      <p:ext uri="{BB962C8B-B14F-4D97-AF65-F5344CB8AC3E}">
        <p14:creationId xmlns:p14="http://schemas.microsoft.com/office/powerpoint/2010/main" val="31832717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 实验步骤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Group 123">
            <a:extLst>
              <a:ext uri="{FF2B5EF4-FFF2-40B4-BE49-F238E27FC236}">
                <a16:creationId xmlns:a16="http://schemas.microsoft.com/office/drawing/2014/main" id="{89069FCC-1F9B-44FF-A5D6-C1A596A7A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48903"/>
              </p:ext>
            </p:extLst>
          </p:nvPr>
        </p:nvGraphicFramePr>
        <p:xfrm>
          <a:off x="4556125" y="1984375"/>
          <a:ext cx="4264025" cy="1084898"/>
        </p:xfrm>
        <a:graphic>
          <a:graphicData uri="http://schemas.openxmlformats.org/drawingml/2006/table">
            <a:tbl>
              <a:tblPr/>
              <a:tblGrid>
                <a:gridCol w="1154113">
                  <a:extLst>
                    <a:ext uri="{9D8B030D-6E8A-4147-A177-3AD203B41FA5}">
                      <a16:colId xmlns:a16="http://schemas.microsoft.com/office/drawing/2014/main" val="159735641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307988801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305562085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59961381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22949734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63544352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电压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267140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电流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529433"/>
                  </a:ext>
                </a:extLst>
              </a:tr>
            </a:tbl>
          </a:graphicData>
        </a:graphic>
      </p:graphicFrame>
      <p:graphicFrame>
        <p:nvGraphicFramePr>
          <p:cNvPr id="25" name="Group 120">
            <a:extLst>
              <a:ext uri="{FF2B5EF4-FFF2-40B4-BE49-F238E27FC236}">
                <a16:creationId xmlns:a16="http://schemas.microsoft.com/office/drawing/2014/main" id="{2B6AC7B0-EDA9-486D-8CA8-E6D4EADE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13287"/>
              </p:ext>
            </p:extLst>
          </p:nvPr>
        </p:nvGraphicFramePr>
        <p:xfrm>
          <a:off x="4556125" y="4289425"/>
          <a:ext cx="4160838" cy="1094423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185182842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15963125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365543795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186660703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52775969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07138917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光强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53888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460365"/>
                  </a:ext>
                </a:extLst>
              </a:tr>
            </a:tbl>
          </a:graphicData>
        </a:graphic>
      </p:graphicFrame>
      <p:sp>
        <p:nvSpPr>
          <p:cNvPr id="26" name="Rectangle 98">
            <a:extLst>
              <a:ext uri="{FF2B5EF4-FFF2-40B4-BE49-F238E27FC236}">
                <a16:creationId xmlns:a16="http://schemas.microsoft.com/office/drawing/2014/main" id="{C2152437-DE3E-431B-9F95-B924411F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1457325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）伏安特性</a:t>
            </a:r>
          </a:p>
        </p:txBody>
      </p:sp>
      <p:sp>
        <p:nvSpPr>
          <p:cNvPr id="27" name="Rectangle 117">
            <a:extLst>
              <a:ext uri="{FF2B5EF4-FFF2-40B4-BE49-F238E27FC236}">
                <a16:creationId xmlns:a16="http://schemas.microsoft.com/office/drawing/2014/main" id="{1FDB7525-FB7E-430E-91C3-642FADBB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500438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）光照特性</a:t>
            </a:r>
          </a:p>
        </p:txBody>
      </p:sp>
      <p:sp>
        <p:nvSpPr>
          <p:cNvPr id="28" name="Rectangle 118">
            <a:extLst>
              <a:ext uri="{FF2B5EF4-FFF2-40B4-BE49-F238E27FC236}">
                <a16:creationId xmlns:a16="http://schemas.microsoft.com/office/drawing/2014/main" id="{0AF0A006-6CD4-46A9-901C-C1DA24DD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5599113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光强如何控制、测量？</a:t>
            </a:r>
          </a:p>
        </p:txBody>
      </p:sp>
      <p:sp>
        <p:nvSpPr>
          <p:cNvPr id="29" name="Rectangle 122">
            <a:extLst>
              <a:ext uri="{FF2B5EF4-FFF2-40B4-BE49-F238E27FC236}">
                <a16:creationId xmlns:a16="http://schemas.microsoft.com/office/drawing/2014/main" id="{22916CB4-0144-4C88-9A1D-0C2F46AC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4322763"/>
            <a:ext cx="3486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注意事项：</a:t>
            </a:r>
          </a:p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、不要超过电表量程</a:t>
            </a:r>
          </a:p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、不要超过光敏电阻的额定功率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C8B5F2F-4519-40DF-AFFA-E1CC9E70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8" y="1477543"/>
            <a:ext cx="3324648" cy="199478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E0900F1-6681-45E2-ACDC-9C6553C4F76D}"/>
              </a:ext>
            </a:extLst>
          </p:cNvPr>
          <p:cNvSpPr txBox="1"/>
          <p:nvPr/>
        </p:nvSpPr>
        <p:spPr>
          <a:xfrm>
            <a:off x="402531" y="96281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）线路连接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9127</TotalTime>
  <Words>365</Words>
  <Application>Microsoft Office PowerPoint</Application>
  <PresentationFormat>全屏显示(4:3)</PresentationFormat>
  <Paragraphs>56</Paragraphs>
  <Slides>11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等线</vt:lpstr>
      <vt:lpstr>华文隶书</vt:lpstr>
      <vt:lpstr>华文新魏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古瓶荷花</vt:lpstr>
      <vt:lpstr>MathType 6.0 Equation</vt:lpstr>
      <vt:lpstr>Microsoft Office Excel 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alchemy2018@sina.com</cp:lastModifiedBy>
  <cp:revision>247</cp:revision>
  <dcterms:created xsi:type="dcterms:W3CDTF">2007-03-01T02:00:05Z</dcterms:created>
  <dcterms:modified xsi:type="dcterms:W3CDTF">2022-04-22T14:41:58Z</dcterms:modified>
</cp:coreProperties>
</file>