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6"/>
  </p:notesMasterIdLst>
  <p:sldIdLst>
    <p:sldId id="390" r:id="rId3"/>
    <p:sldId id="392" r:id="rId4"/>
    <p:sldId id="262" r:id="rId5"/>
    <p:sldId id="399" r:id="rId6"/>
    <p:sldId id="400" r:id="rId7"/>
    <p:sldId id="401" r:id="rId8"/>
    <p:sldId id="410" r:id="rId9"/>
    <p:sldId id="416" r:id="rId10"/>
    <p:sldId id="402" r:id="rId11"/>
    <p:sldId id="409" r:id="rId12"/>
    <p:sldId id="403" r:id="rId13"/>
    <p:sldId id="404" r:id="rId14"/>
    <p:sldId id="405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>
          <p15:clr>
            <a:srgbClr val="A4A3A4"/>
          </p15:clr>
        </p15:guide>
        <p15:guide id="2" pos="29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F3300"/>
    <a:srgbClr val="99CCFF"/>
    <a:srgbClr val="EAEAEA"/>
    <a:srgbClr val="969696"/>
    <a:srgbClr val="0000FF"/>
    <a:srgbClr val="33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1"/>
    <p:restoredTop sz="96699"/>
  </p:normalViewPr>
  <p:slideViewPr>
    <p:cSldViewPr snapToObjects="1" showGuides="1">
      <p:cViewPr varScale="1">
        <p:scale>
          <a:sx n="131" d="100"/>
          <a:sy n="131" d="100"/>
        </p:scale>
        <p:origin x="1016" y="96"/>
      </p:cViewPr>
      <p:guideLst>
        <p:guide orient="horz" pos="2175"/>
        <p:guide pos="29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61AA33-D87D-4660-8D5D-E15B69D497A1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2023/4/13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CF9323-B3D3-444C-AEF9-C0C17C192C68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‹#›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GB" altLang="zh-CN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b="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fld>
            <a:endParaRPr lang="zh-CN" altLang="en-US" sz="12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GB" altLang="zh-CN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b="0" dirty="0">
                <a:solidFill>
                  <a:srgbClr val="000000"/>
                </a:solidFill>
                <a:ea typeface="宋体" panose="02010600030101010101" pitchFamily="2" charset="-122"/>
              </a:rPr>
              <a:t>7</a:t>
            </a:fld>
            <a:endParaRPr lang="zh-CN" altLang="en-US" sz="12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GB" altLang="zh-CN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b="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fld>
            <a:endParaRPr lang="zh-CN" altLang="en-US" sz="12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037ECE-1130-4A9C-A6D7-4F8B4040B7CB}" type="datetimeFigureOut"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2023/4/13</a:t>
            </a:fld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8766F2-438F-48D8-8B6C-E06D09EC9951}" type="slidenum"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‹#›</a:t>
            </a:fld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Verdana" panose="020B0604030504040204" pitchFamily="34" charset="0"/>
              </a:rPr>
              <a:t>‹#›</a:t>
            </a:fld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037ECE-1130-4A9C-A6D7-4F8B4040B7CB}" type="datetimeFigureOut"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2023/4/13</a:t>
            </a:fld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8766F2-438F-48D8-8B6C-E06D09EC9951}" type="slidenum"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‹#›</a:t>
            </a:fld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en-US" dirty="0">
                <a:latin typeface="Verdana" panose="020B0604030504040204" pitchFamily="34" charset="0"/>
              </a:rPr>
              <a:t>‹#›</a:t>
            </a:fld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bj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7" name="Group 20"/>
          <p:cNvGrpSpPr/>
          <p:nvPr userDrawn="1"/>
        </p:nvGrpSpPr>
        <p:grpSpPr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</p:cNvPr>
            <p:cNvSpPr>
              <a:spLocks noChangeArrowheads="1"/>
            </p:cNvSpPr>
            <p:nvPr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Line 22">
              <a:hlinkClick r:id="" action="ppaction://hlinkshowjump?jump=lastslide"/>
            </p:cNvPr>
            <p:cNvSpPr/>
            <p:nvPr/>
          </p:nvSpPr>
          <p:spPr>
            <a:xfrm>
              <a:off x="3647" y="3923"/>
              <a:ext cx="0" cy="204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sp>
        <p:nvSpPr>
          <p:cNvPr id="462871" name="AutoShape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 rot="5400000">
            <a:off x="7471569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2872" name="AutoShap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6200000">
            <a:off x="8019256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0" name="Group 25"/>
          <p:cNvGrpSpPr/>
          <p:nvPr userDrawn="1"/>
        </p:nvGrpSpPr>
        <p:grpSpPr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Line 27"/>
            <p:cNvSpPr/>
            <p:nvPr/>
          </p:nvSpPr>
          <p:spPr>
            <a:xfrm>
              <a:off x="4558" y="3896"/>
              <a:ext cx="0" cy="204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pic>
        <p:nvPicPr>
          <p:cNvPr id="1031" name="Picture 37" descr="bj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Rectangle 33"/>
          <p:cNvSpPr>
            <a:spLocks noChangeArrowheads="1"/>
          </p:cNvSpPr>
          <p:nvPr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34"/>
          <p:cNvSpPr>
            <a:spLocks noChangeArrowheads="1"/>
          </p:cNvSpPr>
          <p:nvPr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bj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7" name="Group 20"/>
          <p:cNvGrpSpPr/>
          <p:nvPr userDrawn="1"/>
        </p:nvGrpSpPr>
        <p:grpSpPr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</p:cNvPr>
            <p:cNvSpPr>
              <a:spLocks noChangeArrowheads="1"/>
            </p:cNvSpPr>
            <p:nvPr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Line 22">
              <a:hlinkClick r:id="" action="ppaction://hlinkshowjump?jump=lastslide"/>
            </p:cNvPr>
            <p:cNvSpPr/>
            <p:nvPr/>
          </p:nvSpPr>
          <p:spPr>
            <a:xfrm>
              <a:off x="3647" y="3923"/>
              <a:ext cx="0" cy="204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sp>
        <p:nvSpPr>
          <p:cNvPr id="462871" name="AutoShape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 rot="5400000">
            <a:off x="7471569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2872" name="AutoShap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6200000">
            <a:off x="8019256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0" name="Group 25"/>
          <p:cNvGrpSpPr/>
          <p:nvPr userDrawn="1"/>
        </p:nvGrpSpPr>
        <p:grpSpPr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Line 27"/>
            <p:cNvSpPr/>
            <p:nvPr/>
          </p:nvSpPr>
          <p:spPr>
            <a:xfrm>
              <a:off x="4558" y="3896"/>
              <a:ext cx="0" cy="204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pic>
        <p:nvPicPr>
          <p:cNvPr id="1031" name="Picture 37" descr="bj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Rectangle 33"/>
          <p:cNvSpPr>
            <a:spLocks noChangeArrowheads="1"/>
          </p:cNvSpPr>
          <p:nvPr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34"/>
          <p:cNvSpPr>
            <a:spLocks noChangeArrowheads="1"/>
          </p:cNvSpPr>
          <p:nvPr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.bin"/><Relationship Id="rId18" Type="http://schemas.openxmlformats.org/officeDocument/2006/relationships/image" Target="../media/image6.wmf"/><Relationship Id="rId26" Type="http://schemas.openxmlformats.org/officeDocument/2006/relationships/image" Target="../media/image10.wmf"/><Relationship Id="rId39" Type="http://schemas.openxmlformats.org/officeDocument/2006/relationships/oleObject" Target="../embeddings/oleObject10.bin"/><Relationship Id="rId21" Type="http://schemas.openxmlformats.org/officeDocument/2006/relationships/oleObject" Target="../embeddings/oleObject5.bin"/><Relationship Id="rId34" Type="http://schemas.openxmlformats.org/officeDocument/2006/relationships/image" Target="../media/image12.wmf"/><Relationship Id="rId42" Type="http://schemas.openxmlformats.org/officeDocument/2006/relationships/image" Target="../media/image14.wmf"/><Relationship Id="rId47" Type="http://schemas.openxmlformats.org/officeDocument/2006/relationships/oleObject" Target="../embeddings/oleObject12.bin"/><Relationship Id="rId50" Type="http://schemas.openxmlformats.org/officeDocument/2006/relationships/image" Target="../media/image16.emf"/><Relationship Id="rId55" Type="http://schemas.openxmlformats.org/officeDocument/2006/relationships/image" Target="../media/image18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4.bin"/><Relationship Id="rId25" Type="http://schemas.openxmlformats.org/officeDocument/2006/relationships/oleObject" Target="../embeddings/oleObject6.bin"/><Relationship Id="rId33" Type="http://schemas.openxmlformats.org/officeDocument/2006/relationships/oleObject" Target="../embeddings/oleObject8.bin"/><Relationship Id="rId38" Type="http://schemas.openxmlformats.org/officeDocument/2006/relationships/image" Target="../media/image13.wmf"/><Relationship Id="rId46" Type="http://schemas.openxmlformats.org/officeDocument/2006/relationships/image" Target="../media/image15.emf"/><Relationship Id="rId2" Type="http://schemas.openxmlformats.org/officeDocument/2006/relationships/image" Target="../media/image4.png"/><Relationship Id="rId16" Type="http://schemas.openxmlformats.org/officeDocument/2006/relationships/image" Target="../media/image6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7.bin"/><Relationship Id="rId41" Type="http://schemas.openxmlformats.org/officeDocument/2006/relationships/oleObject" Target="../embeddings/oleObject10.bin"/><Relationship Id="rId54" Type="http://schemas.openxmlformats.org/officeDocument/2006/relationships/image" Target="../media/image17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3.bin"/><Relationship Id="rId24" Type="http://schemas.openxmlformats.org/officeDocument/2006/relationships/image" Target="../media/image10.wmf"/><Relationship Id="rId32" Type="http://schemas.openxmlformats.org/officeDocument/2006/relationships/image" Target="../media/image12.wmf"/><Relationship Id="rId37" Type="http://schemas.openxmlformats.org/officeDocument/2006/relationships/oleObject" Target="../embeddings/oleObject9.bin"/><Relationship Id="rId40" Type="http://schemas.openxmlformats.org/officeDocument/2006/relationships/image" Target="../media/image14.wmf"/><Relationship Id="rId45" Type="http://schemas.openxmlformats.org/officeDocument/2006/relationships/oleObject" Target="../embeddings/oleObject11.bin"/><Relationship Id="rId53" Type="http://schemas.openxmlformats.org/officeDocument/2006/relationships/oleObject" Target="../embeddings/oleObject13.bin"/><Relationship Id="rId58" Type="http://schemas.openxmlformats.org/officeDocument/2006/relationships/image" Target="../media/image21.png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4.bin"/><Relationship Id="rId23" Type="http://schemas.openxmlformats.org/officeDocument/2006/relationships/oleObject" Target="../embeddings/oleObject6.bin"/><Relationship Id="rId28" Type="http://schemas.openxmlformats.org/officeDocument/2006/relationships/image" Target="../media/image11.wmf"/><Relationship Id="rId36" Type="http://schemas.openxmlformats.org/officeDocument/2006/relationships/image" Target="../media/image13.wmf"/><Relationship Id="rId49" Type="http://schemas.openxmlformats.org/officeDocument/2006/relationships/oleObject" Target="../embeddings/oleObject12.bin"/><Relationship Id="rId57" Type="http://schemas.openxmlformats.org/officeDocument/2006/relationships/image" Target="../media/image20.png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5.bin"/><Relationship Id="rId31" Type="http://schemas.openxmlformats.org/officeDocument/2006/relationships/oleObject" Target="../embeddings/oleObject8.bin"/><Relationship Id="rId44" Type="http://schemas.openxmlformats.org/officeDocument/2006/relationships/image" Target="../media/image15.emf"/><Relationship Id="rId52" Type="http://schemas.openxmlformats.org/officeDocument/2006/relationships/image" Target="../media/image17.w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2.bin"/><Relationship Id="rId14" Type="http://schemas.openxmlformats.org/officeDocument/2006/relationships/image" Target="../media/image5.wmf"/><Relationship Id="rId22" Type="http://schemas.openxmlformats.org/officeDocument/2006/relationships/image" Target="../media/image9.wmf"/><Relationship Id="rId27" Type="http://schemas.openxmlformats.org/officeDocument/2006/relationships/oleObject" Target="../embeddings/oleObject7.bin"/><Relationship Id="rId30" Type="http://schemas.openxmlformats.org/officeDocument/2006/relationships/image" Target="../media/image11.wmf"/><Relationship Id="rId35" Type="http://schemas.openxmlformats.org/officeDocument/2006/relationships/oleObject" Target="../embeddings/oleObject9.bin"/><Relationship Id="rId43" Type="http://schemas.openxmlformats.org/officeDocument/2006/relationships/oleObject" Target="../embeddings/oleObject11.bin"/><Relationship Id="rId48" Type="http://schemas.openxmlformats.org/officeDocument/2006/relationships/image" Target="../media/image16.emf"/><Relationship Id="rId56" Type="http://schemas.openxmlformats.org/officeDocument/2006/relationships/image" Target="../media/image19.png"/><Relationship Id="rId8" Type="http://schemas.openxmlformats.org/officeDocument/2006/relationships/image" Target="../media/image4.emf"/><Relationship Id="rId51" Type="http://schemas.openxmlformats.org/officeDocument/2006/relationships/oleObject" Target="../embeddings/oleObject13.bin"/><Relationship Id="rId3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6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34" Type="http://schemas.openxmlformats.org/officeDocument/2006/relationships/image" Target="../media/image34.emf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33" Type="http://schemas.openxmlformats.org/officeDocument/2006/relationships/oleObject" Target="../embeddings/oleObject29.bin"/><Relationship Id="rId2" Type="http://schemas.openxmlformats.org/officeDocument/2006/relationships/image" Target="../media/image260.png"/><Relationship Id="rId16" Type="http://schemas.openxmlformats.org/officeDocument/2006/relationships/image" Target="../media/image5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27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11.wmf"/><Relationship Id="rId32" Type="http://schemas.openxmlformats.org/officeDocument/2006/relationships/image" Target="../media/image33.e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10" Type="http://schemas.openxmlformats.org/officeDocument/2006/relationships/image" Target="../media/image30.emf"/><Relationship Id="rId19" Type="http://schemas.openxmlformats.org/officeDocument/2006/relationships/oleObject" Target="../embeddings/oleObject22.bin"/><Relationship Id="rId31" Type="http://schemas.openxmlformats.org/officeDocument/2006/relationships/oleObject" Target="../embeddings/oleObject28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2.e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275"/>
            <a:ext cx="9144000" cy="6308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4"/>
          <p:cNvSpPr/>
          <p:nvPr/>
        </p:nvSpPr>
        <p:spPr>
          <a:xfrm>
            <a:off x="-357187" y="5949950"/>
            <a:ext cx="9144000" cy="908050"/>
          </a:xfrm>
          <a:prstGeom prst="rect">
            <a:avLst/>
          </a:prstGeom>
          <a:solidFill>
            <a:srgbClr val="0099FF"/>
          </a:solidFill>
          <a:ln w="28575">
            <a:noFill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                                               </a:t>
            </a:r>
            <a:endParaRPr lang="en-US" altLang="zh-CN" i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5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6699FF"/>
          </a:solidFill>
          <a:ln w="28575">
            <a:noFill/>
          </a:ln>
        </p:spPr>
        <p:txBody>
          <a:bodyPr wrap="none" anchor="ctr" anchorCtr="0"/>
          <a:lstStyle/>
          <a:p>
            <a:pPr eaLnBrk="1" hangingPunct="1"/>
            <a:endParaRPr lang="zh-CN" altLang="en-US" sz="1800" b="0" dirty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5192" name="WordArt 8"/>
          <p:cNvSpPr>
            <a:spLocks noChangeArrowheads="1" noChangeShapeType="1" noTextEdit="1"/>
          </p:cNvSpPr>
          <p:nvPr/>
        </p:nvSpPr>
        <p:spPr bwMode="auto">
          <a:xfrm>
            <a:off x="4716463" y="4510088"/>
            <a:ext cx="3095625" cy="503237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0" cap="none" spc="0" normalizeH="0" baseline="0" noProof="0" dirty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大学物理实验</a:t>
            </a:r>
            <a:r>
              <a:rPr kumimoji="0" lang="en-US" altLang="zh-CN" sz="3600" b="1" i="0" u="none" strike="noStrike" kern="10" cap="none" spc="0" normalizeH="0" baseline="0" noProof="0" dirty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1</a:t>
            </a:r>
            <a:endParaRPr kumimoji="0" lang="zh-CN" altLang="en-US" sz="3600" b="1" i="0" u="none" strike="noStrike" kern="10" cap="none" spc="0" normalizeH="0" baseline="0" noProof="0" dirty="0">
              <a:ln w="9525">
                <a:solidFill>
                  <a:srgbClr val="000066"/>
                </a:solidFill>
                <a:round/>
              </a:ln>
              <a:solidFill>
                <a:srgbClr val="000066"/>
              </a:soli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  <p:sp>
        <p:nvSpPr>
          <p:cNvPr id="4102" name="WordArt 9"/>
          <p:cNvSpPr>
            <a:spLocks noTextEdit="1"/>
          </p:cNvSpPr>
          <p:nvPr/>
        </p:nvSpPr>
        <p:spPr>
          <a:xfrm>
            <a:off x="4284663" y="2492375"/>
            <a:ext cx="4014787" cy="15128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000066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66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+mj-ea"/>
                <a:ea typeface="+mj-ea"/>
              </a:rPr>
              <a:t>几何光学综合实验</a:t>
            </a:r>
          </a:p>
        </p:txBody>
      </p:sp>
      <p:sp>
        <p:nvSpPr>
          <p:cNvPr id="4103" name="Text Box 11"/>
          <p:cNvSpPr txBox="1"/>
          <p:nvPr/>
        </p:nvSpPr>
        <p:spPr>
          <a:xfrm>
            <a:off x="2555875" y="6207125"/>
            <a:ext cx="4754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292929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深圳大学物理实验教学中心</a:t>
            </a:r>
            <a:r>
              <a:rPr lang="en-US" altLang="zh-CN" sz="2400" dirty="0">
                <a:solidFill>
                  <a:srgbClr val="292929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	</a:t>
            </a:r>
            <a:endParaRPr lang="zh-CN" altLang="en-US" sz="2400" dirty="0">
              <a:solidFill>
                <a:srgbClr val="292929"/>
              </a:solidFill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460" y="116840"/>
            <a:ext cx="746379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实验内容及步骤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</a:t>
            </a:r>
            <a:r>
              <a:rPr lang="zh-CN" altLang="en-US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位移法测凹透镜焦距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3949758"/>
              </p:ext>
            </p:extLst>
          </p:nvPr>
        </p:nvGraphicFramePr>
        <p:xfrm>
          <a:off x="1187624" y="1826801"/>
          <a:ext cx="639572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物屏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透镜位置</a:t>
                      </a: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透镜位置</a:t>
                      </a: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像屏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93196"/>
          <p:cNvSpPr txBox="1"/>
          <p:nvPr/>
        </p:nvSpPr>
        <p:spPr>
          <a:xfrm>
            <a:off x="250825" y="1112838"/>
            <a:ext cx="838835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4.2. 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自组望远镜并测量凹透镜焦距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: 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3" name="文本框 99"/>
          <p:cNvSpPr txBox="1"/>
          <p:nvPr/>
        </p:nvSpPr>
        <p:spPr>
          <a:xfrm>
            <a:off x="395536" y="4365104"/>
            <a:ext cx="8620125" cy="205440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spcAft>
                <a:spcPts val="600"/>
              </a:spcAft>
            </a:pPr>
            <a:r>
              <a:rPr lang="zh-CN" altLang="en-US" sz="2400" b="1" dirty="0">
                <a:latin typeface="宋体" panose="02010600030101010101" pitchFamily="2" charset="-122"/>
              </a:rPr>
              <a:t>主要步骤：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360000" indent="-360000" algn="just" eaLnBrk="1" hangingPunct="1"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2400" b="1" dirty="0">
                <a:latin typeface="宋体" panose="02010600030101010101" pitchFamily="2" charset="-122"/>
              </a:rPr>
              <a:t>物屏与透镜</a:t>
            </a:r>
            <a:r>
              <a:rPr lang="en-US" altLang="zh-CN" sz="2400" b="1" dirty="0">
                <a:latin typeface="宋体" panose="02010600030101010101" pitchFamily="2" charset="-122"/>
              </a:rPr>
              <a:t>L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f=</a:t>
            </a:r>
            <a:r>
              <a:rPr lang="en-US" altLang="zh-CN" sz="2400" b="1" dirty="0">
                <a:latin typeface="宋体" panose="02010600030101010101" pitchFamily="2" charset="-122"/>
              </a:rPr>
              <a:t>100</a:t>
            </a:r>
            <a:r>
              <a:rPr lang="zh-CN" altLang="en-US" sz="2400" b="1" dirty="0">
                <a:latin typeface="宋体" panose="02010600030101010101" pitchFamily="2" charset="-122"/>
              </a:rPr>
              <a:t>）组平行光；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360000" indent="-360000" algn="just" eaLnBrk="1" hangingPunct="1"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2400" b="1" dirty="0">
                <a:latin typeface="宋体" panose="02010600030101010101" pitchFamily="2" charset="-122"/>
              </a:rPr>
              <a:t>透镜</a:t>
            </a:r>
            <a:r>
              <a:rPr lang="en-US" altLang="zh-CN" sz="2400" b="1" dirty="0">
                <a:latin typeface="宋体" panose="02010600030101010101" pitchFamily="2" charset="-122"/>
              </a:rPr>
              <a:t>L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f=150</a:t>
            </a:r>
            <a:r>
              <a:rPr lang="zh-CN" altLang="en-US" sz="2400" b="1" dirty="0">
                <a:latin typeface="宋体" panose="02010600030101010101" pitchFamily="2" charset="-122"/>
              </a:rPr>
              <a:t>）与目镜组成望远镜，通过望远镜观察物屏的像（物屏上的</a:t>
            </a:r>
            <a:r>
              <a:rPr lang="en-US" altLang="zh-CN" sz="2400" b="1" dirty="0">
                <a:latin typeface="Times New Roman" panose="02020603050405020304" pitchFamily="18" charset="0"/>
              </a:rPr>
              <a:t>logo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宋体" panose="02010600030101010101" pitchFamily="2" charset="-122"/>
              </a:rPr>
              <a:t>，调节</a:t>
            </a:r>
            <a:r>
              <a:rPr lang="en-US" altLang="zh-CN" sz="2400" b="1" dirty="0">
                <a:latin typeface="宋体" panose="02010600030101010101" pitchFamily="2" charset="-122"/>
              </a:rPr>
              <a:t>L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与目镜距离，直到所观察的物屏像最清晰，记下此时</a:t>
            </a:r>
            <a:r>
              <a:rPr lang="en-US" altLang="zh-CN" sz="2400" b="1" dirty="0">
                <a:latin typeface="宋体" panose="02010600030101010101" pitchFamily="2" charset="-122"/>
              </a:rPr>
              <a:t>L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与目镜距离；</a:t>
            </a:r>
            <a:endParaRPr lang="zh-CN" altLang="en-US" sz="2400" b="1" dirty="0">
              <a:latin typeface="Verdana" panose="020B0604030504040204" pitchFamily="34" charset="0"/>
            </a:endParaRPr>
          </a:p>
        </p:txBody>
      </p:sp>
      <p:pic>
        <p:nvPicPr>
          <p:cNvPr id="10244" name="图片 1"/>
          <p:cNvPicPr>
            <a:picLocks noChangeAspect="1"/>
          </p:cNvPicPr>
          <p:nvPr/>
        </p:nvPicPr>
        <p:blipFill>
          <a:blip r:embed="rId2"/>
          <a:srcRect l="7750" t="12949" r="13899" b="11330"/>
          <a:stretch>
            <a:fillRect/>
          </a:stretch>
        </p:blipFill>
        <p:spPr>
          <a:xfrm>
            <a:off x="1393056" y="1627198"/>
            <a:ext cx="6769100" cy="2849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23850" y="116840"/>
            <a:ext cx="81730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实验内容及步骤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</a:t>
            </a:r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自组望远镜并测量凹透镜焦距</a:t>
            </a:r>
            <a:endParaRPr lang="zh-CN" altLang="en-US" sz="24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框 99"/>
          <p:cNvSpPr txBox="1"/>
          <p:nvPr/>
        </p:nvSpPr>
        <p:spPr>
          <a:xfrm>
            <a:off x="327818" y="983869"/>
            <a:ext cx="8488363" cy="160813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60000" indent="-360000" algn="just" eaLnBrk="1" hangingPunct="1">
              <a:spcAft>
                <a:spcPts val="300"/>
              </a:spcAft>
              <a:buFont typeface="+mj-ea"/>
              <a:buAutoNum type="circleNumDbPlain" startAt="3"/>
            </a:pPr>
            <a:r>
              <a:rPr lang="zh-CN" altLang="en-US" sz="2400" b="1" dirty="0">
                <a:latin typeface="宋体" panose="02010600030101010101" pitchFamily="2" charset="-122"/>
              </a:rPr>
              <a:t>用</a:t>
            </a:r>
            <a:r>
              <a:rPr lang="en-US" altLang="zh-CN" sz="2400" b="1" dirty="0">
                <a:latin typeface="宋体" panose="02010600030101010101" pitchFamily="2" charset="-122"/>
              </a:rPr>
              <a:t>L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</a:rPr>
              <a:t>在屏上成一缩小实像，记下实像位置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，如图放上凹透镜</a:t>
            </a:r>
            <a:r>
              <a:rPr lang="en-US" altLang="zh-CN" sz="2400" b="1" dirty="0">
                <a:latin typeface="宋体" panose="02010600030101010101" pitchFamily="2" charset="-122"/>
              </a:rPr>
              <a:t>L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，调节</a:t>
            </a:r>
            <a:r>
              <a:rPr lang="en-US" altLang="zh-CN" sz="2400" b="1" dirty="0">
                <a:latin typeface="宋体" panose="02010600030101010101" pitchFamily="2" charset="-122"/>
              </a:rPr>
              <a:t>L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位置，直至通过望远镜能观察到最清晰的物屏像。记下此时</a:t>
            </a:r>
            <a:r>
              <a:rPr lang="en-US" altLang="zh-CN" sz="2400" b="1" dirty="0">
                <a:latin typeface="宋体" panose="02010600030101010101" pitchFamily="2" charset="-122"/>
              </a:rPr>
              <a:t>L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位置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宋体" panose="02010600030101010101" pitchFamily="2" charset="-122"/>
              </a:rPr>
              <a:t>，则</a:t>
            </a:r>
            <a:r>
              <a:rPr lang="en-US" altLang="zh-CN" sz="2400" b="1" dirty="0">
                <a:latin typeface="宋体" panose="02010600030101010101" pitchFamily="2" charset="-122"/>
              </a:rPr>
              <a:t>L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焦距数值为</a:t>
            </a:r>
            <a:r>
              <a:rPr lang="en-US" altLang="zh-CN" sz="2400" b="1" dirty="0">
                <a:latin typeface="Times New Roman" panose="02020603050405020304" pitchFamily="18" charset="0"/>
              </a:rPr>
              <a:t>a-b</a:t>
            </a:r>
          </a:p>
          <a:p>
            <a:pPr marL="360000" indent="-360000" algn="just" eaLnBrk="1" hangingPunct="1">
              <a:spcAft>
                <a:spcPts val="300"/>
              </a:spcAft>
              <a:buFont typeface="+mj-ea"/>
              <a:buAutoNum type="circleNumDbPlain" startAt="3"/>
            </a:pPr>
            <a:r>
              <a:rPr lang="zh-CN" altLang="en-US" sz="2400" b="1" dirty="0">
                <a:latin typeface="宋体" panose="02010600030101010101" pitchFamily="2" charset="-122"/>
              </a:rPr>
              <a:t>改变实像位置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，重复测量</a:t>
            </a:r>
            <a:r>
              <a:rPr lang="en-US" altLang="zh-CN" sz="2400" b="1" dirty="0">
                <a:latin typeface="宋体" panose="02010600030101010101" pitchFamily="2" charset="-122"/>
              </a:rPr>
              <a:t>6</a:t>
            </a:r>
            <a:r>
              <a:rPr lang="zh-CN" altLang="en-US" sz="2400" b="1" dirty="0">
                <a:latin typeface="宋体" panose="02010600030101010101" pitchFamily="2" charset="-122"/>
              </a:rPr>
              <a:t>次，求平均值。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3850" y="116840"/>
            <a:ext cx="81730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实验内容及步骤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</a:t>
            </a:r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自组望远镜并测量凹透镜焦距</a:t>
            </a:r>
            <a:endParaRPr lang="zh-CN" altLang="en-US" sz="24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23778600"/>
              </p:ext>
            </p:extLst>
          </p:nvPr>
        </p:nvGraphicFramePr>
        <p:xfrm>
          <a:off x="1331640" y="2996952"/>
          <a:ext cx="516150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实像位置</a:t>
                      </a: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CN" baseline="-2500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位置</a:t>
                      </a: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CN" baseline="-2500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焦距（</a:t>
                      </a: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a-b</a:t>
                      </a: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文本占位符 108546"/>
          <p:cNvSpPr>
            <a:spLocks noGrp="1"/>
          </p:cNvSpPr>
          <p:nvPr>
            <p:ph idx="1"/>
          </p:nvPr>
        </p:nvSpPr>
        <p:spPr>
          <a:xfrm>
            <a:off x="179705" y="621030"/>
            <a:ext cx="8834120" cy="435165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3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、用位移法计算凸透镜焦距，</a:t>
            </a:r>
            <a:r>
              <a:rPr lang="zh-CN" altLang="en-US" sz="3000" b="1" dirty="0">
                <a:ln>
                  <a:noFill/>
                </a:ln>
                <a:effectLst/>
                <a:uLnTx/>
                <a:uFillTx/>
                <a:sym typeface="+mn-ea"/>
              </a:rPr>
              <a:t>算出百分比误差</a:t>
            </a: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zh-CN" altLang="en-US" sz="3000" b="1" dirty="0">
                <a:ln>
                  <a:noFill/>
                </a:ln>
                <a:effectLst/>
                <a:uLnTx/>
                <a:uFillTx/>
                <a:sym typeface="+mn-ea"/>
              </a:rPr>
              <a:t>计算凹透镜焦距，算出百分比误差。</a:t>
            </a: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思考题</a:t>
            </a: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a</a:t>
            </a:r>
            <a:r>
              <a:rPr lang="zh-CN" altLang="en-US" sz="3000" b="1" dirty="0">
                <a:ln>
                  <a:noFill/>
                </a:ln>
                <a:effectLst/>
                <a:uLnTx/>
                <a:uFillTx/>
                <a:sym typeface="+mn-ea"/>
              </a:rPr>
              <a:t>利用位移法测凸透镜焦距有什么优点？</a:t>
            </a: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b</a:t>
            </a:r>
            <a:r>
              <a:rPr lang="zh-CN" altLang="en-US" sz="3000" b="1" dirty="0">
                <a:ln>
                  <a:noFill/>
                </a:ln>
                <a:effectLst/>
                <a:uLnTx/>
                <a:uFillTx/>
                <a:sym typeface="+mn-ea"/>
              </a:rPr>
              <a:t>共轴调节的具体方法。</a:t>
            </a: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705" y="116840"/>
            <a:ext cx="314896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实验报告要求</a:t>
            </a:r>
            <a:endParaRPr lang="zh-CN" sz="32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214313" y="115888"/>
            <a:ext cx="2519362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实验目的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6"/>
          <p:cNvSpPr/>
          <p:nvPr/>
        </p:nvSpPr>
        <p:spPr>
          <a:xfrm>
            <a:off x="107315" y="1196975"/>
            <a:ext cx="817054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514350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/>
              <a:t>了解透镜作为光学元件在光学系统中的作用</a:t>
            </a:r>
          </a:p>
          <a:p>
            <a:pPr marL="514350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/>
              <a:t>用位移法测凸透镜焦距</a:t>
            </a:r>
          </a:p>
          <a:p>
            <a:pPr marL="514350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/>
              <a:t>自组望远镜并测量凹透镜焦距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/>
          <p:nvPr/>
        </p:nvSpPr>
        <p:spPr>
          <a:xfrm>
            <a:off x="268288" y="125413"/>
            <a:ext cx="233616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实验原理</a:t>
            </a:r>
            <a:endParaRPr lang="zh-CN" altLang="en-US" sz="2400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705" y="836930"/>
            <a:ext cx="8491220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sz="2400" dirty="0"/>
              <a:t>透镜是光学系统中很重要的光学元件，它能把光线会聚或者发散。它本身是由两个折射面包围一种透明介质所构成的元件。焦距则反映光学透镜特性的重要物理量，当透镜的厚度比其焦距小很多时，称为薄透镜。不同焦距的透镜和透镜组组成各种各样的光学仪器，为了使用光学仪器，对透镜焦距的测定是不可缺少的一个重要环节。测定透镜焦距的方法其原理都是建立在透镜成像规律的基础上。</a:t>
            </a:r>
            <a:endParaRPr lang="zh-CN" altLang="en-US" dirty="0">
              <a:solidFill>
                <a:srgbClr val="002060"/>
              </a:solidFill>
              <a:latin typeface="华文中宋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文本框 39953"/>
              <p:cNvSpPr txBox="1"/>
              <p:nvPr/>
            </p:nvSpPr>
            <p:spPr>
              <a:xfrm>
                <a:off x="453871" y="1196752"/>
                <a:ext cx="8569325" cy="37970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marL="342900" indent="-342900" eaLnBrk="1" hangingPunct="1">
                  <a:spcAft>
                    <a:spcPts val="600"/>
                  </a:spcAft>
                </a:pPr>
                <a:r>
                  <a:rPr lang="en-US" altLang="zh-CN" sz="2400" b="1" dirty="0">
                    <a:latin typeface="Arial" panose="020B0604020202020204" pitchFamily="34" charset="0"/>
                    <a:ea typeface="楷体_GB2312" pitchFamily="49" charset="-122"/>
                  </a:rPr>
                  <a:t>  </a:t>
                </a:r>
                <a:r>
                  <a:rPr lang="zh-CN" altLang="en-US" sz="2400" b="1" dirty="0"/>
                  <a:t>薄透镜成像公式</a:t>
                </a:r>
              </a:p>
              <a:p>
                <a:pPr marL="342900" indent="-342900" eaLnBrk="1" hangingPunct="1">
                  <a:spcAft>
                    <a:spcPts val="600"/>
                  </a:spcAft>
                </a:pPr>
                <a:r>
                  <a:rPr lang="zh-CN" altLang="en-US" sz="2400" b="1" dirty="0"/>
                  <a:t>  在近轴光束的条件下，薄透镜的成像公式为</a:t>
                </a:r>
                <a:r>
                  <a:rPr lang="zh-CN" altLang="en-US" sz="2400" dirty="0"/>
                  <a:t>：</a:t>
                </a:r>
                <a:endParaRPr lang="en-US" altLang="zh-CN" sz="2400" b="1" dirty="0"/>
              </a:p>
              <a:p>
                <a:pPr marL="342900" indent="-342900" eaLnBrk="1" hangingPunct="1">
                  <a:spcAft>
                    <a:spcPts val="600"/>
                  </a:spcAft>
                </a:pPr>
                <a:endParaRPr lang="zh-CN" altLang="en-US" sz="2400" b="1" dirty="0"/>
              </a:p>
              <a:p>
                <a:pPr marL="342900" indent="-342900" eaLnBrk="1" hangingPunct="1">
                  <a:spcAft>
                    <a:spcPts val="600"/>
                  </a:spcAft>
                </a:pPr>
                <a:r>
                  <a:rPr lang="zh-CN" altLang="en-US" sz="2400" b="1" dirty="0"/>
                  <a:t>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den>
                    </m:f>
                  </m:oMath>
                </a14:m>
                <a:endParaRPr lang="zh-CN" altLang="en-US" sz="2400" b="1" dirty="0"/>
              </a:p>
              <a:p>
                <a:pPr marL="342900" indent="-342900" eaLnBrk="1" hangingPunct="1">
                  <a:spcAft>
                    <a:spcPts val="600"/>
                  </a:spcAft>
                </a:pPr>
                <a:endParaRPr lang="zh-CN" altLang="en-US" sz="2400" b="1" dirty="0"/>
              </a:p>
              <a:p>
                <a:pPr marL="342900" indent="-342900" eaLnBrk="1" hangingPunct="1">
                  <a:spcAft>
                    <a:spcPts val="600"/>
                  </a:spcAft>
                </a:pPr>
                <a:r>
                  <a:rPr lang="zh-CN" altLang="en-US" sz="2400" b="1" dirty="0"/>
                  <a:t>   其中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CN" altLang="en-US" sz="2400" b="1" dirty="0"/>
                  <a:t>为物距，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zh-CN" altLang="en-US" sz="2400" b="1" dirty="0"/>
                  <a:t>为像距，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400" b="1" dirty="0"/>
                  <a:t>为焦距。</a:t>
                </a:r>
              </a:p>
              <a:p>
                <a:pPr marL="342900" indent="-342900" eaLnBrk="1" hangingPunct="1">
                  <a:spcAft>
                    <a:spcPts val="600"/>
                  </a:spcAft>
                </a:pPr>
                <a:r>
                  <a:rPr lang="zh-CN" altLang="en-US" sz="2400" b="1" dirty="0"/>
                  <a:t>   实物、实像时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latin typeface="Cambria Math" panose="02040503050406030204" pitchFamily="18" charset="0"/>
                      </a:rPr>
                      <m:t>𝝊</m:t>
                    </m:r>
                  </m:oMath>
                </a14:m>
                <a:r>
                  <a:rPr lang="zh-CN" altLang="en-US" sz="2400" b="1" dirty="0"/>
                  <a:t>为正; 虚物、虚像时，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zh-CN" altLang="en-US" sz="2400" b="1" dirty="0"/>
                  <a:t>为负。</a:t>
                </a:r>
              </a:p>
              <a:p>
                <a:pPr marL="342900" indent="-342900" eaLnBrk="1" hangingPunct="1">
                  <a:spcAft>
                    <a:spcPts val="600"/>
                  </a:spcAft>
                </a:pPr>
                <a:r>
                  <a:rPr lang="zh-CN" altLang="en-US" sz="2400" b="1" dirty="0"/>
                  <a:t>   凸透镜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400" b="1" dirty="0"/>
                  <a:t>为正；凹透镜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400" b="1" dirty="0"/>
                  <a:t>为负。 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</a:rPr>
                  <a:t>    </a:t>
                </a:r>
              </a:p>
            </p:txBody>
          </p:sp>
        </mc:Choice>
        <mc:Fallback xmlns="">
          <p:sp>
            <p:nvSpPr>
              <p:cNvPr id="1034" name="文本框 399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1" y="1196752"/>
                <a:ext cx="8569325" cy="3797065"/>
              </a:xfrm>
              <a:prstGeom prst="rect">
                <a:avLst/>
              </a:prstGeom>
              <a:blipFill>
                <a:blip r:embed="rId2"/>
                <a:stretch>
                  <a:fillRect t="-1284" b="-272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467360" y="116840"/>
            <a:ext cx="51009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 实验原理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</a:t>
            </a:r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薄透镜成像公式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360" y="116840"/>
            <a:ext cx="571055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 实验原理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</a:t>
            </a:r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位移法测凸透镜焦距</a:t>
            </a:r>
            <a:endParaRPr lang="zh-CN" altLang="en-US" b="1" dirty="0">
              <a:solidFill>
                <a:srgbClr val="002060"/>
              </a:solidFill>
              <a:latin typeface="华文中宋" panose="02010600040101010101" pitchFamily="2" charset="-122"/>
            </a:endParaRPr>
          </a:p>
          <a:p>
            <a:pPr algn="l" eaLnBrk="1" hangingPunct="1"/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90220" y="898525"/>
                <a:ext cx="792416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       </a:t>
                </a:r>
                <a:r>
                  <a:rPr lang="zh-CN" altLang="en-US" sz="2400" dirty="0"/>
                  <a:t>物像公式法、自准法都因透镜的中心位置不易确定而在测量中引进误差，为避免这一缺点，可取物屏和像屏之间的距离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sz="2400" dirty="0"/>
                  <a:t>大于四倍焦距（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400" dirty="0"/>
                  <a:t>），且保持不变，沿光轴方向移动透镜，则必能在像屏上观察到两次成像，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20" y="898525"/>
                <a:ext cx="7924165" cy="1569660"/>
              </a:xfrm>
              <a:prstGeom prst="rect">
                <a:avLst/>
              </a:prstGeom>
              <a:blipFill>
                <a:blip r:embed="rId2"/>
                <a:stretch>
                  <a:fillRect l="-1154" t="-3101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381885" y="6192520"/>
            <a:ext cx="3496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图</a:t>
            </a:r>
            <a:r>
              <a:rPr lang="en-US" altLang="zh-CN" sz="2000" dirty="0"/>
              <a:t>1 </a:t>
            </a:r>
            <a:r>
              <a:rPr lang="zh-CN" altLang="en-US" sz="2000" dirty="0"/>
              <a:t>两次成像的光路图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969E024-3BA0-B19D-CD10-80C6DA2254AA}"/>
              </a:ext>
            </a:extLst>
          </p:cNvPr>
          <p:cNvGrpSpPr/>
          <p:nvPr/>
        </p:nvGrpSpPr>
        <p:grpSpPr>
          <a:xfrm>
            <a:off x="240665" y="2734628"/>
            <a:ext cx="7991475" cy="3457575"/>
            <a:chOff x="240665" y="2734628"/>
            <a:chExt cx="7991475" cy="3457575"/>
          </a:xfrm>
        </p:grpSpPr>
        <p:grpSp>
          <p:nvGrpSpPr>
            <p:cNvPr id="2069" name="组合 12576"/>
            <p:cNvGrpSpPr/>
            <p:nvPr/>
          </p:nvGrpSpPr>
          <p:grpSpPr>
            <a:xfrm>
              <a:off x="240665" y="2734628"/>
              <a:ext cx="7991475" cy="3457575"/>
              <a:chOff x="340" y="662"/>
              <a:chExt cx="5034" cy="2178"/>
            </a:xfrm>
          </p:grpSpPr>
          <p:sp>
            <p:nvSpPr>
              <p:cNvPr id="2070" name="文本框 12385"/>
              <p:cNvSpPr txBox="1"/>
              <p:nvPr/>
            </p:nvSpPr>
            <p:spPr>
              <a:xfrm>
                <a:off x="870" y="683"/>
                <a:ext cx="529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71" name="文本框 12396"/>
              <p:cNvSpPr txBox="1"/>
              <p:nvPr/>
            </p:nvSpPr>
            <p:spPr>
              <a:xfrm>
                <a:off x="1046" y="1125"/>
                <a:ext cx="971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72" name="文本框 12414"/>
              <p:cNvSpPr txBox="1"/>
              <p:nvPr/>
            </p:nvSpPr>
            <p:spPr>
              <a:xfrm>
                <a:off x="1066" y="1344"/>
                <a:ext cx="88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73" name="椭圆 12429"/>
              <p:cNvSpPr/>
              <p:nvPr/>
            </p:nvSpPr>
            <p:spPr>
              <a:xfrm>
                <a:off x="1840" y="684"/>
                <a:ext cx="133" cy="1144"/>
              </a:xfrm>
              <a:prstGeom prst="ellipse">
                <a:avLst/>
              </a:prstGeom>
              <a:solidFill>
                <a:srgbClr val="A1EEFD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074" name="椭圆 12432"/>
              <p:cNvSpPr/>
              <p:nvPr/>
            </p:nvSpPr>
            <p:spPr>
              <a:xfrm>
                <a:off x="3470" y="698"/>
                <a:ext cx="133" cy="1144"/>
              </a:xfrm>
              <a:prstGeom prst="ellipse">
                <a:avLst/>
              </a:prstGeom>
              <a:solidFill>
                <a:srgbClr val="A1EEFD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075" name="直接连接符 12433"/>
              <p:cNvSpPr/>
              <p:nvPr/>
            </p:nvSpPr>
            <p:spPr>
              <a:xfrm flipV="1">
                <a:off x="605" y="948"/>
                <a:ext cx="0" cy="35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76" name="直接连接符 12434"/>
              <p:cNvSpPr/>
              <p:nvPr/>
            </p:nvSpPr>
            <p:spPr>
              <a:xfrm>
                <a:off x="605" y="948"/>
                <a:ext cx="12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</p:sp>
          <p:sp>
            <p:nvSpPr>
              <p:cNvPr id="2077" name="直接连接符 12435"/>
              <p:cNvSpPr/>
              <p:nvPr/>
            </p:nvSpPr>
            <p:spPr>
              <a:xfrm>
                <a:off x="4932" y="1300"/>
                <a:ext cx="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78" name="直接连接符 12446"/>
              <p:cNvSpPr/>
              <p:nvPr/>
            </p:nvSpPr>
            <p:spPr>
              <a:xfrm>
                <a:off x="5064" y="1326"/>
                <a:ext cx="0" cy="9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79" name="直接连接符 12449"/>
              <p:cNvSpPr/>
              <p:nvPr/>
            </p:nvSpPr>
            <p:spPr>
              <a:xfrm flipH="1">
                <a:off x="5057" y="1300"/>
                <a:ext cx="7" cy="27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80" name="直接连接符 12428"/>
              <p:cNvSpPr/>
              <p:nvPr/>
            </p:nvSpPr>
            <p:spPr>
              <a:xfrm>
                <a:off x="472" y="1300"/>
                <a:ext cx="46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81" name="直接连接符 12443"/>
              <p:cNvSpPr/>
              <p:nvPr/>
            </p:nvSpPr>
            <p:spPr>
              <a:xfrm flipV="1">
                <a:off x="605" y="935"/>
                <a:ext cx="2910" cy="13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arrow" w="med" len="med"/>
              </a:ln>
            </p:spPr>
          </p:sp>
          <p:sp>
            <p:nvSpPr>
              <p:cNvPr id="2082" name="直接连接符 12466"/>
              <p:cNvSpPr/>
              <p:nvPr/>
            </p:nvSpPr>
            <p:spPr>
              <a:xfrm>
                <a:off x="1396" y="2224"/>
                <a:ext cx="48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83" name="直接连接符 12467"/>
              <p:cNvSpPr/>
              <p:nvPr/>
            </p:nvSpPr>
            <p:spPr>
              <a:xfrm flipH="1">
                <a:off x="605" y="2224"/>
                <a:ext cx="48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84" name="直接连接符 12476"/>
              <p:cNvSpPr/>
              <p:nvPr/>
            </p:nvSpPr>
            <p:spPr>
              <a:xfrm>
                <a:off x="3563" y="2224"/>
                <a:ext cx="150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85" name="直接连接符 12477"/>
              <p:cNvSpPr/>
              <p:nvPr/>
            </p:nvSpPr>
            <p:spPr>
              <a:xfrm flipH="1">
                <a:off x="1875" y="2224"/>
                <a:ext cx="141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86" name="直接连接符 12478"/>
              <p:cNvSpPr/>
              <p:nvPr/>
            </p:nvSpPr>
            <p:spPr>
              <a:xfrm>
                <a:off x="1882" y="1872"/>
                <a:ext cx="0" cy="4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87" name="直接连接符 12484"/>
              <p:cNvSpPr/>
              <p:nvPr/>
            </p:nvSpPr>
            <p:spPr>
              <a:xfrm>
                <a:off x="2381" y="2432"/>
                <a:ext cx="110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88" name="直接连接符 12485"/>
              <p:cNvSpPr/>
              <p:nvPr/>
            </p:nvSpPr>
            <p:spPr>
              <a:xfrm flipH="1">
                <a:off x="605" y="2443"/>
                <a:ext cx="114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89" name="直接连接符 12490"/>
              <p:cNvSpPr/>
              <p:nvPr/>
            </p:nvSpPr>
            <p:spPr>
              <a:xfrm>
                <a:off x="4513" y="2432"/>
                <a:ext cx="551" cy="1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90" name="直接连接符 12491"/>
              <p:cNvSpPr/>
              <p:nvPr/>
            </p:nvSpPr>
            <p:spPr>
              <a:xfrm flipH="1" flipV="1">
                <a:off x="3515" y="2432"/>
                <a:ext cx="5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91" name="直接连接符 12492"/>
              <p:cNvSpPr/>
              <p:nvPr/>
            </p:nvSpPr>
            <p:spPr>
              <a:xfrm>
                <a:off x="3515" y="1888"/>
                <a:ext cx="0" cy="26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92" name="直接连接符 12493"/>
              <p:cNvSpPr/>
              <p:nvPr/>
            </p:nvSpPr>
            <p:spPr>
              <a:xfrm>
                <a:off x="3515" y="2327"/>
                <a:ext cx="0" cy="2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93" name="直接连接符 12496"/>
              <p:cNvSpPr/>
              <p:nvPr/>
            </p:nvSpPr>
            <p:spPr>
              <a:xfrm>
                <a:off x="3606" y="981"/>
                <a:ext cx="1497" cy="499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arrow" w="med" len="med"/>
              </a:ln>
            </p:spPr>
          </p:sp>
          <p:sp>
            <p:nvSpPr>
              <p:cNvPr id="2094" name="直接连接符 12498"/>
              <p:cNvSpPr/>
              <p:nvPr/>
            </p:nvSpPr>
            <p:spPr>
              <a:xfrm>
                <a:off x="605" y="948"/>
                <a:ext cx="4452" cy="532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arrow" w="med" len="med"/>
              </a:ln>
            </p:spPr>
          </p:sp>
          <p:sp>
            <p:nvSpPr>
              <p:cNvPr id="2095" name="直接连接符 12499"/>
              <p:cNvSpPr/>
              <p:nvPr/>
            </p:nvSpPr>
            <p:spPr>
              <a:xfrm>
                <a:off x="5064" y="2224"/>
                <a:ext cx="0" cy="61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96" name="直接连接符 12500"/>
              <p:cNvSpPr/>
              <p:nvPr/>
            </p:nvSpPr>
            <p:spPr>
              <a:xfrm>
                <a:off x="605" y="1388"/>
                <a:ext cx="0" cy="145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055" name="对象 12502"/>
                  <p:cNvGraphicFramePr/>
                  <p:nvPr/>
                </p:nvGraphicFramePr>
                <p:xfrm>
                  <a:off x="2548" y="2576"/>
                  <a:ext cx="352" cy="229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3" imgW="177800" imgH="165100" progId="Equation.3">
                          <p:embed/>
                        </p:oleObj>
                      </mc:Choice>
                      <mc:Fallback>
                        <p:oleObj r:id="rId3" imgW="177800" imgH="165100" progId="Equation.3">
                          <p:embed/>
                          <p:pic>
                            <p:nvPicPr>
                              <p:cNvPr id="0" name="图片 3108"/>
                              <p:cNvPicPr/>
                              <p:nvPr/>
                            </p:nvPicPr>
                            <p:blipFill>
                              <a:blip r:embed="rId4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548" y="2576"/>
                                <a:ext cx="352" cy="229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055" name="对象 12502"/>
                  <p:cNvGraphicFramePr/>
                  <p:nvPr/>
                </p:nvGraphicFramePr>
                <p:xfrm>
                  <a:off x="2548" y="2576"/>
                  <a:ext cx="352" cy="229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5" imgW="177800" imgH="165100" progId="Equation.3">
                          <p:embed/>
                        </p:oleObj>
                      </mc:Choice>
                      <mc:Fallback>
                        <p:oleObj r:id="rId5" imgW="177800" imgH="165100" progId="Equation.3">
                          <p:embed/>
                          <p:pic>
                            <p:nvPicPr>
                              <p:cNvPr id="0" name="图片 3108"/>
                              <p:cNvPicPr/>
                              <p:nvPr/>
                            </p:nvPicPr>
                            <p:blipFill>
                              <a:blip r:embed="rId6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548" y="2576"/>
                                <a:ext cx="352" cy="229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2097" name="直接连接符 12505"/>
              <p:cNvSpPr/>
              <p:nvPr/>
            </p:nvSpPr>
            <p:spPr>
              <a:xfrm>
                <a:off x="2857" y="2708"/>
                <a:ext cx="220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98" name="直接连接符 12506"/>
              <p:cNvSpPr/>
              <p:nvPr/>
            </p:nvSpPr>
            <p:spPr>
              <a:xfrm flipH="1">
                <a:off x="605" y="2708"/>
                <a:ext cx="194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056" name="对象 12507"/>
                  <p:cNvGraphicFramePr/>
                  <p:nvPr/>
                </p:nvGraphicFramePr>
                <p:xfrm>
                  <a:off x="2621" y="1886"/>
                  <a:ext cx="259" cy="27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7" imgW="139700" imgH="177800" progId="Equation.3">
                          <p:embed/>
                        </p:oleObj>
                      </mc:Choice>
                      <mc:Fallback>
                        <p:oleObj r:id="rId7" imgW="139700" imgH="177800" progId="Equation.3">
                          <p:embed/>
                          <p:pic>
                            <p:nvPicPr>
                              <p:cNvPr id="0" name="图片 3103"/>
                              <p:cNvPicPr/>
                              <p:nvPr/>
                            </p:nvPicPr>
                            <p:blipFill>
                              <a:blip r:embed="rId8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21" y="1886"/>
                                <a:ext cx="259" cy="274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056" name="对象 12507"/>
                  <p:cNvGraphicFramePr/>
                  <p:nvPr/>
                </p:nvGraphicFramePr>
                <p:xfrm>
                  <a:off x="2621" y="1886"/>
                  <a:ext cx="259" cy="27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9" imgW="139700" imgH="177800" progId="Equation.3">
                          <p:embed/>
                        </p:oleObj>
                      </mc:Choice>
                      <mc:Fallback>
                        <p:oleObj r:id="rId9" imgW="139700" imgH="177800" progId="Equation.3">
                          <p:embed/>
                          <p:pic>
                            <p:nvPicPr>
                              <p:cNvPr id="0" name="图片 3103"/>
                              <p:cNvPicPr/>
                              <p:nvPr/>
                            </p:nvPicPr>
                            <p:blipFill>
                              <a:blip r:embed="rId10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21" y="1886"/>
                                <a:ext cx="259" cy="274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2099" name="直接连接符 12510"/>
              <p:cNvSpPr/>
              <p:nvPr/>
            </p:nvSpPr>
            <p:spPr>
              <a:xfrm>
                <a:off x="2880" y="2024"/>
                <a:ext cx="62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100" name="直接连接符 12511"/>
              <p:cNvSpPr/>
              <p:nvPr/>
            </p:nvSpPr>
            <p:spPr>
              <a:xfrm flipH="1" flipV="1">
                <a:off x="1882" y="2004"/>
                <a:ext cx="635" cy="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057" name="对象 12512"/>
                  <p:cNvGraphicFramePr/>
                  <p:nvPr/>
                </p:nvGraphicFramePr>
                <p:xfrm>
                  <a:off x="1620" y="1212"/>
                  <a:ext cx="194" cy="30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11" imgW="152400" imgH="190500" progId="Equation.3">
                          <p:embed/>
                        </p:oleObj>
                      </mc:Choice>
                      <mc:Fallback>
                        <p:oleObj r:id="rId11" imgW="152400" imgH="190500" progId="Equation.3">
                          <p:embed/>
                          <p:pic>
                            <p:nvPicPr>
                              <p:cNvPr id="0" name="图片 3098"/>
                              <p:cNvPicPr/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620" y="1212"/>
                                <a:ext cx="194" cy="30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057" name="对象 12512"/>
                  <p:cNvGraphicFramePr/>
                  <p:nvPr/>
                </p:nvGraphicFramePr>
                <p:xfrm>
                  <a:off x="1620" y="1212"/>
                  <a:ext cx="194" cy="30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13" imgW="152400" imgH="190500" progId="Equation.3">
                          <p:embed/>
                        </p:oleObj>
                      </mc:Choice>
                      <mc:Fallback>
                        <p:oleObj r:id="rId13" imgW="152400" imgH="190500" progId="Equation.3">
                          <p:embed/>
                          <p:pic>
                            <p:nvPicPr>
                              <p:cNvPr id="0" name="图片 3098"/>
                              <p:cNvPicPr/>
                              <p:nvPr/>
                            </p:nvPicPr>
                            <p:blipFill>
                              <a:blip r:embed="rId1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620" y="1212"/>
                                <a:ext cx="194" cy="30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058" name="对象 12515"/>
                  <p:cNvGraphicFramePr/>
                  <p:nvPr/>
                </p:nvGraphicFramePr>
                <p:xfrm>
                  <a:off x="2856" y="992"/>
                  <a:ext cx="221" cy="3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15" imgW="152400" imgH="190500" progId="Equation.3">
                          <p:embed/>
                        </p:oleObj>
                      </mc:Choice>
                      <mc:Fallback>
                        <p:oleObj r:id="rId15" imgW="152400" imgH="190500" progId="Equation.3">
                          <p:embed/>
                          <p:pic>
                            <p:nvPicPr>
                              <p:cNvPr id="0" name="图片 3097"/>
                              <p:cNvPicPr/>
                              <p:nvPr/>
                            </p:nvPicPr>
                            <p:blipFill>
                              <a:blip r:embed="rId1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6" y="992"/>
                                <a:ext cx="221" cy="325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058" name="对象 12515"/>
                  <p:cNvGraphicFramePr/>
                  <p:nvPr/>
                </p:nvGraphicFramePr>
                <p:xfrm>
                  <a:off x="2856" y="992"/>
                  <a:ext cx="221" cy="3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17" imgW="152400" imgH="190500" progId="Equation.3">
                          <p:embed/>
                        </p:oleObj>
                      </mc:Choice>
                      <mc:Fallback>
                        <p:oleObj r:id="rId17" imgW="152400" imgH="190500" progId="Equation.3">
                          <p:embed/>
                          <p:pic>
                            <p:nvPicPr>
                              <p:cNvPr id="0" name="图片 3097"/>
                              <p:cNvPicPr/>
                              <p:nvPr/>
                            </p:nvPicPr>
                            <p:blipFill>
                              <a:blip r:embed="rId1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6" y="992"/>
                                <a:ext cx="221" cy="325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059" name="对象 12518"/>
                  <p:cNvGraphicFramePr/>
                  <p:nvPr/>
                </p:nvGraphicFramePr>
                <p:xfrm>
                  <a:off x="1933" y="663"/>
                  <a:ext cx="221" cy="19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19" imgW="127000" imgH="139700" progId="Equation.3">
                          <p:embed/>
                        </p:oleObj>
                      </mc:Choice>
                      <mc:Fallback>
                        <p:oleObj r:id="rId19" imgW="127000" imgH="139700" progId="Equation.3">
                          <p:embed/>
                          <p:pic>
                            <p:nvPicPr>
                              <p:cNvPr id="0" name="图片 3104"/>
                              <p:cNvPicPr/>
                              <p:nvPr/>
                            </p:nvPicPr>
                            <p:blipFill>
                              <a:blip r:embed="rId2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933" y="663"/>
                                <a:ext cx="221" cy="19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059" name="对象 12518"/>
                  <p:cNvGraphicFramePr/>
                  <p:nvPr/>
                </p:nvGraphicFramePr>
                <p:xfrm>
                  <a:off x="1933" y="663"/>
                  <a:ext cx="221" cy="19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21" imgW="127000" imgH="139700" progId="Equation.3">
                          <p:embed/>
                        </p:oleObj>
                      </mc:Choice>
                      <mc:Fallback>
                        <p:oleObj r:id="rId21" imgW="127000" imgH="139700" progId="Equation.3">
                          <p:embed/>
                          <p:pic>
                            <p:nvPicPr>
                              <p:cNvPr id="0" name="图片 3104"/>
                              <p:cNvPicPr/>
                              <p:nvPr/>
                            </p:nvPicPr>
                            <p:blipFill>
                              <a:blip r:embed="rId2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933" y="663"/>
                                <a:ext cx="221" cy="19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060" name="对象 12524"/>
                  <p:cNvGraphicFramePr/>
                  <p:nvPr/>
                </p:nvGraphicFramePr>
                <p:xfrm>
                  <a:off x="3210" y="674"/>
                  <a:ext cx="129" cy="18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23" imgW="127000" imgH="139700" progId="Equation.3">
                          <p:embed/>
                        </p:oleObj>
                      </mc:Choice>
                      <mc:Fallback>
                        <p:oleObj r:id="rId23" imgW="127000" imgH="139700" progId="Equation.3">
                          <p:embed/>
                          <p:pic>
                            <p:nvPicPr>
                              <p:cNvPr id="0" name="图片 3099"/>
                              <p:cNvPicPr/>
                              <p:nvPr/>
                            </p:nvPicPr>
                            <p:blipFill>
                              <a:blip r:embed="rId2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10" y="674"/>
                                <a:ext cx="129" cy="186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060" name="对象 12524"/>
                  <p:cNvGraphicFramePr/>
                  <p:nvPr/>
                </p:nvGraphicFramePr>
                <p:xfrm>
                  <a:off x="3210" y="674"/>
                  <a:ext cx="129" cy="18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25" imgW="127000" imgH="139700" progId="Equation.3">
                          <p:embed/>
                        </p:oleObj>
                      </mc:Choice>
                      <mc:Fallback>
                        <p:oleObj r:id="rId25" imgW="127000" imgH="139700" progId="Equation.3">
                          <p:embed/>
                          <p:pic>
                            <p:nvPicPr>
                              <p:cNvPr id="0" name="图片 3099"/>
                              <p:cNvPicPr/>
                              <p:nvPr/>
                            </p:nvPicPr>
                            <p:blipFill>
                              <a:blip r:embed="rId2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10" y="674"/>
                                <a:ext cx="129" cy="186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061" name="对象 12527"/>
                  <p:cNvGraphicFramePr/>
                  <p:nvPr/>
                </p:nvGraphicFramePr>
                <p:xfrm>
                  <a:off x="340" y="1212"/>
                  <a:ext cx="180" cy="22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27" imgW="139700" imgH="139700" progId="Equation.3">
                          <p:embed/>
                        </p:oleObj>
                      </mc:Choice>
                      <mc:Fallback>
                        <p:oleObj r:id="rId27" imgW="139700" imgH="139700" progId="Equation.3">
                          <p:embed/>
                          <p:pic>
                            <p:nvPicPr>
                              <p:cNvPr id="0" name="图片 3106"/>
                              <p:cNvPicPr/>
                              <p:nvPr/>
                            </p:nvPicPr>
                            <p:blipFill>
                              <a:blip r:embed="rId2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0" y="1212"/>
                                <a:ext cx="180" cy="220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061" name="对象 12527"/>
                  <p:cNvGraphicFramePr/>
                  <p:nvPr/>
                </p:nvGraphicFramePr>
                <p:xfrm>
                  <a:off x="340" y="1212"/>
                  <a:ext cx="180" cy="22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29" imgW="139700" imgH="139700" progId="Equation.3">
                          <p:embed/>
                        </p:oleObj>
                      </mc:Choice>
                      <mc:Fallback>
                        <p:oleObj r:id="rId29" imgW="139700" imgH="139700" progId="Equation.3">
                          <p:embed/>
                          <p:pic>
                            <p:nvPicPr>
                              <p:cNvPr id="0" name="图片 3106"/>
                              <p:cNvPicPr/>
                              <p:nvPr/>
                            </p:nvPicPr>
                            <p:blipFill>
                              <a:blip r:embed="rId3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0" y="1212"/>
                                <a:ext cx="180" cy="220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062" name="对象 12530"/>
                  <p:cNvGraphicFramePr/>
                  <p:nvPr/>
                </p:nvGraphicFramePr>
                <p:xfrm>
                  <a:off x="385" y="799"/>
                  <a:ext cx="237" cy="22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31" imgW="139700" imgH="139700" progId="Equation.3">
                          <p:embed/>
                        </p:oleObj>
                      </mc:Choice>
                      <mc:Fallback>
                        <p:oleObj r:id="rId31" imgW="139700" imgH="139700" progId="Equation.3">
                          <p:embed/>
                          <p:pic>
                            <p:nvPicPr>
                              <p:cNvPr id="0" name="图片 3107"/>
                              <p:cNvPicPr/>
                              <p:nvPr/>
                            </p:nvPicPr>
                            <p:blipFill>
                              <a:blip r:embed="rId3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85" y="799"/>
                                <a:ext cx="237" cy="222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062" name="对象 12530"/>
                  <p:cNvGraphicFramePr/>
                  <p:nvPr/>
                </p:nvGraphicFramePr>
                <p:xfrm>
                  <a:off x="385" y="799"/>
                  <a:ext cx="237" cy="22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33" imgW="139700" imgH="139700" progId="Equation.3">
                          <p:embed/>
                        </p:oleObj>
                      </mc:Choice>
                      <mc:Fallback>
                        <p:oleObj r:id="rId33" imgW="139700" imgH="139700" progId="Equation.3">
                          <p:embed/>
                          <p:pic>
                            <p:nvPicPr>
                              <p:cNvPr id="0" name="图片 3107"/>
                              <p:cNvPicPr/>
                              <p:nvPr/>
                            </p:nvPicPr>
                            <p:blipFill>
                              <a:blip r:embed="rId3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85" y="799"/>
                                <a:ext cx="237" cy="222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063" name="对象 12533"/>
                  <p:cNvGraphicFramePr/>
                  <p:nvPr/>
                </p:nvGraphicFramePr>
                <p:xfrm>
                  <a:off x="5110" y="1124"/>
                  <a:ext cx="264" cy="26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35" imgW="177800" imgH="189865" progId="Equation.3">
                          <p:embed/>
                        </p:oleObj>
                      </mc:Choice>
                      <mc:Fallback>
                        <p:oleObj r:id="rId35" imgW="177800" imgH="189865" progId="Equation.3">
                          <p:embed/>
                          <p:pic>
                            <p:nvPicPr>
                              <p:cNvPr id="0" name="图片 3101"/>
                              <p:cNvPicPr/>
                              <p:nvPr/>
                            </p:nvPicPr>
                            <p:blipFill>
                              <a:blip r:embed="rId3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110" y="1124"/>
                                <a:ext cx="264" cy="264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063" name="对象 12533"/>
                  <p:cNvGraphicFramePr/>
                  <p:nvPr/>
                </p:nvGraphicFramePr>
                <p:xfrm>
                  <a:off x="5110" y="1124"/>
                  <a:ext cx="264" cy="26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37" imgW="177800" imgH="189865" progId="Equation.3">
                          <p:embed/>
                        </p:oleObj>
                      </mc:Choice>
                      <mc:Fallback>
                        <p:oleObj r:id="rId37" imgW="177800" imgH="189865" progId="Equation.3">
                          <p:embed/>
                          <p:pic>
                            <p:nvPicPr>
                              <p:cNvPr id="0" name="图片 3101"/>
                              <p:cNvPicPr/>
                              <p:nvPr/>
                            </p:nvPicPr>
                            <p:blipFill>
                              <a:blip r:embed="rId3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110" y="1124"/>
                                <a:ext cx="264" cy="264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064" name="对象 12536"/>
                  <p:cNvGraphicFramePr/>
                  <p:nvPr/>
                </p:nvGraphicFramePr>
                <p:xfrm>
                  <a:off x="5109" y="2092"/>
                  <a:ext cx="205" cy="26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39" imgW="177800" imgH="189865" progId="Equation.3">
                          <p:embed/>
                        </p:oleObj>
                      </mc:Choice>
                      <mc:Fallback>
                        <p:oleObj r:id="rId39" imgW="177800" imgH="189865" progId="Equation.3">
                          <p:embed/>
                          <p:pic>
                            <p:nvPicPr>
                              <p:cNvPr id="0" name="图片 3109"/>
                              <p:cNvPicPr/>
                              <p:nvPr/>
                            </p:nvPicPr>
                            <p:blipFill>
                              <a:blip r:embed="rId4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109" y="2092"/>
                                <a:ext cx="205" cy="264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064" name="对象 12536"/>
                  <p:cNvGraphicFramePr/>
                  <p:nvPr/>
                </p:nvGraphicFramePr>
                <p:xfrm>
                  <a:off x="5109" y="2092"/>
                  <a:ext cx="205" cy="26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41" imgW="177800" imgH="189865" progId="Equation.3">
                          <p:embed/>
                        </p:oleObj>
                      </mc:Choice>
                      <mc:Fallback>
                        <p:oleObj r:id="rId41" imgW="177800" imgH="189865" progId="Equation.3">
                          <p:embed/>
                          <p:pic>
                            <p:nvPicPr>
                              <p:cNvPr id="0" name="图片 3109"/>
                              <p:cNvPicPr/>
                              <p:nvPr/>
                            </p:nvPicPr>
                            <p:blipFill>
                              <a:blip r:embed="rId4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109" y="2092"/>
                                <a:ext cx="205" cy="264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065" name="对象 12539"/>
                  <p:cNvGraphicFramePr/>
                  <p:nvPr/>
                </p:nvGraphicFramePr>
                <p:xfrm>
                  <a:off x="4740" y="1034"/>
                  <a:ext cx="281" cy="27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43" imgW="215900" imgH="228600" progId="Equation.3">
                          <p:embed/>
                        </p:oleObj>
                      </mc:Choice>
                      <mc:Fallback>
                        <p:oleObj r:id="rId43" imgW="215900" imgH="228600" progId="Equation.3">
                          <p:embed/>
                          <p:pic>
                            <p:nvPicPr>
                              <p:cNvPr id="0" name="图片 3096"/>
                              <p:cNvPicPr/>
                              <p:nvPr/>
                            </p:nvPicPr>
                            <p:blipFill>
                              <a:blip r:embed="rId44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40" y="1034"/>
                                <a:ext cx="281" cy="275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065" name="对象 12539"/>
                  <p:cNvGraphicFramePr/>
                  <p:nvPr/>
                </p:nvGraphicFramePr>
                <p:xfrm>
                  <a:off x="4740" y="1034"/>
                  <a:ext cx="281" cy="27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45" imgW="215900" imgH="228600" progId="Equation.3">
                          <p:embed/>
                        </p:oleObj>
                      </mc:Choice>
                      <mc:Fallback>
                        <p:oleObj r:id="rId45" imgW="215900" imgH="228600" progId="Equation.3">
                          <p:embed/>
                          <p:pic>
                            <p:nvPicPr>
                              <p:cNvPr id="0" name="图片 3096"/>
                              <p:cNvPicPr/>
                              <p:nvPr/>
                            </p:nvPicPr>
                            <p:blipFill>
                              <a:blip r:embed="rId46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40" y="1034"/>
                                <a:ext cx="281" cy="275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066" name="对象 12542"/>
                  <p:cNvGraphicFramePr/>
                  <p:nvPr/>
                </p:nvGraphicFramePr>
                <p:xfrm>
                  <a:off x="5108" y="1476"/>
                  <a:ext cx="265" cy="23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47" imgW="215900" imgH="228600" progId="Equation.3">
                          <p:embed/>
                        </p:oleObj>
                      </mc:Choice>
                      <mc:Fallback>
                        <p:oleObj r:id="rId47" imgW="215900" imgH="228600" progId="Equation.3">
                          <p:embed/>
                          <p:pic>
                            <p:nvPicPr>
                              <p:cNvPr id="0" name="图片 3089"/>
                              <p:cNvPicPr/>
                              <p:nvPr/>
                            </p:nvPicPr>
                            <p:blipFill>
                              <a:blip r:embed="rId48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0000"/>
                                  </a:clrTo>
                                </a:clrChange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108" y="1476"/>
                                <a:ext cx="265" cy="230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066" name="对象 12542"/>
                  <p:cNvGraphicFramePr/>
                  <p:nvPr/>
                </p:nvGraphicFramePr>
                <p:xfrm>
                  <a:off x="5108" y="1476"/>
                  <a:ext cx="265" cy="23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49" imgW="215900" imgH="228600" progId="Equation.3">
                          <p:embed/>
                        </p:oleObj>
                      </mc:Choice>
                      <mc:Fallback>
                        <p:oleObj r:id="rId49" imgW="215900" imgH="228600" progId="Equation.3">
                          <p:embed/>
                          <p:pic>
                            <p:nvPicPr>
                              <p:cNvPr id="0" name="图片 3089"/>
                              <p:cNvPicPr/>
                              <p:nvPr/>
                            </p:nvPicPr>
                            <p:blipFill>
                              <a:blip r:embed="rId50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0000"/>
                                  </a:clrTo>
                                </a:clrChange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108" y="1476"/>
                                <a:ext cx="265" cy="230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2101" name="直接连接符 12553"/>
              <p:cNvSpPr/>
              <p:nvPr/>
            </p:nvSpPr>
            <p:spPr>
              <a:xfrm flipV="1">
                <a:off x="5057" y="662"/>
                <a:ext cx="0" cy="6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067" name="对象 12555"/>
                  <p:cNvGraphicFramePr/>
                  <p:nvPr/>
                </p:nvGraphicFramePr>
                <p:xfrm>
                  <a:off x="5057" y="662"/>
                  <a:ext cx="227" cy="19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51" imgW="177800" imgH="139700" progId="Equation.3">
                          <p:embed/>
                        </p:oleObj>
                      </mc:Choice>
                      <mc:Fallback>
                        <p:oleObj r:id="rId51" imgW="177800" imgH="139700" progId="Equation.3">
                          <p:embed/>
                          <p:pic>
                            <p:nvPicPr>
                              <p:cNvPr id="0" name="图片 3092"/>
                              <p:cNvPicPr/>
                              <p:nvPr/>
                            </p:nvPicPr>
                            <p:blipFill>
                              <a:blip r:embed="rId5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057" y="662"/>
                                <a:ext cx="227" cy="190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067" name="对象 12555"/>
                  <p:cNvGraphicFramePr/>
                  <p:nvPr/>
                </p:nvGraphicFramePr>
                <p:xfrm>
                  <a:off x="5057" y="662"/>
                  <a:ext cx="227" cy="19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53" imgW="177800" imgH="139700" progId="Equation.3">
                          <p:embed/>
                        </p:oleObj>
                      </mc:Choice>
                      <mc:Fallback>
                        <p:oleObj r:id="rId53" imgW="177800" imgH="139700" progId="Equation.3">
                          <p:embed/>
                          <p:pic>
                            <p:nvPicPr>
                              <p:cNvPr id="0" name="图片 3092"/>
                              <p:cNvPicPr/>
                              <p:nvPr/>
                            </p:nvPicPr>
                            <p:blipFill>
                              <a:blip r:embed="rId5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057" y="662"/>
                                <a:ext cx="227" cy="190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2102" name="直接连接符 12567"/>
              <p:cNvSpPr/>
              <p:nvPr/>
            </p:nvSpPr>
            <p:spPr>
              <a:xfrm>
                <a:off x="612" y="934"/>
                <a:ext cx="127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</p:sp>
          <p:sp>
            <p:nvSpPr>
              <p:cNvPr id="2103" name="直接连接符 12569"/>
              <p:cNvSpPr/>
              <p:nvPr/>
            </p:nvSpPr>
            <p:spPr>
              <a:xfrm>
                <a:off x="1837" y="934"/>
                <a:ext cx="3220" cy="122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</p:sp>
          <p:sp>
            <p:nvSpPr>
              <p:cNvPr id="2104" name="直接连接符 12572"/>
              <p:cNvSpPr/>
              <p:nvPr/>
            </p:nvSpPr>
            <p:spPr>
              <a:xfrm>
                <a:off x="612" y="934"/>
                <a:ext cx="4445" cy="122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2C91D2A-F46D-F328-C207-D5094F0D6CA4}"/>
                    </a:ext>
                  </a:extLst>
                </p:cNvPr>
                <p:cNvSpPr txBox="1"/>
                <p:nvPr/>
              </p:nvSpPr>
              <p:spPr>
                <a:xfrm>
                  <a:off x="1349864" y="4887257"/>
                  <a:ext cx="708954" cy="534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2C91D2A-F46D-F328-C207-D5094F0D6C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864" y="4887257"/>
                  <a:ext cx="708954" cy="534690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DBDAB60-2BC7-D5E5-C7AF-6E296298B2BD}"/>
                    </a:ext>
                  </a:extLst>
                </p:cNvPr>
                <p:cNvSpPr txBox="1"/>
                <p:nvPr/>
              </p:nvSpPr>
              <p:spPr>
                <a:xfrm>
                  <a:off x="4843803" y="4881569"/>
                  <a:ext cx="708954" cy="486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DBDAB60-2BC7-D5E5-C7AF-6E296298B2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3803" y="4881569"/>
                  <a:ext cx="708954" cy="486082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F8C58A8D-25B4-DEFD-C7D1-E9CCDE9BDEE0}"/>
                    </a:ext>
                  </a:extLst>
                </p:cNvPr>
                <p:cNvSpPr txBox="1"/>
                <p:nvPr/>
              </p:nvSpPr>
              <p:spPr>
                <a:xfrm>
                  <a:off x="2677478" y="5216189"/>
                  <a:ext cx="708954" cy="534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F8C58A8D-25B4-DEFD-C7D1-E9CCDE9BD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478" y="5216189"/>
                  <a:ext cx="708954" cy="534690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C2BE00B-B7F5-6E75-F923-6CE441C8134E}"/>
                    </a:ext>
                  </a:extLst>
                </p:cNvPr>
                <p:cNvSpPr txBox="1"/>
                <p:nvPr/>
              </p:nvSpPr>
              <p:spPr>
                <a:xfrm>
                  <a:off x="6204755" y="5210483"/>
                  <a:ext cx="708954" cy="534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C2BE00B-B7F5-6E75-F923-6CE441C81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755" y="5210483"/>
                  <a:ext cx="708954" cy="534690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8" name="文本框 81933"/>
              <p:cNvSpPr txBox="1"/>
              <p:nvPr/>
            </p:nvSpPr>
            <p:spPr>
              <a:xfrm>
                <a:off x="323850" y="1052513"/>
                <a:ext cx="8569325" cy="42067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spcAft>
                    <a:spcPts val="600"/>
                  </a:spcAft>
                </a:pPr>
                <a:r>
                  <a:rPr lang="en-US" altLang="zh-CN" sz="2400" b="1" dirty="0">
                    <a:latin typeface="华文中宋" panose="02010600040101010101" pitchFamily="2" charset="-122"/>
                  </a:rPr>
                  <a:t>    </a:t>
                </a:r>
                <a:r>
                  <a:rPr lang="zh-CN" sz="2400" b="1" dirty="0">
                    <a:latin typeface="华文中宋" panose="02010600040101010101" pitchFamily="2" charset="-122"/>
                  </a:rPr>
                  <a:t>如图</a:t>
                </a:r>
                <a:r>
                  <a:rPr lang="en-US" altLang="zh-CN" sz="2400" b="1" dirty="0">
                    <a:latin typeface="华文中宋" panose="02010600040101010101" pitchFamily="2" charset="-122"/>
                  </a:rPr>
                  <a:t>1</a:t>
                </a:r>
                <a:r>
                  <a:rPr lang="zh-CN" altLang="en-US" sz="2400" b="1" dirty="0">
                    <a:latin typeface="华文中宋" panose="02010600040101010101" pitchFamily="2" charset="-122"/>
                  </a:rPr>
                  <a:t>所示，设物距为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华文中宋" panose="02010600040101010101" pitchFamily="2" charset="-122"/>
                  </a:rPr>
                  <a:t>时，得放大的倒立实像；物距为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华文中宋" panose="02010600040101010101" pitchFamily="2" charset="-122"/>
                  </a:rPr>
                  <a:t>时，</a:t>
                </a:r>
                <a:r>
                  <a:rPr lang="zh-CN" altLang="en-US" sz="2400" dirty="0">
                    <a:latin typeface="华文中宋" panose="02010600040101010101" pitchFamily="2" charset="-122"/>
                    <a:sym typeface="+mn-ea"/>
                  </a:rPr>
                  <a:t>得缩小的倒立实像，透镜两次成像之间的位移为</a:t>
                </a:r>
                <a:r>
                  <a:rPr lang="en-US" altLang="zh-CN" sz="2400" dirty="0">
                    <a:latin typeface="华文中宋" panose="02010600040101010101" pitchFamily="2" charset="-122"/>
                    <a:sym typeface="+mn-ea"/>
                  </a:rPr>
                  <a:t>d</a:t>
                </a:r>
                <a:r>
                  <a:rPr lang="zh-CN" altLang="en-US" sz="2400" dirty="0">
                    <a:latin typeface="华文中宋" panose="02010600040101010101" pitchFamily="2" charset="-122"/>
                    <a:sym typeface="+mn-ea"/>
                  </a:rPr>
                  <a:t>，根据透镜成像公式，可知</a:t>
                </a:r>
                <a:endParaRPr lang="en-US" altLang="zh-CN" sz="2400" dirty="0">
                  <a:latin typeface="华文中宋" panose="02010600040101010101" pitchFamily="2" charset="-122"/>
                  <a:sym typeface="+mn-ea"/>
                </a:endParaRPr>
              </a:p>
              <a:p>
                <a:pPr indent="457200" eaLnBrk="1" hangingPunct="1">
                  <a:spcBef>
                    <a:spcPct val="500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中宋" panose="02010600040101010101" pitchFamily="2" charset="-122"/>
                    <a:sym typeface="+mn-ea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中宋" panose="02010600040101010101" pitchFamily="2" charset="-122"/>
                    <a:sym typeface="+mn-ea"/>
                  </a:rPr>
                  <a:t>处： </a:t>
                </a:r>
                <a:r>
                  <a:rPr lang="en-US" altLang="zh-CN" sz="2400" dirty="0">
                    <a:latin typeface="华文中宋" panose="02010600040101010101" pitchFamily="2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𝝂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𝒇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华文中宋" panose="02010600040101010101" pitchFamily="2" charset="-122"/>
                    <a:sym typeface="+mn-ea"/>
                  </a:rPr>
                  <a:t> 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 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Wingdings" panose="05000000000000000000" pitchFamily="2" charset="2"/>
                  </a:rPr>
                  <a:t></a:t>
                </a:r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 </a:t>
                </a:r>
                <a:r>
                  <a:rPr lang="en-US" altLang="zh-CN" sz="24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sym typeface="+mn-ea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+mn-ea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𝑫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sym typeface="+mn-ea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  <m:t>𝟏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  <m:t>𝒇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华文中宋" panose="02010600040101010101" pitchFamily="2" charset="-122"/>
                    <a:sym typeface="+mn-ea"/>
                  </a:rPr>
                  <a:t>           （</a:t>
                </a:r>
                <a:r>
                  <a:rPr lang="en-US" altLang="zh-CN" sz="2400" dirty="0">
                    <a:latin typeface="华文中宋" panose="02010600040101010101" pitchFamily="2" charset="-122"/>
                    <a:sym typeface="+mn-ea"/>
                  </a:rPr>
                  <a:t>1</a:t>
                </a:r>
                <a:r>
                  <a:rPr lang="zh-CN" altLang="en-US" sz="2400" dirty="0">
                    <a:latin typeface="华文中宋" panose="02010600040101010101" pitchFamily="2" charset="-122"/>
                    <a:sym typeface="+mn-ea"/>
                  </a:rPr>
                  <a:t>）</a:t>
                </a:r>
              </a:p>
              <a:p>
                <a:pPr indent="457200" eaLnBrk="1" hangingPunct="1">
                  <a:spcBef>
                    <a:spcPct val="500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ym typeface="+mn-ea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  <m:t>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华文中宋" panose="02010600040101010101" pitchFamily="2" charset="-122"/>
                    <a:sym typeface="+mn-ea"/>
                  </a:rPr>
                  <a:t>处：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𝝂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𝒇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华文中宋" panose="02010600040101010101" pitchFamily="2" charset="-122"/>
                    <a:sym typeface="+mn-ea"/>
                  </a:rPr>
                  <a:t>  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Wingdings" panose="05000000000000000000" pitchFamily="2" charset="2"/>
                  </a:rPr>
                  <a:t>  </a:t>
                </a:r>
                <a:r>
                  <a:rPr lang="en-US" altLang="zh-CN" sz="24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sym typeface="+mn-ea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𝒅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𝑫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sym typeface="+mn-ea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𝒅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  <m:t>𝟏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  <m:t>𝒇</m:t>
                        </m:r>
                      </m:den>
                    </m:f>
                  </m:oMath>
                </a14:m>
                <a:r>
                  <a:rPr lang="en-US" altLang="zh-CN" sz="2400" b="1" dirty="0">
                    <a:latin typeface="华文中宋" panose="02010600040101010101" pitchFamily="2" charset="-122"/>
                    <a:sym typeface="+mn-ea"/>
                  </a:rPr>
                  <a:t>      </a:t>
                </a:r>
                <a:r>
                  <a:rPr lang="zh-CN" altLang="en-US" sz="2400" b="1" dirty="0">
                    <a:latin typeface="华文中宋" panose="02010600040101010101" pitchFamily="2" charset="-122"/>
                    <a:sym typeface="+mn-ea"/>
                  </a:rPr>
                  <a:t>（</a:t>
                </a:r>
                <a:r>
                  <a:rPr lang="en-US" altLang="zh-CN" sz="2400" b="1" dirty="0">
                    <a:latin typeface="华文中宋" panose="02010600040101010101" pitchFamily="2" charset="-122"/>
                    <a:sym typeface="+mn-ea"/>
                  </a:rPr>
                  <a:t>2</a:t>
                </a:r>
                <a:r>
                  <a:rPr lang="zh-CN" altLang="en-US" sz="2400" b="1" dirty="0">
                    <a:latin typeface="华文中宋" panose="02010600040101010101" pitchFamily="2" charset="-122"/>
                    <a:sym typeface="+mn-ea"/>
                  </a:rPr>
                  <a:t>）</a:t>
                </a:r>
              </a:p>
              <a:p>
                <a:pPr eaLnBrk="1" hangingPunct="1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 sz="2400" b="1" dirty="0">
                    <a:latin typeface="华文中宋" panose="02010600040101010101" pitchFamily="2" charset="-122"/>
                    <a:sym typeface="+mn-ea"/>
                  </a:rPr>
                  <a:t>由（</a:t>
                </a:r>
                <a:r>
                  <a:rPr lang="en-US" altLang="zh-CN" sz="2400" b="1" dirty="0">
                    <a:latin typeface="华文中宋" panose="02010600040101010101" pitchFamily="2" charset="-122"/>
                    <a:sym typeface="+mn-ea"/>
                  </a:rPr>
                  <a:t>1</a:t>
                </a:r>
                <a:r>
                  <a:rPr lang="zh-CN" altLang="en-US" sz="2400" b="1" dirty="0">
                    <a:latin typeface="华文中宋" panose="02010600040101010101" pitchFamily="2" charset="-122"/>
                    <a:sym typeface="+mn-ea"/>
                  </a:rPr>
                  <a:t>）、（</a:t>
                </a:r>
                <a:r>
                  <a:rPr lang="en-US" altLang="zh-CN" sz="2400" b="1" dirty="0">
                    <a:latin typeface="华文中宋" panose="02010600040101010101" pitchFamily="2" charset="-122"/>
                    <a:sym typeface="+mn-ea"/>
                  </a:rPr>
                  <a:t>2</a:t>
                </a:r>
                <a:r>
                  <a:rPr lang="zh-CN" altLang="en-US" sz="2400" b="1" dirty="0">
                    <a:latin typeface="华文中宋" panose="02010600040101010101" pitchFamily="2" charset="-122"/>
                    <a:sym typeface="+mn-ea"/>
                  </a:rPr>
                  <a:t>）公式可以推出</a:t>
                </a:r>
                <a:r>
                  <a:rPr lang="en-US" altLang="zh-CN" sz="2400" b="1" dirty="0">
                    <a:latin typeface="华文中宋" panose="02010600040101010101" pitchFamily="2" charset="-122"/>
                    <a:sym typeface="+mn-ea"/>
                  </a:rPr>
                  <a:t>: 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+mn-ea"/>
                      </a:rPr>
                      <m:t>𝒇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𝑫</m:t>
                            </m:r>
                          </m:e>
                          <m:sup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𝟒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𝑫</m:t>
                        </m:r>
                      </m:den>
                    </m:f>
                  </m:oMath>
                </a14:m>
                <a:r>
                  <a:rPr lang="en-US" altLang="zh-CN" sz="2400" b="1" dirty="0">
                    <a:latin typeface="华文中宋" panose="02010600040101010101" pitchFamily="2" charset="-122"/>
                    <a:sym typeface="+mn-ea"/>
                  </a:rPr>
                  <a:t> </a:t>
                </a:r>
              </a:p>
              <a:p>
                <a:pPr eaLnBrk="1" hangingPunct="1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 sz="2400" b="1" dirty="0">
                    <a:latin typeface="华文中宋" panose="02010600040101010101" pitchFamily="2" charset="-122"/>
                    <a:sym typeface="+mn-ea"/>
                  </a:rPr>
                  <a:t>因此，只要测出</a:t>
                </a:r>
                <a:r>
                  <a:rPr lang="en-US" altLang="zh-CN" sz="2400" b="1" dirty="0">
                    <a:latin typeface="华文中宋" panose="02010600040101010101" pitchFamily="2" charset="-122"/>
                    <a:sym typeface="+mn-ea"/>
                  </a:rPr>
                  <a:t>D</a:t>
                </a:r>
                <a:r>
                  <a:rPr lang="zh-CN" altLang="en-US" sz="2400" b="1" dirty="0">
                    <a:latin typeface="华文中宋" panose="02010600040101010101" pitchFamily="2" charset="-122"/>
                    <a:sym typeface="+mn-ea"/>
                  </a:rPr>
                  <a:t>和</a:t>
                </a:r>
                <a:r>
                  <a:rPr lang="en-US" altLang="zh-CN" sz="2400" b="1" dirty="0">
                    <a:latin typeface="华文中宋" panose="02010600040101010101" pitchFamily="2" charset="-122"/>
                    <a:sym typeface="+mn-ea"/>
                  </a:rPr>
                  <a:t>d</a:t>
                </a:r>
                <a:r>
                  <a:rPr lang="zh-CN" altLang="en-US" sz="2400" b="1" dirty="0">
                    <a:latin typeface="华文中宋" panose="02010600040101010101" pitchFamily="2" charset="-122"/>
                    <a:sym typeface="+mn-ea"/>
                  </a:rPr>
                  <a:t>，就可以求出焦距。</a:t>
                </a:r>
              </a:p>
            </p:txBody>
          </p:sp>
        </mc:Choice>
        <mc:Fallback xmlns="">
          <p:sp>
            <p:nvSpPr>
              <p:cNvPr id="9218" name="文本框 819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052513"/>
                <a:ext cx="8569325" cy="4206793"/>
              </a:xfrm>
              <a:prstGeom prst="rect">
                <a:avLst/>
              </a:prstGeom>
              <a:blipFill>
                <a:blip r:embed="rId2"/>
                <a:stretch>
                  <a:fillRect l="-1067" t="-1159" r="-1138" b="-246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51460" y="116840"/>
            <a:ext cx="54413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eaLnBrk="1" hangingPunct="1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 实验原理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</a:t>
            </a:r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位移法测凸透镜焦距</a:t>
            </a:r>
            <a:endParaRPr lang="zh-CN" altLang="en-US" sz="24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/>
          <p:nvPr/>
        </p:nvSpPr>
        <p:spPr>
          <a:xfrm>
            <a:off x="214313" y="115888"/>
            <a:ext cx="25193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实验仪器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6"/>
              <p:cNvSpPr/>
              <p:nvPr/>
            </p:nvSpPr>
            <p:spPr>
              <a:xfrm>
                <a:off x="294957" y="1218123"/>
                <a:ext cx="8554085" cy="19543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just" eaLnBrk="1" hangingPunct="1">
                  <a:lnSpc>
                    <a:spcPct val="150000"/>
                  </a:lnSpc>
                </a:pPr>
                <a:r>
                  <a:rPr lang="zh-CN" altLang="en-US" dirty="0"/>
                  <a:t>导轨，LED灯，凹透镜（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𝒎𝒎</m:t>
                    </m:r>
                  </m:oMath>
                </a14:m>
                <a:r>
                  <a:rPr lang="zh-CN" altLang="en-US" dirty="0"/>
                  <a:t>），凸透镜（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𝒎𝒎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𝒎𝒎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），白屏，带logo物屏，带分划板目镜组</a:t>
                </a:r>
              </a:p>
            </p:txBody>
          </p:sp>
        </mc:Choice>
        <mc:Fallback xmlns="">
          <p:sp>
            <p:nvSpPr>
              <p:cNvPr id="9219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57" y="1218123"/>
                <a:ext cx="8554085" cy="1954318"/>
              </a:xfrm>
              <a:prstGeom prst="rect">
                <a:avLst/>
              </a:prstGeom>
              <a:blipFill>
                <a:blip r:embed="rId3"/>
                <a:stretch>
                  <a:fillRect l="-1425" r="-1425" b="-812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/>
          <p:nvPr/>
        </p:nvSpPr>
        <p:spPr>
          <a:xfrm>
            <a:off x="214313" y="115888"/>
            <a:ext cx="25193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实验仪器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95605" y="687705"/>
            <a:ext cx="8553450" cy="4304030"/>
            <a:chOff x="623" y="1658"/>
            <a:chExt cx="13470" cy="6778"/>
          </a:xfrm>
        </p:grpSpPr>
        <p:sp>
          <p:nvSpPr>
            <p:cNvPr id="9219" name="Rectangle 6"/>
            <p:cNvSpPr/>
            <p:nvPr/>
          </p:nvSpPr>
          <p:spPr>
            <a:xfrm>
              <a:off x="623" y="1658"/>
              <a:ext cx="13471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endParaRPr lang="zh-CN" altLang="en-US"/>
            </a:p>
            <a:p>
              <a:pPr eaLnBrk="1" hangingPunct="1">
                <a:lnSpc>
                  <a:spcPct val="150000"/>
                </a:lnSpc>
              </a:pPr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4" y="2007"/>
              <a:ext cx="10509" cy="5045"/>
            </a:xfrm>
            <a:prstGeom prst="rect">
              <a:avLst/>
            </a:prstGeom>
          </p:spPr>
        </p:pic>
        <p:sp>
          <p:nvSpPr>
            <p:cNvPr id="4" name="矩形标注 3"/>
            <p:cNvSpPr/>
            <p:nvPr/>
          </p:nvSpPr>
          <p:spPr>
            <a:xfrm>
              <a:off x="3005" y="6421"/>
              <a:ext cx="1451" cy="768"/>
            </a:xfrm>
            <a:prstGeom prst="wedgeRectCallout">
              <a:avLst>
                <a:gd name="adj1" fmla="val -999"/>
                <a:gd name="adj2" fmla="val -239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05" y="6491"/>
              <a:ext cx="23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/>
                <a:t>目镜组</a:t>
              </a:r>
            </a:p>
          </p:txBody>
        </p:sp>
        <p:sp>
          <p:nvSpPr>
            <p:cNvPr id="6" name="矩形标注 5"/>
            <p:cNvSpPr/>
            <p:nvPr/>
          </p:nvSpPr>
          <p:spPr>
            <a:xfrm>
              <a:off x="4932" y="6308"/>
              <a:ext cx="1451" cy="957"/>
            </a:xfrm>
            <a:prstGeom prst="wedgeRectCallout">
              <a:avLst>
                <a:gd name="adj1" fmla="val -6985"/>
                <a:gd name="adj2" fmla="val -1392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标注 6"/>
            <p:cNvSpPr/>
            <p:nvPr/>
          </p:nvSpPr>
          <p:spPr>
            <a:xfrm>
              <a:off x="6520" y="6308"/>
              <a:ext cx="1678" cy="1071"/>
            </a:xfrm>
            <a:prstGeom prst="wedgeRectCallout">
              <a:avLst>
                <a:gd name="adj1" fmla="val -6985"/>
                <a:gd name="adj2" fmla="val -1392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标注 7"/>
            <p:cNvSpPr/>
            <p:nvPr/>
          </p:nvSpPr>
          <p:spPr>
            <a:xfrm>
              <a:off x="8334" y="6194"/>
              <a:ext cx="1796" cy="1071"/>
            </a:xfrm>
            <a:prstGeom prst="wedgeRectCallout">
              <a:avLst>
                <a:gd name="adj1" fmla="val -6985"/>
                <a:gd name="adj2" fmla="val -1392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标注 8"/>
            <p:cNvSpPr/>
            <p:nvPr/>
          </p:nvSpPr>
          <p:spPr>
            <a:xfrm>
              <a:off x="10262" y="5967"/>
              <a:ext cx="1800" cy="1071"/>
            </a:xfrm>
            <a:prstGeom prst="wedgeRectCallout">
              <a:avLst>
                <a:gd name="adj1" fmla="val -63645"/>
                <a:gd name="adj2" fmla="val -12955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标注 9"/>
            <p:cNvSpPr/>
            <p:nvPr/>
          </p:nvSpPr>
          <p:spPr>
            <a:xfrm>
              <a:off x="12643" y="5174"/>
              <a:ext cx="1451" cy="643"/>
            </a:xfrm>
            <a:prstGeom prst="wedgeRectCallout">
              <a:avLst>
                <a:gd name="adj1" fmla="val -146691"/>
                <a:gd name="adj2" fmla="val -1328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819" y="6308"/>
              <a:ext cx="171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/>
                <a:t>凸透镜</a:t>
              </a:r>
            </a:p>
            <a:p>
              <a:r>
                <a:rPr lang="en-US" altLang="zh-CN" sz="1600"/>
                <a:t>f=150mm</a:t>
              </a:r>
              <a:endParaRPr lang="zh-CN" altLang="en-US" sz="16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520" y="6327"/>
              <a:ext cx="171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/>
                <a:t>凹透镜</a:t>
              </a:r>
            </a:p>
            <a:p>
              <a:r>
                <a:rPr lang="en-US" altLang="zh-CN" sz="1600"/>
                <a:t>f=-50mm</a:t>
              </a:r>
              <a:endParaRPr lang="zh-CN" altLang="en-US" sz="16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391" y="6270"/>
              <a:ext cx="171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/>
                <a:t>凸透镜</a:t>
              </a:r>
            </a:p>
            <a:p>
              <a:r>
                <a:rPr lang="en-US" altLang="zh-CN" sz="1600"/>
                <a:t>f=100mm</a:t>
              </a:r>
              <a:endParaRPr lang="zh-CN" altLang="en-US" sz="16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427" y="5939"/>
              <a:ext cx="187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/>
                <a:t>带</a:t>
              </a:r>
              <a:r>
                <a:rPr lang="en-US" altLang="zh-CN" sz="1600"/>
                <a:t>logo</a:t>
              </a:r>
            </a:p>
            <a:p>
              <a:r>
                <a:rPr lang="zh-CN" altLang="en-US" sz="1600"/>
                <a:t>物屏</a:t>
              </a:r>
            </a:p>
          </p:txBody>
        </p:sp>
        <p:sp>
          <p:nvSpPr>
            <p:cNvPr id="16" name="矩形标注 15"/>
            <p:cNvSpPr/>
            <p:nvPr/>
          </p:nvSpPr>
          <p:spPr>
            <a:xfrm>
              <a:off x="1303" y="7668"/>
              <a:ext cx="1200" cy="768"/>
            </a:xfrm>
            <a:prstGeom prst="wedgeRectCallout">
              <a:avLst>
                <a:gd name="adj1" fmla="val -12500"/>
                <a:gd name="adj2" fmla="val -3713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03" y="7762"/>
              <a:ext cx="23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/>
                <a:t>白屏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051685" y="2925445"/>
            <a:ext cx="7065010" cy="3810635"/>
            <a:chOff x="3231" y="4607"/>
            <a:chExt cx="11126" cy="6001"/>
          </a:xfrm>
        </p:grpSpPr>
        <p:pic>
          <p:nvPicPr>
            <p:cNvPr id="18" name="图片 1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3231" y="6988"/>
              <a:ext cx="3621" cy="3621"/>
            </a:xfrm>
            <a:prstGeom prst="rect">
              <a:avLst/>
            </a:prstGeom>
          </p:spPr>
        </p:pic>
        <p:cxnSp>
          <p:nvCxnSpPr>
            <p:cNvPr id="21" name="直接箭头连接符 20"/>
            <p:cNvCxnSpPr/>
            <p:nvPr/>
          </p:nvCxnSpPr>
          <p:spPr>
            <a:xfrm>
              <a:off x="3458" y="6587"/>
              <a:ext cx="454" cy="62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16" y="7093"/>
              <a:ext cx="1742" cy="2433"/>
            </a:xfrm>
            <a:prstGeom prst="rect">
              <a:avLst/>
            </a:prstGeom>
          </p:spPr>
        </p:pic>
        <p:cxnSp>
          <p:nvCxnSpPr>
            <p:cNvPr id="24" name="直接箭头连接符 23"/>
            <p:cNvCxnSpPr/>
            <p:nvPr/>
          </p:nvCxnSpPr>
          <p:spPr>
            <a:xfrm>
              <a:off x="10716" y="6496"/>
              <a:ext cx="454" cy="62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2643" y="4607"/>
              <a:ext cx="171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LED</a:t>
              </a:r>
              <a:r>
                <a:rPr lang="zh-CN" altLang="en-US" sz="1600"/>
                <a:t>灯</a:t>
              </a: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文本框 87043"/>
              <p:cNvSpPr txBox="1"/>
              <p:nvPr/>
            </p:nvSpPr>
            <p:spPr>
              <a:xfrm>
                <a:off x="35496" y="835126"/>
                <a:ext cx="8642350" cy="23874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marL="342900" marR="0" indent="-540000" defTabSz="914400" eaLnBrk="1" hangingPunct="1"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kern="1200" cap="none" spc="0" normalizeH="0" baseline="0" noProof="1">
                    <a:latin typeface="华文中宋" panose="02010600040101010101" pitchFamily="2" charset="-122"/>
                    <a:cs typeface="宋体" panose="02010600030101010101" pitchFamily="2" charset="-122"/>
                    <a:sym typeface="+mn-ea"/>
                  </a:rPr>
                  <a:t>主要步骤：</a:t>
                </a:r>
                <a:endParaRPr kumimoji="0" lang="zh-CN" altLang="en-US" sz="2400" b="1" kern="1200" cap="none" spc="0" normalizeH="0" baseline="0" noProof="1">
                  <a:latin typeface="华文中宋" panose="0201060004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720000" marR="0" indent="-756000" defTabSz="914400" eaLnBrk="1" hangingPunct="1"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kern="1200" cap="none" spc="0" normalizeH="0" baseline="0" noProof="1">
                    <a:latin typeface="华文中宋" panose="02010600040101010101" pitchFamily="2" charset="-122"/>
                    <a:sym typeface="+mn-ea"/>
                  </a:rPr>
                  <a:t>（</a:t>
                </a:r>
                <a:r>
                  <a:rPr kumimoji="0" lang="en-US" altLang="zh-CN" sz="2400" b="1" kern="1200" cap="none" spc="0" normalizeH="0" baseline="0" noProof="1">
                    <a:latin typeface="华文中宋" panose="02010600040101010101" pitchFamily="2" charset="-122"/>
                    <a:sym typeface="+mn-ea"/>
                  </a:rPr>
                  <a:t>1</a:t>
                </a:r>
                <a:r>
                  <a:rPr kumimoji="0" lang="zh-CN" altLang="en-US" sz="2400" b="1" kern="1200" cap="none" spc="0" normalizeH="0" baseline="0" noProof="1">
                    <a:latin typeface="华文中宋" panose="02010600040101010101" pitchFamily="2" charset="-122"/>
                    <a:sym typeface="+mn-ea"/>
                  </a:rPr>
                  <a:t>）</a:t>
                </a:r>
                <a:r>
                  <a:rPr kumimoji="0" lang="en-US" altLang="zh-CN" sz="2400" b="1" kern="1200" cap="none" spc="0" normalizeH="0" baseline="0" noProof="1">
                    <a:latin typeface="华文中宋" panose="02010600040101010101" pitchFamily="2" charset="-122"/>
                    <a:sym typeface="+mn-ea"/>
                  </a:rPr>
                  <a:t>物AB与像屏的间距</a:t>
                </a:r>
                <a14:m>
                  <m:oMath xmlns:m="http://schemas.openxmlformats.org/officeDocument/2006/math">
                    <m:r>
                      <a:rPr kumimoji="0" lang="en-US" altLang="zh-CN" sz="2400" b="1" i="1" kern="1200" cap="none" spc="0" normalizeH="0" baseline="0" noProof="1" smtClean="0">
                        <a:latin typeface="Cambria Math" panose="02040503050406030204" pitchFamily="18" charset="0"/>
                        <a:ea typeface="楷体_GB2312" pitchFamily="49" charset="-122"/>
                        <a:sym typeface="+mn-ea"/>
                      </a:rPr>
                      <m:t>𝑫</m:t>
                    </m:r>
                    <m:r>
                      <a:rPr kumimoji="0" lang="en-US" altLang="zh-CN" sz="2400" b="1" i="1" kern="1200" cap="none" spc="0" normalizeH="0" baseline="0" noProof="1" smtClean="0">
                        <a:latin typeface="Cambria Math" panose="02040503050406030204" pitchFamily="18" charset="0"/>
                        <a:ea typeface="楷体_GB2312" pitchFamily="49" charset="-122"/>
                        <a:sym typeface="+mn-ea"/>
                      </a:rPr>
                      <m:t>&gt;</m:t>
                    </m:r>
                    <m:r>
                      <a:rPr kumimoji="0" lang="en-US" altLang="zh-CN" sz="2400" b="1" i="1" kern="1200" cap="none" spc="0" normalizeH="0" baseline="0" noProof="1" smtClean="0">
                        <a:latin typeface="Cambria Math" panose="02040503050406030204" pitchFamily="18" charset="0"/>
                        <a:ea typeface="楷体_GB2312" pitchFamily="49" charset="-122"/>
                        <a:sym typeface="+mn-ea"/>
                      </a:rPr>
                      <m:t>𝟒</m:t>
                    </m:r>
                    <m:r>
                      <a:rPr kumimoji="0" lang="en-US" altLang="zh-CN" sz="2400" b="1" i="1" kern="1200" cap="none" spc="0" normalizeH="0" baseline="0" noProof="1" smtClean="0">
                        <a:latin typeface="Cambria Math" panose="02040503050406030204" pitchFamily="18" charset="0"/>
                        <a:ea typeface="楷体_GB2312" pitchFamily="49" charset="-122"/>
                        <a:sym typeface="+mn-ea"/>
                      </a:rPr>
                      <m:t>𝒇</m:t>
                    </m:r>
                  </m:oMath>
                </a14:m>
                <a:r>
                  <a:rPr kumimoji="0" lang="zh-CN" altLang="en-US" sz="2400" b="1" kern="1200" cap="none" spc="0" normalizeH="0" baseline="0" noProof="1">
                    <a:latin typeface="华文中宋" panose="02010600040101010101" pitchFamily="2" charset="-122"/>
                    <a:sym typeface="+mn-ea"/>
                  </a:rPr>
                  <a:t>（</a:t>
                </a:r>
                <a14:m>
                  <m:oMath xmlns:m="http://schemas.openxmlformats.org/officeDocument/2006/math">
                    <m:r>
                      <a:rPr kumimoji="0" lang="en-US" altLang="zh-CN" sz="2400" b="1" i="1" kern="1200" cap="none" spc="0" normalizeH="0" baseline="0" noProof="1" smtClean="0">
                        <a:latin typeface="Cambria Math" panose="02040503050406030204" pitchFamily="18" charset="0"/>
                        <a:ea typeface="楷体_GB2312" pitchFamily="49" charset="-122"/>
                        <a:sym typeface="+mn-ea"/>
                      </a:rPr>
                      <m:t>𝒇</m:t>
                    </m:r>
                    <m:r>
                      <a:rPr kumimoji="0" lang="en-US" altLang="zh-CN" sz="2400" b="1" i="1" kern="1200" cap="none" spc="0" normalizeH="0" baseline="0" noProof="1" smtClean="0">
                        <a:latin typeface="Cambria Math" panose="02040503050406030204" pitchFamily="18" charset="0"/>
                        <a:ea typeface="楷体_GB2312" pitchFamily="49" charset="-122"/>
                        <a:sym typeface="+mn-ea"/>
                      </a:rPr>
                      <m:t>=</m:t>
                    </m:r>
                    <m:r>
                      <a:rPr kumimoji="0" lang="en-US" altLang="zh-CN" sz="2400" b="1" i="1" kern="1200" cap="none" spc="0" normalizeH="0" baseline="0" noProof="1" smtClean="0">
                        <a:latin typeface="Cambria Math" panose="02040503050406030204" pitchFamily="18" charset="0"/>
                        <a:ea typeface="楷体_GB2312" pitchFamily="49" charset="-122"/>
                        <a:sym typeface="+mn-ea"/>
                      </a:rPr>
                      <m:t>𝟏𝟓𝟎</m:t>
                    </m:r>
                    <m:r>
                      <a:rPr kumimoji="0" lang="en-US" altLang="zh-CN" sz="2400" b="1" i="1" kern="1200" cap="none" spc="0" normalizeH="0" baseline="0" noProof="1" smtClean="0">
                        <a:latin typeface="Cambria Math" panose="02040503050406030204" pitchFamily="18" charset="0"/>
                        <a:ea typeface="楷体_GB2312" pitchFamily="49" charset="-122"/>
                        <a:sym typeface="+mn-ea"/>
                      </a:rPr>
                      <m:t>𝒎𝒎</m:t>
                    </m:r>
                  </m:oMath>
                </a14:m>
                <a:r>
                  <a:rPr kumimoji="0" lang="zh-CN" altLang="en-US" sz="2400" b="1" kern="1200" cap="none" spc="0" normalizeH="0" baseline="0" noProof="1">
                    <a:latin typeface="华文中宋" panose="02010600040101010101" pitchFamily="2" charset="-122"/>
                    <a:sym typeface="+mn-ea"/>
                  </a:rPr>
                  <a:t>）</a:t>
                </a:r>
                <a:r>
                  <a:rPr kumimoji="0" lang="en-US" altLang="zh-CN" sz="2400" b="1" kern="1200" cap="none" spc="0" normalizeH="0" baseline="0" noProof="1">
                    <a:latin typeface="华文中宋" panose="02010600040101010101" pitchFamily="2" charset="-122"/>
                    <a:sym typeface="+mn-ea"/>
                  </a:rPr>
                  <a:t>时；</a:t>
                </a:r>
                <a:endParaRPr kumimoji="0" lang="zh-CN" altLang="en-US" sz="2400" b="1" kern="1200" cap="none" spc="0" normalizeH="0" baseline="0" noProof="1">
                  <a:latin typeface="华文中宋" panose="02010600040101010101" pitchFamily="2" charset="-122"/>
                </a:endParaRPr>
              </a:p>
              <a:p>
                <a:pPr marL="720000" indent="-756000" eaLnBrk="1" hangingPunct="1"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kumimoji="0" lang="zh-CN" altLang="en-US" sz="2400" b="1" kern="1200" cap="none" spc="0" normalizeH="0" baseline="0" noProof="1">
                    <a:latin typeface="华文中宋" panose="02010600040101010101" pitchFamily="2" charset="-122"/>
                  </a:rPr>
                  <a:t>（</a:t>
                </a:r>
                <a:r>
                  <a:rPr kumimoji="0" lang="en-US" altLang="zh-CN" sz="2400" b="1" kern="1200" cap="none" spc="0" normalizeH="0" baseline="0" noProof="1">
                    <a:latin typeface="华文中宋" panose="02010600040101010101" pitchFamily="2" charset="-122"/>
                  </a:rPr>
                  <a:t>2</a:t>
                </a:r>
                <a:r>
                  <a:rPr kumimoji="0" lang="zh-CN" altLang="en-US" sz="2400" b="1" kern="1200" cap="none" spc="0" normalizeH="0" baseline="0" noProof="1">
                    <a:latin typeface="华文中宋" panose="02010600040101010101" pitchFamily="2" charset="-122"/>
                  </a:rPr>
                  <a:t>）透镜在中间移动时可在像屏上成两次像</a:t>
                </a:r>
                <a:r>
                  <a:rPr kumimoji="0" lang="en-US" altLang="zh-CN" sz="2400" b="1" kern="1200" cap="none" spc="0" normalizeH="0" baseline="0" noProof="1">
                    <a:latin typeface="华文中宋" panose="02010600040101010101" pitchFamily="2" charset="-122"/>
                  </a:rPr>
                  <a:t>,一次成放大的像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kern="1200" cap="none" spc="0" normalizeH="0" baseline="0" noProof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0" lang="zh-CN" altLang="en-US" sz="2400" b="1" i="1" kern="1200" cap="none" spc="0" normalizeH="0" baseline="0" noProof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𝝁</m:t>
                        </m:r>
                      </m:e>
                      <m:sub>
                        <m:r>
                          <a:rPr kumimoji="0" lang="en-US" altLang="zh-CN" sz="2400" b="1" i="1" kern="1200" cap="none" spc="0" normalizeH="0" baseline="0" noProof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0" lang="zh-CN" altLang="en-US" sz="2400" b="1" kern="1200" cap="none" spc="0" normalizeH="0" baseline="0" noProof="1">
                    <a:latin typeface="华文中宋" panose="02010600040101010101" pitchFamily="2" charset="-122"/>
                  </a:rPr>
                  <a:t>，</a:t>
                </a:r>
                <a:r>
                  <a:rPr kumimoji="0" lang="en-US" altLang="zh-CN" sz="2400" b="1" kern="1200" cap="none" spc="0" normalizeH="0" baseline="0" noProof="1">
                    <a:latin typeface="华文中宋" panose="02010600040101010101" pitchFamily="2" charset="-122"/>
                  </a:rPr>
                  <a:t>一次成缩小的像</a:t>
                </a:r>
                <a:r>
                  <a:rPr lang="en-US" altLang="zh-CN" sz="2400" noProof="1">
                    <a:latin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zh-CN" altLang="en-US" sz="2400" i="1" noProof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𝝁</m:t>
                        </m:r>
                      </m:e>
                      <m:sub>
                        <m:r>
                          <a:rPr lang="en-US" altLang="zh-CN" sz="2400" b="1" i="1" noProof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zh-CN" altLang="en-US" sz="2400" b="1" kern="1200" cap="none" spc="0" normalizeH="0" baseline="0" noProof="1">
                    <a:latin typeface="华文中宋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0" noProof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𝐝</m:t>
                    </m:r>
                    <m:r>
                      <a:rPr lang="en-US" altLang="zh-CN" sz="2400" b="1" i="0" noProof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zh-CN" altLang="en-US" sz="2400" i="1" noProof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𝝁</m:t>
                        </m:r>
                      </m:e>
                      <m:sub>
                        <m:r>
                          <a:rPr lang="en-US" altLang="zh-CN" sz="2400" i="1" noProof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noProof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zh-CN" altLang="en-US" sz="2400" i="1" noProof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𝝁</m:t>
                        </m:r>
                      </m:e>
                      <m:sub>
                        <m:r>
                          <a:rPr lang="en-US" altLang="zh-CN" sz="2400" b="1" i="1" noProof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0" lang="zh-CN" altLang="en-US" sz="2400" b="1" kern="1200" cap="none" spc="0" normalizeH="0" baseline="0" noProof="1">
                    <a:latin typeface="华文中宋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altLang="zh-CN" sz="2400" b="1" i="1" kern="1200" cap="none" spc="0" normalizeH="0" baseline="0" noProof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𝒇</m:t>
                    </m:r>
                    <m:r>
                      <a:rPr kumimoji="0" lang="en-US" altLang="zh-CN" sz="2400" b="1" i="1" kern="1200" cap="none" spc="0" normalizeH="0" baseline="0" noProof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f>
                      <m:fPr>
                        <m:ctrlPr>
                          <a:rPr kumimoji="0" lang="en-US" altLang="zh-CN" sz="2400" b="1" i="1" kern="1200" cap="none" spc="0" normalizeH="0" baseline="0" noProof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zh-CN" sz="2400" b="1" i="1" kern="1200" cap="none" spc="0" normalizeH="0" baseline="0" noProof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sSupPr>
                          <m:e>
                            <m:r>
                              <a:rPr kumimoji="0" lang="en-US" altLang="zh-CN" sz="2400" b="1" i="1" kern="1200" cap="none" spc="0" normalizeH="0" baseline="0" noProof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𝑫</m:t>
                            </m:r>
                          </m:e>
                          <m:sup>
                            <m:r>
                              <a:rPr kumimoji="0" lang="en-US" altLang="zh-CN" sz="2400" b="1" i="1" kern="1200" cap="none" spc="0" normalizeH="0" baseline="0" noProof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𝟐</m:t>
                            </m:r>
                          </m:sup>
                        </m:sSup>
                        <m:r>
                          <a:rPr kumimoji="0" lang="en-US" altLang="zh-CN" sz="2400" b="1" i="1" kern="1200" cap="none" spc="0" normalizeH="0" baseline="0" noProof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−</m:t>
                        </m:r>
                        <m:sSup>
                          <m:sSupPr>
                            <m:ctrlPr>
                              <a:rPr kumimoji="0" lang="en-US" altLang="zh-CN" sz="2400" b="1" i="1" kern="1200" cap="none" spc="0" normalizeH="0" baseline="0" noProof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sSupPr>
                          <m:e>
                            <m:r>
                              <a:rPr kumimoji="0" lang="en-US" altLang="zh-CN" sz="2400" b="1" i="1" kern="1200" cap="none" spc="0" normalizeH="0" baseline="0" noProof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𝒅</m:t>
                            </m:r>
                          </m:e>
                          <m:sup>
                            <m:r>
                              <a:rPr kumimoji="0" lang="en-US" altLang="zh-CN" sz="2400" b="1" i="1" kern="1200" cap="none" spc="0" normalizeH="0" baseline="0" noProof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kumimoji="0" lang="en-US" altLang="zh-CN" sz="2400" b="1" i="1" kern="1200" cap="none" spc="0" normalizeH="0" baseline="0" noProof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𝟒</m:t>
                        </m:r>
                        <m:r>
                          <a:rPr kumimoji="0" lang="en-US" altLang="zh-CN" sz="2400" b="1" i="1" kern="1200" cap="none" spc="0" normalizeH="0" baseline="0" noProof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𝑫</m:t>
                        </m:r>
                      </m:den>
                    </m:f>
                  </m:oMath>
                </a14:m>
                <a:endParaRPr kumimoji="0" lang="en-US" altLang="zh-CN" sz="2400" b="1" kern="1200" cap="none" spc="0" normalizeH="0" baseline="0" noProof="1">
                  <a:latin typeface="华文中宋" panose="02010600040101010101" pitchFamily="2" charset="-122"/>
                </a:endParaRPr>
              </a:p>
              <a:p>
                <a:pPr marL="720000" marR="0" indent="-756000" defTabSz="914400" eaLnBrk="1" hangingPunct="1"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kern="1200" cap="none" spc="0" normalizeH="0" baseline="0" noProof="1">
                    <a:latin typeface="华文中宋" panose="02010600040101010101" pitchFamily="2" charset="-122"/>
                  </a:rPr>
                  <a:t>（</a:t>
                </a:r>
                <a:r>
                  <a:rPr kumimoji="0" lang="en-US" altLang="zh-CN" sz="2400" b="1" kern="1200" cap="none" spc="0" normalizeH="0" baseline="0" noProof="1">
                    <a:latin typeface="华文中宋" panose="02010600040101010101" pitchFamily="2" charset="-122"/>
                  </a:rPr>
                  <a:t>3</a:t>
                </a:r>
                <a:r>
                  <a:rPr kumimoji="0" lang="zh-CN" altLang="en-US" sz="2400" b="1" kern="1200" cap="none" spc="0" normalizeH="0" baseline="0" noProof="1">
                    <a:latin typeface="华文中宋" panose="02010600040101010101" pitchFamily="2" charset="-122"/>
                  </a:rPr>
                  <a:t>）改变像屏位置</a:t>
                </a:r>
                <a:r>
                  <a:rPr kumimoji="0" lang="zh-CN" altLang="en-US" sz="2400" b="1" kern="1200" cap="none" spc="0" normalizeH="0" baseline="0" noProof="1">
                    <a:latin typeface="华文中宋" panose="02010600040101010101" pitchFamily="2" charset="-122"/>
                    <a:cs typeface="宋体" panose="02010600030101010101" pitchFamily="2" charset="-122"/>
                    <a:sym typeface="+mn-ea"/>
                  </a:rPr>
                  <a:t>，重复测量</a:t>
                </a:r>
                <a:r>
                  <a:rPr kumimoji="0" lang="en-US" altLang="zh-CN" sz="2400" b="1" kern="1200" cap="none" spc="0" normalizeH="0" baseline="0" noProof="1">
                    <a:latin typeface="华文中宋" panose="02010600040101010101" pitchFamily="2" charset="-122"/>
                    <a:cs typeface="宋体" panose="02010600030101010101" pitchFamily="2" charset="-122"/>
                    <a:sym typeface="+mn-ea"/>
                  </a:rPr>
                  <a:t>6</a:t>
                </a:r>
                <a:r>
                  <a:rPr kumimoji="0" lang="zh-CN" altLang="en-US" sz="2400" b="1" kern="1200" cap="none" spc="0" normalizeH="0" baseline="0" noProof="1">
                    <a:latin typeface="华文中宋" panose="02010600040101010101" pitchFamily="2" charset="-122"/>
                    <a:cs typeface="宋体" panose="02010600030101010101" pitchFamily="2" charset="-122"/>
                    <a:sym typeface="+mn-ea"/>
                  </a:rPr>
                  <a:t>次，求平均值。</a:t>
                </a:r>
                <a:endParaRPr kumimoji="0" lang="zh-CN" altLang="en-US" sz="2400" b="1" kern="1200" cap="none" spc="0" normalizeH="0" baseline="0" noProof="1">
                  <a:latin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7044" name="文本框 87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835126"/>
                <a:ext cx="8642350" cy="2387448"/>
              </a:xfrm>
              <a:prstGeom prst="rect">
                <a:avLst/>
              </a:prstGeom>
              <a:blipFill>
                <a:blip r:embed="rId2"/>
                <a:stretch>
                  <a:fillRect l="-1128" t="-2041" b="-484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3" name="文本框 87062"/>
          <p:cNvSpPr txBox="1"/>
          <p:nvPr/>
        </p:nvSpPr>
        <p:spPr>
          <a:xfrm>
            <a:off x="430673" y="5645767"/>
            <a:ext cx="6740237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注：测量时记录的是位置，而不是距离</a:t>
            </a:r>
          </a:p>
        </p:txBody>
      </p:sp>
      <p:grpSp>
        <p:nvGrpSpPr>
          <p:cNvPr id="3094" name="组合 12576"/>
          <p:cNvGrpSpPr/>
          <p:nvPr/>
        </p:nvGrpSpPr>
        <p:grpSpPr>
          <a:xfrm>
            <a:off x="1335405" y="3789040"/>
            <a:ext cx="5543550" cy="1850008"/>
            <a:chOff x="340" y="662"/>
            <a:chExt cx="5034" cy="2178"/>
          </a:xfrm>
        </p:grpSpPr>
        <p:sp>
          <p:nvSpPr>
            <p:cNvPr id="3095" name="文本框 12385"/>
            <p:cNvSpPr txBox="1"/>
            <p:nvPr/>
          </p:nvSpPr>
          <p:spPr>
            <a:xfrm>
              <a:off x="870" y="683"/>
              <a:ext cx="52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096" name="文本框 12396"/>
            <p:cNvSpPr txBox="1"/>
            <p:nvPr/>
          </p:nvSpPr>
          <p:spPr>
            <a:xfrm>
              <a:off x="1046" y="1125"/>
              <a:ext cx="97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097" name="文本框 12414"/>
            <p:cNvSpPr txBox="1"/>
            <p:nvPr/>
          </p:nvSpPr>
          <p:spPr>
            <a:xfrm>
              <a:off x="1066" y="1344"/>
              <a:ext cx="88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098" name="椭圆 12429"/>
            <p:cNvSpPr/>
            <p:nvPr/>
          </p:nvSpPr>
          <p:spPr>
            <a:xfrm>
              <a:off x="1840" y="684"/>
              <a:ext cx="133" cy="1144"/>
            </a:xfrm>
            <a:prstGeom prst="ellipse">
              <a:avLst/>
            </a:prstGeom>
            <a:solidFill>
              <a:srgbClr val="A1EEFD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099" name="椭圆 12432"/>
            <p:cNvSpPr/>
            <p:nvPr/>
          </p:nvSpPr>
          <p:spPr>
            <a:xfrm>
              <a:off x="3470" y="698"/>
              <a:ext cx="133" cy="1144"/>
            </a:xfrm>
            <a:prstGeom prst="ellipse">
              <a:avLst/>
            </a:prstGeom>
            <a:solidFill>
              <a:srgbClr val="A1EEFD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100" name="直接连接符 12433"/>
            <p:cNvSpPr/>
            <p:nvPr/>
          </p:nvSpPr>
          <p:spPr>
            <a:xfrm flipV="1">
              <a:off x="605" y="948"/>
              <a:ext cx="0" cy="35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01" name="直接连接符 12434"/>
            <p:cNvSpPr/>
            <p:nvPr/>
          </p:nvSpPr>
          <p:spPr>
            <a:xfrm>
              <a:off x="605" y="948"/>
              <a:ext cx="12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3102" name="直接连接符 12435"/>
            <p:cNvSpPr/>
            <p:nvPr/>
          </p:nvSpPr>
          <p:spPr>
            <a:xfrm>
              <a:off x="4932" y="1300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03" name="直接连接符 12446"/>
            <p:cNvSpPr/>
            <p:nvPr/>
          </p:nvSpPr>
          <p:spPr>
            <a:xfrm>
              <a:off x="5064" y="1326"/>
              <a:ext cx="0" cy="92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04" name="直接连接符 12449"/>
            <p:cNvSpPr/>
            <p:nvPr/>
          </p:nvSpPr>
          <p:spPr>
            <a:xfrm flipH="1">
              <a:off x="5057" y="1300"/>
              <a:ext cx="7" cy="27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05" name="直接连接符 12428"/>
            <p:cNvSpPr/>
            <p:nvPr/>
          </p:nvSpPr>
          <p:spPr>
            <a:xfrm>
              <a:off x="472" y="1300"/>
              <a:ext cx="46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06" name="直接连接符 12443"/>
            <p:cNvSpPr/>
            <p:nvPr/>
          </p:nvSpPr>
          <p:spPr>
            <a:xfrm flipV="1">
              <a:off x="605" y="935"/>
              <a:ext cx="2910" cy="13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sp>
        <p:graphicFrame>
          <p:nvGraphicFramePr>
            <p:cNvPr id="3075" name="对象 12463"/>
            <p:cNvGraphicFramePr/>
            <p:nvPr/>
          </p:nvGraphicFramePr>
          <p:xfrm>
            <a:off x="1091" y="2047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52400" imgH="190500" progId="Equation.3">
                    <p:embed/>
                  </p:oleObj>
                </mc:Choice>
                <mc:Fallback>
                  <p:oleObj r:id="rId3" imgW="152400" imgH="190500" progId="Equation.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91" y="2047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7" name="直接连接符 12466"/>
            <p:cNvSpPr/>
            <p:nvPr/>
          </p:nvSpPr>
          <p:spPr>
            <a:xfrm>
              <a:off x="1396" y="2224"/>
              <a:ext cx="48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08" name="直接连接符 12467"/>
            <p:cNvSpPr/>
            <p:nvPr/>
          </p:nvSpPr>
          <p:spPr>
            <a:xfrm flipH="1">
              <a:off x="605" y="2224"/>
              <a:ext cx="48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076" name="对象 12472"/>
            <p:cNvGraphicFramePr/>
            <p:nvPr/>
          </p:nvGraphicFramePr>
          <p:xfrm>
            <a:off x="3298" y="2091"/>
            <a:ext cx="26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52400" imgH="190500" progId="Equation.3">
                    <p:embed/>
                  </p:oleObj>
                </mc:Choice>
                <mc:Fallback>
                  <p:oleObj r:id="rId5" imgW="152400" imgH="190500" progId="Equation.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98" y="2091"/>
                          <a:ext cx="265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9" name="直接连接符 12476"/>
            <p:cNvSpPr/>
            <p:nvPr/>
          </p:nvSpPr>
          <p:spPr>
            <a:xfrm>
              <a:off x="3563" y="2224"/>
              <a:ext cx="150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10" name="直接连接符 12477"/>
            <p:cNvSpPr/>
            <p:nvPr/>
          </p:nvSpPr>
          <p:spPr>
            <a:xfrm flipH="1">
              <a:off x="1875" y="2224"/>
              <a:ext cx="14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11" name="直接连接符 12478"/>
            <p:cNvSpPr/>
            <p:nvPr/>
          </p:nvSpPr>
          <p:spPr>
            <a:xfrm>
              <a:off x="1882" y="1872"/>
              <a:ext cx="0" cy="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077" name="对象 12481"/>
            <p:cNvGraphicFramePr/>
            <p:nvPr/>
          </p:nvGraphicFramePr>
          <p:xfrm>
            <a:off x="1973" y="2251"/>
            <a:ext cx="26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90500" imgH="228600" progId="Equation.3">
                    <p:embed/>
                  </p:oleObj>
                </mc:Choice>
                <mc:Fallback>
                  <p:oleObj r:id="rId7" imgW="190500" imgH="228600" progId="Equation.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73" y="2251"/>
                          <a:ext cx="264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2" name="直接连接符 12484"/>
            <p:cNvSpPr/>
            <p:nvPr/>
          </p:nvSpPr>
          <p:spPr>
            <a:xfrm>
              <a:off x="2381" y="2432"/>
              <a:ext cx="11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13" name="直接连接符 12485"/>
            <p:cNvSpPr/>
            <p:nvPr/>
          </p:nvSpPr>
          <p:spPr>
            <a:xfrm flipH="1">
              <a:off x="605" y="2443"/>
              <a:ext cx="11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078" name="对象 12487"/>
            <p:cNvGraphicFramePr/>
            <p:nvPr/>
          </p:nvGraphicFramePr>
          <p:xfrm>
            <a:off x="4195" y="2251"/>
            <a:ext cx="22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90500" imgH="266700" progId="Equation.3">
                    <p:embed/>
                  </p:oleObj>
                </mc:Choice>
                <mc:Fallback>
                  <p:oleObj r:id="rId9" imgW="190500" imgH="266700" progId="Equation.3">
                    <p:embed/>
                    <p:pic>
                      <p:nvPicPr>
                        <p:cNvPr id="0" name="图片 1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95" y="2251"/>
                          <a:ext cx="228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4" name="直接连接符 12490"/>
            <p:cNvSpPr/>
            <p:nvPr/>
          </p:nvSpPr>
          <p:spPr>
            <a:xfrm>
              <a:off x="4513" y="2432"/>
              <a:ext cx="551" cy="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15" name="直接连接符 12491"/>
            <p:cNvSpPr/>
            <p:nvPr/>
          </p:nvSpPr>
          <p:spPr>
            <a:xfrm flipH="1" flipV="1">
              <a:off x="3515" y="2432"/>
              <a:ext cx="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16" name="直接连接符 12492"/>
            <p:cNvSpPr/>
            <p:nvPr/>
          </p:nvSpPr>
          <p:spPr>
            <a:xfrm>
              <a:off x="3515" y="1888"/>
              <a:ext cx="0" cy="2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7" name="直接连接符 12493"/>
            <p:cNvSpPr/>
            <p:nvPr/>
          </p:nvSpPr>
          <p:spPr>
            <a:xfrm>
              <a:off x="3515" y="2296"/>
              <a:ext cx="0" cy="2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8" name="直接连接符 12496"/>
            <p:cNvSpPr/>
            <p:nvPr/>
          </p:nvSpPr>
          <p:spPr>
            <a:xfrm>
              <a:off x="3606" y="981"/>
              <a:ext cx="1497" cy="499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3119" name="直接连接符 12498"/>
            <p:cNvSpPr/>
            <p:nvPr/>
          </p:nvSpPr>
          <p:spPr>
            <a:xfrm>
              <a:off x="605" y="948"/>
              <a:ext cx="4452" cy="532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3120" name="直接连接符 12499"/>
            <p:cNvSpPr/>
            <p:nvPr/>
          </p:nvSpPr>
          <p:spPr>
            <a:xfrm>
              <a:off x="5064" y="2224"/>
              <a:ext cx="0" cy="6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1" name="直接连接符 12500"/>
            <p:cNvSpPr/>
            <p:nvPr/>
          </p:nvSpPr>
          <p:spPr>
            <a:xfrm>
              <a:off x="605" y="1388"/>
              <a:ext cx="0" cy="145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079" name="对象 12502"/>
            <p:cNvGraphicFramePr/>
            <p:nvPr/>
          </p:nvGraphicFramePr>
          <p:xfrm>
            <a:off x="2548" y="2576"/>
            <a:ext cx="352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177800" imgH="165100" progId="Equation.3">
                    <p:embed/>
                  </p:oleObj>
                </mc:Choice>
                <mc:Fallback>
                  <p:oleObj r:id="rId11" imgW="177800" imgH="165100" progId="Equation.3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8" y="2576"/>
                          <a:ext cx="352" cy="2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2" name="直接连接符 12505"/>
            <p:cNvSpPr/>
            <p:nvPr/>
          </p:nvSpPr>
          <p:spPr>
            <a:xfrm>
              <a:off x="2857" y="2708"/>
              <a:ext cx="22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23" name="直接连接符 12506"/>
            <p:cNvSpPr/>
            <p:nvPr/>
          </p:nvSpPr>
          <p:spPr>
            <a:xfrm flipH="1">
              <a:off x="605" y="2708"/>
              <a:ext cx="194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080" name="对象 12507"/>
            <p:cNvGraphicFramePr/>
            <p:nvPr/>
          </p:nvGraphicFramePr>
          <p:xfrm>
            <a:off x="2621" y="1886"/>
            <a:ext cx="25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139700" imgH="177800" progId="Equation.3">
                    <p:embed/>
                  </p:oleObj>
                </mc:Choice>
                <mc:Fallback>
                  <p:oleObj r:id="rId13" imgW="139700" imgH="177800" progId="Equation.3">
                    <p:embed/>
                    <p:pic>
                      <p:nvPicPr>
                        <p:cNvPr id="0" name="图片 5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21" y="1886"/>
                          <a:ext cx="259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4" name="直接连接符 12510"/>
            <p:cNvSpPr/>
            <p:nvPr/>
          </p:nvSpPr>
          <p:spPr>
            <a:xfrm>
              <a:off x="2880" y="2024"/>
              <a:ext cx="6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25" name="直接连接符 12511"/>
            <p:cNvSpPr/>
            <p:nvPr/>
          </p:nvSpPr>
          <p:spPr>
            <a:xfrm flipH="1" flipV="1">
              <a:off x="1882" y="2004"/>
              <a:ext cx="635" cy="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081" name="对象 12512"/>
            <p:cNvGraphicFramePr/>
            <p:nvPr/>
          </p:nvGraphicFramePr>
          <p:xfrm>
            <a:off x="1620" y="1212"/>
            <a:ext cx="19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152400" imgH="190500" progId="Equation.3">
                    <p:embed/>
                  </p:oleObj>
                </mc:Choice>
                <mc:Fallback>
                  <p:oleObj r:id="rId15" imgW="152400" imgH="190500" progId="Equation.3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20" y="1212"/>
                          <a:ext cx="194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对象 12515"/>
            <p:cNvGraphicFramePr/>
            <p:nvPr/>
          </p:nvGraphicFramePr>
          <p:xfrm>
            <a:off x="2856" y="992"/>
            <a:ext cx="221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152400" imgH="190500" progId="Equation.3">
                    <p:embed/>
                  </p:oleObj>
                </mc:Choice>
                <mc:Fallback>
                  <p:oleObj r:id="rId17" imgW="152400" imgH="190500" progId="Equation.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856" y="992"/>
                          <a:ext cx="221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" name="对象 12518"/>
            <p:cNvGraphicFramePr/>
            <p:nvPr/>
          </p:nvGraphicFramePr>
          <p:xfrm>
            <a:off x="1933" y="663"/>
            <a:ext cx="221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127000" imgH="139700" progId="Equation.3">
                    <p:embed/>
                  </p:oleObj>
                </mc:Choice>
                <mc:Fallback>
                  <p:oleObj r:id="rId19" imgW="127000" imgH="139700" progId="Equation.3">
                    <p:embed/>
                    <p:pic>
                      <p:nvPicPr>
                        <p:cNvPr id="0" name="图片 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933" y="663"/>
                          <a:ext cx="221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" name="对象 12524"/>
            <p:cNvGraphicFramePr/>
            <p:nvPr/>
          </p:nvGraphicFramePr>
          <p:xfrm>
            <a:off x="3210" y="674"/>
            <a:ext cx="12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127000" imgH="139700" progId="Equation.3">
                    <p:embed/>
                  </p:oleObj>
                </mc:Choice>
                <mc:Fallback>
                  <p:oleObj r:id="rId21" imgW="127000" imgH="139700" progId="Equation.3">
                    <p:embed/>
                    <p:pic>
                      <p:nvPicPr>
                        <p:cNvPr id="0" name="图片 3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210" y="674"/>
                          <a:ext cx="129" cy="1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" name="对象 12527"/>
            <p:cNvGraphicFramePr/>
            <p:nvPr/>
          </p:nvGraphicFramePr>
          <p:xfrm>
            <a:off x="340" y="1212"/>
            <a:ext cx="18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139700" imgH="139700" progId="Equation.3">
                    <p:embed/>
                  </p:oleObj>
                </mc:Choice>
                <mc:Fallback>
                  <p:oleObj r:id="rId23" imgW="139700" imgH="139700" progId="Equation.3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40" y="1212"/>
                          <a:ext cx="180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对象 12530"/>
            <p:cNvGraphicFramePr/>
            <p:nvPr/>
          </p:nvGraphicFramePr>
          <p:xfrm>
            <a:off x="385" y="799"/>
            <a:ext cx="23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139700" imgH="139700" progId="Equation.3">
                    <p:embed/>
                  </p:oleObj>
                </mc:Choice>
                <mc:Fallback>
                  <p:oleObj r:id="rId25" imgW="139700" imgH="139700" progId="Equation.3">
                    <p:embed/>
                    <p:pic>
                      <p:nvPicPr>
                        <p:cNvPr id="0" name="图片 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85" y="799"/>
                          <a:ext cx="237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7" name="对象 12533"/>
            <p:cNvGraphicFramePr/>
            <p:nvPr/>
          </p:nvGraphicFramePr>
          <p:xfrm>
            <a:off x="5110" y="1124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7" imgW="177800" imgH="189865" progId="Equation.3">
                    <p:embed/>
                  </p:oleObj>
                </mc:Choice>
                <mc:Fallback>
                  <p:oleObj r:id="rId27" imgW="177800" imgH="189865" progId="Equation.3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110" y="1124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" name="对象 12536"/>
            <p:cNvGraphicFramePr/>
            <p:nvPr/>
          </p:nvGraphicFramePr>
          <p:xfrm>
            <a:off x="5109" y="2092"/>
            <a:ext cx="20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9" imgW="177800" imgH="189865" progId="Equation.3">
                    <p:embed/>
                  </p:oleObj>
                </mc:Choice>
                <mc:Fallback>
                  <p:oleObj r:id="rId29" imgW="177800" imgH="189865" progId="Equation.3">
                    <p:embed/>
                    <p:pic>
                      <p:nvPicPr>
                        <p:cNvPr id="0" name="图片 1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109" y="2092"/>
                          <a:ext cx="205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9" name="对象 12539"/>
            <p:cNvGraphicFramePr/>
            <p:nvPr/>
          </p:nvGraphicFramePr>
          <p:xfrm>
            <a:off x="4740" y="1034"/>
            <a:ext cx="28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1" imgW="215900" imgH="228600" progId="Equation.3">
                    <p:embed/>
                  </p:oleObj>
                </mc:Choice>
                <mc:Fallback>
                  <p:oleObj r:id="rId31" imgW="215900" imgH="228600" progId="Equation.3">
                    <p:embed/>
                    <p:pic>
                      <p:nvPicPr>
                        <p:cNvPr id="0" name="图片 17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40" y="1034"/>
                          <a:ext cx="281" cy="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0" name="对象 12542"/>
            <p:cNvGraphicFramePr/>
            <p:nvPr/>
          </p:nvGraphicFramePr>
          <p:xfrm>
            <a:off x="5108" y="1476"/>
            <a:ext cx="26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3" imgW="215900" imgH="228600" progId="Equation.3">
                    <p:embed/>
                  </p:oleObj>
                </mc:Choice>
                <mc:Fallback>
                  <p:oleObj r:id="rId33" imgW="215900" imgH="228600" progId="Equation.3">
                    <p:embed/>
                    <p:pic>
                      <p:nvPicPr>
                        <p:cNvPr id="0" name="图片 16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08" y="1476"/>
                          <a:ext cx="265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6" name="直接连接符 12553"/>
            <p:cNvSpPr/>
            <p:nvPr/>
          </p:nvSpPr>
          <p:spPr>
            <a:xfrm flipV="1">
              <a:off x="5057" y="662"/>
              <a:ext cx="0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091" name="对象 12555"/>
            <p:cNvGraphicFramePr/>
            <p:nvPr/>
          </p:nvGraphicFramePr>
          <p:xfrm>
            <a:off x="5057" y="662"/>
            <a:ext cx="227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5" imgW="177800" imgH="139700" progId="Equation.3">
                    <p:embed/>
                  </p:oleObj>
                </mc:Choice>
                <mc:Fallback>
                  <p:oleObj r:id="rId35" imgW="177800" imgH="139700" progId="Equation.3">
                    <p:embed/>
                    <p:pic>
                      <p:nvPicPr>
                        <p:cNvPr id="0" name="图片 18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5057" y="662"/>
                          <a:ext cx="227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7" name="直接连接符 12567"/>
            <p:cNvSpPr/>
            <p:nvPr/>
          </p:nvSpPr>
          <p:spPr>
            <a:xfrm>
              <a:off x="612" y="934"/>
              <a:ext cx="127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3128" name="直接连接符 12569"/>
            <p:cNvSpPr/>
            <p:nvPr/>
          </p:nvSpPr>
          <p:spPr>
            <a:xfrm>
              <a:off x="1837" y="934"/>
              <a:ext cx="3220" cy="1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3129" name="直接连接符 12572"/>
            <p:cNvSpPr/>
            <p:nvPr/>
          </p:nvSpPr>
          <p:spPr>
            <a:xfrm>
              <a:off x="612" y="934"/>
              <a:ext cx="4445" cy="1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</p:grpSp>
      <p:sp>
        <p:nvSpPr>
          <p:cNvPr id="20" name="文本框 19"/>
          <p:cNvSpPr txBox="1"/>
          <p:nvPr/>
        </p:nvSpPr>
        <p:spPr>
          <a:xfrm>
            <a:off x="323850" y="116840"/>
            <a:ext cx="69538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实验内容及步骤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</a:t>
            </a:r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位移法测凹透镜焦距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685,&quot;width&quot;:568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9dabe0-c955-4862-9382-d418314395ab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b7f1fea-cbc3-413f-937d-0d3410c58854}"/>
</p:tagLst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860</Words>
  <Application>Microsoft Office PowerPoint</Application>
  <PresentationFormat>全屏显示(4:3)</PresentationFormat>
  <Paragraphs>94</Paragraphs>
  <Slides>13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等线</vt:lpstr>
      <vt:lpstr>华文隶书</vt:lpstr>
      <vt:lpstr>华文中宋</vt:lpstr>
      <vt:lpstr>楷体_GB2312</vt:lpstr>
      <vt:lpstr>宋体</vt:lpstr>
      <vt:lpstr>微软雅黑</vt:lpstr>
      <vt:lpstr>Arial</vt:lpstr>
      <vt:lpstr>Cambria Math</vt:lpstr>
      <vt:lpstr>Times New Roman</vt:lpstr>
      <vt:lpstr>Verdana</vt:lpstr>
      <vt:lpstr>Wingdings</vt:lpstr>
      <vt:lpstr>古瓶荷花</vt:lpstr>
      <vt:lpstr>1_古瓶荷花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大学物理实验</dc:title>
  <dc:creator>User</dc:creator>
  <cp:lastModifiedBy>Jianwei Li</cp:lastModifiedBy>
  <cp:revision>79</cp:revision>
  <dcterms:created xsi:type="dcterms:W3CDTF">2007-03-01T02:00:00Z</dcterms:created>
  <dcterms:modified xsi:type="dcterms:W3CDTF">2023-04-13T07:13:45Z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31FECAAFF780431885478569203D8613</vt:lpwstr>
  </property>
  <property fmtid="{D5CDD505-2E9C-101B-9397-08002B2CF9AE}" pid="3" name="KSOProductBuildVer">
    <vt:lpwstr>2052-11.1.0.10938</vt:lpwstr>
  </property>
</Properties>
</file>