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0" r:id="rId2"/>
    <p:sldId id="393" r:id="rId3"/>
    <p:sldId id="410" r:id="rId4"/>
    <p:sldId id="397" r:id="rId5"/>
    <p:sldId id="399" r:id="rId6"/>
    <p:sldId id="398" r:id="rId7"/>
    <p:sldId id="418" r:id="rId8"/>
    <p:sldId id="402" r:id="rId9"/>
    <p:sldId id="408" r:id="rId10"/>
    <p:sldId id="411" r:id="rId11"/>
    <p:sldId id="409" r:id="rId12"/>
    <p:sldId id="412" r:id="rId13"/>
    <p:sldId id="413" r:id="rId14"/>
    <p:sldId id="414" r:id="rId15"/>
    <p:sldId id="415" r:id="rId16"/>
    <p:sldId id="416" r:id="rId17"/>
    <p:sldId id="417" r:id="rId18"/>
    <p:sldId id="396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66"/>
    <a:srgbClr val="FF0066"/>
    <a:srgbClr val="292929"/>
    <a:srgbClr val="4D4D4D"/>
    <a:srgbClr val="EAEAEA"/>
    <a:srgbClr val="006666"/>
    <a:srgbClr val="153A3F"/>
    <a:srgbClr val="0E302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8"/>
    <p:restoredTop sz="98194"/>
  </p:normalViewPr>
  <p:slideViewPr>
    <p:cSldViewPr snapToObjects="1" showGuides="1">
      <p:cViewPr varScale="1">
        <p:scale>
          <a:sx n="84" d="100"/>
          <a:sy n="84" d="100"/>
        </p:scale>
        <p:origin x="-14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7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18" Type="http://schemas.openxmlformats.org/officeDocument/2006/relationships/image" Target="../media/image48.wmf"/><Relationship Id="rId26" Type="http://schemas.openxmlformats.org/officeDocument/2006/relationships/image" Target="../media/image56.wmf"/><Relationship Id="rId3" Type="http://schemas.openxmlformats.org/officeDocument/2006/relationships/image" Target="../media/image33.wmf"/><Relationship Id="rId21" Type="http://schemas.openxmlformats.org/officeDocument/2006/relationships/image" Target="../media/image51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17" Type="http://schemas.openxmlformats.org/officeDocument/2006/relationships/image" Target="../media/image47.wmf"/><Relationship Id="rId25" Type="http://schemas.openxmlformats.org/officeDocument/2006/relationships/image" Target="../media/image55.wmf"/><Relationship Id="rId2" Type="http://schemas.openxmlformats.org/officeDocument/2006/relationships/image" Target="../media/image32.wmf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24" Type="http://schemas.openxmlformats.org/officeDocument/2006/relationships/image" Target="../media/image54.wmf"/><Relationship Id="rId5" Type="http://schemas.openxmlformats.org/officeDocument/2006/relationships/image" Target="../media/image35.wmf"/><Relationship Id="rId15" Type="http://schemas.openxmlformats.org/officeDocument/2006/relationships/image" Target="../media/image45.wmf"/><Relationship Id="rId23" Type="http://schemas.openxmlformats.org/officeDocument/2006/relationships/image" Target="../media/image53.wmf"/><Relationship Id="rId10" Type="http://schemas.openxmlformats.org/officeDocument/2006/relationships/image" Target="../media/image40.wmf"/><Relationship Id="rId19" Type="http://schemas.openxmlformats.org/officeDocument/2006/relationships/image" Target="../media/image49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Relationship Id="rId22" Type="http://schemas.openxmlformats.org/officeDocument/2006/relationships/image" Target="../media/image52.wmf"/><Relationship Id="rId27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pPr lvl="0" algn="r" eaLnBrk="1" hangingPunct="1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="" xmlns:p14="http://schemas.microsoft.com/office/powerpoint/2010/main" val="2505462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063A-5600-4543-9F1D-9E16AECE2A91}" type="datetimeFigureOut">
              <a:rPr lang="zh-CN" altLang="en-US" smtClean="0"/>
              <a:pPr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B60EB-0BB0-44CC-B979-37F83D6503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26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bj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8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079" name="Picture 37" descr="bj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8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2.bin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24" Type="http://schemas.openxmlformats.org/officeDocument/2006/relationships/oleObject" Target="../embeddings/oleObject46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5.bin"/><Relationship Id="rId28" Type="http://schemas.openxmlformats.org/officeDocument/2006/relationships/oleObject" Target="../embeddings/oleObject50.bin"/><Relationship Id="rId10" Type="http://schemas.openxmlformats.org/officeDocument/2006/relationships/oleObject" Target="../embeddings/oleObject32.bin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53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4.bin"/><Relationship Id="rId27" Type="http://schemas.openxmlformats.org/officeDocument/2006/relationships/oleObject" Target="../embeddings/oleObject49.bin"/><Relationship Id="rId30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5" Type="http://schemas.openxmlformats.org/officeDocument/2006/relationships/image" Target="../media/image81.png"/><Relationship Id="rId4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1.bin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</a:t>
            </a:r>
            <a:r>
              <a:rPr kumimoji="0" lang="zh-CN" altLang="en-US" sz="3600" b="1" i="0" u="none" strike="noStrike" kern="10" cap="none" spc="0" normalizeH="0" baseline="0" noProof="0" dirty="0" smtClean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实验</a:t>
            </a:r>
            <a:r>
              <a:rPr kumimoji="0" lang="en-US" altLang="zh-CN" sz="3600" b="1" i="0" u="none" strike="noStrike" kern="10" cap="none" spc="0" normalizeH="0" baseline="0" noProof="0" dirty="0" smtClean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1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1476375" y="2386013"/>
            <a:ext cx="7023100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 dirty="0" smtClean="0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杨氏模量的测量</a:t>
            </a:r>
            <a:endParaRPr lang="zh-CN" altLang="en-US" sz="3600" b="1" dirty="0">
              <a:ln w="9525" cap="flat" cmpd="sng">
                <a:solidFill>
                  <a:srgbClr val="000066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66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二、实验仪器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539750" y="3789363"/>
          <a:ext cx="7991475" cy="1079500"/>
        </p:xfrm>
        <a:graphic>
          <a:graphicData uri="http://schemas.openxmlformats.org/presentationml/2006/ole">
            <p:oleObj spid="_x0000_s6152" r:id="rId3" imgW="3579846" imgH="444307" progId="Equation.DSMT4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550863" y="2066925"/>
          <a:ext cx="1789112" cy="974725"/>
        </p:xfrm>
        <a:graphic>
          <a:graphicData uri="http://schemas.openxmlformats.org/presentationml/2006/ole">
            <p:oleObj spid="_x0000_s6153" r:id="rId4" imgW="723900" imgH="393700" progId="Equation.DSMT4">
              <p:embed/>
            </p:oleObj>
          </a:graphicData>
        </a:graphic>
      </p:graphicFrame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339975" y="3121025"/>
            <a:ext cx="1143000" cy="900113"/>
            <a:chOff x="0" y="0"/>
            <a:chExt cx="994" cy="907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0" y="363"/>
              <a:ext cx="390" cy="5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15" y="0"/>
              <a:ext cx="77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latin typeface="华文隶书" pitchFamily="2" charset="-122"/>
                  <a:ea typeface="华文隶书" pitchFamily="2" charset="-122"/>
                </a:rPr>
                <a:t>砝码</a:t>
              </a: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3405188" y="3089275"/>
            <a:ext cx="1204912" cy="1017588"/>
            <a:chOff x="0" y="0"/>
            <a:chExt cx="759" cy="907"/>
          </a:xfrm>
        </p:grpSpPr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0" y="363"/>
              <a:ext cx="390" cy="5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95" y="0"/>
              <a:ext cx="564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latin typeface="华文隶书" pitchFamily="2" charset="-122"/>
                  <a:ea typeface="华文隶书" pitchFamily="2" charset="-122"/>
                </a:rPr>
                <a:t>卷尺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610100" y="3089275"/>
            <a:ext cx="1066800" cy="900113"/>
            <a:chOff x="0" y="0"/>
            <a:chExt cx="672" cy="90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08" y="0"/>
              <a:ext cx="56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latin typeface="华文隶书" pitchFamily="2" charset="-122"/>
                  <a:ea typeface="华文隶书" pitchFamily="2" charset="-122"/>
                </a:rPr>
                <a:t>卷尺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0" y="363"/>
              <a:ext cx="390" cy="5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5762625" y="3089275"/>
            <a:ext cx="1250950" cy="900113"/>
            <a:chOff x="0" y="0"/>
            <a:chExt cx="788" cy="907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87" y="327"/>
              <a:ext cx="390" cy="5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78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latin typeface="华文隶书" pitchFamily="2" charset="-122"/>
                  <a:ea typeface="华文隶书" pitchFamily="2" charset="-122"/>
                </a:rPr>
                <a:t>千分尺</a:t>
              </a: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7013575" y="3063875"/>
            <a:ext cx="895350" cy="1100138"/>
            <a:chOff x="0" y="0"/>
            <a:chExt cx="564" cy="907"/>
          </a:xfrm>
        </p:grpSpPr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0" y="363"/>
              <a:ext cx="390" cy="5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56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latin typeface="华文隶书" pitchFamily="2" charset="-122"/>
                  <a:ea typeface="华文隶书" pitchFamily="2" charset="-122"/>
                </a:rPr>
                <a:t>卡尺</a:t>
              </a:r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7908925" y="3063875"/>
            <a:ext cx="895350" cy="1100138"/>
            <a:chOff x="0" y="0"/>
            <a:chExt cx="564" cy="907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56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latin typeface="华文隶书" pitchFamily="2" charset="-122"/>
                  <a:ea typeface="华文隶书" pitchFamily="2" charset="-122"/>
                </a:rPr>
                <a:t>米尺</a:t>
              </a: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0" y="363"/>
              <a:ext cx="390" cy="5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8596" y="121442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测量仪器的选择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三、实验步骤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4213" y="1022350"/>
            <a:ext cx="42481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>
                <a:latin typeface="华文中宋" pitchFamily="2" charset="-122"/>
              </a:rPr>
              <a:t>1</a:t>
            </a:r>
            <a:r>
              <a:rPr lang="zh-CN" sz="2800" b="1">
                <a:latin typeface="华文中宋" pitchFamily="2" charset="-122"/>
              </a:rPr>
              <a:t>、调节仪器：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3575" y="1022350"/>
            <a:ext cx="46085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sz="2800" b="1">
                <a:latin typeface="华文中宋" pitchFamily="2" charset="-122"/>
              </a:rPr>
              <a:t>调节光杠杆和望远镜：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2425" y="1724025"/>
            <a:ext cx="7848600" cy="57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sz="2800" b="1" dirty="0">
                <a:solidFill>
                  <a:srgbClr val="000066"/>
                </a:solidFill>
                <a:latin typeface="华文中宋" pitchFamily="2" charset="-122"/>
              </a:rPr>
              <a:t>　</a:t>
            </a: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（1）调整望远镜水平,光杠杆平面镜竖直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；</a:t>
            </a:r>
            <a:endParaRPr lang="zh-CN" altLang="zh-CN" sz="2800" b="1" dirty="0" smtClean="0">
              <a:solidFill>
                <a:srgbClr val="000066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4213" y="2349500"/>
            <a:ext cx="7343775" cy="57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（2）调整望远镜与光杠杆平面镜高度相同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；</a:t>
            </a:r>
            <a:endParaRPr lang="zh-CN" altLang="zh-CN" sz="2800" b="1" dirty="0" smtClean="0">
              <a:solidFill>
                <a:srgbClr val="000066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213" y="2997200"/>
            <a:ext cx="845978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（3）沿望远镜外侧边沿上方使凹口、瞄准星面镜在同一直线上，左、右移动望远镜在镜子里找到竖直尺的像;若找不到,可微调镜子的角度,直到找到为止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；</a:t>
            </a:r>
            <a:endParaRPr lang="zh-CN" altLang="zh-CN" sz="2800" b="1" dirty="0" smtClean="0">
              <a:solidFill>
                <a:srgbClr val="000066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4213" y="4786322"/>
            <a:ext cx="7848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（4）旋动望远镜目镜,使十字叉丝清晰;</a:t>
            </a:r>
            <a:endParaRPr lang="en-US" altLang="zh-CN" sz="2800" b="1" dirty="0" smtClean="0">
              <a:solidFill>
                <a:srgbClr val="000066"/>
              </a:solidFill>
              <a:latin typeface="Arial" charset="0"/>
              <a:ea typeface="华文中宋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再旋动聚焦手轮,直到看清竖直尺的像。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三、实验步骤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36563" y="1444625"/>
            <a:ext cx="848201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逐次加一个砝码，在望远镜中读对应标尺的位置，共7次；然后将所加砝码逐次去掉，并读取相应读数。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30188" y="742950"/>
            <a:ext cx="5111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3200" b="1">
                <a:latin typeface="华文中宋" pitchFamily="2" charset="-122"/>
              </a:rPr>
              <a:t>2</a:t>
            </a:r>
            <a:r>
              <a:rPr lang="zh-CN" sz="3200" b="1">
                <a:latin typeface="华文中宋" pitchFamily="2" charset="-122"/>
              </a:rPr>
              <a:t>、记录金属丝伸长变化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1038" y="2533650"/>
            <a:ext cx="7346950" cy="1471613"/>
            <a:chOff x="0" y="0"/>
            <a:chExt cx="4799" cy="1385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2077" y="486"/>
            <a:ext cx="305" cy="431"/>
          </p:xfrm>
          <a:graphic>
            <a:graphicData uri="http://schemas.openxmlformats.org/presentationml/2006/ole">
              <p:oleObj spid="_x0000_s7170" r:id="rId4" imgW="152466" imgH="215994" progId="Equation.3">
                <p:embed/>
              </p:oleObj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30" y="474"/>
            <a:ext cx="305" cy="457"/>
          </p:xfrm>
          <a:graphic>
            <a:graphicData uri="http://schemas.openxmlformats.org/presentationml/2006/ole">
              <p:oleObj spid="_x0000_s7171" r:id="rId5" imgW="152532" imgH="228799" progId="Equation.3">
                <p:embed/>
              </p:oleObj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052" y="486"/>
            <a:ext cx="305" cy="432"/>
          </p:xfrm>
          <a:graphic>
            <a:graphicData uri="http://schemas.openxmlformats.org/presentationml/2006/ole">
              <p:oleObj spid="_x0000_s7172" r:id="rId6" imgW="152466" imgH="215994" progId="Equation.3">
                <p:embed/>
              </p:oleObj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506" y="473"/>
            <a:ext cx="305" cy="457"/>
          </p:xfrm>
          <a:graphic>
            <a:graphicData uri="http://schemas.openxmlformats.org/presentationml/2006/ole">
              <p:oleObj spid="_x0000_s7173" r:id="rId7" imgW="152532" imgH="228799" progId="Equation.3">
                <p:embed/>
              </p:oleObj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016" y="473"/>
            <a:ext cx="305" cy="457"/>
          </p:xfrm>
          <a:graphic>
            <a:graphicData uri="http://schemas.openxmlformats.org/presentationml/2006/ole">
              <p:oleObj spid="_x0000_s7174" r:id="rId8" imgW="152532" imgH="228799" progId="Equation.3">
                <p:embed/>
              </p:oleObj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1102" y="474"/>
            <a:ext cx="305" cy="456"/>
          </p:xfrm>
          <a:graphic>
            <a:graphicData uri="http://schemas.openxmlformats.org/presentationml/2006/ole">
              <p:oleObj spid="_x0000_s7175" r:id="rId9" imgW="152532" imgH="228799" progId="Equation.3">
                <p:embed/>
              </p:oleObj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1147" y="928"/>
            <a:ext cx="254" cy="456"/>
          </p:xfrm>
          <a:graphic>
            <a:graphicData uri="http://schemas.openxmlformats.org/presentationml/2006/ole">
              <p:oleObj spid="_x0000_s7176" r:id="rId10" imgW="126945" imgH="228501" progId="Equation.3">
                <p:embed/>
              </p:oleObj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1600" y="942"/>
            <a:ext cx="254" cy="430"/>
          </p:xfrm>
          <a:graphic>
            <a:graphicData uri="http://schemas.openxmlformats.org/presentationml/2006/ole">
              <p:oleObj spid="_x0000_s7177" r:id="rId11" imgW="126945" imgH="215806" progId="Equation.3">
                <p:embed/>
              </p:oleObj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2064" y="942"/>
            <a:ext cx="280" cy="430"/>
          </p:xfrm>
          <a:graphic>
            <a:graphicData uri="http://schemas.openxmlformats.org/presentationml/2006/ole">
              <p:oleObj spid="_x0000_s7178" r:id="rId12" imgW="139761" imgH="215994" progId="Equation.3">
                <p:embed/>
              </p:oleObj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2563" y="928"/>
            <a:ext cx="280" cy="456"/>
          </p:xfrm>
          <a:graphic>
            <a:graphicData uri="http://schemas.openxmlformats.org/presentationml/2006/ole">
              <p:oleObj spid="_x0000_s7179" r:id="rId13" imgW="139943" imgH="228998" progId="Equation.3">
                <p:embed/>
              </p:oleObj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3052" y="942"/>
            <a:ext cx="254" cy="430"/>
          </p:xfrm>
          <a:graphic>
            <a:graphicData uri="http://schemas.openxmlformats.org/presentationml/2006/ole">
              <p:oleObj spid="_x0000_s7180" r:id="rId14" imgW="126945" imgH="215806" progId="Equation.3">
                <p:embed/>
              </p:oleObj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3551" y="929"/>
            <a:ext cx="254" cy="456"/>
          </p:xfrm>
          <a:graphic>
            <a:graphicData uri="http://schemas.openxmlformats.org/presentationml/2006/ole">
              <p:oleObj spid="_x0000_s7181" r:id="rId15" imgW="126945" imgH="228501" progId="Equation.3">
                <p:embed/>
              </p:oleObj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041" y="929"/>
            <a:ext cx="254" cy="456"/>
          </p:xfrm>
          <a:graphic>
            <a:graphicData uri="http://schemas.openxmlformats.org/presentationml/2006/ole">
              <p:oleObj spid="_x0000_s7182" r:id="rId16" imgW="126945" imgH="228501" progId="Equation.3">
                <p:embed/>
              </p:oleObj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1104" y="10"/>
            <a:ext cx="255" cy="456"/>
          </p:xfrm>
          <a:graphic>
            <a:graphicData uri="http://schemas.openxmlformats.org/presentationml/2006/ole">
              <p:oleObj spid="_x0000_s7183" name="Equation" r:id="rId17" imgW="126945" imgH="228501" progId="Equation.DSMT4">
                <p:embed/>
              </p:oleObj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1600" y="0"/>
            <a:ext cx="255" cy="430"/>
          </p:xfrm>
          <a:graphic>
            <a:graphicData uri="http://schemas.openxmlformats.org/presentationml/2006/ole">
              <p:oleObj spid="_x0000_s7184" r:id="rId18" imgW="126945" imgH="215806" progId="Equation.3">
                <p:embed/>
              </p:oleObj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2110" y="22"/>
            <a:ext cx="280" cy="431"/>
          </p:xfrm>
          <a:graphic>
            <a:graphicData uri="http://schemas.openxmlformats.org/presentationml/2006/ole">
              <p:oleObj spid="_x0000_s7185" r:id="rId19" imgW="139761" imgH="215994" progId="Equation.3">
                <p:embed/>
              </p:oleObj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2563" y="10"/>
            <a:ext cx="281" cy="456"/>
          </p:xfrm>
          <a:graphic>
            <a:graphicData uri="http://schemas.openxmlformats.org/presentationml/2006/ole">
              <p:oleObj spid="_x0000_s7186" r:id="rId20" imgW="139943" imgH="228998" progId="Equation.3">
                <p:embed/>
              </p:oleObj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3075" y="0"/>
            <a:ext cx="255" cy="430"/>
          </p:xfrm>
          <a:graphic>
            <a:graphicData uri="http://schemas.openxmlformats.org/presentationml/2006/ole">
              <p:oleObj spid="_x0000_s7187" r:id="rId21" imgW="126945" imgH="215806" progId="Equation.3">
                <p:embed/>
              </p:oleObj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3528" y="10"/>
            <a:ext cx="255" cy="456"/>
          </p:xfrm>
          <a:graphic>
            <a:graphicData uri="http://schemas.openxmlformats.org/presentationml/2006/ole">
              <p:oleObj spid="_x0000_s7188" r:id="rId22" imgW="126945" imgH="228501" progId="Equation.3">
                <p:embed/>
              </p:oleObj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041" y="10"/>
            <a:ext cx="255" cy="456"/>
          </p:xfrm>
          <a:graphic>
            <a:graphicData uri="http://schemas.openxmlformats.org/presentationml/2006/ole">
              <p:oleObj spid="_x0000_s7189" r:id="rId23" imgW="126945" imgH="228501" progId="Equation.3">
                <p:embed/>
              </p:oleObj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513" y="22"/>
            <a:ext cx="281" cy="431"/>
          </p:xfrm>
          <a:graphic>
            <a:graphicData uri="http://schemas.openxmlformats.org/presentationml/2006/ole">
              <p:oleObj spid="_x0000_s7190" r:id="rId24" imgW="139761" imgH="215994" progId="Equation.3">
                <p:embed/>
              </p:oleObj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4503" y="941"/>
            <a:ext cx="281" cy="431"/>
          </p:xfrm>
          <a:graphic>
            <a:graphicData uri="http://schemas.openxmlformats.org/presentationml/2006/ole">
              <p:oleObj spid="_x0000_s7191" r:id="rId25" imgW="139761" imgH="215994" progId="Equation.3">
                <p:embed/>
              </p:oleObj>
            </a:graphicData>
          </a:graphic>
        </p:graphicFrame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3" y="121"/>
              <a:ext cx="866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b="1">
                  <a:solidFill>
                    <a:schemeClr val="accent2"/>
                  </a:solidFill>
                  <a:latin typeface="Times New Roman" pitchFamily="18" charset="0"/>
                </a:rPr>
                <a:t>加砝码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3" y="529"/>
              <a:ext cx="866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b="1">
                  <a:solidFill>
                    <a:schemeClr val="accent2"/>
                  </a:solidFill>
                  <a:latin typeface="Times New Roman" pitchFamily="18" charset="0"/>
                </a:rPr>
                <a:t>减砝码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3" y="938"/>
              <a:ext cx="866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b="1">
                  <a:solidFill>
                    <a:schemeClr val="hlink"/>
                  </a:solidFill>
                  <a:latin typeface="Times New Roman" pitchFamily="18" charset="0"/>
                </a:rPr>
                <a:t>平均值</a:t>
              </a:r>
            </a:p>
          </p:txBody>
        </p:sp>
        <p:graphicFrame>
          <p:nvGraphicFramePr>
            <p:cNvPr id="31" name="Object 31"/>
            <p:cNvGraphicFramePr>
              <a:graphicFrameLocks noChangeAspect="1"/>
            </p:cNvGraphicFramePr>
            <p:nvPr/>
          </p:nvGraphicFramePr>
          <p:xfrm>
            <a:off x="1600" y="463"/>
            <a:ext cx="305" cy="431"/>
          </p:xfrm>
          <a:graphic>
            <a:graphicData uri="http://schemas.openxmlformats.org/presentationml/2006/ole">
              <p:oleObj spid="_x0000_s7192" r:id="rId26" imgW="152466" imgH="215994" progId="Equation.3">
                <p:embed/>
              </p:oleObj>
            </a:graphicData>
          </a:graphic>
        </p:graphicFrame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1516" y="134"/>
              <a:ext cx="0" cy="12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999" y="134"/>
              <a:ext cx="0" cy="12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482" y="134"/>
              <a:ext cx="0" cy="12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964" y="135"/>
              <a:ext cx="0" cy="12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47" y="134"/>
              <a:ext cx="0" cy="12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930" y="135"/>
              <a:ext cx="0" cy="12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4413" y="134"/>
              <a:ext cx="0" cy="12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034" y="135"/>
              <a:ext cx="0" cy="12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3" y="127"/>
              <a:ext cx="4779" cy="0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" y="529"/>
              <a:ext cx="4781" cy="0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13" y="923"/>
              <a:ext cx="4779" cy="0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18" y="1369"/>
              <a:ext cx="4781" cy="0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0" y="123"/>
              <a:ext cx="0" cy="1228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879" y="131"/>
              <a:ext cx="0" cy="1228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1502" y="131"/>
              <a:ext cx="0" cy="1228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1971" y="131"/>
              <a:ext cx="0" cy="1228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2441" y="121"/>
              <a:ext cx="0" cy="1228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2912" y="134"/>
              <a:ext cx="0" cy="1230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381" y="134"/>
              <a:ext cx="0" cy="1230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3853" y="134"/>
              <a:ext cx="0" cy="1230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4323" y="127"/>
              <a:ext cx="0" cy="1228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4794" y="134"/>
              <a:ext cx="0" cy="1230"/>
            </a:xfrm>
            <a:prstGeom prst="line">
              <a:avLst/>
            </a:prstGeom>
            <a:noFill/>
            <a:ln w="9525" cmpd="sng">
              <a:solidFill>
                <a:schemeClr val="accent2"/>
              </a:solidFill>
              <a:round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54" name="Object 54"/>
          <p:cNvGraphicFramePr>
            <a:graphicFrameLocks noChangeAspect="1"/>
          </p:cNvGraphicFramePr>
          <p:nvPr/>
        </p:nvGraphicFramePr>
        <p:xfrm>
          <a:off x="798513" y="4751388"/>
          <a:ext cx="1157287" cy="433387"/>
        </p:xfrm>
        <a:graphic>
          <a:graphicData uri="http://schemas.openxmlformats.org/presentationml/2006/ole">
            <p:oleObj spid="_x0000_s7193" name="Equation" r:id="rId27" imgW="609600" imgH="228600" progId="Equation.DSMT4">
              <p:embed/>
            </p:oleObj>
          </a:graphicData>
        </a:graphic>
      </p:graphicFrame>
      <p:graphicFrame>
        <p:nvGraphicFramePr>
          <p:cNvPr id="55" name="Object 56"/>
          <p:cNvGraphicFramePr>
            <a:graphicFrameLocks noChangeAspect="1"/>
          </p:cNvGraphicFramePr>
          <p:nvPr/>
        </p:nvGraphicFramePr>
        <p:xfrm>
          <a:off x="4032250" y="4751388"/>
          <a:ext cx="1296988" cy="473075"/>
        </p:xfrm>
        <a:graphic>
          <a:graphicData uri="http://schemas.openxmlformats.org/presentationml/2006/ole">
            <p:oleObj spid="_x0000_s7194" name="Equation" r:id="rId28" imgW="622030" imgH="228501" progId="Equation.DSMT4">
              <p:embed/>
            </p:oleObj>
          </a:graphicData>
        </a:graphic>
      </p:graphicFrame>
      <p:graphicFrame>
        <p:nvGraphicFramePr>
          <p:cNvPr id="56" name="Object 57"/>
          <p:cNvGraphicFramePr>
            <a:graphicFrameLocks noChangeAspect="1"/>
          </p:cNvGraphicFramePr>
          <p:nvPr/>
        </p:nvGraphicFramePr>
        <p:xfrm>
          <a:off x="5719763" y="4751388"/>
          <a:ext cx="1290637" cy="471487"/>
        </p:xfrm>
        <a:graphic>
          <a:graphicData uri="http://schemas.openxmlformats.org/presentationml/2006/ole">
            <p:oleObj spid="_x0000_s7195" name="Equation" r:id="rId29" imgW="622030" imgH="228501" progId="Equation.DSMT4">
              <p:embed/>
            </p:oleObj>
          </a:graphicData>
        </a:graphic>
      </p:graphicFrame>
      <p:graphicFrame>
        <p:nvGraphicFramePr>
          <p:cNvPr id="57" name="Object 58"/>
          <p:cNvGraphicFramePr>
            <a:graphicFrameLocks noChangeAspect="1"/>
          </p:cNvGraphicFramePr>
          <p:nvPr/>
        </p:nvGraphicFramePr>
        <p:xfrm>
          <a:off x="1258888" y="5607050"/>
          <a:ext cx="280987" cy="468313"/>
        </p:xfrm>
        <a:graphic>
          <a:graphicData uri="http://schemas.openxmlformats.org/presentationml/2006/ole">
            <p:oleObj spid="_x0000_s7196" r:id="rId30" imgW="114449" imgH="190748" progId="Equation.DSMT4">
              <p:embed/>
            </p:oleObj>
          </a:graphicData>
        </a:graphic>
      </p:graphicFrame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0" y="208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" name="Group 60"/>
          <p:cNvGraphicFramePr>
            <a:graphicFrameLocks noGrp="1"/>
          </p:cNvGraphicFramePr>
          <p:nvPr/>
        </p:nvGraphicFramePr>
        <p:xfrm>
          <a:off x="795338" y="5229225"/>
          <a:ext cx="7375526" cy="866775"/>
        </p:xfrm>
        <a:graphic>
          <a:graphicData uri="http://schemas.openxmlformats.org/drawingml/2006/table">
            <a:tbl>
              <a:tblPr/>
              <a:tblGrid>
                <a:gridCol w="1228725"/>
                <a:gridCol w="1230312"/>
                <a:gridCol w="1228725"/>
                <a:gridCol w="1228725"/>
                <a:gridCol w="1146191"/>
                <a:gridCol w="131284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平均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Rectangle 83"/>
          <p:cNvSpPr>
            <a:spLocks noChangeArrowheads="1"/>
          </p:cNvSpPr>
          <p:nvPr/>
        </p:nvSpPr>
        <p:spPr bwMode="auto">
          <a:xfrm>
            <a:off x="609600" y="4129088"/>
            <a:ext cx="7586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800" b="1" dirty="0">
                <a:solidFill>
                  <a:srgbClr val="000066"/>
                </a:solidFill>
                <a:latin typeface="华文中宋" pitchFamily="2" charset="-122"/>
              </a:rPr>
              <a:t>用</a:t>
            </a:r>
            <a:r>
              <a:rPr lang="zh-CN" altLang="zh-CN" sz="2800" b="1" dirty="0">
                <a:solidFill>
                  <a:srgbClr val="000066"/>
                </a:solidFill>
                <a:latin typeface="华文中宋" pitchFamily="2" charset="-122"/>
              </a:rPr>
              <a:t>逐</a:t>
            </a:r>
            <a:r>
              <a:rPr lang="zh-CN" sz="2800" b="1" dirty="0">
                <a:solidFill>
                  <a:srgbClr val="000066"/>
                </a:solidFill>
                <a:latin typeface="华文中宋" pitchFamily="2" charset="-122"/>
              </a:rPr>
              <a:t>差法计算每增减</a:t>
            </a:r>
            <a:r>
              <a:rPr lang="zh-CN" altLang="zh-CN" sz="2800" b="1" dirty="0">
                <a:solidFill>
                  <a:srgbClr val="000066"/>
                </a:solidFill>
                <a:latin typeface="华文中宋" pitchFamily="2" charset="-122"/>
              </a:rPr>
              <a:t>4</a:t>
            </a:r>
            <a:r>
              <a:rPr lang="zh-CN" sz="2800" b="1" dirty="0">
                <a:solidFill>
                  <a:srgbClr val="000066"/>
                </a:solidFill>
                <a:latin typeface="华文中宋" pitchFamily="2" charset="-122"/>
              </a:rPr>
              <a:t>个砝码，钢丝的伸长量</a:t>
            </a:r>
          </a:p>
        </p:txBody>
      </p:sp>
      <p:graphicFrame>
        <p:nvGraphicFramePr>
          <p:cNvPr id="61" name="Object 84"/>
          <p:cNvGraphicFramePr>
            <a:graphicFrameLocks noChangeAspect="1"/>
          </p:cNvGraphicFramePr>
          <p:nvPr/>
        </p:nvGraphicFramePr>
        <p:xfrm>
          <a:off x="2447925" y="4751388"/>
          <a:ext cx="1155700" cy="433387"/>
        </p:xfrm>
        <a:graphic>
          <a:graphicData uri="http://schemas.openxmlformats.org/presentationml/2006/ole">
            <p:oleObj spid="_x0000_s7197" name="Equation" r:id="rId31" imgW="6096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三、实验步骤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11188" y="3346450"/>
            <a:ext cx="853281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(2)在钢丝上选不同部位用螺旋测微计测量d（测5次）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8135937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>
                <a:latin typeface="华文中宋" pitchFamily="2" charset="-122"/>
              </a:rPr>
              <a:t>3</a:t>
            </a:r>
            <a:r>
              <a:rPr lang="zh-CN" sz="2800" b="1">
                <a:latin typeface="华文中宋" pitchFamily="2" charset="-122"/>
              </a:rPr>
              <a:t>、测量金属丝长度</a:t>
            </a:r>
            <a:r>
              <a:rPr lang="zh-CN" altLang="zh-CN" sz="2800" b="1" i="1">
                <a:latin typeface="华文中宋" pitchFamily="2" charset="-122"/>
              </a:rPr>
              <a:t>L</a:t>
            </a:r>
            <a:r>
              <a:rPr lang="zh-CN" sz="2800" b="1">
                <a:latin typeface="华文中宋" pitchFamily="2" charset="-122"/>
              </a:rPr>
              <a:t>、平面镜与竖尺之间的距离</a:t>
            </a:r>
            <a:r>
              <a:rPr lang="zh-CN" altLang="zh-CN" sz="2800" b="1" i="1">
                <a:latin typeface="华文中宋" pitchFamily="2" charset="-122"/>
              </a:rPr>
              <a:t>D</a:t>
            </a:r>
            <a:r>
              <a:rPr lang="zh-CN" sz="2800" b="1">
                <a:latin typeface="华文中宋" pitchFamily="2" charset="-122"/>
              </a:rPr>
              <a:t>，金属丝直径</a:t>
            </a:r>
            <a:r>
              <a:rPr lang="zh-CN" altLang="zh-CN" sz="2800" b="1" i="1">
                <a:latin typeface="华文中宋" pitchFamily="2" charset="-122"/>
              </a:rPr>
              <a:t>d</a:t>
            </a:r>
            <a:r>
              <a:rPr lang="zh-CN" sz="2800" b="1">
                <a:latin typeface="华文中宋" pitchFamily="2" charset="-122"/>
              </a:rPr>
              <a:t>，光杠杆常数</a:t>
            </a:r>
            <a:r>
              <a:rPr lang="zh-CN" altLang="zh-CN" sz="2800" b="1" i="1">
                <a:latin typeface="华文中宋" pitchFamily="2" charset="-122"/>
              </a:rPr>
              <a:t>b</a:t>
            </a:r>
            <a:r>
              <a:rPr lang="zh-CN" sz="2800" b="1">
                <a:latin typeface="华文中宋" pitchFamily="2" charset="-122"/>
              </a:rPr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2509838"/>
            <a:ext cx="6696075" cy="58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(1)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用钢卷尺测量</a:t>
            </a: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L 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和</a:t>
            </a: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D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（</a:t>
            </a: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L 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、</a:t>
            </a: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D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测一次）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94050" y="4184650"/>
            <a:ext cx="777716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(3)取下光杠杆在展开的白纸上同时按下三个尖脚的位置，用直尺作出光杠杆后脚尖到前两尖脚连线的垂线，用游标卡尺测出b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三、实验步骤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705725" cy="143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、实验系统调好后，一旦开始测量</a:t>
            </a:r>
            <a:r>
              <a:rPr lang="zh-CN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ri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，在实验过程中不能对系统的任何一部分进行调整，否则，所有数据将重新再测。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188" y="2776446"/>
            <a:ext cx="80327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2、加减砝码时要轻拿轻放，系统稳定后才能读取刻度尺，读数过程中不要按压桌面。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3846015"/>
            <a:ext cx="7200900" cy="5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3、光杠杆后脚尖不能接触钢丝。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1188" y="836613"/>
            <a:ext cx="5111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sz="3200" b="1" dirty="0">
                <a:solidFill>
                  <a:srgbClr val="FF0066"/>
                </a:solidFill>
                <a:latin typeface="华文隶书" pitchFamily="2" charset="-122"/>
                <a:ea typeface="华文隶书" pitchFamily="2" charset="-122"/>
              </a:rPr>
              <a:t>注意：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1188" y="4408812"/>
            <a:ext cx="80327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4、注意维护钢丝的平直状态,在钢丝两端夹点外测量直径,避免伸长部分扭折。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四、报告要求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23850" y="836613"/>
            <a:ext cx="3065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zh-CN" b="1">
                <a:latin typeface="华文中宋" pitchFamily="2" charset="-122"/>
              </a:rPr>
              <a:t>1</a:t>
            </a:r>
            <a:r>
              <a:rPr lang="zh-CN" b="1">
                <a:latin typeface="华文中宋" pitchFamily="2" charset="-122"/>
              </a:rPr>
              <a:t>、计算杨氏模量 </a:t>
            </a:r>
            <a:r>
              <a:rPr lang="zh-CN" altLang="zh-CN" b="1" i="1">
                <a:latin typeface="宋体" charset="-122"/>
              </a:rPr>
              <a:t>E</a:t>
            </a:r>
            <a:r>
              <a:rPr lang="zh-CN" b="1" i="1">
                <a:latin typeface="宋体" charset="-122"/>
              </a:rPr>
              <a:t>：</a:t>
            </a:r>
            <a:endParaRPr lang="zh-CN" b="1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19113" y="1268413"/>
          <a:ext cx="1495425" cy="841375"/>
        </p:xfrm>
        <a:graphic>
          <a:graphicData uri="http://schemas.openxmlformats.org/presentationml/2006/ole">
            <p:oleObj spid="_x0000_s8194" r:id="rId4" imgW="698500" imgH="393700" progId="Equation.DSMT4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43163" y="1412875"/>
            <a:ext cx="501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sz="2000">
                <a:solidFill>
                  <a:srgbClr val="003300"/>
                </a:solidFill>
              </a:rPr>
              <a:t>注意各个量的单位以及有效数字的计算规则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981325" y="4110046"/>
          <a:ext cx="2879725" cy="533400"/>
        </p:xfrm>
        <a:graphic>
          <a:graphicData uri="http://schemas.openxmlformats.org/presentationml/2006/ole">
            <p:oleObj spid="_x0000_s8195" r:id="rId5" imgW="1371005" imgH="253890" progId="Equation.3">
              <p:embed/>
            </p:oleObj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79475" y="53260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68313" y="2176463"/>
          <a:ext cx="7972425" cy="965200"/>
        </p:xfrm>
        <a:graphic>
          <a:graphicData uri="http://schemas.openxmlformats.org/presentationml/2006/ole">
            <p:oleObj spid="_x0000_s8196" r:id="rId6" imgW="3771900" imgH="45720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19113" y="3160716"/>
          <a:ext cx="8124853" cy="911226"/>
        </p:xfrm>
        <a:graphic>
          <a:graphicData uri="http://schemas.openxmlformats.org/presentationml/2006/ole">
            <p:oleObj spid="_x0000_s8197" name="Equation" r:id="rId7" imgW="3822480" imgH="431640" progId="Equation.DSMT4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397000" y="5157788"/>
          <a:ext cx="2959100" cy="630237"/>
        </p:xfrm>
        <a:graphic>
          <a:graphicData uri="http://schemas.openxmlformats.org/presentationml/2006/ole">
            <p:oleObj spid="_x0000_s8198" r:id="rId8" imgW="1969355" imgH="419282" progId="Equation.3">
              <p:embed/>
            </p:oleObj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8313" y="4757750"/>
            <a:ext cx="799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dirty="0">
                <a:solidFill>
                  <a:srgbClr val="003300"/>
                </a:solidFill>
                <a:latin typeface="华文仿宋" pitchFamily="2" charset="-122"/>
                <a:ea typeface="华文仿宋" pitchFamily="2" charset="-122"/>
              </a:rPr>
              <a:t>例：测量金属丝长度 </a:t>
            </a:r>
            <a:r>
              <a:rPr lang="zh-CN" altLang="zh-CN" dirty="0">
                <a:solidFill>
                  <a:srgbClr val="003300"/>
                </a:solidFill>
                <a:latin typeface="华文仿宋" pitchFamily="2" charset="-122"/>
                <a:ea typeface="华文仿宋" pitchFamily="2" charset="-122"/>
              </a:rPr>
              <a:t>L=37.42cm</a:t>
            </a:r>
            <a:r>
              <a:rPr lang="zh-CN" dirty="0">
                <a:solidFill>
                  <a:srgbClr val="003300"/>
                </a:solidFill>
                <a:latin typeface="华文仿宋" pitchFamily="2" charset="-122"/>
                <a:ea typeface="华文仿宋" pitchFamily="2" charset="-122"/>
              </a:rPr>
              <a:t>，钢卷尺仪器误差 为 </a:t>
            </a:r>
            <a:r>
              <a:rPr lang="zh-CN" altLang="zh-CN" dirty="0">
                <a:solidFill>
                  <a:srgbClr val="003300"/>
                </a:solidFill>
                <a:latin typeface="华文仿宋" pitchFamily="2" charset="-122"/>
                <a:ea typeface="华文仿宋" pitchFamily="2" charset="-122"/>
              </a:rPr>
              <a:t>0.1cm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435100" y="5800725"/>
          <a:ext cx="3281363" cy="365125"/>
        </p:xfrm>
        <a:graphic>
          <a:graphicData uri="http://schemas.openxmlformats.org/presentationml/2006/ole">
            <p:oleObj spid="_x0000_s8199" r:id="rId9" imgW="1307532" imgH="203112" progId="Equation.3">
              <p:embed/>
            </p:oleObj>
          </a:graphicData>
        </a:graphic>
      </p:graphicFrame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490663" y="1508125"/>
            <a:ext cx="1046162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444750" y="1843088"/>
            <a:ext cx="243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sz="1800" i="1"/>
              <a:t>注意</a:t>
            </a:r>
            <a:r>
              <a:rPr lang="zh-CN" altLang="zh-CN" sz="1800" i="1"/>
              <a:t>:</a:t>
            </a:r>
            <a:r>
              <a:rPr lang="zh-CN" sz="1800" i="1"/>
              <a:t>为</a:t>
            </a:r>
            <a:r>
              <a:rPr lang="zh-CN" altLang="zh-CN" sz="1800" i="1"/>
              <a:t>4</a:t>
            </a:r>
            <a:r>
              <a:rPr lang="zh-CN" sz="1800" i="1"/>
              <a:t>个砝码的重量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四、报告要求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30413" y="1557338"/>
          <a:ext cx="101600" cy="190500"/>
        </p:xfrm>
        <a:graphic>
          <a:graphicData uri="http://schemas.openxmlformats.org/presentationml/2006/ole">
            <p:oleObj spid="_x0000_s9218" r:id="rId4" imgW="101732" imgH="190748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5439" y="6315075"/>
          <a:ext cx="7246957" cy="433388"/>
        </p:xfrm>
        <a:graphic>
          <a:graphicData uri="http://schemas.openxmlformats.org/presentationml/2006/ole">
            <p:oleObj spid="_x0000_s9219" name="Equation" r:id="rId5" imgW="3314520" imgH="228600" progId="Equation.DSMT4">
              <p:embed/>
            </p:oleObj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20725" y="1666875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600" b="1" baseline="-25000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040313" y="981075"/>
          <a:ext cx="2300287" cy="495300"/>
        </p:xfrm>
        <a:graphic>
          <a:graphicData uri="http://schemas.openxmlformats.org/presentationml/2006/ole">
            <p:oleObj spid="_x0000_s9220" r:id="rId6" imgW="876300" imgH="431800" progId="Equation.3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00113" y="1630363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600" b="1" baseline="-25000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92150" y="908050"/>
          <a:ext cx="3476625" cy="825500"/>
        </p:xfrm>
        <a:graphic>
          <a:graphicData uri="http://schemas.openxmlformats.org/presentationml/2006/ole">
            <p:oleObj spid="_x0000_s9221" r:id="rId7" imgW="1283257" imgH="686098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000250" y="1773238"/>
          <a:ext cx="3579813" cy="496887"/>
        </p:xfrm>
        <a:graphic>
          <a:graphicData uri="http://schemas.openxmlformats.org/presentationml/2006/ole">
            <p:oleObj spid="_x0000_s9222" r:id="rId8" imgW="1219200" imgH="292100" progId="Equation.3">
              <p:embed/>
            </p:oleObj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824413" y="2173288"/>
            <a:ext cx="255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600" b="1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8313" y="2243138"/>
            <a:ext cx="8020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sz="2000">
                <a:solidFill>
                  <a:srgbClr val="003300"/>
                </a:solidFill>
                <a:latin typeface="华文仿宋" pitchFamily="2" charset="-122"/>
                <a:ea typeface="华文仿宋" pitchFamily="2" charset="-122"/>
              </a:rPr>
              <a:t>例：测量金属丝直径 </a:t>
            </a:r>
            <a:r>
              <a:rPr lang="zh-CN" altLang="zh-CN" sz="2000">
                <a:solidFill>
                  <a:srgbClr val="003300"/>
                </a:solidFill>
                <a:latin typeface="华文仿宋" pitchFamily="2" charset="-122"/>
                <a:ea typeface="华文仿宋" pitchFamily="2" charset="-122"/>
              </a:rPr>
              <a:t>5</a:t>
            </a:r>
            <a:r>
              <a:rPr lang="zh-CN" sz="2000">
                <a:solidFill>
                  <a:srgbClr val="003300"/>
                </a:solidFill>
                <a:latin typeface="华文仿宋" pitchFamily="2" charset="-122"/>
                <a:ea typeface="华文仿宋" pitchFamily="2" charset="-122"/>
              </a:rPr>
              <a:t>次测量值分别为，螺旋仪器仪器误差 为 </a:t>
            </a:r>
            <a:r>
              <a:rPr lang="zh-CN" altLang="zh-CN" sz="2000">
                <a:solidFill>
                  <a:srgbClr val="003300"/>
                </a:solidFill>
                <a:latin typeface="华文仿宋" pitchFamily="2" charset="-122"/>
                <a:ea typeface="华文仿宋" pitchFamily="2" charset="-122"/>
              </a:rPr>
              <a:t>0.004mm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85950" y="1858963"/>
            <a:ext cx="5794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85950" y="1858963"/>
            <a:ext cx="5794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Group 14"/>
          <p:cNvGraphicFramePr>
            <a:graphicFrameLocks noGrp="1"/>
          </p:cNvGraphicFramePr>
          <p:nvPr/>
        </p:nvGraphicFramePr>
        <p:xfrm>
          <a:off x="1835150" y="2747963"/>
          <a:ext cx="4752975" cy="1311274"/>
        </p:xfrm>
        <a:graphic>
          <a:graphicData uri="http://schemas.openxmlformats.org/drawingml/2006/table">
            <a:tbl>
              <a:tblPr/>
              <a:tblGrid>
                <a:gridCol w="615950"/>
                <a:gridCol w="730250"/>
                <a:gridCol w="608013"/>
                <a:gridCol w="852487"/>
                <a:gridCol w="608013"/>
                <a:gridCol w="608012"/>
                <a:gridCol w="730250"/>
              </a:tblGrid>
              <a:tr h="274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次数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平均值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0.488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0.490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0.489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0.492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0.490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0.490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0.002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0.000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0.001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0.002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0.000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Object 48"/>
          <p:cNvGraphicFramePr>
            <a:graphicFrameLocks noChangeAspect="1"/>
          </p:cNvGraphicFramePr>
          <p:nvPr/>
        </p:nvGraphicFramePr>
        <p:xfrm>
          <a:off x="1966913" y="3684588"/>
          <a:ext cx="228600" cy="180975"/>
        </p:xfrm>
        <a:graphic>
          <a:graphicData uri="http://schemas.openxmlformats.org/presentationml/2006/ole">
            <p:oleObj spid="_x0000_s9223" r:id="rId9" imgW="228799" imgH="177954" progId="Equation.3">
              <p:embed/>
            </p:oleObj>
          </a:graphicData>
        </a:graphic>
      </p:graphicFrame>
      <p:graphicFrame>
        <p:nvGraphicFramePr>
          <p:cNvPr id="17" name="Object 49"/>
          <p:cNvGraphicFramePr>
            <a:graphicFrameLocks noChangeAspect="1"/>
          </p:cNvGraphicFramePr>
          <p:nvPr/>
        </p:nvGraphicFramePr>
        <p:xfrm>
          <a:off x="2052638" y="3251200"/>
          <a:ext cx="142875" cy="180975"/>
        </p:xfrm>
        <a:graphic>
          <a:graphicData uri="http://schemas.openxmlformats.org/presentationml/2006/ole">
            <p:oleObj spid="_x0000_s9224" r:id="rId10" imgW="139882" imgH="178032" progId="Equation.3">
              <p:embed/>
            </p:oleObj>
          </a:graphicData>
        </a:graphic>
      </p:graphicFrame>
      <p:sp>
        <p:nvSpPr>
          <p:cNvPr id="18" name="Rectangle 5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Object 51"/>
          <p:cNvGraphicFramePr>
            <a:graphicFrameLocks noChangeAspect="1"/>
          </p:cNvGraphicFramePr>
          <p:nvPr/>
        </p:nvGraphicFramePr>
        <p:xfrm>
          <a:off x="438150" y="4308475"/>
          <a:ext cx="8562975" cy="620713"/>
        </p:xfrm>
        <a:graphic>
          <a:graphicData uri="http://schemas.openxmlformats.org/presentationml/2006/ole">
            <p:oleObj spid="_x0000_s9225" r:id="rId11" imgW="6702691" imgH="482391" progId="Equation.3">
              <p:embed/>
            </p:oleObj>
          </a:graphicData>
        </a:graphic>
      </p:graphicFrame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Object 53"/>
          <p:cNvGraphicFramePr>
            <a:graphicFrameLocks noChangeAspect="1"/>
          </p:cNvGraphicFramePr>
          <p:nvPr/>
        </p:nvGraphicFramePr>
        <p:xfrm>
          <a:off x="473075" y="5011738"/>
          <a:ext cx="2259013" cy="649287"/>
        </p:xfrm>
        <a:graphic>
          <a:graphicData uri="http://schemas.openxmlformats.org/presentationml/2006/ole">
            <p:oleObj spid="_x0000_s9226" r:id="rId12" imgW="1460500" imgH="419100" progId="Equation.3">
              <p:embed/>
            </p:oleObj>
          </a:graphicData>
        </a:graphic>
      </p:graphicFrame>
      <p:sp>
        <p:nvSpPr>
          <p:cNvPr id="22" name="Rectangle 5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Object 55"/>
          <p:cNvGraphicFramePr>
            <a:graphicFrameLocks noChangeAspect="1"/>
          </p:cNvGraphicFramePr>
          <p:nvPr/>
        </p:nvGraphicFramePr>
        <p:xfrm>
          <a:off x="417513" y="5876925"/>
          <a:ext cx="4406900" cy="438150"/>
        </p:xfrm>
        <a:graphic>
          <a:graphicData uri="http://schemas.openxmlformats.org/presentationml/2006/ole">
            <p:oleObj spid="_x0000_s9227" r:id="rId13" imgW="2932427" imgH="291973" progId="Equation.3">
              <p:embed/>
            </p:oleObj>
          </a:graphicData>
        </a:graphic>
      </p:graphicFrame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5765800" y="51768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aphicFrame>
        <p:nvGraphicFramePr>
          <p:cNvPr id="25" name="Object 57"/>
          <p:cNvGraphicFramePr>
            <a:graphicFrameLocks noGrp="1" noChangeAspect="1"/>
          </p:cNvGraphicFramePr>
          <p:nvPr/>
        </p:nvGraphicFramePr>
        <p:xfrm>
          <a:off x="5448300" y="5589588"/>
          <a:ext cx="3516313" cy="431800"/>
        </p:xfrm>
        <a:graphic>
          <a:graphicData uri="http://schemas.openxmlformats.org/presentationml/2006/ole">
            <p:oleObj spid="_x0000_s9228" r:id="rId14" imgW="1434477" imgH="203112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四、报告要求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77838" y="1125538"/>
            <a:ext cx="848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b="1"/>
              <a:t>2</a:t>
            </a:r>
            <a:r>
              <a:rPr lang="zh-CN" b="1"/>
              <a:t>、计算△</a:t>
            </a:r>
            <a:r>
              <a:rPr lang="zh-CN" altLang="zh-CN" b="1" i="1">
                <a:latin typeface="Times New Roman" pitchFamily="18" charset="0"/>
              </a:rPr>
              <a:t>E</a:t>
            </a:r>
            <a:r>
              <a:rPr lang="zh-CN" b="1" i="1">
                <a:latin typeface="Times New Roman" pitchFamily="18" charset="0"/>
              </a:rPr>
              <a:t>：</a:t>
            </a:r>
            <a:r>
              <a:rPr lang="zh-CN" b="1"/>
              <a:t>测量结果的相对不确定度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39750" y="1714500"/>
          <a:ext cx="7981950" cy="779463"/>
        </p:xfrm>
        <a:graphic>
          <a:graphicData uri="http://schemas.openxmlformats.org/presentationml/2006/ole">
            <p:oleObj spid="_x0000_s10242" r:id="rId4" imgW="3670300" imgH="50800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547813" y="2628900"/>
          <a:ext cx="2998787" cy="728663"/>
        </p:xfrm>
        <a:graphic>
          <a:graphicData uri="http://schemas.openxmlformats.org/presentationml/2006/ole">
            <p:oleObj spid="_x0000_s10243" r:id="rId5" imgW="1599823" imgH="393846" progId="Equation.3">
              <p:embed/>
            </p:oleObj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39750" y="3429000"/>
            <a:ext cx="5761038" cy="1439863"/>
            <a:chOff x="0" y="0"/>
            <a:chExt cx="3629" cy="907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396" y="0"/>
            <a:ext cx="1233" cy="177"/>
          </p:xfrm>
          <a:graphic>
            <a:graphicData uri="http://schemas.openxmlformats.org/presentationml/2006/ole">
              <p:oleObj spid="_x0000_s10244" r:id="rId6" imgW="748975" imgH="165028" progId="Equation.3">
                <p:embed/>
              </p:oleObj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2401" y="510"/>
            <a:ext cx="765" cy="397"/>
          </p:xfrm>
          <a:graphic>
            <a:graphicData uri="http://schemas.openxmlformats.org/presentationml/2006/ole">
              <p:oleObj spid="_x0000_s10245" r:id="rId7" imgW="673100" imgH="393700" progId="Equation.3">
                <p:embed/>
              </p:oleObj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2322" y="237"/>
            <a:ext cx="1288" cy="240"/>
          </p:xfrm>
          <a:graphic>
            <a:graphicData uri="http://schemas.openxmlformats.org/presentationml/2006/ole">
              <p:oleObj spid="_x0000_s10246" r:id="rId8" imgW="621760" imgH="177646" progId="Equation.3">
                <p:embed/>
              </p:oleObj>
            </a:graphicData>
          </a:graphic>
        </p:graphicFrame>
        <p:sp>
          <p:nvSpPr>
            <p:cNvPr id="10" name="AutoShape 10"/>
            <p:cNvSpPr>
              <a:spLocks/>
            </p:cNvSpPr>
            <p:nvPr/>
          </p:nvSpPr>
          <p:spPr bwMode="auto">
            <a:xfrm>
              <a:off x="2107" y="79"/>
              <a:ext cx="161" cy="769"/>
            </a:xfrm>
            <a:prstGeom prst="leftBrace">
              <a:avLst>
                <a:gd name="adj1" fmla="val 3980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0" y="302"/>
              <a:ext cx="19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zh-CN" b="1">
                  <a:latin typeface="华文中宋" pitchFamily="2" charset="-122"/>
                </a:rPr>
                <a:t>3</a:t>
              </a:r>
              <a:r>
                <a:rPr lang="zh-CN" b="1">
                  <a:latin typeface="华文中宋" pitchFamily="2" charset="-122"/>
                </a:rPr>
                <a:t>、规范表示测量结果</a:t>
              </a:r>
              <a:endParaRPr lang="zh-CN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148" r="12035"/>
          <a:stretch/>
        </p:blipFill>
        <p:spPr>
          <a:xfrm>
            <a:off x="-1" y="13235"/>
            <a:ext cx="9575669" cy="7160181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1908175" y="1687513"/>
            <a:ext cx="5873750" cy="2897187"/>
            <a:chOff x="1202" y="1063"/>
            <a:chExt cx="3700" cy="1825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202" y="2523"/>
              <a:ext cx="37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BottomLeft">
                <a:rot lat="0" lon="0" rev="0"/>
              </a:camera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zh-CN" altLang="en-US" sz="5400" dirty="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再见！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link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4000" y="1428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实验背景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254000" y="856357"/>
            <a:ext cx="84614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1807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年因英国医生兼物理学家托马斯</a:t>
            </a:r>
            <a:r>
              <a:rPr lang="en-US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杨</a:t>
            </a:r>
            <a:r>
              <a:rPr lang="en-US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(Thomas Young, 1773-1829) 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得到的结果而命名。根据胡克定律，在物体的弹性限度内，应力与应变成正比，比值被称为材料的杨氏模量，它是表征材料性质的一个物理量，仅取决于材料本身的物理性质。杨氏模量的大小标志了材料的刚性，杨氏模量越大，越不容易发生形变。</a:t>
            </a:r>
          </a:p>
          <a:p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杨氏弹性模量是选定机械零件材料的依据之一，是工程技术设计中常用的参数。杨氏模量的测定对研究金属材料、光纤材料、半导体、纳米材料、聚合物、陶瓷、橡胶等各种材料的力学性质有着重要意义，还可用于机械零部件设计、生物力学、地质等领域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4000" y="1428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实验背景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254000" y="856356"/>
            <a:ext cx="36036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测量杨氏模量的方法一般有拉伸法、梁弯曲法、振动法、内耗法等，还出现了利用光纤位移传感器、莫尔条纹、电涡流传感器和波动传递技术（微波或超声波）等实验技术和方法测量杨氏模量。</a:t>
            </a:r>
            <a:endParaRPr lang="en-US" altLang="zh-CN" sz="2400" b="1" dirty="0" smtClean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本实验用拉伸法测量杨氏模量。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071934" y="1120116"/>
          <a:ext cx="4814896" cy="382525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149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5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479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材料</a:t>
                      </a:r>
                      <a:endParaRPr lang="zh-CN" altLang="en-US" sz="20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杨氏模量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（</a:t>
                      </a:r>
                      <a:r>
                        <a:rPr lang="en-US" altLang="zh-CN" sz="2000" dirty="0" err="1" smtClean="0"/>
                        <a:t>GPa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/>
                        <a:t>橡胶（微小应变）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/>
                        <a:t>0.01-0.1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/>
                        <a:t>尼龙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 smtClean="0"/>
                        <a:t>2~4 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/>
                        <a:t>高强度混凝土（受到压缩）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 smtClean="0"/>
                        <a:t>30 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/>
                        <a:t>金属镁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 smtClean="0"/>
                        <a:t>45 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/>
                        <a:t>玻璃（所有种类）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 smtClean="0"/>
                        <a:t>71.7 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/>
                        <a:t>铝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 smtClean="0"/>
                        <a:t>69 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/>
                        <a:t>黄铜和青铜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 smtClean="0"/>
                        <a:t>103~124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/>
                        <a:t>合金与钢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 smtClean="0"/>
                        <a:t>190~210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/>
                        <a:t>钨 </a:t>
                      </a:r>
                      <a:r>
                        <a:rPr lang="en-US" altLang="zh-CN" sz="2000" b="1" u="none" strike="noStrike" dirty="0"/>
                        <a:t>(</a:t>
                      </a:r>
                      <a:r>
                        <a:rPr lang="en-US" sz="2000" b="1" u="none" strike="noStrike" dirty="0"/>
                        <a:t>W)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 smtClean="0"/>
                        <a:t>400~410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/>
                        <a:t>钻石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 smtClean="0"/>
                        <a:t>1050~1200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/>
          <p:nvPr/>
        </p:nvSpPr>
        <p:spPr>
          <a:xfrm>
            <a:off x="337237" y="88325"/>
            <a:ext cx="5921814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实验原理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46225" y="3294063"/>
            <a:ext cx="2233613" cy="939800"/>
            <a:chOff x="0" y="0"/>
            <a:chExt cx="1257" cy="4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0" y="0"/>
            <a:ext cx="251" cy="459"/>
          </p:xfrm>
          <a:graphic>
            <a:graphicData uri="http://schemas.openxmlformats.org/presentationml/2006/ole">
              <p:oleObj spid="_x0000_s1026" r:id="rId3" imgW="317500" imgH="508000" progId="Equation.DSMT4">
                <p:embed/>
              </p:oleObj>
            </a:graphicData>
          </a:graphic>
        </p:graphicFrame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49" y="25"/>
              <a:ext cx="90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4A7DA"/>
                  </a:solidFill>
                  <a:latin typeface="华文中宋" pitchFamily="2" charset="-122"/>
                </a:rPr>
                <a:t>:</a:t>
              </a:r>
              <a:r>
                <a:rPr lang="zh-CN" altLang="en-US" sz="2800" b="1" i="1">
                  <a:solidFill>
                    <a:srgbClr val="04A7DA"/>
                  </a:solidFill>
                  <a:latin typeface="华文中宋" pitchFamily="2" charset="-122"/>
                </a:rPr>
                <a:t>应变</a:t>
              </a:r>
              <a:endParaRPr lang="zh-CN" altLang="en-US" sz="2800" b="1">
                <a:solidFill>
                  <a:srgbClr val="04A7DA"/>
                </a:solidFill>
                <a:latin typeface="华文中宋" pitchFamily="2" charset="-122"/>
              </a:endParaRPr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75463" y="3213100"/>
          <a:ext cx="1657350" cy="935038"/>
        </p:xfrm>
        <a:graphic>
          <a:graphicData uri="http://schemas.openxmlformats.org/presentationml/2006/ole">
            <p:oleObj spid="_x0000_s1027" r:id="rId4" imgW="901700" imgH="508000" progId="Equation.DSMT4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5650" y="1473200"/>
            <a:ext cx="8208963" cy="97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假设一根横截面积为</a:t>
            </a:r>
            <a:r>
              <a:rPr lang="en-US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S,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长为</a:t>
            </a:r>
            <a:r>
              <a:rPr lang="en-US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L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的材料</a:t>
            </a:r>
            <a:r>
              <a:rPr lang="en-US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在大小为</a:t>
            </a:r>
            <a:r>
              <a:rPr lang="en-US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F 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的力的拉压下</a:t>
            </a:r>
            <a:r>
              <a:rPr lang="en-US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伸缩短了△</a:t>
            </a:r>
            <a:r>
              <a:rPr lang="en-US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L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则</a:t>
            </a:r>
            <a:r>
              <a:rPr lang="en-US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995738" y="3203575"/>
          <a:ext cx="522287" cy="1079500"/>
        </p:xfrm>
        <a:graphic>
          <a:graphicData uri="http://schemas.openxmlformats.org/presentationml/2006/ole">
            <p:oleObj spid="_x0000_s1028" r:id="rId5" imgW="190583" imgH="393871" progId="Equation.DSMT4">
              <p:embed/>
            </p:oleObj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16463" y="3284538"/>
            <a:ext cx="18002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4A7DA"/>
                </a:solidFill>
              </a:rPr>
              <a:t>:</a:t>
            </a:r>
            <a:r>
              <a:rPr lang="zh-CN" altLang="en-US" sz="2800" b="1" i="1">
                <a:solidFill>
                  <a:srgbClr val="04A7DA"/>
                </a:solidFill>
                <a:latin typeface="华文中宋" pitchFamily="2" charset="-122"/>
              </a:rPr>
              <a:t>应力</a:t>
            </a:r>
            <a:r>
              <a:rPr lang="en-US" altLang="zh-CN" sz="1800" b="1">
                <a:solidFill>
                  <a:srgbClr val="003300"/>
                </a:solidFill>
                <a:latin typeface="华文中宋" pitchFamily="2" charset="-122"/>
              </a:rPr>
              <a:t>(</a:t>
            </a:r>
            <a:r>
              <a:rPr lang="zh-CN" altLang="en-US" sz="1800" b="1">
                <a:solidFill>
                  <a:srgbClr val="003300"/>
                </a:solidFill>
              </a:rPr>
              <a:t>单位截面上内力</a:t>
            </a:r>
            <a:r>
              <a:rPr lang="zh-CN" altLang="en-US" sz="1800">
                <a:solidFill>
                  <a:srgbClr val="003300"/>
                </a:solidFill>
              </a:rPr>
              <a:t> </a:t>
            </a:r>
            <a:r>
              <a:rPr lang="en-US" altLang="zh-CN" sz="1800" b="1">
                <a:solidFill>
                  <a:srgbClr val="003300"/>
                </a:solidFill>
                <a:latin typeface="华文中宋" pitchFamily="2" charset="-122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3113" y="4287838"/>
            <a:ext cx="4185761" cy="5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应力和应变的比成为</a:t>
            </a:r>
            <a:r>
              <a:rPr lang="zh-CN" altLang="en-US" sz="2400" b="1" dirty="0">
                <a:solidFill>
                  <a:srgbClr val="00B0F0"/>
                </a:solidFill>
                <a:latin typeface="华文中宋" pitchFamily="2" charset="-122"/>
                <a:ea typeface="华文中宋" pitchFamily="2" charset="-122"/>
              </a:rPr>
              <a:t>杨式模量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2888" y="941388"/>
            <a:ext cx="2538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中宋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华文中宋" pitchFamily="2" charset="-122"/>
              </a:rPr>
              <a:t>、杨式模量：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400675" y="5084763"/>
            <a:ext cx="3635375" cy="1152525"/>
          </a:xfrm>
          <a:prstGeom prst="cloudCallout">
            <a:avLst>
              <a:gd name="adj1" fmla="val -117074"/>
              <a:gd name="adj2" fmla="val -25481"/>
            </a:avLst>
          </a:prstGeom>
          <a:gradFill rotWithShape="1">
            <a:gsLst>
              <a:gs pos="0">
                <a:schemeClr val="bg1"/>
              </a:gs>
              <a:gs pos="100000">
                <a:srgbClr val="66FF99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3D995C"/>
            </a:prstShdw>
          </a:effectLst>
        </p:spPr>
        <p:txBody>
          <a:bodyPr/>
          <a:lstStyle/>
          <a:p>
            <a:pPr algn="ctr"/>
            <a:r>
              <a:rPr lang="zh-CN" altLang="en-US" b="1">
                <a:solidFill>
                  <a:srgbClr val="003300"/>
                </a:solidFill>
                <a:ea typeface="华文隶书" pitchFamily="2" charset="-122"/>
              </a:rPr>
              <a:t>本实验目标：</a:t>
            </a:r>
            <a:r>
              <a:rPr lang="zh-CN" altLang="en-US" b="1">
                <a:solidFill>
                  <a:schemeClr val="tx2"/>
                </a:solidFill>
                <a:ea typeface="华文隶书" pitchFamily="2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ea typeface="华文隶书" pitchFamily="2" charset="-122"/>
              </a:rPr>
              <a:t>钢材的杨氏模量</a:t>
            </a:r>
            <a:r>
              <a:rPr lang="zh-CN" altLang="en-US" b="1">
                <a:solidFill>
                  <a:schemeClr val="tx2"/>
                </a:solidFill>
                <a:ea typeface="华文隶书" pitchFamily="2" charset="-122"/>
              </a:rPr>
              <a:t>      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392238" y="4806950"/>
          <a:ext cx="1570037" cy="974725"/>
        </p:xfrm>
        <a:graphic>
          <a:graphicData uri="http://schemas.openxmlformats.org/presentationml/2006/ole">
            <p:oleObj spid="_x0000_s1029" r:id="rId6" imgW="635000" imgH="393700" progId="Equation.DSMT4">
              <p:embed/>
            </p:oleObj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92238" y="2852738"/>
            <a:ext cx="2387600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79838" y="2852738"/>
            <a:ext cx="647700" cy="144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803650" y="2917825"/>
            <a:ext cx="973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735513" y="2671763"/>
          <a:ext cx="427037" cy="492125"/>
        </p:xfrm>
        <a:graphic>
          <a:graphicData uri="http://schemas.openxmlformats.org/presentationml/2006/ole">
            <p:oleObj spid="_x0000_s1030" r:id="rId7" imgW="165172" imgH="190583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803650" y="3043238"/>
          <a:ext cx="417513" cy="301625"/>
        </p:xfrm>
        <a:graphic>
          <a:graphicData uri="http://schemas.openxmlformats.org/presentationml/2006/ole">
            <p:oleObj spid="_x0000_s1031" r:id="rId8" imgW="228699" imgH="165172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5921814" cy="120032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实验原理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</a:p>
          <a:p>
            <a:pPr eaLnBrk="1" hangingPunct="1"/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2888" y="941388"/>
            <a:ext cx="5027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中宋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华文中宋" pitchFamily="2" charset="-122"/>
              </a:rPr>
              <a:t>、钢丝杨式模量的测量方法：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87450" y="1517650"/>
          <a:ext cx="1570038" cy="974725"/>
        </p:xfrm>
        <a:graphic>
          <a:graphicData uri="http://schemas.openxmlformats.org/presentationml/2006/ole">
            <p:oleObj spid="_x0000_s2050" r:id="rId3" imgW="635000" imgH="393700" progId="Equation.DSMT4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74700" y="4508500"/>
            <a:ext cx="828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6600"/>
                </a:solidFill>
                <a:latin typeface="华文中宋" pitchFamily="2" charset="-122"/>
                <a:ea typeface="华文中宋" pitchFamily="2" charset="-122"/>
              </a:rPr>
              <a:t>ΔL: 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是一个微小长度变化量，本实验利用光杠杆的光学放大作用实现对金属丝微小伸长量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</a:t>
            </a:r>
            <a:r>
              <a:rPr lang="en-US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L 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的间接测量。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7088" y="3933825"/>
            <a:ext cx="615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6600"/>
                </a:solidFill>
                <a:latin typeface="华文中宋" pitchFamily="2" charset="-122"/>
                <a:ea typeface="华文中宋" pitchFamily="2" charset="-122"/>
              </a:rPr>
              <a:t>d</a:t>
            </a:r>
            <a:r>
              <a:rPr lang="zh-CN" altLang="en-US" sz="2400" b="1" i="1" dirty="0">
                <a:solidFill>
                  <a:srgbClr val="FF6600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为细铁丝的直径，可用螺旋测微仪测量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27088" y="2781300"/>
            <a:ext cx="711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6600"/>
                </a:solidFill>
                <a:latin typeface="华文中宋" pitchFamily="2" charset="-122"/>
                <a:ea typeface="华文中宋" pitchFamily="2" charset="-122"/>
              </a:rPr>
              <a:t>F : 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可由实验中钢丝下面悬挂的砝码的重力给出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41375" y="3357563"/>
            <a:ext cx="2523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6600"/>
                </a:solidFill>
                <a:latin typeface="华文中宋" pitchFamily="2" charset="-122"/>
                <a:ea typeface="华文中宋" pitchFamily="2" charset="-122"/>
              </a:rPr>
              <a:t>L</a:t>
            </a:r>
            <a:r>
              <a:rPr lang="zh-CN" altLang="en-US" sz="2400" b="1" i="1" dirty="0">
                <a:solidFill>
                  <a:srgbClr val="FF6600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可由米尺测量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343275" y="1527175"/>
          <a:ext cx="1444625" cy="1038225"/>
        </p:xfrm>
        <a:graphic>
          <a:graphicData uri="http://schemas.openxmlformats.org/presentationml/2006/ole">
            <p:oleObj spid="_x0000_s2051" r:id="rId4" imgW="584200" imgH="4191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/>
          <p:nvPr/>
        </p:nvSpPr>
        <p:spPr>
          <a:xfrm>
            <a:off x="337237" y="88325"/>
            <a:ext cx="8449749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实验原理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光杠杆的光学放大原理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341438"/>
            <a:ext cx="47625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21812" y="2565400"/>
            <a:ext cx="2160588" cy="2562225"/>
            <a:chOff x="0" y="0"/>
            <a:chExt cx="1365" cy="1803"/>
          </a:xfrm>
        </p:grpSpPr>
        <p:pic>
          <p:nvPicPr>
            <p:cNvPr id="5" name="Picture 5" descr="未命名2"/>
            <p:cNvPicPr>
              <a:picLocks noChangeAspect="1" noChangeArrowheads="1"/>
            </p:cNvPicPr>
            <p:nvPr/>
          </p:nvPicPr>
          <p:blipFill>
            <a:blip r:embed="rId3" cstate="print"/>
            <a:srcRect l="70111" t="13747"/>
            <a:stretch>
              <a:fillRect/>
            </a:stretch>
          </p:blipFill>
          <p:spPr bwMode="auto">
            <a:xfrm>
              <a:off x="23" y="0"/>
              <a:ext cx="1342" cy="1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0" y="1524"/>
              <a:ext cx="113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latin typeface="华文中宋" pitchFamily="2" charset="-122"/>
                </a:rPr>
                <a:t>光杠杆常数</a:t>
              </a:r>
              <a:r>
                <a:rPr lang="zh-CN" altLang="en-US" sz="2000" b="1" i="1">
                  <a:solidFill>
                    <a:schemeClr val="accent2"/>
                  </a:solidFill>
                  <a:latin typeface="华文中宋" pitchFamily="2" charset="-122"/>
                </a:rPr>
                <a:t> </a:t>
              </a:r>
              <a:r>
                <a:rPr lang="en-US" altLang="zh-CN" sz="2000" b="1" i="1">
                  <a:solidFill>
                    <a:schemeClr val="accent2"/>
                  </a:solidFill>
                  <a:latin typeface="华文中宋" pitchFamily="2" charset="-122"/>
                </a:rPr>
                <a:t>b</a:t>
              </a: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453" y="1071"/>
              <a:ext cx="91" cy="408"/>
            </a:xfrm>
            <a:custGeom>
              <a:avLst/>
              <a:gdLst>
                <a:gd name="T0" fmla="*/ 0 w 91"/>
                <a:gd name="T1" fmla="*/ 0 h 589"/>
                <a:gd name="T2" fmla="*/ 45 w 91"/>
                <a:gd name="T3" fmla="*/ 283 h 589"/>
                <a:gd name="T4" fmla="*/ 91 w 91"/>
                <a:gd name="T5" fmla="*/ 408 h 589"/>
                <a:gd name="T6" fmla="*/ 0 60000 65536"/>
                <a:gd name="T7" fmla="*/ 0 60000 65536"/>
                <a:gd name="T8" fmla="*/ 0 60000 65536"/>
                <a:gd name="T9" fmla="*/ 0 w 91"/>
                <a:gd name="T10" fmla="*/ 0 h 589"/>
                <a:gd name="T11" fmla="*/ 91 w 91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589">
                  <a:moveTo>
                    <a:pt x="0" y="0"/>
                  </a:moveTo>
                  <a:lnTo>
                    <a:pt x="45" y="408"/>
                  </a:lnTo>
                  <a:lnTo>
                    <a:pt x="91" y="589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1538" y="150017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沧海校区仪器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/>
          <p:nvPr/>
        </p:nvSpPr>
        <p:spPr>
          <a:xfrm>
            <a:off x="337237" y="88325"/>
            <a:ext cx="8449749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实验原理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光杠杆的光学放大原理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26" y="123856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丽湖校区仪器</a:t>
            </a:r>
          </a:p>
        </p:txBody>
      </p:sp>
      <p:pic>
        <p:nvPicPr>
          <p:cNvPr id="10" name="图片 1279" descr="IMG_20160503_112304-1副本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3852" y="1628775"/>
            <a:ext cx="1538288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269" descr="望远镜副本-1"/>
          <p:cNvPicPr>
            <a:picLocks noChangeAspect="1" noChangeArrowheads="1"/>
          </p:cNvPicPr>
          <p:nvPr/>
        </p:nvPicPr>
        <p:blipFill>
          <a:blip r:embed="rId4" cstate="print"/>
          <a:srcRect b="3267"/>
          <a:stretch>
            <a:fillRect/>
          </a:stretch>
        </p:blipFill>
        <p:spPr bwMode="auto">
          <a:xfrm>
            <a:off x="1357290" y="4365625"/>
            <a:ext cx="11493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对象 2"/>
          <p:cNvGraphicFramePr>
            <a:graphicFrameLocks noChangeAspect="1"/>
          </p:cNvGraphicFramePr>
          <p:nvPr/>
        </p:nvGraphicFramePr>
        <p:xfrm>
          <a:off x="5486400" y="2570163"/>
          <a:ext cx="2628900" cy="3233737"/>
        </p:xfrm>
        <a:graphic>
          <a:graphicData uri="http://schemas.openxmlformats.org/presentationml/2006/ole">
            <p:oleObj spid="_x0000_s11266" name="Picture" r:id="rId5" imgW="2168640" imgH="266688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051050" y="1790680"/>
            <a:ext cx="6769100" cy="3589338"/>
            <a:chOff x="0" y="0"/>
            <a:chExt cx="4264" cy="226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503" y="1972"/>
              <a:ext cx="274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600" y="1507"/>
              <a:ext cx="630" cy="143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2"/>
                </a:gs>
                <a:gs pos="100000">
                  <a:srgbClr val="4D4D4D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915" y="0"/>
              <a:ext cx="77" cy="2085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rgbClr val="EAEAEA"/>
                </a:gs>
                <a:gs pos="100000">
                  <a:srgbClr val="4D4D4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 descr="浅色横线"/>
            <p:cNvSpPr>
              <a:spLocks noChangeArrowheads="1"/>
            </p:cNvSpPr>
            <p:nvPr/>
          </p:nvSpPr>
          <p:spPr bwMode="auto">
            <a:xfrm>
              <a:off x="3567" y="1491"/>
              <a:ext cx="49" cy="17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231" y="1539"/>
              <a:ext cx="33" cy="79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rgbClr val="EAEAEA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07" y="1443"/>
              <a:ext cx="0" cy="271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675" y="1714"/>
              <a:ext cx="532" cy="0"/>
            </a:xfrm>
            <a:prstGeom prst="line">
              <a:avLst/>
            </a:prstGeom>
            <a:noFill/>
            <a:ln w="31750">
              <a:solidFill>
                <a:srgbClr val="00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1124" y="1458"/>
              <a:ext cx="66" cy="256"/>
            </a:xfrm>
            <a:prstGeom prst="line">
              <a:avLst/>
            </a:prstGeom>
            <a:noFill/>
            <a:ln w="57150">
              <a:solidFill>
                <a:srgbClr val="4D4D4D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712" y="1717"/>
              <a:ext cx="497" cy="128"/>
            </a:xfrm>
            <a:custGeom>
              <a:avLst/>
              <a:gdLst>
                <a:gd name="T0" fmla="*/ 497 w 576"/>
                <a:gd name="T1" fmla="*/ 0 h 119"/>
                <a:gd name="T2" fmla="*/ 0 w 576"/>
                <a:gd name="T3" fmla="*/ 128 h 119"/>
                <a:gd name="T4" fmla="*/ 0 60000 65536"/>
                <a:gd name="T5" fmla="*/ 0 60000 65536"/>
                <a:gd name="T6" fmla="*/ 0 w 576"/>
                <a:gd name="T7" fmla="*/ 0 h 119"/>
                <a:gd name="T8" fmla="*/ 576 w 576"/>
                <a:gd name="T9" fmla="*/ 119 h 1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119">
                  <a:moveTo>
                    <a:pt x="576" y="0"/>
                  </a:moveTo>
                  <a:lnTo>
                    <a:pt x="0" y="119"/>
                  </a:lnTo>
                </a:path>
              </a:pathLst>
            </a:custGeom>
            <a:noFill/>
            <a:ln w="31750">
              <a:solidFill>
                <a:srgbClr val="4D4D4D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1158" y="1570"/>
              <a:ext cx="2392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190" y="91"/>
              <a:ext cx="2758" cy="1463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158" y="1252"/>
              <a:ext cx="1362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207" y="1825"/>
              <a:ext cx="0" cy="33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406" y="1947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1207" y="2079"/>
              <a:ext cx="1164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686" y="2079"/>
              <a:ext cx="1229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692" y="1888"/>
              <a:ext cx="0" cy="25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849" y="1904"/>
              <a:ext cx="1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025" y="2079"/>
              <a:ext cx="182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692" y="2079"/>
              <a:ext cx="184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360" y="1714"/>
              <a:ext cx="249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360" y="1847"/>
              <a:ext cx="249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76" y="1523"/>
              <a:ext cx="0" cy="191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476" y="1878"/>
              <a:ext cx="0" cy="14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0" y="1618"/>
              <a:ext cx="60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△</a:t>
              </a:r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L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721" y="1141"/>
              <a:ext cx="283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θ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701" y="1361"/>
              <a:ext cx="29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θ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759" y="1381"/>
              <a:ext cx="26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θ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251" y="1570"/>
              <a:ext cx="930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115" y="966"/>
              <a:ext cx="0" cy="60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V="1">
              <a:off x="4115" y="107"/>
              <a:ext cx="0" cy="637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915" y="107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" name="Object 37"/>
            <p:cNvGraphicFramePr>
              <a:graphicFrameLocks noChangeAspect="1"/>
            </p:cNvGraphicFramePr>
            <p:nvPr/>
          </p:nvGraphicFramePr>
          <p:xfrm>
            <a:off x="4076" y="762"/>
            <a:ext cx="102" cy="204"/>
          </p:xfrm>
          <a:graphic>
            <a:graphicData uri="http://schemas.openxmlformats.org/presentationml/2006/ole">
              <p:oleObj spid="_x0000_s3074" r:id="rId4" imgW="88784" imgH="177569" progId="Equation.DSMT4">
                <p:embed/>
              </p:oleObj>
            </a:graphicData>
          </a:graphic>
        </p:graphicFrame>
      </p:grpSp>
      <p:graphicFrame>
        <p:nvGraphicFramePr>
          <p:cNvPr id="38" name="Object 38"/>
          <p:cNvGraphicFramePr>
            <a:graphicFrameLocks noChangeAspect="1"/>
          </p:cNvGraphicFramePr>
          <p:nvPr/>
        </p:nvGraphicFramePr>
        <p:xfrm>
          <a:off x="684213" y="1009630"/>
          <a:ext cx="1476375" cy="1862138"/>
        </p:xfrm>
        <a:graphic>
          <a:graphicData uri="http://schemas.openxmlformats.org/presentationml/2006/ole">
            <p:oleObj spid="_x0000_s3075" r:id="rId5" imgW="723900" imgH="812800" progId="Equation.DSMT4">
              <p:embed/>
            </p:oleObj>
          </a:graphicData>
        </a:graphic>
      </p:graphicFrame>
      <p:graphicFrame>
        <p:nvGraphicFramePr>
          <p:cNvPr id="39" name="Object 39"/>
          <p:cNvGraphicFramePr>
            <a:graphicFrameLocks noChangeAspect="1"/>
          </p:cNvGraphicFramePr>
          <p:nvPr/>
        </p:nvGraphicFramePr>
        <p:xfrm>
          <a:off x="2268538" y="1225530"/>
          <a:ext cx="792162" cy="392113"/>
        </p:xfrm>
        <a:graphic>
          <a:graphicData uri="http://schemas.openxmlformats.org/presentationml/2006/ole">
            <p:oleObj spid="_x0000_s3076" r:id="rId6" imgW="558800" imgH="203200" progId="Equation.DSMT4">
              <p:embed/>
            </p:oleObj>
          </a:graphicData>
        </a:graphic>
      </p:graphicFrame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2195513" y="1730355"/>
            <a:ext cx="1008062" cy="71438"/>
          </a:xfrm>
          <a:prstGeom prst="rightArrow">
            <a:avLst>
              <a:gd name="adj1" fmla="val 50000"/>
              <a:gd name="adj2" fmla="val 352775"/>
            </a:avLst>
          </a:prstGeom>
          <a:solidFill>
            <a:srgbClr val="FF99FF"/>
          </a:solidFill>
          <a:ln w="9525">
            <a:solidFill>
              <a:srgbClr val="FF99FF"/>
            </a:solidFill>
            <a:miter lim="800000"/>
            <a:headEnd/>
            <a:tailEnd/>
          </a:ln>
          <a:effectLst>
            <a:prstShdw prst="shdw17" dist="17961" dir="13500000">
              <a:srgbClr val="995C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Object 41"/>
          <p:cNvGraphicFramePr>
            <a:graphicFrameLocks noChangeAspect="1"/>
          </p:cNvGraphicFramePr>
          <p:nvPr/>
        </p:nvGraphicFramePr>
        <p:xfrm>
          <a:off x="3203575" y="938193"/>
          <a:ext cx="1185863" cy="1860550"/>
        </p:xfrm>
        <a:graphic>
          <a:graphicData uri="http://schemas.openxmlformats.org/presentationml/2006/ole">
            <p:oleObj spid="_x0000_s3077" r:id="rId7" imgW="508000" imgH="812800" progId="Equation.DSMT4">
              <p:embed/>
            </p:oleObj>
          </a:graphicData>
        </a:graphic>
      </p:graphicFrame>
      <p:sp>
        <p:nvSpPr>
          <p:cNvPr id="42" name="AutoShape 42"/>
          <p:cNvSpPr>
            <a:spLocks noChangeArrowheads="1"/>
          </p:cNvSpPr>
          <p:nvPr/>
        </p:nvSpPr>
        <p:spPr bwMode="auto">
          <a:xfrm flipV="1">
            <a:off x="4427538" y="1730355"/>
            <a:ext cx="1008062" cy="73025"/>
          </a:xfrm>
          <a:prstGeom prst="rightArrow">
            <a:avLst>
              <a:gd name="adj1" fmla="val 50000"/>
              <a:gd name="adj2" fmla="val 345109"/>
            </a:avLst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995C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" name="Object 43"/>
          <p:cNvGraphicFramePr>
            <a:graphicFrameLocks noChangeAspect="1"/>
          </p:cNvGraphicFramePr>
          <p:nvPr/>
        </p:nvGraphicFramePr>
        <p:xfrm>
          <a:off x="5507038" y="1225530"/>
          <a:ext cx="1509712" cy="1069975"/>
        </p:xfrm>
        <a:graphic>
          <a:graphicData uri="http://schemas.openxmlformats.org/presentationml/2006/ole">
            <p:oleObj spid="_x0000_s3078" r:id="rId8" imgW="609600" imgH="393700" progId="Equation.DSMT4">
              <p:embed/>
            </p:oleObj>
          </a:graphicData>
        </a:graphic>
      </p:graphicFrame>
      <p:graphicFrame>
        <p:nvGraphicFramePr>
          <p:cNvPr id="44" name="Object 44"/>
          <p:cNvGraphicFramePr>
            <a:graphicFrameLocks noChangeAspect="1"/>
          </p:cNvGraphicFramePr>
          <p:nvPr/>
        </p:nvGraphicFramePr>
        <p:xfrm>
          <a:off x="7113588" y="796211"/>
          <a:ext cx="1570037" cy="974725"/>
        </p:xfrm>
        <a:graphic>
          <a:graphicData uri="http://schemas.openxmlformats.org/presentationml/2006/ole">
            <p:oleObj spid="_x0000_s3079" r:id="rId9" imgW="635000" imgH="393700" progId="Equation.DSMT4">
              <p:embed/>
            </p:oleObj>
          </a:graphicData>
        </a:graphic>
      </p:graphicFrame>
      <p:graphicFrame>
        <p:nvGraphicFramePr>
          <p:cNvPr id="45" name="Object 45"/>
          <p:cNvGraphicFramePr>
            <a:graphicFrameLocks noChangeAspect="1"/>
          </p:cNvGraphicFramePr>
          <p:nvPr/>
        </p:nvGraphicFramePr>
        <p:xfrm>
          <a:off x="273050" y="4516418"/>
          <a:ext cx="1789113" cy="974725"/>
        </p:xfrm>
        <a:graphic>
          <a:graphicData uri="http://schemas.openxmlformats.org/presentationml/2006/ole">
            <p:oleObj spid="_x0000_s3080" r:id="rId10" imgW="723900" imgH="393700" progId="Equation.DSMT4">
              <p:embed/>
            </p:oleObj>
          </a:graphicData>
        </a:graphic>
      </p:graphicFrame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468313" y="2798743"/>
            <a:ext cx="5086350" cy="1195387"/>
            <a:chOff x="0" y="0"/>
            <a:chExt cx="3204" cy="753"/>
          </a:xfrm>
        </p:grpSpPr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1480" y="263"/>
              <a:ext cx="1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i="1">
                  <a:solidFill>
                    <a:schemeClr val="accent2"/>
                  </a:solidFill>
                  <a:latin typeface="华文中宋" pitchFamily="2" charset="-122"/>
                  <a:sym typeface="Symbol" pitchFamily="18" charset="2"/>
                </a:rPr>
                <a:t> </a:t>
              </a:r>
              <a:r>
                <a:rPr lang="zh-CN" altLang="en-US" b="1" i="1">
                  <a:solidFill>
                    <a:schemeClr val="accent2"/>
                  </a:solidFill>
                  <a:latin typeface="华文中宋" pitchFamily="2" charset="-122"/>
                </a:rPr>
                <a:t>叫光杠杆放大率</a:t>
              </a:r>
            </a:p>
          </p:txBody>
        </p:sp>
        <p:grpSp>
          <p:nvGrpSpPr>
            <p:cNvPr id="48" name="Group 48"/>
            <p:cNvGrpSpPr>
              <a:grpSpLocks/>
            </p:cNvGrpSpPr>
            <p:nvPr/>
          </p:nvGrpSpPr>
          <p:grpSpPr bwMode="auto">
            <a:xfrm>
              <a:off x="0" y="0"/>
              <a:ext cx="3204" cy="753"/>
              <a:chOff x="0" y="0"/>
              <a:chExt cx="3204" cy="753"/>
            </a:xfrm>
          </p:grpSpPr>
          <p:graphicFrame>
            <p:nvGraphicFramePr>
              <p:cNvPr id="49" name="Object 49"/>
              <p:cNvGraphicFramePr>
                <a:graphicFrameLocks noChangeAspect="1"/>
              </p:cNvGraphicFramePr>
              <p:nvPr/>
            </p:nvGraphicFramePr>
            <p:xfrm>
              <a:off x="87" y="81"/>
              <a:ext cx="1270" cy="561"/>
            </p:xfrm>
            <a:graphic>
              <a:graphicData uri="http://schemas.openxmlformats.org/presentationml/2006/ole">
                <p:oleObj spid="_x0000_s3081" r:id="rId11" imgW="889000" imgH="393700" progId="Equation.DSMT4">
                  <p:embed/>
                </p:oleObj>
              </a:graphicData>
            </a:graphic>
          </p:graphicFrame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04" cy="753"/>
              </a:xfrm>
              <a:prstGeom prst="rect">
                <a:avLst/>
              </a:prstGeom>
              <a:noFill/>
              <a:ln w="9525">
                <a:solidFill>
                  <a:srgbClr val="99FF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392935" y="5867383"/>
            <a:ext cx="5726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charset="0"/>
                <a:ea typeface="华文中宋" pitchFamily="2" charset="-122"/>
              </a:rPr>
              <a:t>将微小的伸长量△</a:t>
            </a:r>
            <a:r>
              <a:rPr lang="en-US" altLang="zh-CN" sz="2400" dirty="0">
                <a:latin typeface="Arial" charset="0"/>
                <a:ea typeface="华文中宋" pitchFamily="2" charset="-122"/>
              </a:rPr>
              <a:t>L 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放大为竖尺上的</a:t>
            </a:r>
            <a:r>
              <a:rPr lang="zh-CN" altLang="en-US" sz="2400" dirty="0" smtClean="0">
                <a:latin typeface="Arial" charset="0"/>
                <a:ea typeface="华文中宋" pitchFamily="2" charset="-122"/>
              </a:rPr>
              <a:t>位移</a:t>
            </a:r>
            <a:r>
              <a:rPr lang="en-US" altLang="zh-CN" sz="2400" i="1" dirty="0" smtClean="0">
                <a:latin typeface="Times New Roman" pitchFamily="18" charset="0"/>
              </a:rPr>
              <a:t>l</a:t>
            </a:r>
            <a:endParaRPr lang="en-US" altLang="zh-CN" sz="2400" i="1" dirty="0">
              <a:latin typeface="Times New Roman" pitchFamily="18" charset="0"/>
            </a:endParaRPr>
          </a:p>
        </p:txBody>
      </p:sp>
      <p:sp>
        <p:nvSpPr>
          <p:cNvPr id="52" name="Text Box 4"/>
          <p:cNvSpPr txBox="1"/>
          <p:nvPr/>
        </p:nvSpPr>
        <p:spPr>
          <a:xfrm>
            <a:off x="337237" y="88325"/>
            <a:ext cx="8449749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实验原理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光杠杆的光学放大原理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二、实验仪器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1472" y="928670"/>
            <a:ext cx="7643866" cy="5435334"/>
            <a:chOff x="214282" y="1071546"/>
            <a:chExt cx="7643866" cy="5435334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14282" y="1071546"/>
              <a:ext cx="7643866" cy="5435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5000"/>
                </a:lnSpc>
              </a:pP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杨氏模量测定仪</a:t>
              </a:r>
            </a:p>
            <a:p>
              <a:pPr eaLnBrk="0" hangingPunct="0">
                <a:lnSpc>
                  <a:spcPct val="155000"/>
                </a:lnSpc>
              </a:pP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螺旋测微计 </a:t>
              </a:r>
              <a:r>
                <a:rPr lang="en-US" altLang="zh-CN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(</a:t>
              </a: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仪器误差：              ）</a:t>
              </a:r>
            </a:p>
            <a:p>
              <a:pPr eaLnBrk="0" hangingPunct="0">
                <a:lnSpc>
                  <a:spcPct val="155000"/>
                </a:lnSpc>
              </a:pP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游标卡尺</a:t>
              </a:r>
              <a:r>
                <a:rPr lang="en-US" altLang="zh-CN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(</a:t>
              </a: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仪器误差：            ）</a:t>
              </a:r>
            </a:p>
            <a:p>
              <a:pPr eaLnBrk="0" hangingPunct="0">
                <a:lnSpc>
                  <a:spcPct val="155000"/>
                </a:lnSpc>
              </a:pP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米尺</a:t>
              </a:r>
              <a:r>
                <a:rPr lang="en-US" altLang="zh-CN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(</a:t>
              </a: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仪器误差：          ）</a:t>
              </a:r>
            </a:p>
            <a:p>
              <a:pPr eaLnBrk="0" hangingPunct="0">
                <a:lnSpc>
                  <a:spcPct val="155000"/>
                </a:lnSpc>
              </a:pP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砝码</a:t>
              </a:r>
              <a:r>
                <a:rPr lang="en-US" altLang="zh-CN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(</a:t>
              </a: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仪器误差：       ）</a:t>
              </a:r>
              <a:r>
                <a:rPr lang="en-US" altLang="zh-CN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(</a:t>
              </a: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沧海校区用）</a:t>
              </a:r>
              <a:endParaRPr lang="en-US" altLang="zh-CN" sz="28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endParaRPr>
            </a:p>
            <a:p>
              <a:pPr>
                <a:lnSpc>
                  <a:spcPct val="155000"/>
                </a:lnSpc>
              </a:pP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数字拉力计</a:t>
              </a:r>
              <a:r>
                <a:rPr lang="en-US" altLang="zh-CN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(</a:t>
              </a: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仪器误差：        ）（丽湖校区用）</a:t>
              </a:r>
            </a:p>
            <a:p>
              <a:pPr eaLnBrk="0" hangingPunct="0">
                <a:lnSpc>
                  <a:spcPct val="155000"/>
                </a:lnSpc>
              </a:pP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标尺</a:t>
              </a:r>
              <a:r>
                <a:rPr lang="en-US" altLang="zh-CN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(</a:t>
              </a: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仪器误差：              ）</a:t>
              </a:r>
            </a:p>
            <a:p>
              <a:pPr eaLnBrk="0" hangingPunct="0">
                <a:lnSpc>
                  <a:spcPct val="155000"/>
                </a:lnSpc>
              </a:pPr>
              <a:r>
                <a:rPr lang="zh-CN" altLang="en-US" sz="2800" b="1" dirty="0" smtClean="0">
                  <a:solidFill>
                    <a:srgbClr val="000066"/>
                  </a:solidFill>
                  <a:latin typeface="Arial" charset="0"/>
                  <a:ea typeface="华文中宋" pitchFamily="2" charset="-122"/>
                </a:rPr>
                <a:t>待测金属丝</a:t>
              </a:r>
              <a:endParaRPr lang="zh-CN" altLang="en-US" sz="2800" b="1" dirty="0">
                <a:solidFill>
                  <a:srgbClr val="000066"/>
                </a:solidFill>
                <a:latin typeface="Arial" charset="0"/>
                <a:ea typeface="华文中宋" pitchFamily="2" charset="-122"/>
              </a:endParaRP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3959195" y="2008171"/>
            <a:ext cx="1514475" cy="373062"/>
          </p:xfrm>
          <a:graphic>
            <a:graphicData uri="http://schemas.openxmlformats.org/presentationml/2006/ole">
              <p:oleObj spid="_x0000_s5122" r:id="rId4" imgW="723272" imgH="177646" progId="Equation.3">
                <p:embed/>
              </p:oleObj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3432145" y="2642377"/>
            <a:ext cx="1355725" cy="373063"/>
          </p:xfrm>
          <a:graphic>
            <a:graphicData uri="http://schemas.openxmlformats.org/presentationml/2006/ole">
              <p:oleObj spid="_x0000_s5123" r:id="rId5" imgW="647138" imgH="177646" progId="Equation.3">
                <p:embed/>
              </p:oleObj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716888" y="3259826"/>
            <a:ext cx="1071563" cy="441325"/>
          </p:xfrm>
          <a:graphic>
            <a:graphicData uri="http://schemas.openxmlformats.org/presentationml/2006/ole">
              <p:oleObj spid="_x0000_s5124" r:id="rId6" imgW="431425" imgH="177646" progId="Equation.3">
                <p:embed/>
              </p:oleObj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2732940" y="3907879"/>
            <a:ext cx="755650" cy="504825"/>
          </p:xfrm>
          <a:graphic>
            <a:graphicData uri="http://schemas.openxmlformats.org/presentationml/2006/ole">
              <p:oleObj spid="_x0000_s5125" r:id="rId7" imgW="304932" imgH="203288" progId="Equation.3">
                <p:embed/>
              </p:oleObj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2723326" y="5214950"/>
            <a:ext cx="1417638" cy="441325"/>
          </p:xfrm>
          <a:graphic>
            <a:graphicData uri="http://schemas.openxmlformats.org/presentationml/2006/ole">
              <p:oleObj spid="_x0000_s5126" r:id="rId8" imgW="571004" imgH="177646" progId="Equation.3">
                <p:embed/>
              </p:oleObj>
            </a:graphicData>
          </a:graphic>
        </p:graphicFrame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4000496" y="4565662"/>
            <a:ext cx="693738" cy="506412"/>
          </p:xfrm>
          <a:graphic>
            <a:graphicData uri="http://schemas.openxmlformats.org/presentationml/2006/ole">
              <p:oleObj spid="_x0000_s5127" name="Equation" r:id="rId9" imgW="279360" imgH="203040" progId="Equation.DSMT4">
                <p:embed/>
              </p:oleObj>
            </a:graphicData>
          </a:graphic>
        </p:graphicFrame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古瓶荷花 1">
    <a:dk1>
      <a:srgbClr val="0033CC"/>
    </a:dk1>
    <a:lt1>
      <a:srgbClr val="FFFFFF"/>
    </a:lt1>
    <a:dk2>
      <a:srgbClr val="007572"/>
    </a:dk2>
    <a:lt2>
      <a:srgbClr val="C0C0C0"/>
    </a:lt2>
    <a:accent1>
      <a:srgbClr val="CCECFF"/>
    </a:accent1>
    <a:accent2>
      <a:srgbClr val="3399FF"/>
    </a:accent2>
    <a:accent3>
      <a:srgbClr val="FFFFFF"/>
    </a:accent3>
    <a:accent4>
      <a:srgbClr val="002AAE"/>
    </a:accent4>
    <a:accent5>
      <a:srgbClr val="E2F4FF"/>
    </a:accent5>
    <a:accent6>
      <a:srgbClr val="2D8AE7"/>
    </a:accent6>
    <a:hlink>
      <a:srgbClr val="CC0066"/>
    </a:hlink>
    <a:folHlink>
      <a:srgbClr val="7D7D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1073</Words>
  <Application>Microsoft Office PowerPoint</Application>
  <PresentationFormat>全屏显示(4:3)</PresentationFormat>
  <Paragraphs>144</Paragraphs>
  <Slides>18</Slides>
  <Notes>7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古瓶荷花</vt:lpstr>
      <vt:lpstr>MathType 6.0 Equation</vt:lpstr>
      <vt:lpstr>Picture</vt:lpstr>
      <vt:lpstr>Microsoft 公式 3.0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xi</cp:lastModifiedBy>
  <cp:revision>158</cp:revision>
  <dcterms:created xsi:type="dcterms:W3CDTF">2007-03-01T02:00:00Z</dcterms:created>
  <dcterms:modified xsi:type="dcterms:W3CDTF">2022-05-17T02:17:18Z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A40A4673E4884D78A62722737EE8F31E</vt:lpwstr>
  </property>
</Properties>
</file>