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90" r:id="rId2"/>
    <p:sldId id="393" r:id="rId3"/>
    <p:sldId id="397" r:id="rId4"/>
    <p:sldId id="399" r:id="rId5"/>
    <p:sldId id="398" r:id="rId6"/>
    <p:sldId id="402" r:id="rId7"/>
    <p:sldId id="403" r:id="rId8"/>
    <p:sldId id="408" r:id="rId9"/>
    <p:sldId id="409" r:id="rId10"/>
    <p:sldId id="411" r:id="rId11"/>
    <p:sldId id="410" r:id="rId12"/>
    <p:sldId id="412" r:id="rId13"/>
    <p:sldId id="413" r:id="rId14"/>
    <p:sldId id="414" r:id="rId15"/>
    <p:sldId id="417" r:id="rId16"/>
    <p:sldId id="396" r:id="rId17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66"/>
    <a:srgbClr val="FF0066"/>
    <a:srgbClr val="292929"/>
    <a:srgbClr val="4D4D4D"/>
    <a:srgbClr val="EAEAEA"/>
    <a:srgbClr val="006666"/>
    <a:srgbClr val="153A3F"/>
    <a:srgbClr val="0E302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38"/>
    <p:restoredTop sz="98194"/>
  </p:normalViewPr>
  <p:slideViewPr>
    <p:cSldViewPr snapToObjects="1" showGuides="1">
      <p:cViewPr varScale="1">
        <p:scale>
          <a:sx n="84" d="100"/>
          <a:sy n="84" d="100"/>
        </p:scale>
        <p:origin x="-149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2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2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en-US" altLang="zh-CN" sz="1200" dirty="0"/>
              <a:pPr lvl="0" algn="r" eaLnBrk="1" hangingPunct="1"/>
              <a:t>‹#›</a:t>
            </a:fld>
            <a:endParaRPr lang="en-US" altLang="zh-CN" sz="1200" dirty="0"/>
          </a:p>
        </p:txBody>
      </p:sp>
    </p:spTree>
    <p:extLst>
      <p:ext uri="{BB962C8B-B14F-4D97-AF65-F5344CB8AC3E}">
        <p14:creationId xmlns="" xmlns:p14="http://schemas.microsoft.com/office/powerpoint/2010/main" val="25054624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2063A-5600-4543-9F1D-9E16AECE2A91}" type="datetimeFigureOut">
              <a:rPr lang="zh-CN" altLang="en-US" smtClean="0"/>
              <a:pPr/>
              <a:t>2022/4/26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B60EB-0BB0-44CC-B979-37F83D6503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02611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B60EB-0BB0-44CC-B979-37F83D650318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93331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B60EB-0BB0-44CC-B979-37F83D650318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93331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B60EB-0BB0-44CC-B979-37F83D650318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93331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B60EB-0BB0-44CC-B979-37F83D650318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93331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B60EB-0BB0-44CC-B979-37F83D650318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93331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B60EB-0BB0-44CC-B979-37F83D650318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933316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B60EB-0BB0-44CC-B979-37F83D650318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93331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0" descr="bj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6134100"/>
            <a:ext cx="9144000" cy="73977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075" name="Group 20"/>
          <p:cNvGrpSpPr/>
          <p:nvPr userDrawn="1"/>
        </p:nvGrpSpPr>
        <p:grpSpPr>
          <a:xfrm>
            <a:off x="6805613" y="6415088"/>
            <a:ext cx="198437" cy="327025"/>
            <a:chOff x="3492" y="3902"/>
            <a:chExt cx="155" cy="257"/>
          </a:xfrm>
        </p:grpSpPr>
        <p:sp>
          <p:nvSpPr>
            <p:cNvPr id="462869" name="AutoShape 21">
              <a:hlinkClick r:id="" action="ppaction://hlinkshowjump?jump=lastslide"/>
            </p:cNvPr>
            <p:cNvSpPr>
              <a:spLocks noChangeArrowheads="1"/>
            </p:cNvSpPr>
            <p:nvPr/>
          </p:nvSpPr>
          <p:spPr bwMode="auto">
            <a:xfrm rot="5400000">
              <a:off x="3441" y="3953"/>
              <a:ext cx="257" cy="15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7" name="Line 22">
              <a:hlinkClick r:id="" action="ppaction://hlinkshowjump?jump=lastslide"/>
            </p:cNvPr>
            <p:cNvSpPr>
              <a:spLocks noChangeShapeType="1"/>
            </p:cNvSpPr>
            <p:nvPr/>
          </p:nvSpPr>
          <p:spPr bwMode="auto">
            <a:xfrm>
              <a:off x="3647" y="3923"/>
              <a:ext cx="0" cy="204"/>
            </a:xfrm>
            <a:prstGeom prst="line">
              <a:avLst/>
            </a:prstGeom>
            <a:noFill/>
            <a:ln w="28575">
              <a:solidFill>
                <a:srgbClr val="ACEAFE"/>
              </a:solidFill>
              <a:round/>
            </a:ln>
            <a:effectLst>
              <a:prstShdw prst="shdw17" dist="17961" dir="2700000">
                <a:srgbClr val="678C98"/>
              </a:prstShd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62871" name="AutoShape 2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 rot="5400000">
            <a:off x="7471569" y="6479381"/>
            <a:ext cx="327025" cy="198438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2872" name="AutoShape 2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6200000">
            <a:off x="8019256" y="6479381"/>
            <a:ext cx="327025" cy="198438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078" name="Group 25"/>
          <p:cNvGrpSpPr/>
          <p:nvPr userDrawn="1"/>
        </p:nvGrpSpPr>
        <p:grpSpPr>
          <a:xfrm>
            <a:off x="8766175" y="6415088"/>
            <a:ext cx="198438" cy="327025"/>
            <a:chOff x="4558" y="3875"/>
            <a:chExt cx="155" cy="257"/>
          </a:xfrm>
        </p:grpSpPr>
        <p:sp>
          <p:nvSpPr>
            <p:cNvPr id="462874" name="AutoShape 26">
              <a:hlinkClick r:id="" action="ppaction://hlinkshowjump?jump=firstslide"/>
            </p:cNvPr>
            <p:cNvSpPr>
              <a:spLocks noChangeArrowheads="1"/>
            </p:cNvSpPr>
            <p:nvPr/>
          </p:nvSpPr>
          <p:spPr bwMode="auto">
            <a:xfrm rot="16200000">
              <a:off x="4507" y="3926"/>
              <a:ext cx="257" cy="15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5" name="Line 27"/>
            <p:cNvSpPr>
              <a:spLocks noChangeShapeType="1"/>
            </p:cNvSpPr>
            <p:nvPr/>
          </p:nvSpPr>
          <p:spPr bwMode="auto">
            <a:xfrm>
              <a:off x="4558" y="3896"/>
              <a:ext cx="0" cy="204"/>
            </a:xfrm>
            <a:prstGeom prst="line">
              <a:avLst/>
            </a:prstGeom>
            <a:noFill/>
            <a:ln w="28575">
              <a:solidFill>
                <a:srgbClr val="ACEAFE"/>
              </a:solidFill>
              <a:round/>
            </a:ln>
            <a:effectLst>
              <a:prstShdw prst="shdw17" dist="17961" dir="2700000">
                <a:srgbClr val="678C98"/>
              </a:prstShd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3079" name="Picture 37" descr="bj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739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2" name="Rectangle 33"/>
          <p:cNvSpPr>
            <a:spLocks noChangeArrowheads="1"/>
          </p:cNvSpPr>
          <p:nvPr/>
        </p:nvSpPr>
        <p:spPr bwMode="auto">
          <a:xfrm>
            <a:off x="0" y="692150"/>
            <a:ext cx="9144000" cy="73025"/>
          </a:xfrm>
          <a:prstGeom prst="rect">
            <a:avLst/>
          </a:prstGeom>
          <a:gradFill rotWithShape="1">
            <a:gsLst>
              <a:gs pos="0">
                <a:srgbClr val="FF33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3" name="Rectangle 34"/>
          <p:cNvSpPr>
            <a:spLocks noChangeArrowheads="1"/>
          </p:cNvSpPr>
          <p:nvPr/>
        </p:nvSpPr>
        <p:spPr bwMode="auto">
          <a:xfrm>
            <a:off x="0" y="6173788"/>
            <a:ext cx="9144000" cy="7302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3300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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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7.png"/><Relationship Id="rId4" Type="http://schemas.openxmlformats.org/officeDocument/2006/relationships/oleObject" Target="../embeddings/oleObject18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slideLayout" Target="../slideLayouts/slideLayout2.xml"/><Relationship Id="rId1" Type="http://schemas.openxmlformats.org/officeDocument/2006/relationships/audio" Target="file:///C:\Documents%20and%20Settings\new\&#26700;&#38754;\&#26032;&#24314;&#25991;&#20214;&#22841;%20(2)\006.06.%20&#26790;&#20013;&#30340;&#23130;&#31036;%20MARIAGE%20D'%20AMOUR.mp3" TargetMode="External"/><Relationship Id="rId5" Type="http://schemas.openxmlformats.org/officeDocument/2006/relationships/image" Target="../media/image29.png"/><Relationship Id="rId4" Type="http://schemas.microsoft.com/office/2007/relationships/media" Target="file:///C:\Documents%20and%20Settings\new\&#26700;&#38754;\&#26032;&#24314;&#25991;&#20214;&#22841;%20(2)\006.06.%20&#26790;&#20013;&#30340;&#23130;&#31036;%20MARIAGE%20D'%20AMOUR.mp3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1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22.png"/><Relationship Id="rId4" Type="http://schemas.openxmlformats.org/officeDocument/2006/relationships/oleObject" Target="../embeddings/oleObject16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图片1a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49275"/>
            <a:ext cx="9144000" cy="6308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9" name="Rectangle 4"/>
          <p:cNvSpPr/>
          <p:nvPr/>
        </p:nvSpPr>
        <p:spPr>
          <a:xfrm>
            <a:off x="0" y="5949950"/>
            <a:ext cx="9144000" cy="908050"/>
          </a:xfrm>
          <a:prstGeom prst="rect">
            <a:avLst/>
          </a:prstGeom>
          <a:solidFill>
            <a:srgbClr val="0099FF"/>
          </a:solidFill>
          <a:ln w="28575">
            <a:noFill/>
          </a:ln>
        </p:spPr>
        <p:txBody>
          <a:bodyPr wrap="none" anchor="ctr"/>
          <a:lstStyle/>
          <a:p>
            <a:pPr algn="ctr" eaLnBrk="1" hangingPunct="1"/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                                                      </a:t>
            </a:r>
            <a:endParaRPr lang="en-US" altLang="zh-CN" sz="2800" b="1" i="1" dirty="0">
              <a:solidFill>
                <a:srgbClr val="0000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4100" name="Rectangle 5"/>
          <p:cNvSpPr/>
          <p:nvPr/>
        </p:nvSpPr>
        <p:spPr>
          <a:xfrm>
            <a:off x="0" y="0"/>
            <a:ext cx="9144000" cy="908050"/>
          </a:xfrm>
          <a:prstGeom prst="rect">
            <a:avLst/>
          </a:prstGeom>
          <a:solidFill>
            <a:srgbClr val="6699FF"/>
          </a:solidFill>
          <a:ln w="28575">
            <a:noFill/>
          </a:ln>
        </p:spPr>
        <p:txBody>
          <a:bodyPr wrap="none" anchor="ctr"/>
          <a:lstStyle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05192" name="WordArt 8"/>
          <p:cNvSpPr>
            <a:spLocks noChangeArrowheads="1" noChangeShapeType="1" noTextEdit="1"/>
          </p:cNvSpPr>
          <p:nvPr/>
        </p:nvSpPr>
        <p:spPr bwMode="auto">
          <a:xfrm>
            <a:off x="4716463" y="4510088"/>
            <a:ext cx="3095625" cy="503237"/>
          </a:xfrm>
          <a:prstGeom prst="rect">
            <a:avLst/>
          </a:prstGeom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0" cap="none" spc="0" normalizeH="0" baseline="0" noProof="0" dirty="0">
                <a:ln w="9525">
                  <a:solidFill>
                    <a:srgbClr val="000066"/>
                  </a:solidFill>
                  <a:round/>
                </a:ln>
                <a:solidFill>
                  <a:srgbClr val="000066"/>
                </a:soli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uLnTx/>
                <a:uFillTx/>
                <a:latin typeface="华文隶书" panose="02010800040101010101" pitchFamily="2" charset="-122"/>
                <a:ea typeface="华文隶书" panose="02010800040101010101" pitchFamily="2" charset="-122"/>
                <a:cs typeface="+mn-cs"/>
              </a:rPr>
              <a:t>大学物理</a:t>
            </a:r>
            <a:r>
              <a:rPr kumimoji="0" lang="zh-CN" altLang="en-US" sz="3600" b="1" i="0" u="none" strike="noStrike" kern="10" cap="none" spc="0" normalizeH="0" baseline="0" noProof="0" dirty="0" smtClean="0">
                <a:ln w="9525">
                  <a:solidFill>
                    <a:srgbClr val="000066"/>
                  </a:solidFill>
                  <a:round/>
                </a:ln>
                <a:solidFill>
                  <a:srgbClr val="000066"/>
                </a:soli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uLnTx/>
                <a:uFillTx/>
                <a:latin typeface="华文隶书" panose="02010800040101010101" pitchFamily="2" charset="-122"/>
                <a:ea typeface="华文隶书" panose="02010800040101010101" pitchFamily="2" charset="-122"/>
                <a:cs typeface="+mn-cs"/>
              </a:rPr>
              <a:t>实验</a:t>
            </a:r>
            <a:r>
              <a:rPr kumimoji="0" lang="en-US" altLang="zh-CN" sz="3600" b="1" i="0" u="none" strike="noStrike" kern="10" cap="none" spc="0" normalizeH="0" baseline="0" noProof="0" dirty="0" smtClean="0">
                <a:ln w="9525">
                  <a:solidFill>
                    <a:srgbClr val="000066"/>
                  </a:solidFill>
                  <a:round/>
                </a:ln>
                <a:solidFill>
                  <a:srgbClr val="000066"/>
                </a:soli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uLnTx/>
                <a:uFillTx/>
                <a:latin typeface="华文隶书" panose="02010800040101010101" pitchFamily="2" charset="-122"/>
                <a:ea typeface="华文隶书" panose="02010800040101010101" pitchFamily="2" charset="-122"/>
                <a:cs typeface="+mn-cs"/>
              </a:rPr>
              <a:t>1</a:t>
            </a:r>
            <a:endParaRPr kumimoji="0" lang="zh-CN" altLang="en-US" sz="3600" b="1" i="0" u="none" strike="noStrike" kern="10" cap="none" spc="0" normalizeH="0" baseline="0" noProof="0" dirty="0">
              <a:ln w="9525">
                <a:solidFill>
                  <a:srgbClr val="000066"/>
                </a:solidFill>
                <a:round/>
              </a:ln>
              <a:solidFill>
                <a:srgbClr val="000066"/>
              </a:solidFill>
              <a:effectLst>
                <a:outerShdw dist="35921" dir="2700000" algn="ctr" rotWithShape="0">
                  <a:srgbClr val="C0C0C0">
                    <a:alpha val="80000"/>
                  </a:srgbClr>
                </a:outerShdw>
              </a:effectLst>
              <a:uLnTx/>
              <a:uFillTx/>
              <a:latin typeface="华文隶书" panose="02010800040101010101" pitchFamily="2" charset="-122"/>
              <a:ea typeface="华文隶书" panose="02010800040101010101" pitchFamily="2" charset="-122"/>
              <a:cs typeface="+mn-cs"/>
            </a:endParaRPr>
          </a:p>
        </p:txBody>
      </p:sp>
      <p:sp>
        <p:nvSpPr>
          <p:cNvPr id="4102" name="WordArt 9"/>
          <p:cNvSpPr>
            <a:spLocks noTextEdit="1"/>
          </p:cNvSpPr>
          <p:nvPr/>
        </p:nvSpPr>
        <p:spPr>
          <a:xfrm>
            <a:off x="1476375" y="2386013"/>
            <a:ext cx="7023100" cy="12588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lstStyle/>
          <a:p>
            <a:pPr algn="ctr"/>
            <a:r>
              <a:rPr lang="zh-CN" altLang="en-US" sz="3600" b="1" kern="10" dirty="0" smtClean="0">
                <a:ln w="9525">
                  <a:solidFill>
                    <a:srgbClr val="000066"/>
                  </a:solidFill>
                  <a:round/>
                  <a:headEnd/>
                  <a:tailEnd/>
                </a:ln>
                <a:solidFill>
                  <a:srgbClr val="000066"/>
                </a:solidFill>
                <a:effectLst>
                  <a:outerShdw dist="35921" dir="2700000" algn="ctr" rotWithShape="0">
                    <a:srgbClr val="C0C0C0">
                      <a:alpha val="78998"/>
                    </a:srgbClr>
                  </a:outerShdw>
                </a:effectLst>
                <a:latin typeface="华文隶书"/>
                <a:ea typeface="华文隶书"/>
              </a:rPr>
              <a:t>金属比热容的测量</a:t>
            </a:r>
            <a:endParaRPr lang="zh-CN" altLang="en-US" sz="3600" b="1" kern="10" dirty="0">
              <a:ln w="9525">
                <a:solidFill>
                  <a:srgbClr val="000066"/>
                </a:solidFill>
                <a:round/>
                <a:headEnd/>
                <a:tailEnd/>
              </a:ln>
              <a:solidFill>
                <a:srgbClr val="000066"/>
              </a:solidFill>
              <a:effectLst>
                <a:outerShdw dist="35921" dir="2700000" algn="ctr" rotWithShape="0">
                  <a:srgbClr val="C0C0C0">
                    <a:alpha val="78998"/>
                  </a:srgbClr>
                </a:outerShdw>
              </a:effectLst>
              <a:latin typeface="华文隶书"/>
              <a:ea typeface="华文隶书"/>
            </a:endParaRPr>
          </a:p>
        </p:txBody>
      </p:sp>
      <p:sp>
        <p:nvSpPr>
          <p:cNvPr id="4103" name="Text Box 11"/>
          <p:cNvSpPr txBox="1"/>
          <p:nvPr/>
        </p:nvSpPr>
        <p:spPr>
          <a:xfrm>
            <a:off x="2555875" y="6207125"/>
            <a:ext cx="3841750" cy="4572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292929"/>
                </a:solidFill>
                <a:latin typeface="Arial" panose="020B0604020202020204" pitchFamily="34" charset="0"/>
                <a:ea typeface="华文隶书" panose="02010800040101010101" pitchFamily="2" charset="-122"/>
              </a:rPr>
              <a:t>深圳大学物理实验教学中心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/>
          <p:nvPr/>
        </p:nvSpPr>
        <p:spPr>
          <a:xfrm>
            <a:off x="337237" y="88325"/>
            <a:ext cx="5769528" cy="707886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4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</a:t>
            </a:r>
            <a:r>
              <a:rPr lang="zh-CN" altLang="en-US" sz="4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实验仪器</a:t>
            </a:r>
            <a:r>
              <a:rPr lang="en-US" altLang="zh-CN" sz="4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3200" b="1" dirty="0" smtClean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</a:t>
            </a:r>
            <a:r>
              <a:rPr lang="zh-CN" altLang="en-US" sz="3200" b="1" dirty="0" smtClean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丽湖校</a:t>
            </a:r>
            <a:r>
              <a:rPr lang="zh-CN" altLang="en-US" sz="3200" b="1" dirty="0" smtClean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</a:t>
            </a:r>
            <a:endParaRPr lang="zh-CN" altLang="en-US" sz="3200" b="1" dirty="0">
              <a:solidFill>
                <a:srgbClr val="00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内容占位符 1" descr="QQ图片2018041010074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92200" y="1038225"/>
            <a:ext cx="7070725" cy="5303838"/>
          </a:xfrm>
          <a:prstGeom prst="rect">
            <a:avLst/>
          </a:prstGeom>
          <a:noFill/>
          <a:ln>
            <a:miter lim="800000"/>
            <a:headEnd/>
            <a:tailEnd/>
          </a:ln>
        </p:spPr>
      </p:pic>
      <p:sp>
        <p:nvSpPr>
          <p:cNvPr id="12" name="矩形标注 11"/>
          <p:cNvSpPr/>
          <p:nvPr/>
        </p:nvSpPr>
        <p:spPr>
          <a:xfrm>
            <a:off x="95250" y="3341688"/>
            <a:ext cx="1228725" cy="477837"/>
          </a:xfrm>
          <a:prstGeom prst="wedgeRectCallout">
            <a:avLst>
              <a:gd name="adj1" fmla="val 60433"/>
              <a:gd name="adj2" fmla="val 227984"/>
            </a:avLst>
          </a:prstGeom>
          <a:solidFill>
            <a:srgbClr val="DDDDDD"/>
          </a:solidFill>
          <a:ln w="28575" cmpd="sng">
            <a:solidFill>
              <a:srgbClr val="C00000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zh-CN" altLang="en-US" noProof="1">
                <a:solidFill>
                  <a:srgbClr val="002060"/>
                </a:solidFill>
                <a:sym typeface="+mn-ea"/>
              </a:rPr>
              <a:t>杜瓦瓶</a:t>
            </a:r>
          </a:p>
        </p:txBody>
      </p:sp>
      <p:sp>
        <p:nvSpPr>
          <p:cNvPr id="13" name="矩形标注 12"/>
          <p:cNvSpPr/>
          <p:nvPr/>
        </p:nvSpPr>
        <p:spPr>
          <a:xfrm>
            <a:off x="169863" y="939800"/>
            <a:ext cx="1722437" cy="477838"/>
          </a:xfrm>
          <a:prstGeom prst="wedgeRectCallout">
            <a:avLst>
              <a:gd name="adj1" fmla="val 99170"/>
              <a:gd name="adj2" fmla="val 323474"/>
            </a:avLst>
          </a:prstGeom>
          <a:solidFill>
            <a:srgbClr val="DDDDDD"/>
          </a:solidFill>
          <a:ln w="28575" cmpd="sng">
            <a:solidFill>
              <a:srgbClr val="C00000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zh-CN" altLang="en-US" noProof="1">
                <a:solidFill>
                  <a:srgbClr val="002060"/>
                </a:solidFill>
                <a:sym typeface="+mn-ea"/>
              </a:rPr>
              <a:t>加热烙铁</a:t>
            </a:r>
          </a:p>
        </p:txBody>
      </p:sp>
      <p:sp>
        <p:nvSpPr>
          <p:cNvPr id="14" name="矩形标注 13"/>
          <p:cNvSpPr/>
          <p:nvPr/>
        </p:nvSpPr>
        <p:spPr>
          <a:xfrm>
            <a:off x="3114675" y="1214438"/>
            <a:ext cx="1228725" cy="477837"/>
          </a:xfrm>
          <a:prstGeom prst="wedgeRectCallout">
            <a:avLst>
              <a:gd name="adj1" fmla="val -9865"/>
              <a:gd name="adj2" fmla="val 217241"/>
            </a:avLst>
          </a:prstGeom>
          <a:solidFill>
            <a:srgbClr val="DDDDDD"/>
          </a:solidFill>
          <a:ln w="28575" cmpd="sng">
            <a:solidFill>
              <a:srgbClr val="C00000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zh-CN" altLang="en-US" noProof="1">
                <a:solidFill>
                  <a:srgbClr val="002060"/>
                </a:solidFill>
                <a:sym typeface="+mn-ea"/>
              </a:rPr>
              <a:t>升降架</a:t>
            </a:r>
          </a:p>
        </p:txBody>
      </p:sp>
      <p:sp>
        <p:nvSpPr>
          <p:cNvPr id="15" name="矩形标注 14"/>
          <p:cNvSpPr/>
          <p:nvPr/>
        </p:nvSpPr>
        <p:spPr>
          <a:xfrm>
            <a:off x="3892550" y="2613025"/>
            <a:ext cx="1228725" cy="479425"/>
          </a:xfrm>
          <a:prstGeom prst="wedgeRectCallout">
            <a:avLst>
              <a:gd name="adj1" fmla="val -130630"/>
              <a:gd name="adj2" fmla="val 298408"/>
            </a:avLst>
          </a:prstGeom>
          <a:solidFill>
            <a:srgbClr val="DDDDDD"/>
          </a:solidFill>
          <a:ln w="28575" cmpd="sng">
            <a:solidFill>
              <a:srgbClr val="C00000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zh-CN" altLang="en-US" noProof="1">
                <a:solidFill>
                  <a:srgbClr val="002060"/>
                </a:solidFill>
                <a:sym typeface="+mn-ea"/>
              </a:rPr>
              <a:t>样品架</a:t>
            </a:r>
          </a:p>
        </p:txBody>
      </p:sp>
      <p:sp>
        <p:nvSpPr>
          <p:cNvPr id="16" name="矩形标注 15"/>
          <p:cNvSpPr/>
          <p:nvPr/>
        </p:nvSpPr>
        <p:spPr>
          <a:xfrm>
            <a:off x="3114675" y="5083175"/>
            <a:ext cx="1228725" cy="479425"/>
          </a:xfrm>
          <a:prstGeom prst="wedgeRectCallout">
            <a:avLst>
              <a:gd name="adj1" fmla="val -146849"/>
              <a:gd name="adj2" fmla="val -38992"/>
            </a:avLst>
          </a:prstGeom>
          <a:solidFill>
            <a:srgbClr val="DDDDDD"/>
          </a:solidFill>
          <a:ln w="28575" cmpd="sng">
            <a:solidFill>
              <a:srgbClr val="C00000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zh-CN" altLang="en-US" noProof="1">
                <a:solidFill>
                  <a:srgbClr val="002060"/>
                </a:solidFill>
                <a:sym typeface="+mn-ea"/>
              </a:rPr>
              <a:t>热电偶</a:t>
            </a:r>
          </a:p>
        </p:txBody>
      </p:sp>
      <p:sp>
        <p:nvSpPr>
          <p:cNvPr id="17" name="矩形标注 16"/>
          <p:cNvSpPr/>
          <p:nvPr/>
        </p:nvSpPr>
        <p:spPr>
          <a:xfrm>
            <a:off x="5783263" y="1982788"/>
            <a:ext cx="1230312" cy="479425"/>
          </a:xfrm>
          <a:prstGeom prst="wedgeRectCallout">
            <a:avLst>
              <a:gd name="adj1" fmla="val 52737"/>
              <a:gd name="adj2" fmla="val 455305"/>
            </a:avLst>
          </a:prstGeom>
          <a:solidFill>
            <a:srgbClr val="DDDDDD"/>
          </a:solidFill>
          <a:ln w="28575" cmpd="sng">
            <a:solidFill>
              <a:srgbClr val="C00000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zh-CN" altLang="en-US" noProof="1">
                <a:solidFill>
                  <a:srgbClr val="002060"/>
                </a:solidFill>
                <a:sym typeface="+mn-ea"/>
              </a:rPr>
              <a:t>计时器</a:t>
            </a:r>
          </a:p>
        </p:txBody>
      </p:sp>
      <p:sp>
        <p:nvSpPr>
          <p:cNvPr id="18" name="矩形标注 17"/>
          <p:cNvSpPr/>
          <p:nvPr/>
        </p:nvSpPr>
        <p:spPr>
          <a:xfrm>
            <a:off x="6216650" y="5267325"/>
            <a:ext cx="1781175" cy="479425"/>
          </a:xfrm>
          <a:prstGeom prst="wedgeRectCallout">
            <a:avLst>
              <a:gd name="adj1" fmla="val -45609"/>
              <a:gd name="adj2" fmla="val -224801"/>
            </a:avLst>
          </a:prstGeom>
          <a:solidFill>
            <a:srgbClr val="DDDDDD"/>
          </a:solidFill>
          <a:ln w="28575" cmpd="sng">
            <a:solidFill>
              <a:srgbClr val="C00000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zh-CN" altLang="en-US" noProof="1">
                <a:solidFill>
                  <a:srgbClr val="002060"/>
                </a:solidFill>
                <a:sym typeface="+mn-ea"/>
              </a:rPr>
              <a:t>温度示数</a:t>
            </a:r>
          </a:p>
        </p:txBody>
      </p:sp>
      <p:sp>
        <p:nvSpPr>
          <p:cNvPr id="19" name="矩形标注 18"/>
          <p:cNvSpPr/>
          <p:nvPr/>
        </p:nvSpPr>
        <p:spPr>
          <a:xfrm>
            <a:off x="4554538" y="5386388"/>
            <a:ext cx="1228725" cy="477837"/>
          </a:xfrm>
          <a:prstGeom prst="wedgeRectCallout">
            <a:avLst>
              <a:gd name="adj1" fmla="val 23192"/>
              <a:gd name="adj2" fmla="val -188859"/>
            </a:avLst>
          </a:prstGeom>
          <a:solidFill>
            <a:srgbClr val="DDDDDD"/>
          </a:solidFill>
          <a:ln w="28575" cmpd="sng">
            <a:solidFill>
              <a:srgbClr val="C00000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zh-CN" altLang="en-US" noProof="1">
                <a:solidFill>
                  <a:srgbClr val="002060"/>
                </a:solidFill>
                <a:sym typeface="+mn-ea"/>
              </a:rPr>
              <a:t>加热档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/>
          <p:nvPr/>
        </p:nvSpPr>
        <p:spPr>
          <a:xfrm>
            <a:off x="337237" y="88325"/>
            <a:ext cx="5769528" cy="707886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4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</a:t>
            </a:r>
            <a:r>
              <a:rPr lang="zh-CN" altLang="en-US" sz="4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实验仪器</a:t>
            </a:r>
            <a:r>
              <a:rPr lang="en-US" altLang="zh-CN" sz="4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3200" b="1" dirty="0" smtClean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</a:t>
            </a:r>
            <a:r>
              <a:rPr lang="zh-CN" altLang="en-US" sz="3200" b="1" dirty="0" smtClean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实验样品</a:t>
            </a:r>
            <a:endParaRPr lang="zh-CN" altLang="en-US" sz="3200" b="1" dirty="0">
              <a:solidFill>
                <a:srgbClr val="00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57200" y="1285860"/>
            <a:ext cx="8229600" cy="45259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样品 </a:t>
            </a:r>
            <a:r>
              <a:rPr kumimoji="0" lang="zh-CN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Fe</a:t>
            </a:r>
            <a:r>
              <a:rPr kumimoji="0" lang="zh-C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zh-CN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</a:t>
            </a:r>
            <a:r>
              <a:rPr kumimoji="0" lang="zh-C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和</a:t>
            </a:r>
            <a:r>
              <a:rPr kumimoji="0" lang="zh-CN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</a:t>
            </a:r>
            <a:r>
              <a:rPr kumimoji="0" lang="zh-C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tabLst/>
              <a:defRPr/>
            </a:pPr>
            <a:endParaRPr kumimoji="0" lang="zh-CN" altLang="zh-CN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2"/>
          <p:cNvPicPr>
            <a:picLocks noChangeAspect="1" noChangeArrowheads="1"/>
          </p:cNvPicPr>
          <p:nvPr/>
        </p:nvPicPr>
        <p:blipFill>
          <a:blip r:embed="rId3" cstate="print"/>
          <a:srcRect l="38750" t="26102" b="30568"/>
          <a:stretch>
            <a:fillRect/>
          </a:stretch>
        </p:blipFill>
        <p:spPr bwMode="auto">
          <a:xfrm>
            <a:off x="785786" y="2143116"/>
            <a:ext cx="6883400" cy="295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/>
          <p:nvPr/>
        </p:nvSpPr>
        <p:spPr>
          <a:xfrm>
            <a:off x="337237" y="88325"/>
            <a:ext cx="3262432" cy="707886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4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五、实验步骤</a:t>
            </a:r>
            <a:endParaRPr lang="zh-CN" altLang="en-US" sz="3200" b="1" dirty="0">
              <a:solidFill>
                <a:srgbClr val="00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000108"/>
            <a:ext cx="8229600" cy="45259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marR="0" lvl="0" indent="-6096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短接调零数字电压表（每换一次材料都调）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tabLst/>
              <a:defRPr/>
            </a:pPr>
            <a:r>
              <a:rPr lang="en-US" altLang="zh-CN" sz="2800" b="1" dirty="0" smtClean="0">
                <a:latin typeface="+mn-lt"/>
                <a:ea typeface="+mn-ea"/>
              </a:rPr>
              <a:t>2</a:t>
            </a:r>
            <a:r>
              <a:rPr lang="zh-CN" altLang="en-US" sz="2800" b="1" dirty="0" smtClean="0">
                <a:latin typeface="+mn-lt"/>
                <a:ea typeface="+mn-ea"/>
              </a:rPr>
              <a:t>、</a:t>
            </a:r>
            <a:r>
              <a:rPr kumimoji="0" 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按实验要求连接好加热仪和热电偶测试仪。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tabLst/>
              <a:defRPr/>
            </a:pPr>
            <a:r>
              <a:rPr lang="en-US" altLang="zh-CN" sz="2800" b="1" dirty="0" smtClean="0">
                <a:latin typeface="+mn-lt"/>
                <a:ea typeface="+mn-ea"/>
              </a:rPr>
              <a:t>3</a:t>
            </a:r>
            <a:r>
              <a:rPr lang="zh-CN" altLang="en-US" sz="2800" b="1" dirty="0" smtClean="0">
                <a:latin typeface="+mn-lt"/>
                <a:ea typeface="+mn-ea"/>
              </a:rPr>
              <a:t>、</a:t>
            </a:r>
            <a:r>
              <a:rPr kumimoji="0" 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将实验样品套在容器内的热电偶上，不盖有机玻璃盖，下降实验架，使电烙铁全套在样品上给样品加热。把样品加热到约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131℃</a:t>
            </a:r>
            <a:r>
              <a:rPr kumimoji="0" 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（数字电压表读数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6.00mV</a:t>
            </a:r>
            <a:r>
              <a:rPr kumimoji="0" 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）时，断开加热开关。上升加热源（有机玻璃罩和盖都盖好），使样品在样品室自然冷却。</a:t>
            </a:r>
          </a:p>
          <a:p>
            <a:pPr marL="609600" marR="0" lvl="0" indent="-609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tabLst/>
              <a:defRPr/>
            </a:pPr>
            <a:endParaRPr kumimoji="0" lang="zh-CN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/>
          <p:nvPr/>
        </p:nvSpPr>
        <p:spPr>
          <a:xfrm>
            <a:off x="337237" y="88325"/>
            <a:ext cx="3262432" cy="707886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4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</a:t>
            </a:r>
            <a:r>
              <a:rPr lang="zh-CN" altLang="en-US" sz="4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、实验步骤</a:t>
            </a:r>
            <a:endParaRPr lang="zh-CN" altLang="en-US" sz="3200" b="1" dirty="0">
              <a:solidFill>
                <a:srgbClr val="00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214422"/>
            <a:ext cx="8229600" cy="45259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indent="-609600"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zh-CN" altLang="en-US" sz="2800" b="1" dirty="0" smtClean="0">
                <a:latin typeface="+mn-lt"/>
                <a:ea typeface="+mn-ea"/>
              </a:rPr>
              <a:t>4、记录</a:t>
            </a:r>
            <a:r>
              <a:rPr lang="zh-CN" altLang="en-US" sz="2800" b="1" dirty="0" smtClean="0">
                <a:latin typeface="+mn-lt"/>
                <a:ea typeface="+mn-ea"/>
              </a:rPr>
              <a:t>试验样品温度从102℃（数字电压表读数4.37mV）下降到98℃（数字电压表读数4.18mV）所需要时间Δt。</a:t>
            </a:r>
          </a:p>
          <a:p>
            <a:pPr marL="609600" indent="-609600"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zh-CN" altLang="en-US" sz="2800" b="1" dirty="0" smtClean="0">
                <a:latin typeface="+mn-lt"/>
                <a:ea typeface="+mn-ea"/>
              </a:rPr>
              <a:t>5、分别</a:t>
            </a:r>
            <a:r>
              <a:rPr lang="zh-CN" altLang="en-US" sz="2800" b="1" dirty="0" smtClean="0">
                <a:latin typeface="+mn-lt"/>
                <a:ea typeface="+mn-ea"/>
              </a:rPr>
              <a:t>测量铜、铁、铝的温度下降速度，每一样品重复测量5次。</a:t>
            </a:r>
          </a:p>
          <a:p>
            <a:pPr marL="609600" indent="-609600"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zh-CN" altLang="en-US" sz="2800" b="1" dirty="0" smtClean="0">
                <a:latin typeface="+mn-lt"/>
                <a:ea typeface="+mn-ea"/>
              </a:rPr>
              <a:t>6、加温</a:t>
            </a:r>
            <a:r>
              <a:rPr lang="zh-CN" altLang="en-US" sz="2800" b="1" dirty="0" smtClean="0">
                <a:latin typeface="+mn-lt"/>
                <a:ea typeface="+mn-ea"/>
              </a:rPr>
              <a:t>到</a:t>
            </a:r>
            <a:r>
              <a:rPr lang="en-US" altLang="zh-CN" sz="2800" b="1" dirty="0" smtClean="0">
                <a:latin typeface="+mn-lt"/>
                <a:ea typeface="+mn-ea"/>
              </a:rPr>
              <a:t>6</a:t>
            </a:r>
            <a:r>
              <a:rPr lang="zh-CN" altLang="en-US" sz="2800" b="1" dirty="0" smtClean="0">
                <a:latin typeface="+mn-lt"/>
                <a:ea typeface="+mn-ea"/>
              </a:rPr>
              <a:t>.5mV。从</a:t>
            </a:r>
            <a:r>
              <a:rPr lang="en-US" altLang="zh-CN" sz="2800" b="1" dirty="0" smtClean="0">
                <a:latin typeface="+mn-lt"/>
                <a:ea typeface="+mn-ea"/>
              </a:rPr>
              <a:t>6</a:t>
            </a:r>
            <a:r>
              <a:rPr lang="zh-CN" altLang="en-US" sz="2800" b="1" dirty="0" smtClean="0">
                <a:latin typeface="+mn-lt"/>
                <a:ea typeface="+mn-ea"/>
              </a:rPr>
              <a:t>.0mV开始，按表格时间记录电压，做出铜的温度</a:t>
            </a:r>
            <a:r>
              <a:rPr lang="en-US" altLang="zh-CN" sz="2800" b="1" dirty="0" smtClean="0">
                <a:latin typeface="+mn-lt"/>
                <a:ea typeface="+mn-ea"/>
              </a:rPr>
              <a:t>℃</a:t>
            </a:r>
            <a:r>
              <a:rPr lang="zh-CN" altLang="en-US" sz="2800" b="1" dirty="0" smtClean="0">
                <a:latin typeface="+mn-lt"/>
                <a:ea typeface="+mn-ea"/>
              </a:rPr>
              <a:t>~时间t的冷却速率</a:t>
            </a:r>
            <a:r>
              <a:rPr lang="zh-CN" altLang="en-US" sz="2800" b="1" dirty="0" smtClean="0">
                <a:latin typeface="+mn-lt"/>
                <a:ea typeface="+mn-ea"/>
              </a:rPr>
              <a:t>关系</a:t>
            </a:r>
            <a:r>
              <a:rPr lang="zh-CN" altLang="en-US" sz="2800" b="1" dirty="0" smtClean="0">
                <a:latin typeface="+mn-lt"/>
                <a:ea typeface="+mn-ea"/>
              </a:rPr>
              <a:t>。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tabLst/>
              <a:defRPr/>
            </a:pP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/>
          <p:nvPr/>
        </p:nvSpPr>
        <p:spPr>
          <a:xfrm>
            <a:off x="337237" y="88325"/>
            <a:ext cx="3262432" cy="707886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4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</a:t>
            </a:r>
            <a:r>
              <a:rPr lang="zh-CN" altLang="en-US" sz="4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、实验步骤</a:t>
            </a:r>
            <a:endParaRPr lang="zh-CN" altLang="en-US" sz="3200" b="1" dirty="0">
              <a:solidFill>
                <a:srgbClr val="00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2000240"/>
            <a:ext cx="8229600" cy="32861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tabLst/>
              <a:defRPr/>
            </a:pPr>
            <a:r>
              <a:rPr kumimoji="0" 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cs"/>
              </a:rPr>
              <a:t>取换样品时</a:t>
            </a:r>
            <a:r>
              <a:rPr kumimoji="0" lang="zh-CN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cs"/>
              </a:rPr>
              <a:t>,</a:t>
            </a:r>
            <a:r>
              <a:rPr kumimoji="0" 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cs"/>
              </a:rPr>
              <a:t>用镊子拿取</a:t>
            </a:r>
            <a:r>
              <a:rPr kumimoji="0" lang="zh-CN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cs"/>
              </a:rPr>
              <a:t>,</a:t>
            </a:r>
            <a:r>
              <a:rPr kumimoji="0" 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cs"/>
              </a:rPr>
              <a:t>注意不要烫到手或碰到电线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tabLst/>
              <a:defRPr/>
            </a:pPr>
            <a:r>
              <a:rPr kumimoji="0" 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cs"/>
              </a:rPr>
              <a:t>加热器下降时注意样品的位置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tabLst/>
              <a:defRPr/>
            </a:pPr>
            <a:r>
              <a:rPr kumimoji="0" 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itchFamily="2" charset="-122"/>
                <a:ea typeface="华文细黑" pitchFamily="2" charset="-122"/>
                <a:cs typeface="+mn-cs"/>
              </a:rPr>
              <a:t>测量降温时间时，按键动作要迅速，减小人为计时误差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tabLst/>
              <a:defRPr/>
            </a:pPr>
            <a:endParaRPr kumimoji="0" lang="zh-CN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48" y="10582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注意事项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/>
          <p:nvPr/>
        </p:nvSpPr>
        <p:spPr>
          <a:xfrm>
            <a:off x="337237" y="88325"/>
            <a:ext cx="4297971" cy="707886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4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六、</a:t>
            </a:r>
            <a:r>
              <a:rPr lang="zh-CN" altLang="zh-CN" sz="4000" b="1" dirty="0" smtClean="0">
                <a:solidFill>
                  <a:srgbClr val="FF0000"/>
                </a:solidFill>
              </a:rPr>
              <a:t>数据处理</a:t>
            </a:r>
            <a:r>
              <a:rPr lang="zh-CN" altLang="zh-CN" sz="4000" b="1" dirty="0" smtClean="0">
                <a:solidFill>
                  <a:srgbClr val="FF0000"/>
                </a:solidFill>
              </a:rPr>
              <a:t>要求</a:t>
            </a:r>
            <a:endParaRPr lang="zh-CN" altLang="zh-CN" sz="4000" b="1" dirty="0" smtClean="0">
              <a:solidFill>
                <a:srgbClr val="FF0000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73050" y="1125539"/>
            <a:ext cx="96996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0066"/>
                </a:solidFill>
                <a:latin typeface="Arial" charset="0"/>
                <a:ea typeface="华文中宋" pitchFamily="2" charset="-122"/>
              </a:rPr>
              <a:t>1、计算出Fe、Al的比热容,并与标准值比较，算出百分比误差</a:t>
            </a:r>
          </a:p>
          <a:p>
            <a:r>
              <a:rPr lang="zh-CN" altLang="en-US" sz="2400" b="1" dirty="0">
                <a:solidFill>
                  <a:srgbClr val="000066"/>
                </a:solidFill>
                <a:latin typeface="Arial" charset="0"/>
                <a:ea typeface="华文中宋" pitchFamily="2" charset="-122"/>
              </a:rPr>
              <a:t>    Fe:0.12,  Al:0.23cal/(g</a:t>
            </a:r>
            <a:r>
              <a:rPr lang="en-US" altLang="zh-CN" sz="2400" b="1" dirty="0">
                <a:solidFill>
                  <a:srgbClr val="000066"/>
                </a:solidFill>
                <a:latin typeface="Arial" charset="0"/>
                <a:ea typeface="华文中宋" pitchFamily="2" charset="-122"/>
              </a:rPr>
              <a:t>·</a:t>
            </a:r>
            <a:r>
              <a:rPr lang="zh-CN" altLang="en-US" sz="2400" b="1" dirty="0">
                <a:solidFill>
                  <a:srgbClr val="000066"/>
                </a:solidFill>
                <a:latin typeface="Arial" charset="0"/>
                <a:ea typeface="华文中宋" pitchFamily="2" charset="-122"/>
              </a:rPr>
              <a:t>℃)</a:t>
            </a:r>
          </a:p>
          <a:p>
            <a:r>
              <a:rPr lang="zh-CN" altLang="en-US" sz="2400" b="1" dirty="0">
                <a:solidFill>
                  <a:srgbClr val="000066"/>
                </a:solidFill>
                <a:latin typeface="Arial" charset="0"/>
                <a:ea typeface="华文中宋" pitchFamily="2" charset="-122"/>
              </a:rPr>
              <a:t>                                                                        </a:t>
            </a:r>
            <a:endParaRPr lang="zh-CN" altLang="en-US" sz="2400" b="1" dirty="0">
              <a:solidFill>
                <a:srgbClr val="000066"/>
              </a:solidFill>
              <a:latin typeface="Arial" charset="0"/>
              <a:ea typeface="华文中宋" pitchFamily="2" charset="-122"/>
              <a:sym typeface="Arial" charset="0"/>
            </a:endParaRPr>
          </a:p>
          <a:p>
            <a:endParaRPr lang="zh-CN" altLang="en-US" b="1" dirty="0">
              <a:solidFill>
                <a:srgbClr val="000066"/>
              </a:solidFill>
              <a:sym typeface="Arial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73050" y="2602867"/>
            <a:ext cx="651171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en-US" sz="1800" b="1" dirty="0">
              <a:solidFill>
                <a:srgbClr val="000066"/>
              </a:solidFill>
              <a:sym typeface="Arial" charset="0"/>
            </a:endParaRPr>
          </a:p>
          <a:p>
            <a:endParaRPr lang="zh-CN" altLang="en-US" b="1" dirty="0">
              <a:solidFill>
                <a:srgbClr val="000066"/>
              </a:solidFill>
            </a:endParaRPr>
          </a:p>
          <a:p>
            <a:r>
              <a:rPr lang="zh-CN" altLang="en-US" sz="2400" b="1" dirty="0">
                <a:solidFill>
                  <a:srgbClr val="000066"/>
                </a:solidFill>
                <a:latin typeface="Arial" charset="0"/>
                <a:ea typeface="华文中宋" pitchFamily="2" charset="-122"/>
              </a:rPr>
              <a:t>2、在坐标纸上或</a:t>
            </a:r>
            <a:r>
              <a:rPr lang="zh-CN" altLang="en-US" sz="2400" b="1" dirty="0" smtClean="0">
                <a:solidFill>
                  <a:srgbClr val="000066"/>
                </a:solidFill>
                <a:latin typeface="Arial" charset="0"/>
                <a:ea typeface="华文中宋" pitchFamily="2" charset="-122"/>
              </a:rPr>
              <a:t>计算机</a:t>
            </a:r>
            <a:r>
              <a:rPr lang="zh-CN" altLang="en-US" sz="2400" b="1" dirty="0" smtClean="0">
                <a:solidFill>
                  <a:srgbClr val="000066"/>
                </a:solidFill>
                <a:latin typeface="Arial" charset="0"/>
                <a:ea typeface="华文中宋" pitchFamily="2" charset="-122"/>
              </a:rPr>
              <a:t>作图</a:t>
            </a:r>
            <a:r>
              <a:rPr lang="zh-CN" altLang="en-US" sz="2400" b="1" dirty="0" smtClean="0">
                <a:solidFill>
                  <a:srgbClr val="000066"/>
                </a:solidFill>
                <a:latin typeface="Arial" charset="0"/>
                <a:ea typeface="华文中宋" pitchFamily="2" charset="-122"/>
              </a:rPr>
              <a:t>画</a:t>
            </a:r>
            <a:r>
              <a:rPr lang="zh-CN" altLang="en-US" sz="2400" b="1" dirty="0">
                <a:solidFill>
                  <a:srgbClr val="000066"/>
                </a:solidFill>
                <a:latin typeface="Arial" charset="0"/>
                <a:ea typeface="华文中宋" pitchFamily="2" charset="-122"/>
              </a:rPr>
              <a:t>出铜的冷却曲线</a:t>
            </a:r>
          </a:p>
        </p:txBody>
      </p:sp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2363788" y="1989138"/>
          <a:ext cx="4129087" cy="1000125"/>
        </p:xfrm>
        <a:graphic>
          <a:graphicData uri="http://schemas.openxmlformats.org/presentationml/2006/ole">
            <p:oleObj spid="_x0000_s6146" name="Equation" r:id="rId4" imgW="1612800" imgH="495000" progId="Equation.DSMT4">
              <p:embed/>
            </p:oleObj>
          </a:graphicData>
        </a:graphic>
      </p:graphicFrame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00100" y="3618530"/>
            <a:ext cx="3811591" cy="2583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5148" r="12035"/>
          <a:stretch/>
        </p:blipFill>
        <p:spPr>
          <a:xfrm>
            <a:off x="-1" y="13235"/>
            <a:ext cx="9575669" cy="7160181"/>
          </a:xfrm>
          <a:prstGeom prst="rect">
            <a:avLst/>
          </a:prstGeom>
        </p:spPr>
      </p:pic>
      <p:grpSp>
        <p:nvGrpSpPr>
          <p:cNvPr id="2" name="Group 11"/>
          <p:cNvGrpSpPr/>
          <p:nvPr/>
        </p:nvGrpSpPr>
        <p:grpSpPr>
          <a:xfrm>
            <a:off x="1908175" y="1687513"/>
            <a:ext cx="5873750" cy="2897187"/>
            <a:chOff x="1202" y="1063"/>
            <a:chExt cx="3700" cy="1825"/>
          </a:xfrm>
        </p:grpSpPr>
        <p:sp>
          <p:nvSpPr>
            <p:cNvPr id="12297" name="Text Box 5"/>
            <p:cNvSpPr txBox="1"/>
            <p:nvPr/>
          </p:nvSpPr>
          <p:spPr>
            <a:xfrm>
              <a:off x="1561" y="1063"/>
              <a:ext cx="116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endParaRPr lang="zh-CN" altLang="en-US" sz="2800" b="1" dirty="0">
                <a:solidFill>
                  <a:srgbClr val="33CC33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2295" name="Text Box 7"/>
            <p:cNvSpPr txBox="1"/>
            <p:nvPr/>
          </p:nvSpPr>
          <p:spPr>
            <a:xfrm>
              <a:off x="1202" y="2523"/>
              <a:ext cx="370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3200" b="1" dirty="0">
                  <a:solidFill>
                    <a:srgbClr val="00CC66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深圳大学大学物理教学实验中心</a:t>
              </a:r>
            </a:p>
          </p:txBody>
        </p:sp>
      </p:grpSp>
      <p:sp>
        <p:nvSpPr>
          <p:cNvPr id="12292" name="WordArt 9"/>
          <p:cNvSpPr>
            <a:spLocks noTextEdit="1"/>
          </p:cNvSpPr>
          <p:nvPr/>
        </p:nvSpPr>
        <p:spPr>
          <a:xfrm>
            <a:off x="3348038" y="4724400"/>
            <a:ext cx="2895600" cy="1219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  <a:scene3d>
              <a:camera prst="legacyObliqueBottomLeft">
                <a:rot lat="0" lon="0" rev="0"/>
              </a:camera>
              <a:lightRig rig="legacyFlat3" dir="t"/>
            </a:scene3d>
            <a:sp3d extrusionH="430200" prstMaterial="legacyMatte">
              <a:extrusionClr>
                <a:srgbClr val="FF66FF"/>
              </a:extrusionClr>
            </a:sp3d>
          </a:bodyPr>
          <a:lstStyle/>
          <a:p>
            <a:pPr algn="ctr"/>
            <a:r>
              <a:rPr lang="zh-CN" altLang="en-US" sz="5400" dirty="0">
                <a:gradFill rotWithShape="1">
                  <a:gsLst>
                    <a:gs pos="0">
                      <a:srgbClr val="FF66FF"/>
                    </a:gs>
                    <a:gs pos="100000">
                      <a:schemeClr val="hlink"/>
                    </a:gs>
                  </a:gsLst>
                  <a:lin ang="5400000" scaled="1"/>
                  <a:tileRect/>
                </a:gradFill>
                <a:latin typeface="华文行楷" panose="02010800040101010101" pitchFamily="2" charset="-122"/>
                <a:ea typeface="华文行楷" panose="02010800040101010101" pitchFamily="2" charset="-122"/>
              </a:rPr>
              <a:t>再见！</a:t>
            </a:r>
          </a:p>
        </p:txBody>
      </p:sp>
      <p:pic>
        <p:nvPicPr>
          <p:cNvPr id="591882" name="006.06. 梦中的婚礼 MARIAGE D' AMOUR.mp3">
            <a:hlinkClick r:id="" action="ppaction://media"/>
          </p:cNvPr>
          <p:cNvPicPr>
            <a:picLocks noRot="1" noChangeAspect="1"/>
          </p:cNvPicPr>
          <p:nvPr>
            <a:audioFile r:link="rId1"/>
            <p:extLst>
              <p:ext uri="{DAA4B4D4-6D71-4841-9C94-3DE7FCFB9230}">
                <p14:media xmlns="" xmlns:p14="http://schemas.microsoft.com/office/powerpoint/2010/main" r:link="rId4"/>
              </p:ext>
            </p:extLst>
          </p:nvPr>
        </p:nvPicPr>
        <p:blipFill>
          <a:blip r:embed="rId5" cstate="print"/>
          <a:stretch>
            <a:fillRect/>
          </a:stretch>
        </p:blipFill>
        <p:spPr>
          <a:xfrm>
            <a:off x="7596188" y="6553200"/>
            <a:ext cx="304800" cy="304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5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770" decel="1000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770" decel="100000"/>
                                        <p:tgtEl>
                                          <p:spTgt spid="1229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4" dur="77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6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9188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4000" y="14285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实验背景</a:t>
            </a:r>
          </a:p>
        </p:txBody>
      </p:sp>
      <p:sp>
        <p:nvSpPr>
          <p:cNvPr id="3" name="矩形 2"/>
          <p:cNvSpPr/>
          <p:nvPr/>
        </p:nvSpPr>
        <p:spPr>
          <a:xfrm>
            <a:off x="428596" y="1500174"/>
            <a:ext cx="53578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在</a:t>
            </a:r>
            <a:r>
              <a:rPr lang="en-US" altLang="zh-CN" sz="2400" b="1" dirty="0" smtClean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18</a:t>
            </a:r>
            <a:r>
              <a:rPr lang="zh-CN" altLang="en-US" sz="2400" b="1" dirty="0" smtClean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世纪，苏格兰的物理学家兼化学家约瑟夫</a:t>
            </a:r>
            <a:r>
              <a:rPr lang="en-US" altLang="zh-CN" sz="2400" b="1" dirty="0" smtClean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·</a:t>
            </a:r>
            <a:r>
              <a:rPr lang="zh-CN" altLang="en-US" sz="2400" b="1" dirty="0" smtClean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布莱克发现质量相同的不同物质，上升到相同温度所需的热量不同，而提出了比热容的概念。几乎任何物质皆可测量比热容，如化学元素、化合物、合金、溶液，以及复合材料。</a:t>
            </a:r>
          </a:p>
          <a:p>
            <a:r>
              <a:rPr lang="zh-CN" altLang="en-US" sz="2400" b="1" dirty="0" smtClean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历史上，曾以水的比热容来定义热量，将</a:t>
            </a:r>
            <a:r>
              <a:rPr lang="en-US" altLang="zh-CN" sz="2400" b="1" dirty="0" smtClean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400" b="1" dirty="0" smtClean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克水升高</a:t>
            </a:r>
            <a:r>
              <a:rPr lang="en-US" altLang="zh-CN" sz="2400" b="1" dirty="0" smtClean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400" b="1" dirty="0" smtClean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度所需的热量定义为</a:t>
            </a:r>
            <a:r>
              <a:rPr lang="en-US" altLang="zh-CN" sz="2400" b="1" dirty="0" smtClean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400" b="1" dirty="0" smtClean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卡路里。</a:t>
            </a:r>
            <a:endParaRPr lang="zh-CN" altLang="en-US" sz="2400" b="1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3636" y="1500174"/>
            <a:ext cx="2524125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4"/>
          <p:cNvSpPr txBox="1"/>
          <p:nvPr/>
        </p:nvSpPr>
        <p:spPr>
          <a:xfrm>
            <a:off x="337237" y="88325"/>
            <a:ext cx="2742565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一 、实验目的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82588" y="1071546"/>
            <a:ext cx="8675687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45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</a:pPr>
            <a:r>
              <a:rPr lang="zh-CN" sz="2800" b="1" dirty="0">
                <a:solidFill>
                  <a:srgbClr val="000066"/>
                </a:solidFill>
              </a:rPr>
              <a:t>利用牛顿冷却规律用比较法测量</a:t>
            </a:r>
            <a:r>
              <a:rPr lang="zh-CN" altLang="zh-CN" sz="2800" b="1" dirty="0">
                <a:solidFill>
                  <a:srgbClr val="000066"/>
                </a:solidFill>
              </a:rPr>
              <a:t>100℃</a:t>
            </a:r>
            <a:r>
              <a:rPr lang="zh-CN" sz="2800" b="1" dirty="0">
                <a:solidFill>
                  <a:srgbClr val="000066"/>
                </a:solidFill>
              </a:rPr>
              <a:t>时金属比热容</a:t>
            </a:r>
          </a:p>
          <a:p>
            <a:pPr marL="342900" indent="-342900">
              <a:lnSpc>
                <a:spcPct val="145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</a:pPr>
            <a:r>
              <a:rPr lang="zh-CN" sz="2800" b="1" dirty="0">
                <a:solidFill>
                  <a:srgbClr val="000066"/>
                </a:solidFill>
              </a:rPr>
              <a:t>测量金属</a:t>
            </a:r>
            <a:r>
              <a:rPr lang="zh-CN" altLang="zh-CN" sz="2800" b="1" dirty="0">
                <a:solidFill>
                  <a:srgbClr val="000066"/>
                </a:solidFill>
              </a:rPr>
              <a:t>Cu</a:t>
            </a:r>
            <a:r>
              <a:rPr lang="zh-CN" sz="2800" b="1" dirty="0">
                <a:solidFill>
                  <a:srgbClr val="000066"/>
                </a:solidFill>
              </a:rPr>
              <a:t>的冷却曲线。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763713" y="2690796"/>
            <a:ext cx="414655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45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sz="2800" b="1">
                <a:solidFill>
                  <a:srgbClr val="000066"/>
                </a:solidFill>
              </a:rPr>
              <a:t>标准参照金属：铜</a:t>
            </a:r>
          </a:p>
          <a:p>
            <a:pPr marL="342900" indent="-342900">
              <a:lnSpc>
                <a:spcPct val="145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zh-CN" sz="2800" b="1">
                <a:solidFill>
                  <a:srgbClr val="000066"/>
                </a:solidFill>
              </a:rPr>
              <a:t>待求金属：铁、铝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/>
          <p:nvPr/>
        </p:nvSpPr>
        <p:spPr>
          <a:xfrm>
            <a:off x="337237" y="88325"/>
            <a:ext cx="6035627" cy="707886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4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 实验原理</a:t>
            </a:r>
            <a:r>
              <a:rPr lang="en-US" altLang="zh-CN" sz="4000" b="1" dirty="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en-US" altLang="zh-CN" sz="2400" b="1" dirty="0" smtClean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</a:t>
            </a:r>
            <a:r>
              <a:rPr lang="zh-CN" altLang="zh-CN" sz="2400" b="1" dirty="0" smtClean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牛顿冷却规律</a:t>
            </a:r>
            <a:endParaRPr lang="zh-CN" altLang="en-US" sz="2400" b="1" dirty="0">
              <a:solidFill>
                <a:srgbClr val="00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863600"/>
            <a:ext cx="89916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zh-CN" sz="2400" b="1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1</a:t>
            </a:r>
            <a:r>
              <a:rPr lang="zh-CN" sz="2400" b="1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、牛顿冷却规律：</a:t>
            </a:r>
            <a:r>
              <a:rPr lang="zh-CN" sz="2400" b="1" dirty="0">
                <a:solidFill>
                  <a:srgbClr val="000066"/>
                </a:solidFill>
                <a:latin typeface="Arial" charset="0"/>
                <a:ea typeface="华文中宋" pitchFamily="2" charset="-122"/>
              </a:rPr>
              <a:t>当物体表面与周围存在温度差时，单位时间从单位面积散失的热量与温度差成正比。（</a:t>
            </a:r>
            <a:r>
              <a:rPr lang="zh-CN" sz="2400" b="1" dirty="0">
                <a:solidFill>
                  <a:srgbClr val="04A7DA"/>
                </a:solidFill>
                <a:latin typeface="华文中宋" pitchFamily="2" charset="-122"/>
                <a:ea typeface="华文中宋" pitchFamily="2" charset="-122"/>
              </a:rPr>
              <a:t>比例系数称为热交换系数。</a:t>
            </a:r>
            <a:r>
              <a:rPr lang="zh-CN" sz="2400" b="1" dirty="0">
                <a:solidFill>
                  <a:srgbClr val="000066"/>
                </a:solidFill>
                <a:latin typeface="Arial" charset="0"/>
                <a:ea typeface="华文中宋" pitchFamily="2" charset="-122"/>
              </a:rPr>
              <a:t>）</a:t>
            </a:r>
          </a:p>
          <a:p>
            <a:r>
              <a:rPr lang="zh-CN" sz="2400" b="1" dirty="0">
                <a:solidFill>
                  <a:srgbClr val="000066"/>
                </a:solidFill>
                <a:latin typeface="Arial" charset="0"/>
                <a:ea typeface="华文中宋" pitchFamily="2" charset="-122"/>
              </a:rPr>
              <a:t>       牛顿冷却定律是牛顿在</a:t>
            </a:r>
            <a:r>
              <a:rPr lang="zh-CN" altLang="zh-CN" sz="2400" b="1" dirty="0">
                <a:solidFill>
                  <a:srgbClr val="000066"/>
                </a:solidFill>
                <a:latin typeface="Arial" charset="0"/>
                <a:ea typeface="华文中宋" pitchFamily="2" charset="-122"/>
              </a:rPr>
              <a:t>1700</a:t>
            </a:r>
            <a:r>
              <a:rPr lang="zh-CN" sz="2400" b="1" dirty="0">
                <a:solidFill>
                  <a:srgbClr val="000066"/>
                </a:solidFill>
                <a:latin typeface="Arial" charset="0"/>
                <a:ea typeface="华文中宋" pitchFamily="2" charset="-122"/>
              </a:rPr>
              <a:t>年用实验确定的，在强迫对流时与实际符合较好，在自然对流时只在温度差不太大时才成立。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1779588" y="3090863"/>
          <a:ext cx="4741862" cy="974725"/>
        </p:xfrm>
        <a:graphic>
          <a:graphicData uri="http://schemas.openxmlformats.org/presentationml/2006/ole">
            <p:oleObj spid="_x0000_s1026" r:id="rId3" imgW="1917700" imgH="393700" progId="Equation.DSMT4">
              <p:embed/>
            </p:oleObj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4706938" y="4265613"/>
          <a:ext cx="1814512" cy="368300"/>
        </p:xfrm>
        <a:graphic>
          <a:graphicData uri="http://schemas.openxmlformats.org/presentationml/2006/ole">
            <p:oleObj spid="_x0000_s1027" r:id="rId4" imgW="875540" imgH="177646" progId="Equation.DSMT4">
              <p:embed/>
            </p:oleObj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1135063" y="4149725"/>
          <a:ext cx="3136900" cy="811213"/>
        </p:xfrm>
        <a:graphic>
          <a:graphicData uri="http://schemas.openxmlformats.org/presentationml/2006/ole">
            <p:oleObj spid="_x0000_s1028" r:id="rId5" imgW="1524000" imgH="393700" progId="Equation.DSMT4">
              <p:embed/>
            </p:oleObj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6804025" y="4213225"/>
          <a:ext cx="1728788" cy="509588"/>
        </p:xfrm>
        <a:graphic>
          <a:graphicData uri="http://schemas.openxmlformats.org/presentationml/2006/ole">
            <p:oleObj spid="_x0000_s1029" r:id="rId6" imgW="775036" imgH="228699" progId="Equation.DSMT4">
              <p:embed/>
            </p:oleObj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1152525" y="5526088"/>
          <a:ext cx="5368925" cy="723900"/>
        </p:xfrm>
        <a:graphic>
          <a:graphicData uri="http://schemas.openxmlformats.org/presentationml/2006/ole">
            <p:oleObj spid="_x0000_s1030" r:id="rId7" imgW="2348481" imgH="317362" progId="Equation.DSMT4">
              <p:embed/>
            </p:oleObj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/>
        </p:nvGraphicFramePr>
        <p:xfrm>
          <a:off x="1135063" y="5010150"/>
          <a:ext cx="3522662" cy="515938"/>
        </p:xfrm>
        <a:graphic>
          <a:graphicData uri="http://schemas.openxmlformats.org/presentationml/2006/ole">
            <p:oleObj spid="_x0000_s1031" r:id="rId8" imgW="1562778" imgH="228699" progId="Equation.DSMT4">
              <p:embed/>
            </p:oleObj>
          </a:graphicData>
        </a:graphic>
      </p:graphicFrame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4"/>
          <p:cNvSpPr txBox="1"/>
          <p:nvPr/>
        </p:nvSpPr>
        <p:spPr>
          <a:xfrm>
            <a:off x="337237" y="88325"/>
            <a:ext cx="7731604" cy="707886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4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 实验原理</a:t>
            </a:r>
            <a:r>
              <a:rPr lang="en-US" altLang="zh-CN" sz="4000" b="1" dirty="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en-US" altLang="zh-CN" sz="2400" b="1" dirty="0" smtClean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</a:t>
            </a:r>
            <a:r>
              <a:rPr lang="zh-CN" altLang="zh-CN" sz="2400" b="1" dirty="0" smtClean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比热容的测量原理与方法</a:t>
            </a:r>
            <a:endParaRPr lang="zh-CN" altLang="en-US" sz="2400" b="1" dirty="0">
              <a:solidFill>
                <a:srgbClr val="00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1617663" y="2041525"/>
          <a:ext cx="3662362" cy="901700"/>
        </p:xfrm>
        <a:graphic>
          <a:graphicData uri="http://schemas.openxmlformats.org/presentationml/2006/ole">
            <p:oleObj spid="_x0000_s2050" r:id="rId3" imgW="1600200" imgH="393700" progId="Equation.DSMT4">
              <p:embed/>
            </p:oleObj>
          </a:graphicData>
        </a:graphic>
      </p:graphicFrame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73050" y="590550"/>
            <a:ext cx="8420100" cy="1492250"/>
            <a:chOff x="40" y="44"/>
            <a:chExt cx="5304" cy="940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40" y="44"/>
              <a:ext cx="5304" cy="8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80000"/>
                </a:lnSpc>
              </a:pPr>
              <a:r>
                <a:rPr lang="zh-CN" sz="2400" b="1" dirty="0">
                  <a:solidFill>
                    <a:srgbClr val="04A7DA"/>
                  </a:solidFill>
                  <a:latin typeface="华文中宋" pitchFamily="2" charset="-122"/>
                  <a:ea typeface="华文中宋" pitchFamily="2" charset="-122"/>
                </a:rPr>
                <a:t>质量为</a:t>
              </a:r>
              <a:r>
                <a:rPr lang="zh-CN" altLang="zh-CN" sz="2400" b="1" dirty="0">
                  <a:solidFill>
                    <a:srgbClr val="04A7DA"/>
                  </a:solidFill>
                  <a:latin typeface="华文中宋" pitchFamily="2" charset="-122"/>
                  <a:ea typeface="华文中宋" pitchFamily="2" charset="-122"/>
                </a:rPr>
                <a:t>M1</a:t>
              </a:r>
              <a:r>
                <a:rPr lang="zh-CN" sz="2400" b="1" dirty="0">
                  <a:solidFill>
                    <a:srgbClr val="04A7DA"/>
                  </a:solidFill>
                  <a:latin typeface="华文中宋" pitchFamily="2" charset="-122"/>
                  <a:ea typeface="华文中宋" pitchFamily="2" charset="-122"/>
                </a:rPr>
                <a:t>的样品加热后在低温环境冷却：</a:t>
              </a:r>
              <a:r>
                <a:rPr lang="zh-CN" sz="2400" b="1" dirty="0">
                  <a:solidFill>
                    <a:srgbClr val="000066"/>
                  </a:solidFill>
                  <a:latin typeface="华文中宋" pitchFamily="2" charset="-122"/>
                  <a:ea typeface="华文中宋" pitchFamily="2" charset="-122"/>
                </a:rPr>
                <a:t>单位时间热量损失          </a:t>
              </a:r>
            </a:p>
            <a:p>
              <a:pPr>
                <a:lnSpc>
                  <a:spcPct val="180000"/>
                </a:lnSpc>
              </a:pPr>
              <a:r>
                <a:rPr lang="zh-CN" sz="2400" b="1" dirty="0">
                  <a:solidFill>
                    <a:srgbClr val="000066"/>
                  </a:solidFill>
                  <a:latin typeface="华文中宋" pitchFamily="2" charset="-122"/>
                  <a:ea typeface="华文中宋" pitchFamily="2" charset="-122"/>
                </a:rPr>
                <a:t>     与温度下降速率   </a:t>
              </a:r>
              <a:r>
                <a:rPr lang="en-US" altLang="zh-CN" sz="2400" b="1" dirty="0" smtClean="0">
                  <a:solidFill>
                    <a:srgbClr val="000066"/>
                  </a:solidFill>
                  <a:latin typeface="华文中宋" pitchFamily="2" charset="-122"/>
                  <a:ea typeface="华文中宋" pitchFamily="2" charset="-122"/>
                </a:rPr>
                <a:t>  </a:t>
              </a:r>
              <a:r>
                <a:rPr lang="zh-CN" sz="2400" b="1" dirty="0" smtClean="0">
                  <a:solidFill>
                    <a:srgbClr val="000066"/>
                  </a:solidFill>
                  <a:latin typeface="华文中宋" pitchFamily="2" charset="-122"/>
                  <a:ea typeface="华文中宋" pitchFamily="2" charset="-122"/>
                </a:rPr>
                <a:t> </a:t>
              </a:r>
              <a:r>
                <a:rPr lang="en-US" altLang="zh-CN" sz="2400" b="1" dirty="0" smtClean="0">
                  <a:solidFill>
                    <a:srgbClr val="000066"/>
                  </a:solidFill>
                  <a:latin typeface="华文中宋" pitchFamily="2" charset="-122"/>
                  <a:ea typeface="华文中宋" pitchFamily="2" charset="-122"/>
                </a:rPr>
                <a:t>  </a:t>
              </a:r>
              <a:r>
                <a:rPr lang="zh-CN" sz="2400" b="1" dirty="0" smtClean="0">
                  <a:solidFill>
                    <a:srgbClr val="000066"/>
                  </a:solidFill>
                  <a:latin typeface="华文中宋" pitchFamily="2" charset="-122"/>
                  <a:ea typeface="华文中宋" pitchFamily="2" charset="-122"/>
                </a:rPr>
                <a:t>成正比</a:t>
              </a:r>
              <a:endParaRPr lang="zh-CN" sz="2400" b="1" dirty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endParaRPr>
            </a:p>
          </p:txBody>
        </p:sp>
        <p:graphicFrame>
          <p:nvGraphicFramePr>
            <p:cNvPr id="6" name="Object 6"/>
            <p:cNvGraphicFramePr>
              <a:graphicFrameLocks noChangeAspect="1"/>
            </p:cNvGraphicFramePr>
            <p:nvPr/>
          </p:nvGraphicFramePr>
          <p:xfrm>
            <a:off x="40" y="482"/>
            <a:ext cx="356" cy="502"/>
          </p:xfrm>
          <a:graphic>
            <a:graphicData uri="http://schemas.openxmlformats.org/presentationml/2006/ole">
              <p:oleObj spid="_x0000_s2051" r:id="rId4" imgW="279764" imgH="394213" progId="Equation.DSMT4">
                <p:embed/>
              </p:oleObj>
            </a:graphicData>
          </a:graphic>
        </p:graphicFrame>
        <p:graphicFrame>
          <p:nvGraphicFramePr>
            <p:cNvPr id="7" name="Object 7"/>
            <p:cNvGraphicFramePr>
              <a:graphicFrameLocks noChangeAspect="1"/>
            </p:cNvGraphicFramePr>
            <p:nvPr/>
          </p:nvGraphicFramePr>
          <p:xfrm>
            <a:off x="1844" y="437"/>
            <a:ext cx="359" cy="484"/>
          </p:xfrm>
          <a:graphic>
            <a:graphicData uri="http://schemas.openxmlformats.org/presentationml/2006/ole">
              <p:oleObj spid="_x0000_s2052" r:id="rId5" imgW="292481" imgH="394213" progId="Equation.DSMT4">
                <p:embed/>
              </p:oleObj>
            </a:graphicData>
          </a:graphic>
        </p:graphicFrame>
      </p:grp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73050" y="3362325"/>
            <a:ext cx="292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sz="2400" b="1" dirty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根据牛顿冷却定律有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14282" y="5072074"/>
            <a:ext cx="2801937" cy="83099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Arial" charset="0"/>
            </a:pPr>
            <a:r>
              <a:rPr lang="zh-CN" sz="2400" dirty="0">
                <a:solidFill>
                  <a:schemeClr val="tx2"/>
                </a:solidFill>
                <a:latin typeface="Arial" charset="0"/>
                <a:ea typeface="华文中宋" pitchFamily="2" charset="-122"/>
              </a:rPr>
              <a:t>尺寸相同：</a:t>
            </a:r>
            <a:r>
              <a:rPr lang="zh-CN" altLang="zh-CN" sz="2400" dirty="0">
                <a:solidFill>
                  <a:schemeClr val="tx2"/>
                </a:solidFill>
                <a:latin typeface="Arial" charset="0"/>
                <a:ea typeface="华文中宋" pitchFamily="2" charset="-122"/>
              </a:rPr>
              <a:t>S1=S2</a:t>
            </a:r>
          </a:p>
          <a:p>
            <a:pPr>
              <a:buFont typeface="Arial" charset="0"/>
            </a:pPr>
            <a:r>
              <a:rPr lang="zh-CN" sz="2400" dirty="0">
                <a:solidFill>
                  <a:schemeClr val="tx2"/>
                </a:solidFill>
                <a:latin typeface="Arial" charset="0"/>
                <a:ea typeface="华文中宋" pitchFamily="2" charset="-122"/>
              </a:rPr>
              <a:t>环境相同：</a:t>
            </a:r>
            <a:r>
              <a:rPr lang="zh-CN" altLang="zh-CN" sz="2400" dirty="0">
                <a:solidFill>
                  <a:schemeClr val="tx2"/>
                </a:solidFill>
                <a:latin typeface="Arial" charset="0"/>
                <a:ea typeface="华文中宋" pitchFamily="2" charset="-122"/>
              </a:rPr>
              <a:t>a1=a2</a:t>
            </a: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3016219" y="5335588"/>
            <a:ext cx="827119" cy="288925"/>
          </a:xfrm>
          <a:prstGeom prst="rightArrow">
            <a:avLst>
              <a:gd name="adj1" fmla="val 50000"/>
              <a:gd name="adj2" fmla="val 83929"/>
            </a:avLst>
          </a:prstGeom>
          <a:gradFill rotWithShape="1">
            <a:gsLst>
              <a:gs pos="0">
                <a:srgbClr val="00B8B4"/>
              </a:gs>
              <a:gs pos="100000">
                <a:schemeClr val="bg1"/>
              </a:gs>
            </a:gsLst>
            <a:lin ang="5400000" scaled="1"/>
          </a:gradFill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>
              <a:solidFill>
                <a:srgbClr val="006666"/>
              </a:solidFill>
            </a:endParaRPr>
          </a:p>
        </p:txBody>
      </p:sp>
      <p:graphicFrame>
        <p:nvGraphicFramePr>
          <p:cNvPr id="11" name="Object 11"/>
          <p:cNvGraphicFramePr>
            <a:graphicFrameLocks noChangeAspect="1"/>
          </p:cNvGraphicFramePr>
          <p:nvPr/>
        </p:nvGraphicFramePr>
        <p:xfrm>
          <a:off x="3843338" y="4691063"/>
          <a:ext cx="3324225" cy="1546225"/>
        </p:xfrm>
        <a:graphic>
          <a:graphicData uri="http://schemas.openxmlformats.org/presentationml/2006/ole">
            <p:oleObj spid="_x0000_s2053" r:id="rId6" imgW="1638300" imgH="762000" progId="Equation.DSMT4">
              <p:embed/>
            </p:oleObj>
          </a:graphicData>
        </a:graphic>
      </p:graphicFrame>
      <p:sp>
        <p:nvSpPr>
          <p:cNvPr id="12" name="Line 12"/>
          <p:cNvSpPr>
            <a:spLocks noChangeShapeType="1"/>
          </p:cNvSpPr>
          <p:nvPr/>
        </p:nvSpPr>
        <p:spPr bwMode="auto">
          <a:xfrm flipV="1">
            <a:off x="5867400" y="4827588"/>
            <a:ext cx="1081088" cy="3254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7019925" y="4451350"/>
            <a:ext cx="161766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Arial" charset="0"/>
            </a:pPr>
            <a:r>
              <a:rPr lang="zh-CN" sz="2000" b="1" dirty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样品</a:t>
            </a:r>
            <a:r>
              <a:rPr lang="zh-CN" altLang="zh-CN" sz="2000" b="1" dirty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1</a:t>
            </a:r>
            <a:r>
              <a:rPr lang="zh-CN" sz="2000" b="1" dirty="0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的</a:t>
            </a:r>
            <a:r>
              <a:rPr lang="zh-CN" altLang="en-US" sz="2000" b="1" dirty="0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冷却</a:t>
            </a:r>
            <a:r>
              <a:rPr lang="zh-CN" sz="2000" b="1" dirty="0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速率</a:t>
            </a:r>
            <a:endParaRPr lang="zh-CN" sz="2000" b="1" dirty="0">
              <a:solidFill>
                <a:srgbClr val="000066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7275513" y="5373688"/>
            <a:ext cx="161766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sz="2000" b="1" dirty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样品</a:t>
            </a:r>
            <a:r>
              <a:rPr lang="zh-CN" altLang="zh-CN" sz="2000" b="1" dirty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2</a:t>
            </a:r>
            <a:r>
              <a:rPr lang="zh-CN" sz="2000" b="1" dirty="0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的</a:t>
            </a:r>
            <a:r>
              <a:rPr lang="zh-CN" altLang="en-US" sz="2000" b="1" dirty="0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冷却</a:t>
            </a:r>
            <a:r>
              <a:rPr lang="zh-CN" sz="2000" b="1" dirty="0" smtClean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速率</a:t>
            </a:r>
            <a:endParaRPr lang="zh-CN" sz="2000" b="1" dirty="0">
              <a:solidFill>
                <a:srgbClr val="000066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5" name="未知"/>
          <p:cNvSpPr>
            <a:spLocks/>
          </p:cNvSpPr>
          <p:nvPr/>
        </p:nvSpPr>
        <p:spPr bwMode="auto">
          <a:xfrm>
            <a:off x="5867400" y="5624513"/>
            <a:ext cx="1408113" cy="142875"/>
          </a:xfrm>
          <a:custGeom>
            <a:avLst/>
            <a:gdLst>
              <a:gd name="T0" fmla="*/ 0 w 251"/>
              <a:gd name="T1" fmla="*/ 142875 h 92"/>
              <a:gd name="T2" fmla="*/ 1408113 w 251"/>
              <a:gd name="T3" fmla="*/ 0 h 9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51" h="92">
                <a:moveTo>
                  <a:pt x="0" y="92"/>
                </a:moveTo>
                <a:lnTo>
                  <a:pt x="251" y="0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3273425" y="2717800"/>
            <a:ext cx="4002088" cy="1785938"/>
            <a:chOff x="0" y="0"/>
            <a:chExt cx="2521" cy="1125"/>
          </a:xfrm>
        </p:grpSpPr>
        <p:grpSp>
          <p:nvGrpSpPr>
            <p:cNvPr id="17" name="Group 17"/>
            <p:cNvGrpSpPr>
              <a:grpSpLocks/>
            </p:cNvGrpSpPr>
            <p:nvPr/>
          </p:nvGrpSpPr>
          <p:grpSpPr bwMode="auto">
            <a:xfrm>
              <a:off x="90" y="0"/>
              <a:ext cx="2431" cy="1125"/>
              <a:chOff x="0" y="0"/>
              <a:chExt cx="2431" cy="1125"/>
            </a:xfrm>
          </p:grpSpPr>
          <p:graphicFrame>
            <p:nvGraphicFramePr>
              <p:cNvPr id="19" name="Object 18"/>
              <p:cNvGraphicFramePr>
                <a:graphicFrameLocks noChangeAspect="1"/>
              </p:cNvGraphicFramePr>
              <p:nvPr/>
            </p:nvGraphicFramePr>
            <p:xfrm>
              <a:off x="662" y="0"/>
              <a:ext cx="1769" cy="573"/>
            </p:xfrm>
            <a:graphic>
              <a:graphicData uri="http://schemas.openxmlformats.org/presentationml/2006/ole">
                <p:oleObj spid="_x0000_s2054" r:id="rId7" imgW="1334079" imgH="431987" progId="Equation.DSMT4">
                  <p:embed/>
                </p:oleObj>
              </a:graphicData>
            </a:graphic>
          </p:graphicFrame>
          <p:graphicFrame>
            <p:nvGraphicFramePr>
              <p:cNvPr id="20" name="Object 19"/>
              <p:cNvGraphicFramePr>
                <a:graphicFrameLocks noChangeAspect="1"/>
              </p:cNvGraphicFramePr>
              <p:nvPr/>
            </p:nvGraphicFramePr>
            <p:xfrm>
              <a:off x="662" y="573"/>
              <a:ext cx="1769" cy="552"/>
            </p:xfrm>
            <a:graphic>
              <a:graphicData uri="http://schemas.openxmlformats.org/presentationml/2006/ole">
                <p:oleObj spid="_x0000_s2055" r:id="rId8" imgW="1384901" imgH="431987" progId="Equation.DSMT4">
                  <p:embed/>
                </p:oleObj>
              </a:graphicData>
            </a:graphic>
          </p:graphicFrame>
          <p:sp>
            <p:nvSpPr>
              <p:cNvPr id="21" name="Rectangle 20"/>
              <p:cNvSpPr>
                <a:spLocks noChangeArrowheads="1"/>
              </p:cNvSpPr>
              <p:nvPr/>
            </p:nvSpPr>
            <p:spPr bwMode="auto">
              <a:xfrm>
                <a:off x="0" y="142"/>
                <a:ext cx="818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sz="2400" b="1" dirty="0">
                    <a:latin typeface="华文中宋" pitchFamily="2" charset="-122"/>
                    <a:ea typeface="华文中宋" pitchFamily="2" charset="-122"/>
                  </a:rPr>
                  <a:t>样品</a:t>
                </a:r>
                <a:r>
                  <a:rPr lang="zh-CN" altLang="zh-CN" sz="2400" b="1" dirty="0">
                    <a:latin typeface="华文中宋" pitchFamily="2" charset="-122"/>
                    <a:ea typeface="华文中宋" pitchFamily="2" charset="-122"/>
                  </a:rPr>
                  <a:t>1</a:t>
                </a:r>
                <a:r>
                  <a:rPr lang="zh-CN" sz="2400" b="1" dirty="0">
                    <a:latin typeface="华文中宋" pitchFamily="2" charset="-122"/>
                    <a:ea typeface="华文中宋" pitchFamily="2" charset="-122"/>
                  </a:rPr>
                  <a:t>：</a:t>
                </a:r>
              </a:p>
            </p:txBody>
          </p:sp>
          <p:sp>
            <p:nvSpPr>
              <p:cNvPr id="22" name="Rectangle 21"/>
              <p:cNvSpPr>
                <a:spLocks noChangeArrowheads="1"/>
              </p:cNvSpPr>
              <p:nvPr/>
            </p:nvSpPr>
            <p:spPr bwMode="auto">
              <a:xfrm>
                <a:off x="0" y="595"/>
                <a:ext cx="818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zh-CN" sz="2400" b="1" dirty="0">
                    <a:latin typeface="华文中宋" pitchFamily="2" charset="-122"/>
                    <a:ea typeface="华文中宋" pitchFamily="2" charset="-122"/>
                  </a:rPr>
                  <a:t>样品</a:t>
                </a:r>
                <a:r>
                  <a:rPr lang="zh-CN" altLang="zh-CN" sz="2400" b="1" dirty="0">
                    <a:latin typeface="华文中宋" pitchFamily="2" charset="-122"/>
                    <a:ea typeface="华文中宋" pitchFamily="2" charset="-122"/>
                  </a:rPr>
                  <a:t>2</a:t>
                </a:r>
                <a:r>
                  <a:rPr lang="zh-CN" sz="2400" b="1" dirty="0">
                    <a:latin typeface="华文中宋" pitchFamily="2" charset="-122"/>
                    <a:ea typeface="华文中宋" pitchFamily="2" charset="-122"/>
                  </a:rPr>
                  <a:t>：</a:t>
                </a:r>
              </a:p>
            </p:txBody>
          </p:sp>
        </p:grpSp>
        <p:sp>
          <p:nvSpPr>
            <p:cNvPr id="18" name="AutoShape 22"/>
            <p:cNvSpPr>
              <a:spLocks/>
            </p:cNvSpPr>
            <p:nvPr/>
          </p:nvSpPr>
          <p:spPr bwMode="auto">
            <a:xfrm>
              <a:off x="0" y="307"/>
              <a:ext cx="90" cy="553"/>
            </a:xfrm>
            <a:prstGeom prst="leftBrace">
              <a:avLst>
                <a:gd name="adj1" fmla="val 51204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/>
          <p:nvPr/>
        </p:nvSpPr>
        <p:spPr>
          <a:xfrm>
            <a:off x="340858" y="71414"/>
            <a:ext cx="7731604" cy="707886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4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 实验原理</a:t>
            </a:r>
            <a:r>
              <a:rPr lang="en-US" altLang="zh-CN" sz="4000" b="1" dirty="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en-US" altLang="zh-CN" sz="2400" b="1" dirty="0" smtClean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</a:t>
            </a:r>
            <a:r>
              <a:rPr lang="zh-CN" altLang="zh-CN" sz="2400" b="1" dirty="0" smtClean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比热容的测量原理与方法</a:t>
            </a:r>
            <a:endParaRPr lang="zh-CN" altLang="en-US" sz="2400" b="1" dirty="0">
              <a:solidFill>
                <a:srgbClr val="00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Object 2"/>
          <p:cNvGraphicFramePr>
            <a:graphicFrameLocks noChangeAspect="1"/>
          </p:cNvGraphicFramePr>
          <p:nvPr/>
        </p:nvGraphicFramePr>
        <p:xfrm>
          <a:off x="1357290" y="1142984"/>
          <a:ext cx="3760787" cy="1546225"/>
        </p:xfrm>
        <a:graphic>
          <a:graphicData uri="http://schemas.openxmlformats.org/presentationml/2006/ole">
            <p:oleObj spid="_x0000_s3077" r:id="rId3" imgW="1854200" imgH="762000" progId="Equation.DSMT4">
              <p:embed/>
            </p:oleObj>
          </a:graphicData>
        </a:graphic>
      </p:graphicFrame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323850" y="3662363"/>
            <a:ext cx="88201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zh-CN" b="1" dirty="0">
                <a:solidFill>
                  <a:srgbClr val="000066"/>
                </a:solidFill>
                <a:latin typeface="华文中宋" pitchFamily="2" charset="-122"/>
              </a:rPr>
              <a:t>   </a:t>
            </a:r>
            <a:r>
              <a:rPr lang="zh-CN" sz="2400" b="1" dirty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分别测量</a:t>
            </a:r>
            <a:r>
              <a:rPr lang="zh-CN" altLang="zh-CN" sz="2400" b="1" dirty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100℃</a:t>
            </a:r>
            <a:r>
              <a:rPr lang="zh-CN" sz="2400" b="1" dirty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时</a:t>
            </a:r>
            <a:r>
              <a:rPr lang="zh-CN" altLang="zh-CN" sz="2400" b="1" dirty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Cu </a:t>
            </a:r>
            <a:r>
              <a:rPr lang="zh-CN" sz="2400" b="1" dirty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、</a:t>
            </a:r>
            <a:r>
              <a:rPr lang="zh-CN" altLang="zh-CN" sz="2400" b="1" dirty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Fe</a:t>
            </a:r>
            <a:r>
              <a:rPr lang="zh-CN" sz="2400" b="1" dirty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、</a:t>
            </a:r>
            <a:r>
              <a:rPr lang="zh-CN" altLang="zh-CN" sz="2400" b="1" dirty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Al</a:t>
            </a:r>
            <a:r>
              <a:rPr lang="zh-CN" sz="2400" b="1" dirty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的降温速率</a:t>
            </a:r>
            <a:r>
              <a:rPr lang="zh-CN" altLang="zh-CN" sz="2400" b="1" dirty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,</a:t>
            </a:r>
            <a:r>
              <a:rPr lang="zh-CN" sz="2400" b="1" dirty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即可求用（</a:t>
            </a:r>
            <a:r>
              <a:rPr lang="zh-CN" altLang="zh-CN" sz="2400" b="1" dirty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3</a:t>
            </a:r>
            <a:r>
              <a:rPr lang="zh-CN" sz="2400" b="1" dirty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）式算出</a:t>
            </a:r>
            <a:r>
              <a:rPr lang="zh-CN" altLang="zh-CN" sz="2400" b="1" dirty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Fe</a:t>
            </a:r>
            <a:r>
              <a:rPr lang="zh-CN" sz="2400" b="1" dirty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、</a:t>
            </a:r>
            <a:r>
              <a:rPr lang="zh-CN" altLang="zh-CN" sz="2400" b="1" dirty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Al</a:t>
            </a:r>
            <a:r>
              <a:rPr lang="zh-CN" sz="2400" b="1" dirty="0">
                <a:solidFill>
                  <a:srgbClr val="000066"/>
                </a:solidFill>
                <a:latin typeface="华文中宋" pitchFamily="2" charset="-122"/>
                <a:ea typeface="华文中宋" pitchFamily="2" charset="-122"/>
              </a:rPr>
              <a:t>的比热容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827088" y="2997200"/>
            <a:ext cx="35702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Arial" charset="0"/>
            </a:pPr>
            <a:r>
              <a:rPr lang="zh-CN" sz="2400" b="1" dirty="0">
                <a:solidFill>
                  <a:srgbClr val="006666"/>
                </a:solidFill>
                <a:latin typeface="华文中宋" pitchFamily="2" charset="-122"/>
                <a:ea typeface="华文中宋" pitchFamily="2" charset="-122"/>
              </a:rPr>
              <a:t>本实验温度用热电偶测量</a:t>
            </a:r>
          </a:p>
        </p:txBody>
      </p:sp>
      <p:grpSp>
        <p:nvGrpSpPr>
          <p:cNvPr id="15" name="Group 6"/>
          <p:cNvGrpSpPr>
            <a:grpSpLocks/>
          </p:cNvGrpSpPr>
          <p:nvPr/>
        </p:nvGrpSpPr>
        <p:grpSpPr bwMode="auto">
          <a:xfrm>
            <a:off x="250825" y="4783138"/>
            <a:ext cx="8820150" cy="1309687"/>
            <a:chOff x="0" y="0"/>
            <a:chExt cx="5556" cy="825"/>
          </a:xfrm>
        </p:grpSpPr>
        <p:sp>
          <p:nvSpPr>
            <p:cNvPr id="16" name="Rectangle 7"/>
            <p:cNvSpPr>
              <a:spLocks noChangeArrowheads="1"/>
            </p:cNvSpPr>
            <p:nvPr/>
          </p:nvSpPr>
          <p:spPr bwMode="auto">
            <a:xfrm>
              <a:off x="0" y="0"/>
              <a:ext cx="5556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buFont typeface="Arial" charset="0"/>
              </a:pPr>
              <a:r>
                <a:rPr lang="zh-CN" altLang="zh-CN" b="1" dirty="0">
                  <a:solidFill>
                    <a:srgbClr val="000066"/>
                  </a:solidFill>
                  <a:latin typeface="华文中宋" pitchFamily="2" charset="-122"/>
                </a:rPr>
                <a:t>    </a:t>
              </a:r>
              <a:r>
                <a:rPr lang="zh-CN" sz="2400" b="1" dirty="0">
                  <a:solidFill>
                    <a:srgbClr val="000066"/>
                  </a:solidFill>
                  <a:latin typeface="华文中宋" pitchFamily="2" charset="-122"/>
                  <a:ea typeface="华文中宋" pitchFamily="2" charset="-122"/>
                </a:rPr>
                <a:t>降温速率测量方法：记录样品从</a:t>
              </a:r>
              <a:r>
                <a:rPr lang="zh-CN" altLang="zh-CN" sz="2400" b="1" dirty="0">
                  <a:solidFill>
                    <a:srgbClr val="000066"/>
                  </a:solidFill>
                  <a:latin typeface="华文中宋" pitchFamily="2" charset="-122"/>
                  <a:ea typeface="华文中宋" pitchFamily="2" charset="-122"/>
                </a:rPr>
                <a:t>102 ℃</a:t>
              </a:r>
              <a:r>
                <a:rPr lang="zh-CN" sz="2400" b="1" dirty="0">
                  <a:solidFill>
                    <a:srgbClr val="000066"/>
                  </a:solidFill>
                  <a:latin typeface="华文中宋" pitchFamily="2" charset="-122"/>
                  <a:ea typeface="华文中宋" pitchFamily="2" charset="-122"/>
                </a:rPr>
                <a:t>（</a:t>
              </a:r>
              <a:r>
                <a:rPr lang="zh-CN" altLang="zh-CN" sz="2400" b="1" dirty="0">
                  <a:solidFill>
                    <a:srgbClr val="000066"/>
                  </a:solidFill>
                  <a:latin typeface="华文中宋" pitchFamily="2" charset="-122"/>
                  <a:ea typeface="华文中宋" pitchFamily="2" charset="-122"/>
                </a:rPr>
                <a:t>4.37mV)</a:t>
              </a:r>
              <a:r>
                <a:rPr lang="zh-CN" sz="2400" b="1" dirty="0">
                  <a:solidFill>
                    <a:srgbClr val="000066"/>
                  </a:solidFill>
                  <a:latin typeface="华文中宋" pitchFamily="2" charset="-122"/>
                  <a:ea typeface="华文中宋" pitchFamily="2" charset="-122"/>
                </a:rPr>
                <a:t>降温到</a:t>
              </a:r>
            </a:p>
            <a:p>
              <a:pPr>
                <a:lnSpc>
                  <a:spcPct val="150000"/>
                </a:lnSpc>
                <a:buFont typeface="Arial" charset="0"/>
              </a:pPr>
              <a:r>
                <a:rPr lang="zh-CN" altLang="zh-CN" sz="2400" b="1" dirty="0">
                  <a:solidFill>
                    <a:srgbClr val="000066"/>
                  </a:solidFill>
                  <a:latin typeface="华文中宋" pitchFamily="2" charset="-122"/>
                  <a:ea typeface="华文中宋" pitchFamily="2" charset="-122"/>
                </a:rPr>
                <a:t>98 ℃(4.18mV)</a:t>
              </a:r>
              <a:r>
                <a:rPr lang="zh-CN" sz="2400" b="1" dirty="0">
                  <a:solidFill>
                    <a:srgbClr val="000066"/>
                  </a:solidFill>
                  <a:latin typeface="华文中宋" pitchFamily="2" charset="-122"/>
                  <a:ea typeface="华文中宋" pitchFamily="2" charset="-122"/>
                </a:rPr>
                <a:t>所需要的时间求出</a:t>
              </a:r>
            </a:p>
          </p:txBody>
        </p:sp>
        <p:graphicFrame>
          <p:nvGraphicFramePr>
            <p:cNvPr id="17" name="Object 8"/>
            <p:cNvGraphicFramePr>
              <a:graphicFrameLocks noChangeAspect="1"/>
            </p:cNvGraphicFramePr>
            <p:nvPr/>
          </p:nvGraphicFramePr>
          <p:xfrm>
            <a:off x="2948" y="322"/>
            <a:ext cx="341" cy="503"/>
          </p:xfrm>
          <a:graphic>
            <a:graphicData uri="http://schemas.openxmlformats.org/presentationml/2006/ole">
              <p:oleObj spid="_x0000_s3079" r:id="rId4" imgW="266816" imgH="393871" progId="Equation.DSMT4">
                <p:embed/>
              </p:oleObj>
            </a:graphicData>
          </a:graphic>
        </p:graphicFrame>
      </p:grp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/>
          <p:nvPr/>
        </p:nvSpPr>
        <p:spPr>
          <a:xfrm>
            <a:off x="337237" y="88325"/>
            <a:ext cx="3414717" cy="707886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4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 实验内容</a:t>
            </a:r>
            <a:endParaRPr lang="zh-CN" altLang="en-US" sz="3200" b="1" dirty="0">
              <a:solidFill>
                <a:srgbClr val="00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73050" y="896938"/>
            <a:ext cx="58480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 sz="2400" b="1" dirty="0">
                <a:solidFill>
                  <a:srgbClr val="000066"/>
                </a:solidFill>
                <a:latin typeface="Arial" charset="0"/>
                <a:ea typeface="华文中宋" pitchFamily="2" charset="-122"/>
              </a:rPr>
              <a:t>1</a:t>
            </a:r>
            <a:r>
              <a:rPr lang="zh-CN" sz="2400" b="1" dirty="0">
                <a:solidFill>
                  <a:srgbClr val="000066"/>
                </a:solidFill>
                <a:latin typeface="Arial" charset="0"/>
                <a:ea typeface="华文中宋" pitchFamily="2" charset="-122"/>
              </a:rPr>
              <a:t>、用比较法测量</a:t>
            </a:r>
            <a:r>
              <a:rPr lang="zh-CN" altLang="zh-CN" sz="2400" b="1" dirty="0">
                <a:solidFill>
                  <a:srgbClr val="000066"/>
                </a:solidFill>
                <a:latin typeface="Arial" charset="0"/>
                <a:ea typeface="华文中宋" pitchFamily="2" charset="-122"/>
              </a:rPr>
              <a:t>100℃</a:t>
            </a:r>
            <a:r>
              <a:rPr lang="zh-CN" sz="2400" b="1" dirty="0">
                <a:solidFill>
                  <a:srgbClr val="000066"/>
                </a:solidFill>
                <a:latin typeface="Arial" charset="0"/>
                <a:ea typeface="华文中宋" pitchFamily="2" charset="-122"/>
              </a:rPr>
              <a:t>时</a:t>
            </a:r>
            <a:r>
              <a:rPr lang="zh-CN" altLang="zh-CN" sz="2400" b="1" dirty="0">
                <a:solidFill>
                  <a:srgbClr val="000066"/>
                </a:solidFill>
                <a:latin typeface="Arial" charset="0"/>
                <a:ea typeface="华文中宋" pitchFamily="2" charset="-122"/>
              </a:rPr>
              <a:t>Fe</a:t>
            </a:r>
            <a:r>
              <a:rPr lang="zh-CN" sz="2400" b="1" dirty="0">
                <a:solidFill>
                  <a:srgbClr val="000066"/>
                </a:solidFill>
                <a:latin typeface="Arial" charset="0"/>
                <a:ea typeface="华文中宋" pitchFamily="2" charset="-122"/>
              </a:rPr>
              <a:t>和</a:t>
            </a:r>
            <a:r>
              <a:rPr lang="zh-CN" altLang="zh-CN" sz="2400" b="1" dirty="0">
                <a:solidFill>
                  <a:srgbClr val="000066"/>
                </a:solidFill>
                <a:latin typeface="Arial" charset="0"/>
                <a:ea typeface="华文中宋" pitchFamily="2" charset="-122"/>
              </a:rPr>
              <a:t>Al</a:t>
            </a:r>
            <a:r>
              <a:rPr lang="zh-CN" sz="2400" b="1" dirty="0">
                <a:solidFill>
                  <a:srgbClr val="000066"/>
                </a:solidFill>
                <a:latin typeface="Arial" charset="0"/>
                <a:ea typeface="华文中宋" pitchFamily="2" charset="-122"/>
              </a:rPr>
              <a:t>的比热容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590550" y="1531938"/>
          <a:ext cx="2287588" cy="1852612"/>
        </p:xfrm>
        <a:graphic>
          <a:graphicData uri="http://schemas.openxmlformats.org/presentationml/2006/ole">
            <p:oleObj spid="_x0000_s4098" name="Equation" r:id="rId3" imgW="1130040" imgH="914400" progId="Equation.DSMT4">
              <p:embed/>
            </p:oleObj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6168232" y="1557338"/>
          <a:ext cx="2855912" cy="925512"/>
        </p:xfrm>
        <a:graphic>
          <a:graphicData uri="http://schemas.openxmlformats.org/presentationml/2006/ole">
            <p:oleObj spid="_x0000_s4099" r:id="rId4" imgW="1410925" imgH="457597" progId="Equation.DSMT4">
              <p:embed/>
            </p:oleObj>
          </a:graphicData>
        </a:graphic>
      </p:graphicFrame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3075" y="3860800"/>
            <a:ext cx="7123113" cy="245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4100" name="Object 6"/>
          <p:cNvGraphicFramePr>
            <a:graphicFrameLocks noChangeAspect="1"/>
          </p:cNvGraphicFramePr>
          <p:nvPr/>
        </p:nvGraphicFramePr>
        <p:xfrm>
          <a:off x="3473450" y="1557338"/>
          <a:ext cx="2292350" cy="1801812"/>
        </p:xfrm>
        <a:graphic>
          <a:graphicData uri="http://schemas.openxmlformats.org/presentationml/2006/ole">
            <p:oleObj spid="_x0000_s4100" name="Equation" r:id="rId6" imgW="1130040" imgH="888840" progId="Equation.DSMT4">
              <p:embed/>
            </p:oleObj>
          </a:graphicData>
        </a:graphic>
      </p:graphicFrame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/>
          <p:nvPr/>
        </p:nvSpPr>
        <p:spPr>
          <a:xfrm>
            <a:off x="337237" y="88325"/>
            <a:ext cx="3262432" cy="707886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4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三、实验内容</a:t>
            </a:r>
            <a:endParaRPr lang="zh-CN" altLang="en-US" sz="3200" b="1" dirty="0">
              <a:solidFill>
                <a:srgbClr val="00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73050" y="1127770"/>
            <a:ext cx="81531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 sz="2400" b="1" dirty="0">
                <a:solidFill>
                  <a:srgbClr val="000066"/>
                </a:solidFill>
                <a:latin typeface="Arial" charset="0"/>
                <a:ea typeface="华文中宋" pitchFamily="2" charset="-122"/>
              </a:rPr>
              <a:t>2、测量Cu的温度对时间的冷却规律（</a:t>
            </a:r>
            <a:r>
              <a:rPr lang="zh-CN" sz="2400" b="1" dirty="0">
                <a:solidFill>
                  <a:schemeClr val="hlink"/>
                </a:solidFill>
                <a:latin typeface="Arial" charset="0"/>
                <a:ea typeface="华文中宋" pitchFamily="2" charset="-122"/>
              </a:rPr>
              <a:t>按下表的时间间隔</a:t>
            </a:r>
            <a:r>
              <a:rPr lang="zh-CN" altLang="zh-CN" sz="2400" b="1" dirty="0">
                <a:solidFill>
                  <a:srgbClr val="000066"/>
                </a:solidFill>
                <a:latin typeface="Arial" charset="0"/>
                <a:ea typeface="华文中宋" pitchFamily="2" charset="-122"/>
              </a:rPr>
              <a:t>）</a:t>
            </a:r>
          </a:p>
        </p:txBody>
      </p:sp>
      <p:graphicFrame>
        <p:nvGraphicFramePr>
          <p:cNvPr id="5" name="Group 3"/>
          <p:cNvGraphicFramePr>
            <a:graphicFrameLocks noGrp="1"/>
          </p:cNvGraphicFramePr>
          <p:nvPr/>
        </p:nvGraphicFramePr>
        <p:xfrm>
          <a:off x="1042988" y="1951038"/>
          <a:ext cx="6697662" cy="2170749"/>
        </p:xfrm>
        <a:graphic>
          <a:graphicData uri="http://schemas.openxmlformats.org/drawingml/2006/table">
            <a:tbl>
              <a:tblPr/>
              <a:tblGrid>
                <a:gridCol w="744537"/>
                <a:gridCol w="742950"/>
                <a:gridCol w="744538"/>
                <a:gridCol w="746125"/>
                <a:gridCol w="741362"/>
                <a:gridCol w="746125"/>
                <a:gridCol w="744538"/>
                <a:gridCol w="742950"/>
                <a:gridCol w="744537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时  间</a:t>
                      </a:r>
                      <a:endParaRPr kumimoji="0" 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中宋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（</a:t>
                      </a:r>
                      <a:r>
                        <a:rPr kumimoji="0" lang="zh-CN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）</a:t>
                      </a:r>
                      <a:endParaRPr kumimoji="0" 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15</a:t>
                      </a: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30</a:t>
                      </a: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45</a:t>
                      </a: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60</a:t>
                      </a: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75</a:t>
                      </a: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90</a:t>
                      </a: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105</a:t>
                      </a: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电压（</a:t>
                      </a:r>
                      <a:r>
                        <a:rPr kumimoji="0" lang="zh-CN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mV</a:t>
                      </a:r>
                      <a:r>
                        <a:rPr kumimoji="0" 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）</a:t>
                      </a:r>
                      <a:endParaRPr kumimoji="0" 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r>
                        <a:rPr kumimoji="0" lang="zh-CN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.00</a:t>
                      </a: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时  间</a:t>
                      </a:r>
                      <a:endParaRPr kumimoji="0" 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中宋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（</a:t>
                      </a:r>
                      <a:r>
                        <a:rPr kumimoji="0" lang="zh-CN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）</a:t>
                      </a:r>
                      <a:endParaRPr kumimoji="0" 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125</a:t>
                      </a: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150</a:t>
                      </a: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200</a:t>
                      </a: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250</a:t>
                      </a: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300</a:t>
                      </a: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400</a:t>
                      </a: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500</a:t>
                      </a: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600</a:t>
                      </a: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电压（</a:t>
                      </a:r>
                      <a:r>
                        <a:rPr kumimoji="0" lang="zh-CN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mV</a:t>
                      </a:r>
                      <a:r>
                        <a:rPr kumimoji="0" 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）</a:t>
                      </a:r>
                      <a:endParaRPr kumimoji="0" 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/>
          <p:nvPr/>
        </p:nvSpPr>
        <p:spPr>
          <a:xfrm>
            <a:off x="337237" y="88325"/>
            <a:ext cx="5769528" cy="707886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4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</a:t>
            </a:r>
            <a:r>
              <a:rPr lang="zh-CN" altLang="en-US" sz="4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实验仪器</a:t>
            </a:r>
            <a:r>
              <a:rPr lang="en-US" altLang="zh-CN" sz="4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3200" b="1" dirty="0" smtClean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</a:t>
            </a:r>
            <a:r>
              <a:rPr lang="zh-CN" altLang="en-US" sz="3200" b="1" dirty="0" smtClean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沧海校区</a:t>
            </a:r>
            <a:endParaRPr lang="zh-CN" altLang="en-US" sz="3200" b="1" dirty="0">
              <a:solidFill>
                <a:srgbClr val="00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196850" y="1268413"/>
            <a:ext cx="8640763" cy="5256212"/>
            <a:chOff x="0" y="0"/>
            <a:chExt cx="8640960" cy="5256584"/>
          </a:xfrm>
        </p:grpSpPr>
        <p:pic>
          <p:nvPicPr>
            <p:cNvPr id="4" name="Picture 13" descr="C:\Documents and Settings\Administrator\桌面\IMG_20140307_162940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0"/>
              <a:ext cx="8640960" cy="52565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AutoShape 6"/>
            <p:cNvSpPr>
              <a:spLocks noChangeArrowheads="1"/>
            </p:cNvSpPr>
            <p:nvPr/>
          </p:nvSpPr>
          <p:spPr bwMode="auto">
            <a:xfrm>
              <a:off x="6951505" y="1621284"/>
              <a:ext cx="1456024" cy="647700"/>
            </a:xfrm>
            <a:prstGeom prst="wedgeEllipseCallout">
              <a:avLst>
                <a:gd name="adj1" fmla="val -78222"/>
                <a:gd name="adj2" fmla="val 63269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zh-CN" sz="1800" b="1">
                  <a:ea typeface="宋体" charset="-122"/>
                </a:rPr>
                <a:t>防护罩</a:t>
              </a:r>
            </a:p>
          </p:txBody>
        </p:sp>
        <p:sp>
          <p:nvSpPr>
            <p:cNvPr id="6" name="AutoShape 7"/>
            <p:cNvSpPr>
              <a:spLocks noChangeArrowheads="1"/>
            </p:cNvSpPr>
            <p:nvPr/>
          </p:nvSpPr>
          <p:spPr bwMode="auto">
            <a:xfrm>
              <a:off x="4021655" y="0"/>
              <a:ext cx="1223962" cy="863600"/>
            </a:xfrm>
            <a:prstGeom prst="wedgeEllipseCallout">
              <a:avLst>
                <a:gd name="adj1" fmla="val -20333"/>
                <a:gd name="adj2" fmla="val 186773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zh-CN" sz="1800" b="1">
                  <a:ea typeface="宋体" charset="-122"/>
                </a:rPr>
                <a:t>杜瓦瓶</a:t>
              </a:r>
            </a:p>
          </p:txBody>
        </p:sp>
        <p:sp>
          <p:nvSpPr>
            <p:cNvPr id="7" name="AutoShape 8"/>
            <p:cNvSpPr>
              <a:spLocks noChangeArrowheads="1"/>
            </p:cNvSpPr>
            <p:nvPr/>
          </p:nvSpPr>
          <p:spPr bwMode="auto">
            <a:xfrm>
              <a:off x="7180624" y="70817"/>
              <a:ext cx="1424593" cy="792783"/>
            </a:xfrm>
            <a:prstGeom prst="wedgeEllipseCallout">
              <a:avLst>
                <a:gd name="adj1" fmla="val -112296"/>
                <a:gd name="adj2" fmla="val 149963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zh-CN" sz="1800" b="1">
                  <a:ea typeface="宋体" charset="-122"/>
                </a:rPr>
                <a:t>电烙铁</a:t>
              </a:r>
            </a:p>
          </p:txBody>
        </p:sp>
        <p:sp>
          <p:nvSpPr>
            <p:cNvPr id="8" name="AutoShape 9"/>
            <p:cNvSpPr>
              <a:spLocks noChangeArrowheads="1"/>
            </p:cNvSpPr>
            <p:nvPr/>
          </p:nvSpPr>
          <p:spPr bwMode="auto">
            <a:xfrm>
              <a:off x="7180624" y="2999655"/>
              <a:ext cx="1292264" cy="647700"/>
            </a:xfrm>
            <a:prstGeom prst="wedgeEllipseCallout">
              <a:avLst>
                <a:gd name="adj1" fmla="val -76296"/>
                <a:gd name="adj2" fmla="val -39644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zh-CN" sz="1800" b="1">
                  <a:ea typeface="宋体" charset="-122"/>
                </a:rPr>
                <a:t>样品室</a:t>
              </a:r>
            </a:p>
          </p:txBody>
        </p:sp>
        <p:sp>
          <p:nvSpPr>
            <p:cNvPr id="9" name="AutoShape 10"/>
            <p:cNvSpPr>
              <a:spLocks noChangeArrowheads="1"/>
            </p:cNvSpPr>
            <p:nvPr/>
          </p:nvSpPr>
          <p:spPr bwMode="auto">
            <a:xfrm>
              <a:off x="342633" y="1451336"/>
              <a:ext cx="1295400" cy="576263"/>
            </a:xfrm>
            <a:prstGeom prst="wedgeEllipseCallout">
              <a:avLst>
                <a:gd name="adj1" fmla="val 6130"/>
                <a:gd name="adj2" fmla="val 241736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zh-CN" sz="1800" b="1">
                  <a:ea typeface="宋体" charset="-122"/>
                </a:rPr>
                <a:t>热电势</a:t>
              </a:r>
            </a:p>
          </p:txBody>
        </p:sp>
        <p:sp>
          <p:nvSpPr>
            <p:cNvPr id="10" name="AutoShape 11"/>
            <p:cNvSpPr>
              <a:spLocks noChangeArrowheads="1"/>
            </p:cNvSpPr>
            <p:nvPr/>
          </p:nvSpPr>
          <p:spPr bwMode="auto">
            <a:xfrm>
              <a:off x="1998073" y="1347990"/>
              <a:ext cx="1225550" cy="503238"/>
            </a:xfrm>
            <a:prstGeom prst="wedgeEllipseCallout">
              <a:avLst>
                <a:gd name="adj1" fmla="val -130"/>
                <a:gd name="adj2" fmla="val 283755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zh-CN" sz="1800" b="1">
                  <a:ea typeface="宋体" charset="-122"/>
                </a:rPr>
                <a:t>时间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古瓶荷花 1">
    <a:dk1>
      <a:srgbClr val="0033CC"/>
    </a:dk1>
    <a:lt1>
      <a:srgbClr val="FFFFFF"/>
    </a:lt1>
    <a:dk2>
      <a:srgbClr val="007572"/>
    </a:dk2>
    <a:lt2>
      <a:srgbClr val="C0C0C0"/>
    </a:lt2>
    <a:accent1>
      <a:srgbClr val="CCECFF"/>
    </a:accent1>
    <a:accent2>
      <a:srgbClr val="3399FF"/>
    </a:accent2>
    <a:accent3>
      <a:srgbClr val="FFFFFF"/>
    </a:accent3>
    <a:accent4>
      <a:srgbClr val="002AAE"/>
    </a:accent4>
    <a:accent5>
      <a:srgbClr val="E2F4FF"/>
    </a:accent5>
    <a:accent6>
      <a:srgbClr val="2D8AE7"/>
    </a:accent6>
    <a:hlink>
      <a:srgbClr val="CC0066"/>
    </a:hlink>
    <a:folHlink>
      <a:srgbClr val="7D7DA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588</TotalTime>
  <Words>804</Words>
  <Application>Microsoft Office PowerPoint</Application>
  <PresentationFormat>全屏显示(4:3)</PresentationFormat>
  <Paragraphs>104</Paragraphs>
  <Slides>16</Slides>
  <Notes>7</Notes>
  <HiddenSlides>0</HiddenSlides>
  <MMClips>1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8" baseType="lpstr">
      <vt:lpstr>古瓶荷花</vt:lpstr>
      <vt:lpstr>MathType 6.0 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大学物理实验</dc:title>
  <dc:creator>User</dc:creator>
  <cp:lastModifiedBy>xi</cp:lastModifiedBy>
  <cp:revision>169</cp:revision>
  <dcterms:created xsi:type="dcterms:W3CDTF">2007-03-01T02:00:00Z</dcterms:created>
  <dcterms:modified xsi:type="dcterms:W3CDTF">2022-04-26T02:46:51Z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A40A4673E4884D78A62722737EE8F31E</vt:lpwstr>
  </property>
</Properties>
</file>