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6" r:id="rId6"/>
    <p:sldId id="259" r:id="rId7"/>
    <p:sldId id="260" r:id="rId8"/>
    <p:sldId id="264" r:id="rId9"/>
    <p:sldId id="263" r:id="rId10"/>
    <p:sldId id="262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68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655F5-297D-373E-3D2B-34099F32B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5D844F-0CE8-ACC0-B2F0-269F53C66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5AB45-F9E7-280A-395F-05BC0760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92A3-C642-463F-AEF8-FAF7DEA21A4C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A90DD1-75AE-CDFB-B8C2-9512A42A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7DADE-6405-E199-0FD4-E95CE631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F549-F981-4B37-98AB-F58C1BB3A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61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F0B4E-83ED-A68E-85F1-8896C99F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EAB281-AFB4-9462-7324-87760BA76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E38A5C-DF60-8462-DB31-6706B5FD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92A3-C642-463F-AEF8-FAF7DEA21A4C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CFA7C-95A9-6AEA-B016-07644290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1ADD5-2BB2-9C1C-335D-9FDE77B8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F549-F981-4B37-98AB-F58C1BB3A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4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5E28E7-60E4-7DB7-D5A5-EBFD3C2F2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B339A7-C65F-EA42-0652-831736590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139CE-E660-EF43-0AEB-73BCFFBE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92A3-C642-463F-AEF8-FAF7DEA21A4C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251147-97FD-BFA9-9CD2-1EC46721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CCD0C-DFCD-8411-5ACA-BA1FB491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F549-F981-4B37-98AB-F58C1BB3A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06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94173-9221-F7F6-5BF0-B2A924EA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8FC4F-8DBC-9E38-CC2A-6B0A52EE4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F367A7-01D8-2327-8B11-4A1B133D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92A3-C642-463F-AEF8-FAF7DEA21A4C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4A37E1-AA82-4861-7647-68EFEEFA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E4557B-E7D6-D14F-1E03-DC9298E5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F549-F981-4B37-98AB-F58C1BB3A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66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3E2BA-1859-5B8E-61F8-AE85A0C2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F1BA2E-D57E-CFD8-E765-98D84790F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25177-4308-1F6C-79E9-7E838CB2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92A3-C642-463F-AEF8-FAF7DEA21A4C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4D837-395D-8440-7E19-294B9A63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78F30A-58B1-0C77-DEBC-625E55C59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F549-F981-4B37-98AB-F58C1BB3A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82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EF88C-B062-BBF0-299D-E8E291272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70EA8-FA21-96A1-D0B3-9840CAC87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1AEA68-A886-C496-A9A5-C921385D3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92FAF3-28D8-1592-88BE-FAD699A0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92A3-C642-463F-AEF8-FAF7DEA21A4C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A9277-3EC2-BA79-52D6-17DD0DC8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C5EA85-C37A-47C7-ED7E-D0EE5D7E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F549-F981-4B37-98AB-F58C1BB3A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97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98474-F239-96DD-9142-1CD5E757B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908B8-C254-CA1E-6C84-C58C1EFDF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190E53-3BD1-4CF2-A2D2-24C9E134C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DAF133-92B1-DA2C-4C1F-0D69CB3F9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53049F-AE23-2A7D-6FB3-CA26FBB38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732222-2CD5-77AB-666E-37628A0B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92A3-C642-463F-AEF8-FAF7DEA21A4C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F0A8C7-D7F3-00EE-2347-0357DE18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70BBDE-7FBF-3A87-8EEE-61DC191F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F549-F981-4B37-98AB-F58C1BB3A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12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D17E5-515A-549A-9920-D6E96992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E9E66F-917B-CC29-9C92-9AB19E7A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92A3-C642-463F-AEF8-FAF7DEA21A4C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289130-6663-847F-6BC7-936CA6ED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46EC27-1AA1-035B-17C8-395CAC97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F549-F981-4B37-98AB-F58C1BB3A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8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423605-4F47-62FC-A8ED-F7B11CF09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92A3-C642-463F-AEF8-FAF7DEA21A4C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510A64-4DB0-74C2-E109-0F55BB9F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C8AC8B-F41A-55A4-7416-7AEB4842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F549-F981-4B37-98AB-F58C1BB3A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68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1CAAC-0399-9573-2B38-B6E2D8FD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F2165-B084-DC27-0C8C-BAE5F98DD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391BE6-0FC5-4296-59AE-53667AB14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F9B655-35D1-4F25-3B07-4A789CC1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92A3-C642-463F-AEF8-FAF7DEA21A4C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0FECB6-1446-F7FE-E6D2-2FC55DDA5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8BE064-E9EE-D941-D68C-B95C3FA0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F549-F981-4B37-98AB-F58C1BB3A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30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0795E-6EB4-EEF3-C91B-A040C8CE2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361D93-A259-100A-B9BC-6B35E7F75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AA4A75-4836-C838-8175-90B3E4269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925830-B3EC-8A03-B285-1CD4E29F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92A3-C642-463F-AEF8-FAF7DEA21A4C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CFFE93-66C2-7644-FFEC-A7C40939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945DEF-2020-609C-0821-67E0FA04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F549-F981-4B37-98AB-F58C1BB3A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42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F8663D-C4DD-7DEB-7E25-B1713F506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D750F1-54B0-1EBC-7794-2CF0B4AE7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44BC8-35F7-AAD3-74EA-E5FAAAC89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392A3-C642-463F-AEF8-FAF7DEA21A4C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39912-5786-A453-AF4D-490DBFE1F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B460A-5A71-3B52-06F6-411790349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AF549-F981-4B37-98AB-F58C1BB3A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96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C3F65-26C0-7602-1AD7-6DB2E5B10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高斯消元法</a:t>
            </a:r>
            <a:br>
              <a:rPr lang="en-US" altLang="zh-CN" dirty="0"/>
            </a:br>
            <a:r>
              <a:rPr lang="zh-CN" altLang="en-US" dirty="0"/>
              <a:t>线性方程组求解</a:t>
            </a:r>
            <a:r>
              <a:rPr lang="en-US" altLang="zh-CN" dirty="0"/>
              <a:t>&amp;</a:t>
            </a:r>
            <a:r>
              <a:rPr lang="zh-CN" altLang="en-US" dirty="0"/>
              <a:t>矩阵求逆</a:t>
            </a:r>
          </a:p>
        </p:txBody>
      </p:sp>
    </p:spTree>
    <p:extLst>
      <p:ext uri="{BB962C8B-B14F-4D97-AF65-F5344CB8AC3E}">
        <p14:creationId xmlns:p14="http://schemas.microsoft.com/office/powerpoint/2010/main" val="307237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CA53B34-F50B-2533-5E40-2644F560DD42}"/>
              </a:ext>
            </a:extLst>
          </p:cNvPr>
          <p:cNvSpPr txBox="1"/>
          <p:nvPr/>
        </p:nvSpPr>
        <p:spPr>
          <a:xfrm>
            <a:off x="395020" y="4315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矩阵求逆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BC6783-6ABC-19E1-82D1-9233DBF6AD91}"/>
              </a:ext>
            </a:extLst>
          </p:cNvPr>
          <p:cNvSpPr txBox="1"/>
          <p:nvPr/>
        </p:nvSpPr>
        <p:spPr>
          <a:xfrm>
            <a:off x="949018" y="1089837"/>
            <a:ext cx="268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判断矩阵的逆是否存在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3CF18A-9AE6-C1C1-8A34-2C67BCC21808}"/>
              </a:ext>
            </a:extLst>
          </p:cNvPr>
          <p:cNvSpPr txBox="1"/>
          <p:nvPr/>
        </p:nvSpPr>
        <p:spPr>
          <a:xfrm>
            <a:off x="1181605" y="2967335"/>
            <a:ext cx="49042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在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高斯消元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过程中，检查是否有任何一行全为零。如果有，还需要检查这一行是否与其他行线性相关。如果线性相关，则矩阵不可逆。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106C6B-9FD4-4F34-5BDB-C4001E6C0784}"/>
              </a:ext>
            </a:extLst>
          </p:cNvPr>
          <p:cNvSpPr txBox="1"/>
          <p:nvPr/>
        </p:nvSpPr>
        <p:spPr>
          <a:xfrm>
            <a:off x="1273249" y="1759837"/>
            <a:ext cx="40111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计算行列式的值：如果行列式不为零，则矩阵是可逆的；如果行列式为零，则矩阵是奇异的，即不可逆。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370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559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DE304-DCCD-78C5-3338-54E6603B3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线性方程组求解</a:t>
            </a:r>
          </a:p>
        </p:txBody>
      </p:sp>
    </p:spTree>
    <p:extLst>
      <p:ext uri="{BB962C8B-B14F-4D97-AF65-F5344CB8AC3E}">
        <p14:creationId xmlns:p14="http://schemas.microsoft.com/office/powerpoint/2010/main" val="398531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D2BCFE7-C60F-456E-6E06-CDB69A02348D}"/>
              </a:ext>
            </a:extLst>
          </p:cNvPr>
          <p:cNvSpPr txBox="1"/>
          <p:nvPr/>
        </p:nvSpPr>
        <p:spPr>
          <a:xfrm>
            <a:off x="395020" y="43159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线性方程组求解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7FE3198-A81B-A441-745E-49227C1E7364}"/>
                  </a:ext>
                </a:extLst>
              </p:cNvPr>
              <p:cNvSpPr txBox="1"/>
              <p:nvPr/>
            </p:nvSpPr>
            <p:spPr>
              <a:xfrm>
                <a:off x="870509" y="1305842"/>
                <a:ext cx="2559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对于</m:t>
                    </m:r>
                  </m:oMath>
                </a14:m>
                <a:r>
                  <a:rPr lang="zh-CN" altLang="en-US" dirty="0"/>
                  <a:t>线性方程组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7FE3198-A81B-A441-745E-49227C1E7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09" y="1305842"/>
                <a:ext cx="2559547" cy="369332"/>
              </a:xfrm>
              <a:prstGeom prst="rect">
                <a:avLst/>
              </a:prstGeom>
              <a:blipFill>
                <a:blip r:embed="rId2"/>
                <a:stretch>
                  <a:fillRect l="-71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09F0A2F4-7EEA-919D-4183-47E69C069C91}"/>
              </a:ext>
            </a:extLst>
          </p:cNvPr>
          <p:cNvSpPr txBox="1"/>
          <p:nvPr/>
        </p:nvSpPr>
        <p:spPr>
          <a:xfrm>
            <a:off x="870509" y="2121408"/>
            <a:ext cx="495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其中</a:t>
            </a:r>
            <a:r>
              <a:rPr lang="en-US" altLang="zh-CN" dirty="0"/>
              <a:t>A</a:t>
            </a:r>
            <a:r>
              <a:rPr lang="zh-CN" altLang="en-US" dirty="0"/>
              <a:t>是系数矩阵，</a:t>
            </a:r>
            <a:r>
              <a:rPr lang="en-US" altLang="zh-CN" dirty="0"/>
              <a:t>x</a:t>
            </a:r>
            <a:r>
              <a:rPr lang="zh-CN" altLang="en-US" dirty="0"/>
              <a:t>是未知量向量，</a:t>
            </a:r>
            <a:r>
              <a:rPr lang="en-US" altLang="zh-CN" dirty="0"/>
              <a:t>b</a:t>
            </a:r>
            <a:r>
              <a:rPr lang="zh-CN" altLang="en-US" dirty="0"/>
              <a:t>是常数项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8FC0B5F-8D3C-35E8-3605-908B424FE6E1}"/>
                  </a:ext>
                </a:extLst>
              </p:cNvPr>
              <p:cNvSpPr txBox="1"/>
              <p:nvPr/>
            </p:nvSpPr>
            <p:spPr>
              <a:xfrm>
                <a:off x="1295266" y="2936974"/>
                <a:ext cx="5464455" cy="9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8FC0B5F-8D3C-35E8-3605-908B424FE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266" y="2936974"/>
                <a:ext cx="5464455" cy="984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34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889BBB0A-15B6-D523-648C-4F60CB4CA691}"/>
              </a:ext>
            </a:extLst>
          </p:cNvPr>
          <p:cNvSpPr txBox="1"/>
          <p:nvPr/>
        </p:nvSpPr>
        <p:spPr>
          <a:xfrm>
            <a:off x="395020" y="43159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线性方程组求解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170D816-DF44-0A46-7AB5-65BF44180DBB}"/>
                  </a:ext>
                </a:extLst>
              </p:cNvPr>
              <p:cNvSpPr txBox="1"/>
              <p:nvPr/>
            </p:nvSpPr>
            <p:spPr>
              <a:xfrm>
                <a:off x="870509" y="2125065"/>
                <a:ext cx="50255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)≠0</m:t>
                    </m:r>
                  </m:oMath>
                </a14:m>
                <a:r>
                  <a:rPr lang="zh-CN" altLang="en-US" dirty="0"/>
                  <a:t>，则对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的增广矩阵进行初等行变换，将矩阵转换为上三角形式。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170D816-DF44-0A46-7AB5-65BF44180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09" y="2125065"/>
                <a:ext cx="5025543" cy="646331"/>
              </a:xfrm>
              <a:prstGeom prst="rect">
                <a:avLst/>
              </a:prstGeom>
              <a:blipFill>
                <a:blip r:embed="rId2"/>
                <a:stretch>
                  <a:fillRect l="-1092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373AC90-3C70-2A22-B6A3-07CCEF1301D0}"/>
                  </a:ext>
                </a:extLst>
              </p:cNvPr>
              <p:cNvSpPr txBox="1"/>
              <p:nvPr/>
            </p:nvSpPr>
            <p:spPr>
              <a:xfrm>
                <a:off x="870509" y="1305842"/>
                <a:ext cx="2559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对于</m:t>
                    </m:r>
                  </m:oMath>
                </a14:m>
                <a:r>
                  <a:rPr lang="zh-CN" altLang="en-US" dirty="0"/>
                  <a:t>线性方程组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373AC90-3C70-2A22-B6A3-07CCEF130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09" y="1305842"/>
                <a:ext cx="2559547" cy="369332"/>
              </a:xfrm>
              <a:prstGeom prst="rect">
                <a:avLst/>
              </a:prstGeom>
              <a:blipFill>
                <a:blip r:embed="rId3"/>
                <a:stretch>
                  <a:fillRect l="-71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2FD28A7-DE7F-DFA1-0829-AC91C8F4270A}"/>
                  </a:ext>
                </a:extLst>
              </p:cNvPr>
              <p:cNvSpPr txBox="1"/>
              <p:nvPr/>
            </p:nvSpPr>
            <p:spPr>
              <a:xfrm>
                <a:off x="870509" y="3221287"/>
                <a:ext cx="4579316" cy="9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增广矩阵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2FD28A7-DE7F-DFA1-0829-AC91C8F42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09" y="3221287"/>
                <a:ext cx="4579316" cy="984052"/>
              </a:xfrm>
              <a:prstGeom prst="rect">
                <a:avLst/>
              </a:prstGeom>
              <a:blipFill>
                <a:blip r:embed="rId4"/>
                <a:stretch>
                  <a:fillRect l="-1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2DEC230-499C-E090-ED8D-0EF60261A082}"/>
                  </a:ext>
                </a:extLst>
              </p:cNvPr>
              <p:cNvSpPr txBox="1"/>
              <p:nvPr/>
            </p:nvSpPr>
            <p:spPr>
              <a:xfrm>
                <a:off x="6084582" y="1352008"/>
                <a:ext cx="5354727" cy="3372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进行初等行变换步骤：</a:t>
                </a: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如果当前行的元素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，那么将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zh-CN" altLang="en-US" dirty="0"/>
                  <a:t>的当前行和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zh-CN" altLang="en-US" dirty="0"/>
                  <a:t>的第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行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进行</m:t>
                    </m:r>
                  </m:oMath>
                </a14:m>
                <a:r>
                  <a:rPr lang="zh-CN" altLang="en-US" dirty="0"/>
                  <a:t>交换。</a:t>
                </a: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定义行乘数：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消元：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最后我们得到增广矩阵的形式为：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因此，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有解。向上回代，进而可以获得线性方程组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的解。</a:t>
                </a:r>
                <a:endParaRPr lang="en-US" altLang="zh-CN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2DEC230-499C-E090-ED8D-0EF60261A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582" y="1352008"/>
                <a:ext cx="5354727" cy="3372077"/>
              </a:xfrm>
              <a:prstGeom prst="rect">
                <a:avLst/>
              </a:prstGeom>
              <a:blipFill>
                <a:blip r:embed="rId5"/>
                <a:stretch>
                  <a:fillRect l="-910" t="-1085" b="-1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52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菱形 3">
                <a:extLst>
                  <a:ext uri="{FF2B5EF4-FFF2-40B4-BE49-F238E27FC236}">
                    <a16:creationId xmlns:a16="http://schemas.microsoft.com/office/drawing/2014/main" id="{526B4CE8-A041-0F27-0A4B-67494CC2947C}"/>
                  </a:ext>
                </a:extLst>
              </p:cNvPr>
              <p:cNvSpPr/>
              <p:nvPr/>
            </p:nvSpPr>
            <p:spPr>
              <a:xfrm>
                <a:off x="1127048" y="1940442"/>
                <a:ext cx="3519377" cy="967562"/>
              </a:xfrm>
              <a:prstGeom prst="diamond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？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菱形 3">
                <a:extLst>
                  <a:ext uri="{FF2B5EF4-FFF2-40B4-BE49-F238E27FC236}">
                    <a16:creationId xmlns:a16="http://schemas.microsoft.com/office/drawing/2014/main" id="{526B4CE8-A041-0F27-0A4B-67494CC294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048" y="1940442"/>
                <a:ext cx="3519377" cy="967562"/>
              </a:xfrm>
              <a:prstGeom prst="diamond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ED28F28-8123-B118-C1C3-FC0B71F7175E}"/>
                  </a:ext>
                </a:extLst>
              </p:cNvPr>
              <p:cNvSpPr/>
              <p:nvPr/>
            </p:nvSpPr>
            <p:spPr>
              <a:xfrm>
                <a:off x="4827180" y="3079527"/>
                <a:ext cx="2360428" cy="123869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当前行和的第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行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进行</m:t>
                    </m:r>
                  </m:oMath>
                </a14:m>
                <a:r>
                  <a:rPr lang="zh-CN" altLang="en-US" dirty="0"/>
                  <a:t>交换</a:t>
                </a: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ED28F28-8123-B118-C1C3-FC0B71F71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180" y="3079527"/>
                <a:ext cx="2360428" cy="1238693"/>
              </a:xfrm>
              <a:prstGeom prst="rect">
                <a:avLst/>
              </a:prstGeom>
              <a:blipFill>
                <a:blip r:embed="rId3"/>
                <a:stretch>
                  <a:fillRect l="-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2252D4B-CB1A-2C90-EFF0-6D85F1EF5305}"/>
                  </a:ext>
                </a:extLst>
              </p:cNvPr>
              <p:cNvSpPr/>
              <p:nvPr/>
            </p:nvSpPr>
            <p:spPr>
              <a:xfrm>
                <a:off x="1706522" y="4582634"/>
                <a:ext cx="2360428" cy="96756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行</m:t>
                    </m:r>
                  </m:oMath>
                </a14:m>
                <a:r>
                  <a:rPr lang="zh-CN" altLang="en-US" dirty="0"/>
                  <a:t>进行消元</a:t>
                </a: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2252D4B-CB1A-2C90-EFF0-6D85F1EF53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522" y="4582634"/>
                <a:ext cx="2360428" cy="967562"/>
              </a:xfrm>
              <a:prstGeom prst="rect">
                <a:avLst/>
              </a:prstGeom>
              <a:blipFill>
                <a:blip r:embed="rId4"/>
                <a:stretch>
                  <a:fillRect l="-257" r="-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菱形 6">
                <a:extLst>
                  <a:ext uri="{FF2B5EF4-FFF2-40B4-BE49-F238E27FC236}">
                    <a16:creationId xmlns:a16="http://schemas.microsoft.com/office/drawing/2014/main" id="{08F16D7E-7545-CA69-DA7C-2D83D69D62C8}"/>
                  </a:ext>
                </a:extLst>
              </p:cNvPr>
              <p:cNvSpPr/>
              <p:nvPr/>
            </p:nvSpPr>
            <p:spPr>
              <a:xfrm>
                <a:off x="1127049" y="382772"/>
                <a:ext cx="3519377" cy="967563"/>
              </a:xfrm>
              <a:prstGeom prst="diamond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&gt;=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?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菱形 6">
                <a:extLst>
                  <a:ext uri="{FF2B5EF4-FFF2-40B4-BE49-F238E27FC236}">
                    <a16:creationId xmlns:a16="http://schemas.microsoft.com/office/drawing/2014/main" id="{08F16D7E-7545-CA69-DA7C-2D83D69D62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049" y="382772"/>
                <a:ext cx="3519377" cy="967563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AA8ED55-6651-86F8-1733-4F02577AC2DE}"/>
              </a:ext>
            </a:extLst>
          </p:cNvPr>
          <p:cNvCxnSpPr>
            <a:stCxn id="7" idx="2"/>
            <a:endCxn id="4" idx="0"/>
          </p:cNvCxnSpPr>
          <p:nvPr/>
        </p:nvCxnSpPr>
        <p:spPr>
          <a:xfrm flipH="1">
            <a:off x="2886737" y="1350335"/>
            <a:ext cx="1" cy="590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3B41E72-4B96-7588-6D4E-7A52D5417F8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886736" y="2908004"/>
            <a:ext cx="1" cy="1674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11E71D5A-D150-44F1-9AA7-DBC10437231C}"/>
              </a:ext>
            </a:extLst>
          </p:cNvPr>
          <p:cNvCxnSpPr>
            <a:stCxn id="4" idx="3"/>
            <a:endCxn id="5" idx="0"/>
          </p:cNvCxnSpPr>
          <p:nvPr/>
        </p:nvCxnSpPr>
        <p:spPr>
          <a:xfrm>
            <a:off x="4646425" y="2424223"/>
            <a:ext cx="1360969" cy="65530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35DC3A31-0012-0E89-B9F2-9AE83F82F6C8}"/>
              </a:ext>
            </a:extLst>
          </p:cNvPr>
          <p:cNvCxnSpPr>
            <a:stCxn id="5" idx="2"/>
            <a:endCxn id="6" idx="3"/>
          </p:cNvCxnSpPr>
          <p:nvPr/>
        </p:nvCxnSpPr>
        <p:spPr>
          <a:xfrm rot="5400000">
            <a:off x="4663075" y="3722095"/>
            <a:ext cx="748195" cy="19404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E968ACFF-E3C5-B73C-9351-7E2D559ADCDD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5400000" flipH="1">
            <a:off x="-334928" y="2328532"/>
            <a:ext cx="4683642" cy="1759687"/>
          </a:xfrm>
          <a:prstGeom prst="curvedConnector4">
            <a:avLst>
              <a:gd name="adj1" fmla="val -4881"/>
              <a:gd name="adj2" fmla="val 112991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3593A84-B386-EC4F-C067-CBA6FF582554}"/>
              </a:ext>
            </a:extLst>
          </p:cNvPr>
          <p:cNvCxnSpPr>
            <a:cxnSpLocks/>
            <a:stCxn id="7" idx="3"/>
            <a:endCxn id="27" idx="2"/>
          </p:cNvCxnSpPr>
          <p:nvPr/>
        </p:nvCxnSpPr>
        <p:spPr>
          <a:xfrm flipV="1">
            <a:off x="4646426" y="866553"/>
            <a:ext cx="299838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E6EBC0B6-678E-768C-33C6-97A4D1513876}"/>
              </a:ext>
            </a:extLst>
          </p:cNvPr>
          <p:cNvSpPr/>
          <p:nvPr/>
        </p:nvSpPr>
        <p:spPr>
          <a:xfrm>
            <a:off x="7644809" y="159487"/>
            <a:ext cx="2434855" cy="141413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循环结束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FCDAA67-EDBB-4B02-BC93-F9C3D8C8FFC9}"/>
              </a:ext>
            </a:extLst>
          </p:cNvPr>
          <p:cNvSpPr txBox="1"/>
          <p:nvPr/>
        </p:nvSpPr>
        <p:spPr>
          <a:xfrm>
            <a:off x="5688417" y="50925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是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71B80C3-B7E6-B24D-B825-9981326D1C61}"/>
              </a:ext>
            </a:extLst>
          </p:cNvPr>
          <p:cNvSpPr txBox="1"/>
          <p:nvPr/>
        </p:nvSpPr>
        <p:spPr>
          <a:xfrm>
            <a:off x="2892054" y="347559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</a:rPr>
              <a:t>否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CFD715A-0EE7-DAAC-28BC-B3120899ACB4}"/>
              </a:ext>
            </a:extLst>
          </p:cNvPr>
          <p:cNvSpPr txBox="1"/>
          <p:nvPr/>
        </p:nvSpPr>
        <p:spPr>
          <a:xfrm>
            <a:off x="5092994" y="209084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</a:rPr>
              <a:t>是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806807F-1E80-D735-4561-ED74F9C9BBA4}"/>
              </a:ext>
            </a:extLst>
          </p:cNvPr>
          <p:cNvSpPr txBox="1"/>
          <p:nvPr/>
        </p:nvSpPr>
        <p:spPr>
          <a:xfrm>
            <a:off x="2892054" y="144758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</a:rPr>
              <a:t>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4D356EA-6015-65D0-AB3B-7395C4711470}"/>
                  </a:ext>
                </a:extLst>
              </p:cNvPr>
              <p:cNvSpPr txBox="1"/>
              <p:nvPr/>
            </p:nvSpPr>
            <p:spPr>
              <a:xfrm>
                <a:off x="898445" y="3228386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++</m:t>
                      </m:r>
                    </m:oMath>
                  </m:oMathPara>
                </a14:m>
                <a:endParaRPr lang="zh-CN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4D356EA-6015-65D0-AB3B-7395C4711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45" y="3228386"/>
                <a:ext cx="9144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菱形 37">
                <a:extLst>
                  <a:ext uri="{FF2B5EF4-FFF2-40B4-BE49-F238E27FC236}">
                    <a16:creationId xmlns:a16="http://schemas.microsoft.com/office/drawing/2014/main" id="{513300E5-D99D-6FE1-EDBD-2081B33AEA2B}"/>
                  </a:ext>
                </a:extLst>
              </p:cNvPr>
              <p:cNvSpPr/>
              <p:nvPr/>
            </p:nvSpPr>
            <p:spPr>
              <a:xfrm>
                <a:off x="7894676" y="3252153"/>
                <a:ext cx="1796902" cy="685801"/>
              </a:xfrm>
              <a:prstGeom prst="diamond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?</a:t>
                </a:r>
                <a:endParaRPr lang="zh-CN" altLang="en-US" dirty="0"/>
              </a:p>
            </p:txBody>
          </p:sp>
        </mc:Choice>
        <mc:Fallback>
          <p:sp>
            <p:nvSpPr>
              <p:cNvPr id="38" name="菱形 37">
                <a:extLst>
                  <a:ext uri="{FF2B5EF4-FFF2-40B4-BE49-F238E27FC236}">
                    <a16:creationId xmlns:a16="http://schemas.microsoft.com/office/drawing/2014/main" id="{513300E5-D99D-6FE1-EDBD-2081B33AE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676" y="3252153"/>
                <a:ext cx="1796902" cy="685801"/>
              </a:xfrm>
              <a:prstGeom prst="diamond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菱形 38">
                <a:extLst>
                  <a:ext uri="{FF2B5EF4-FFF2-40B4-BE49-F238E27FC236}">
                    <a16:creationId xmlns:a16="http://schemas.microsoft.com/office/drawing/2014/main" id="{E1D79DA4-D4F6-D31C-551A-46C8F855D36D}"/>
                  </a:ext>
                </a:extLst>
              </p:cNvPr>
              <p:cNvSpPr/>
              <p:nvPr/>
            </p:nvSpPr>
            <p:spPr>
              <a:xfrm>
                <a:off x="7969103" y="2149178"/>
                <a:ext cx="3095848" cy="685801"/>
              </a:xfrm>
              <a:prstGeom prst="diamond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?</a:t>
                </a:r>
                <a:endParaRPr lang="zh-CN" altLang="en-US" dirty="0"/>
              </a:p>
            </p:txBody>
          </p:sp>
        </mc:Choice>
        <mc:Fallback>
          <p:sp>
            <p:nvSpPr>
              <p:cNvPr id="39" name="菱形 38">
                <a:extLst>
                  <a:ext uri="{FF2B5EF4-FFF2-40B4-BE49-F238E27FC236}">
                    <a16:creationId xmlns:a16="http://schemas.microsoft.com/office/drawing/2014/main" id="{E1D79DA4-D4F6-D31C-551A-46C8F855D3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103" y="2149178"/>
                <a:ext cx="3095848" cy="685801"/>
              </a:xfrm>
              <a:prstGeom prst="diamond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3D89353-5F71-5FB5-5419-BE0FCF30B6BD}"/>
                  </a:ext>
                </a:extLst>
              </p:cNvPr>
              <p:cNvSpPr/>
              <p:nvPr/>
            </p:nvSpPr>
            <p:spPr>
              <a:xfrm>
                <a:off x="9852848" y="3272240"/>
                <a:ext cx="1440707" cy="80401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3D89353-5F71-5FB5-5419-BE0FCF30B6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2848" y="3272240"/>
                <a:ext cx="1440707" cy="8040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D987ECC-36B9-CFF9-0DFD-E42DD66577D9}"/>
                  </a:ext>
                </a:extLst>
              </p:cNvPr>
              <p:cNvSpPr/>
              <p:nvPr/>
            </p:nvSpPr>
            <p:spPr>
              <a:xfrm>
                <a:off x="7607595" y="5393205"/>
                <a:ext cx="2329419" cy="96755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D987ECC-36B9-CFF9-0DFD-E42DD6657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595" y="5393205"/>
                <a:ext cx="2329419" cy="9675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DD0F1EA-5DBB-BB58-1E1C-DC6A633FD247}"/>
              </a:ext>
            </a:extLst>
          </p:cNvPr>
          <p:cNvCxnSpPr>
            <a:stCxn id="39" idx="2"/>
            <a:endCxn id="38" idx="0"/>
          </p:cNvCxnSpPr>
          <p:nvPr/>
        </p:nvCxnSpPr>
        <p:spPr>
          <a:xfrm flipH="1">
            <a:off x="8793127" y="2834979"/>
            <a:ext cx="723900" cy="417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D8D0271-C2E8-3700-FE3C-0C65FE714FFE}"/>
              </a:ext>
            </a:extLst>
          </p:cNvPr>
          <p:cNvCxnSpPr>
            <a:stCxn id="39" idx="2"/>
            <a:endCxn id="41" idx="0"/>
          </p:cNvCxnSpPr>
          <p:nvPr/>
        </p:nvCxnSpPr>
        <p:spPr>
          <a:xfrm>
            <a:off x="9517027" y="2834979"/>
            <a:ext cx="1056175" cy="437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A6BF1374-FBDB-0DFC-06EC-E86BF556D8B8}"/>
              </a:ext>
            </a:extLst>
          </p:cNvPr>
          <p:cNvCxnSpPr>
            <a:stCxn id="27" idx="4"/>
            <a:endCxn id="39" idx="0"/>
          </p:cNvCxnSpPr>
          <p:nvPr/>
        </p:nvCxnSpPr>
        <p:spPr>
          <a:xfrm rot="16200000" flipH="1">
            <a:off x="8901853" y="1534003"/>
            <a:ext cx="575559" cy="65479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82549BC-4E3D-F4CE-3FC1-BF36F65668BC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 flipH="1">
            <a:off x="8772305" y="3937954"/>
            <a:ext cx="20822" cy="1455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C3321F29-A602-9B76-5B58-1C5894C21612}"/>
              </a:ext>
            </a:extLst>
          </p:cNvPr>
          <p:cNvCxnSpPr>
            <a:stCxn id="42" idx="1"/>
            <a:endCxn id="38" idx="1"/>
          </p:cNvCxnSpPr>
          <p:nvPr/>
        </p:nvCxnSpPr>
        <p:spPr>
          <a:xfrm rot="10800000" flipH="1">
            <a:off x="7607594" y="3595055"/>
            <a:ext cx="287081" cy="2281931"/>
          </a:xfrm>
          <a:prstGeom prst="bentConnector3">
            <a:avLst>
              <a:gd name="adj1" fmla="val -79629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C75D01DB-D1D1-805F-3AFD-197243D99AA8}"/>
              </a:ext>
            </a:extLst>
          </p:cNvPr>
          <p:cNvCxnSpPr>
            <a:cxnSpLocks/>
            <a:stCxn id="38" idx="2"/>
            <a:endCxn id="62" idx="2"/>
          </p:cNvCxnSpPr>
          <p:nvPr/>
        </p:nvCxnSpPr>
        <p:spPr>
          <a:xfrm rot="16200000" flipH="1">
            <a:off x="8953055" y="3778026"/>
            <a:ext cx="1017183" cy="133703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583E1B37-364B-A713-31CC-8EC3649B972F}"/>
              </a:ext>
            </a:extLst>
          </p:cNvPr>
          <p:cNvSpPr/>
          <p:nvPr/>
        </p:nvSpPr>
        <p:spPr>
          <a:xfrm>
            <a:off x="10130165" y="4582634"/>
            <a:ext cx="1751271" cy="745006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求解结束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74A6815-417E-363C-B6EF-CF3BFBCB33A6}"/>
              </a:ext>
            </a:extLst>
          </p:cNvPr>
          <p:cNvSpPr txBox="1"/>
          <p:nvPr/>
        </p:nvSpPr>
        <p:spPr>
          <a:xfrm>
            <a:off x="8325516" y="459271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</a:rPr>
              <a:t>是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904B628-92EC-7080-1808-6B9DA4D7B88A}"/>
              </a:ext>
            </a:extLst>
          </p:cNvPr>
          <p:cNvSpPr txBox="1"/>
          <p:nvPr/>
        </p:nvSpPr>
        <p:spPr>
          <a:xfrm>
            <a:off x="9305264" y="438099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</a:rPr>
              <a:t>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CD8F77C-C16B-EAA5-822E-BFEBE6E3C51D}"/>
                  </a:ext>
                </a:extLst>
              </p:cNvPr>
              <p:cNvSpPr txBox="1"/>
              <p:nvPr/>
            </p:nvSpPr>
            <p:spPr>
              <a:xfrm>
                <a:off x="7314205" y="418483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zh-CN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CD8F77C-C16B-EAA5-822E-BFEBE6E3C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205" y="4184834"/>
                <a:ext cx="9144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>
            <a:extLst>
              <a:ext uri="{FF2B5EF4-FFF2-40B4-BE49-F238E27FC236}">
                <a16:creationId xmlns:a16="http://schemas.microsoft.com/office/drawing/2014/main" id="{D58E19B0-EFE2-3219-DB3F-F3F1B846E6A0}"/>
              </a:ext>
            </a:extLst>
          </p:cNvPr>
          <p:cNvSpPr txBox="1"/>
          <p:nvPr/>
        </p:nvSpPr>
        <p:spPr>
          <a:xfrm>
            <a:off x="10130165" y="274467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</a:rPr>
              <a:t>是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76CD7BA-BD20-C55A-6AAA-F16F308E4B57}"/>
              </a:ext>
            </a:extLst>
          </p:cNvPr>
          <p:cNvSpPr txBox="1"/>
          <p:nvPr/>
        </p:nvSpPr>
        <p:spPr>
          <a:xfrm>
            <a:off x="8670851" y="28005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308332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ECE1B31-044C-D5C7-3A8E-7EE1AB2F1F7D}"/>
                  </a:ext>
                </a:extLst>
              </p:cNvPr>
              <p:cNvSpPr txBox="1"/>
              <p:nvPr/>
            </p:nvSpPr>
            <p:spPr>
              <a:xfrm>
                <a:off x="1053388" y="2180087"/>
                <a:ext cx="4857293" cy="13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−2⋯,1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ECE1B31-044C-D5C7-3A8E-7EE1AB2F1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88" y="2180087"/>
                <a:ext cx="4857293" cy="13963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44ADB77C-148E-E777-792A-BC7562FBDACA}"/>
              </a:ext>
            </a:extLst>
          </p:cNvPr>
          <p:cNvSpPr txBox="1"/>
          <p:nvPr/>
        </p:nvSpPr>
        <p:spPr>
          <a:xfrm>
            <a:off x="395020" y="43159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线性方程组求解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59044B9-A9BF-804C-A944-880B634CAFEC}"/>
                  </a:ext>
                </a:extLst>
              </p:cNvPr>
              <p:cNvSpPr txBox="1"/>
              <p:nvPr/>
            </p:nvSpPr>
            <p:spPr>
              <a:xfrm>
                <a:off x="870509" y="1305842"/>
                <a:ext cx="5093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对于</m:t>
                    </m:r>
                  </m:oMath>
                </a14:m>
                <a:r>
                  <a:rPr lang="zh-CN" altLang="en-US" dirty="0"/>
                  <a:t>线性方程组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dirty="0"/>
                  <a:t>数学上的解形式如下：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59044B9-A9BF-804C-A944-880B634CA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09" y="1305842"/>
                <a:ext cx="5093638" cy="369332"/>
              </a:xfrm>
              <a:prstGeom prst="rect">
                <a:avLst/>
              </a:prstGeom>
              <a:blipFill>
                <a:blip r:embed="rId3"/>
                <a:stretch>
                  <a:fillRect l="-359" t="-8197" r="-35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910411E-BE06-A852-9516-5A863DF81EF7}"/>
                  </a:ext>
                </a:extLst>
              </p:cNvPr>
              <p:cNvSpPr txBox="1"/>
              <p:nvPr/>
            </p:nvSpPr>
            <p:spPr>
              <a:xfrm>
                <a:off x="1053388" y="4081344"/>
                <a:ext cx="517916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但是，在</a:t>
                </a:r>
                <a:r>
                  <a:rPr lang="en-US" altLang="zh-CN" dirty="0" err="1"/>
                  <a:t>matlab</a:t>
                </a:r>
                <a:r>
                  <a:rPr lang="zh-CN" altLang="en-US" dirty="0"/>
                  <a:t>的实现中通常为求得一个解即往回代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次，将对应列的其余系数化成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，原理与前矩阵转化为上三角类似。最终结果如右。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910411E-BE06-A852-9516-5A863DF81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88" y="4081344"/>
                <a:ext cx="5179162" cy="923330"/>
              </a:xfrm>
              <a:prstGeom prst="rect">
                <a:avLst/>
              </a:prstGeom>
              <a:blipFill>
                <a:blip r:embed="rId4"/>
                <a:stretch>
                  <a:fillRect l="-1060" t="-3974" r="-353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CBC239C-BEB2-3770-D27A-62C2328D28AB}"/>
                  </a:ext>
                </a:extLst>
              </p:cNvPr>
              <p:cNvSpPr txBox="1"/>
              <p:nvPr/>
            </p:nvSpPr>
            <p:spPr>
              <a:xfrm>
                <a:off x="5908853" y="3941466"/>
                <a:ext cx="6097218" cy="12030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CBC239C-BEB2-3770-D27A-62C2328D2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853" y="3941466"/>
                <a:ext cx="6097218" cy="12030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4463EF4-1B1F-B681-75C1-A5D5CD45CAF5}"/>
                  </a:ext>
                </a:extLst>
              </p:cNvPr>
              <p:cNvSpPr txBox="1"/>
              <p:nvPr/>
            </p:nvSpPr>
            <p:spPr>
              <a:xfrm>
                <a:off x="7161580" y="5414971"/>
                <a:ext cx="376732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因此，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有解。进而可以获得线性方程组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的解。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4463EF4-1B1F-B681-75C1-A5D5CD45C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580" y="5414971"/>
                <a:ext cx="3767328" cy="646331"/>
              </a:xfrm>
              <a:prstGeom prst="rect">
                <a:avLst/>
              </a:prstGeom>
              <a:blipFill>
                <a:blip r:embed="rId6"/>
                <a:stretch>
                  <a:fillRect l="-1456" t="-4717" r="-7282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19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FFFB9BA-07B2-73E3-25EC-7F7FE68E5FD1}"/>
              </a:ext>
            </a:extLst>
          </p:cNvPr>
          <p:cNvSpPr txBox="1"/>
          <p:nvPr/>
        </p:nvSpPr>
        <p:spPr>
          <a:xfrm>
            <a:off x="395020" y="43159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线性方程组求解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A5A130-AA44-E209-8ACA-AD3A48C410C1}"/>
              </a:ext>
            </a:extLst>
          </p:cNvPr>
          <p:cNvSpPr txBox="1"/>
          <p:nvPr/>
        </p:nvSpPr>
        <p:spPr>
          <a:xfrm>
            <a:off x="804671" y="1130198"/>
            <a:ext cx="3869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高斯消元法的弊端：如果在求行乘数时使用很小的数作为除数会导致解的精确度下降。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9E0AF1B-9D43-5391-BD22-8785AE03563B}"/>
                  </a:ext>
                </a:extLst>
              </p:cNvPr>
              <p:cNvSpPr txBox="1"/>
              <p:nvPr/>
            </p:nvSpPr>
            <p:spPr>
              <a:xfrm>
                <a:off x="804671" y="2417807"/>
                <a:ext cx="4469589" cy="1776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改进方法：高斯列主消元法</a:t>
                </a:r>
                <a:endParaRPr lang="en-US" altLang="zh-CN" dirty="0"/>
              </a:p>
              <a:p>
                <a:r>
                  <a:rPr lang="zh-CN" altLang="en-US" dirty="0"/>
                  <a:t>该方法在高斯消元法的基础上增加了一步：在行变换时利用换行避免小主元作为除数。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具体方法为寻找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存在的第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行与当前的第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行交换。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9E0AF1B-9D43-5391-BD22-8785AE035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71" y="2417807"/>
                <a:ext cx="4469589" cy="1776640"/>
              </a:xfrm>
              <a:prstGeom prst="rect">
                <a:avLst/>
              </a:prstGeom>
              <a:blipFill>
                <a:blip r:embed="rId2"/>
                <a:stretch>
                  <a:fillRect l="-1091" t="-2062" r="-2319" b="-4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15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1C44D07-7940-51F2-FEA3-E1ECAAB03656}"/>
              </a:ext>
            </a:extLst>
          </p:cNvPr>
          <p:cNvSpPr txBox="1"/>
          <p:nvPr/>
        </p:nvSpPr>
        <p:spPr>
          <a:xfrm>
            <a:off x="3047114" y="2921168"/>
            <a:ext cx="60977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latin typeface="+mj-lt"/>
              </a:rPr>
              <a:t>矩阵求逆</a:t>
            </a:r>
          </a:p>
        </p:txBody>
      </p:sp>
    </p:spTree>
    <p:extLst>
      <p:ext uri="{BB962C8B-B14F-4D97-AF65-F5344CB8AC3E}">
        <p14:creationId xmlns:p14="http://schemas.microsoft.com/office/powerpoint/2010/main" val="225492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D11C26-A00E-A934-C3E9-82C398AD18EC}"/>
              </a:ext>
            </a:extLst>
          </p:cNvPr>
          <p:cNvSpPr txBox="1"/>
          <p:nvPr/>
        </p:nvSpPr>
        <p:spPr>
          <a:xfrm>
            <a:off x="395020" y="4315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矩阵求逆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656934F-7400-E8DE-7EE3-F6FCC10E269B}"/>
                  </a:ext>
                </a:extLst>
              </p:cNvPr>
              <p:cNvSpPr txBox="1"/>
              <p:nvPr/>
            </p:nvSpPr>
            <p:spPr>
              <a:xfrm>
                <a:off x="938385" y="1228060"/>
                <a:ext cx="4516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不妨假设矩阵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的逆存在，对于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656934F-7400-E8DE-7EE3-F6FCC10E2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85" y="1228060"/>
                <a:ext cx="4516117" cy="369332"/>
              </a:xfrm>
              <a:prstGeom prst="rect">
                <a:avLst/>
              </a:prstGeom>
              <a:blipFill>
                <a:blip r:embed="rId2"/>
                <a:stretch>
                  <a:fillRect l="-121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42107D9-5D04-C6EC-9C36-0FCC88B0A822}"/>
                  </a:ext>
                </a:extLst>
              </p:cNvPr>
              <p:cNvSpPr txBox="1"/>
              <p:nvPr/>
            </p:nvSpPr>
            <p:spPr>
              <a:xfrm>
                <a:off x="0" y="2024523"/>
                <a:ext cx="8493799" cy="984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42107D9-5D04-C6EC-9C36-0FCC88B0A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24523"/>
                <a:ext cx="8493799" cy="984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0AAEE19-AFBD-D883-852E-93787A52D1FF}"/>
                  </a:ext>
                </a:extLst>
              </p:cNvPr>
              <p:cNvSpPr txBox="1"/>
              <p:nvPr/>
            </p:nvSpPr>
            <p:spPr>
              <a:xfrm>
                <a:off x="949018" y="4492256"/>
                <a:ext cx="38330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我们可以将矩阵求逆看成是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个形如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的线性方程组求解。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0AAEE19-AFBD-D883-852E-93787A52D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18" y="4492256"/>
                <a:ext cx="3833037" cy="646331"/>
              </a:xfrm>
              <a:prstGeom prst="rect">
                <a:avLst/>
              </a:prstGeom>
              <a:blipFill>
                <a:blip r:embed="rId4"/>
                <a:stretch>
                  <a:fillRect l="-1433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F493D93A-0358-ED28-DFC4-41EE408E8CBE}"/>
              </a:ext>
            </a:extLst>
          </p:cNvPr>
          <p:cNvSpPr/>
          <p:nvPr/>
        </p:nvSpPr>
        <p:spPr>
          <a:xfrm>
            <a:off x="1786270" y="2024523"/>
            <a:ext cx="1360967" cy="878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C24D0F-0C0F-861F-C5B4-28F3DE0F2252}"/>
              </a:ext>
            </a:extLst>
          </p:cNvPr>
          <p:cNvSpPr/>
          <p:nvPr/>
        </p:nvSpPr>
        <p:spPr>
          <a:xfrm>
            <a:off x="4093535" y="1839433"/>
            <a:ext cx="425302" cy="13928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2AD5FA-F8F6-2649-7B87-F3C3C490F956}"/>
              </a:ext>
            </a:extLst>
          </p:cNvPr>
          <p:cNvSpPr/>
          <p:nvPr/>
        </p:nvSpPr>
        <p:spPr>
          <a:xfrm>
            <a:off x="6096000" y="1839433"/>
            <a:ext cx="425302" cy="13928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78DA88E-D313-2F91-C3A8-F388D957EC53}"/>
                  </a:ext>
                </a:extLst>
              </p:cNvPr>
              <p:cNvSpPr txBox="1"/>
              <p:nvPr/>
            </p:nvSpPr>
            <p:spPr>
              <a:xfrm>
                <a:off x="-643270" y="3115640"/>
                <a:ext cx="60977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78DA88E-D313-2F91-C3A8-F388D957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3270" y="3115640"/>
                <a:ext cx="60977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F9B78D9-0F88-CDFB-8FBD-642C893F9EF9}"/>
                  </a:ext>
                </a:extLst>
              </p:cNvPr>
              <p:cNvSpPr txBox="1"/>
              <p:nvPr/>
            </p:nvSpPr>
            <p:spPr>
              <a:xfrm>
                <a:off x="1035867" y="3327551"/>
                <a:ext cx="64220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F9B78D9-0F88-CDFB-8FBD-642C893F9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867" y="3327551"/>
                <a:ext cx="642206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0031BE3-339D-5966-A1CE-253750ABD8DC}"/>
                  </a:ext>
                </a:extLst>
              </p:cNvPr>
              <p:cNvSpPr txBox="1"/>
              <p:nvPr/>
            </p:nvSpPr>
            <p:spPr>
              <a:xfrm>
                <a:off x="3097619" y="3318007"/>
                <a:ext cx="64220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0031BE3-339D-5966-A1CE-253750ABD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619" y="3318007"/>
                <a:ext cx="642206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641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519</Words>
  <Application>Microsoft Office PowerPoint</Application>
  <PresentationFormat>宽屏</PresentationFormat>
  <Paragraphs>61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-apple-system</vt:lpstr>
      <vt:lpstr>等线</vt:lpstr>
      <vt:lpstr>等线 Light</vt:lpstr>
      <vt:lpstr>Arial</vt:lpstr>
      <vt:lpstr>Cambria Math</vt:lpstr>
      <vt:lpstr>Office 主题​​</vt:lpstr>
      <vt:lpstr>高斯消元法 线性方程组求解&amp;矩阵求逆</vt:lpstr>
      <vt:lpstr>线性方程组求解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lm h</dc:creator>
  <cp:lastModifiedBy>lm h</cp:lastModifiedBy>
  <cp:revision>9</cp:revision>
  <dcterms:created xsi:type="dcterms:W3CDTF">2024-09-25T15:19:54Z</dcterms:created>
  <dcterms:modified xsi:type="dcterms:W3CDTF">2024-09-25T17:13:22Z</dcterms:modified>
</cp:coreProperties>
</file>