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52" r:id="rId2"/>
    <p:sldId id="257" r:id="rId3"/>
    <p:sldId id="354" r:id="rId4"/>
    <p:sldId id="353" r:id="rId5"/>
    <p:sldId id="35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365" r:id="rId20"/>
    <p:sldId id="366" r:id="rId21"/>
    <p:sldId id="273" r:id="rId22"/>
    <p:sldId id="274" r:id="rId23"/>
    <p:sldId id="281" r:id="rId24"/>
    <p:sldId id="282" r:id="rId25"/>
    <p:sldId id="283" r:id="rId26"/>
    <p:sldId id="367" r:id="rId27"/>
    <p:sldId id="368" r:id="rId28"/>
    <p:sldId id="369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CCFF"/>
    <a:srgbClr val="FF6699"/>
    <a:srgbClr val="FFFF00"/>
    <a:srgbClr val="FF9933"/>
    <a:srgbClr val="FF3300"/>
    <a:srgbClr val="00990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6391" autoAdjust="0"/>
  </p:normalViewPr>
  <p:slideViewPr>
    <p:cSldViewPr>
      <p:cViewPr varScale="1">
        <p:scale>
          <a:sx n="115" d="100"/>
          <a:sy n="115" d="100"/>
        </p:scale>
        <p:origin x="93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23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6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27.wmf"/><Relationship Id="rId4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1.wmf"/><Relationship Id="rId1" Type="http://schemas.openxmlformats.org/officeDocument/2006/relationships/image" Target="../media/image39.wmf"/><Relationship Id="rId5" Type="http://schemas.openxmlformats.org/officeDocument/2006/relationships/image" Target="../media/image32.wmf"/><Relationship Id="rId4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3.wmf"/><Relationship Id="rId1" Type="http://schemas.openxmlformats.org/officeDocument/2006/relationships/image" Target="../media/image13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1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55.wmf"/><Relationship Id="rId1" Type="http://schemas.openxmlformats.org/officeDocument/2006/relationships/image" Target="../media/image71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81.wmf"/><Relationship Id="rId2" Type="http://schemas.openxmlformats.org/officeDocument/2006/relationships/image" Target="../media/image77.wmf"/><Relationship Id="rId1" Type="http://schemas.openxmlformats.org/officeDocument/2006/relationships/image" Target="../media/image5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31.wmf"/><Relationship Id="rId1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5.wmf"/><Relationship Id="rId7" Type="http://schemas.openxmlformats.org/officeDocument/2006/relationships/image" Target="../media/image102.wmf"/><Relationship Id="rId2" Type="http://schemas.openxmlformats.org/officeDocument/2006/relationships/image" Target="../media/image96.wmf"/><Relationship Id="rId1" Type="http://schemas.openxmlformats.org/officeDocument/2006/relationships/image" Target="../media/image98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3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3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3.wmf"/><Relationship Id="rId4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e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C46F87F-CCC0-40B1-817C-E3D29B8B5C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321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476284-4D09-43BA-B530-703A13CD43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2799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7525.htm" TargetMode="External"/><Relationship Id="rId3" Type="http://schemas.openxmlformats.org/officeDocument/2006/relationships/hyperlink" Target="http://baike.baidu.com/view/349709.htm" TargetMode="External"/><Relationship Id="rId7" Type="http://schemas.openxmlformats.org/officeDocument/2006/relationships/hyperlink" Target="http://baike.baidu.com/view/17594.htm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aike.baidu.com/view/17568.htm" TargetMode="External"/><Relationship Id="rId11" Type="http://schemas.openxmlformats.org/officeDocument/2006/relationships/hyperlink" Target="http://baike.baidu.com/view/466729.htm" TargetMode="External"/><Relationship Id="rId5" Type="http://schemas.openxmlformats.org/officeDocument/2006/relationships/hyperlink" Target="http://baike.baidu.com/view/3762.htm" TargetMode="External"/><Relationship Id="rId10" Type="http://schemas.openxmlformats.org/officeDocument/2006/relationships/hyperlink" Target="http://baike.baidu.com/view/201797.htm" TargetMode="External"/><Relationship Id="rId4" Type="http://schemas.openxmlformats.org/officeDocument/2006/relationships/hyperlink" Target="http://baike.baidu.com/view/231308.htm" TargetMode="External"/><Relationship Id="rId9" Type="http://schemas.openxmlformats.org/officeDocument/2006/relationships/hyperlink" Target="http://baike.baidu.com/view/41994.htm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BB827C-A401-4EAA-8813-12DA8DEB88A9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/>
              <a:t>（</a:t>
            </a:r>
            <a:r>
              <a:rPr lang="en-US" altLang="zh-CN" smtClean="0"/>
              <a:t>Johann Carl Friedrich Gauss</a:t>
            </a:r>
            <a:r>
              <a:rPr lang="zh-CN" altLang="en-US" smtClean="0"/>
              <a:t>）（</a:t>
            </a:r>
            <a:r>
              <a:rPr lang="en-US" altLang="zh-CN" smtClean="0"/>
              <a:t>1777</a:t>
            </a:r>
            <a:r>
              <a:rPr lang="zh-CN" altLang="en-US" smtClean="0"/>
              <a:t>年</a:t>
            </a:r>
            <a:r>
              <a:rPr lang="en-US" altLang="zh-CN" smtClean="0"/>
              <a:t>4</a:t>
            </a:r>
            <a:r>
              <a:rPr lang="zh-CN" altLang="en-US" smtClean="0"/>
              <a:t>月</a:t>
            </a:r>
            <a:r>
              <a:rPr lang="en-US" altLang="zh-CN" smtClean="0"/>
              <a:t>30</a:t>
            </a:r>
            <a:r>
              <a:rPr lang="zh-CN" altLang="en-US" smtClean="0"/>
              <a:t>日</a:t>
            </a:r>
            <a:r>
              <a:rPr lang="en-US" altLang="zh-CN" smtClean="0"/>
              <a:t>—1855</a:t>
            </a:r>
            <a:r>
              <a:rPr lang="zh-CN" altLang="en-US" smtClean="0"/>
              <a:t>年</a:t>
            </a:r>
            <a:r>
              <a:rPr lang="en-US" altLang="zh-CN" smtClean="0"/>
              <a:t>2</a:t>
            </a:r>
            <a:r>
              <a:rPr lang="zh-CN" altLang="en-US" smtClean="0"/>
              <a:t>月</a:t>
            </a:r>
            <a:r>
              <a:rPr lang="en-US" altLang="zh-CN" smtClean="0"/>
              <a:t>23</a:t>
            </a:r>
            <a:r>
              <a:rPr lang="zh-CN" altLang="en-US" smtClean="0"/>
              <a:t>日），生于</a:t>
            </a:r>
            <a:r>
              <a:rPr lang="zh-CN" altLang="en-US" smtClean="0">
                <a:hlinkClick r:id="rId3"/>
              </a:rPr>
              <a:t>不伦瑞克</a:t>
            </a:r>
            <a:r>
              <a:rPr lang="zh-CN" altLang="en-US" smtClean="0"/>
              <a:t>，卒于</a:t>
            </a:r>
            <a:r>
              <a:rPr lang="zh-CN" altLang="en-US" smtClean="0">
                <a:hlinkClick r:id="rId4"/>
              </a:rPr>
              <a:t>哥廷根</a:t>
            </a:r>
            <a:r>
              <a:rPr lang="zh-CN" altLang="en-US" smtClean="0"/>
              <a:t>，</a:t>
            </a:r>
            <a:r>
              <a:rPr lang="zh-CN" altLang="en-US" smtClean="0">
                <a:hlinkClick r:id="rId5"/>
              </a:rPr>
              <a:t>德国</a:t>
            </a:r>
            <a:r>
              <a:rPr lang="zh-CN" altLang="en-US" smtClean="0"/>
              <a:t>著名数学家、物理学家、天文学家、大地测量学家。 </a:t>
            </a:r>
          </a:p>
          <a:p>
            <a:pPr eaLnBrk="1" hangingPunct="1"/>
            <a:r>
              <a:rPr lang="zh-CN" altLang="en-US" smtClean="0"/>
              <a:t>　　高斯的成就遍及数学的各个领域，在</a:t>
            </a:r>
            <a:r>
              <a:rPr lang="zh-CN" altLang="en-US" smtClean="0">
                <a:hlinkClick r:id="rId6"/>
              </a:rPr>
              <a:t>数论</a:t>
            </a:r>
            <a:r>
              <a:rPr lang="zh-CN" altLang="en-US" smtClean="0"/>
              <a:t>、</a:t>
            </a:r>
            <a:r>
              <a:rPr lang="zh-CN" altLang="en-US" smtClean="0">
                <a:hlinkClick r:id="rId7"/>
              </a:rPr>
              <a:t>非欧几何</a:t>
            </a:r>
            <a:r>
              <a:rPr lang="zh-CN" altLang="en-US" smtClean="0"/>
              <a:t>、</a:t>
            </a:r>
            <a:r>
              <a:rPr lang="zh-CN" altLang="en-US" smtClean="0">
                <a:hlinkClick r:id="rId8"/>
              </a:rPr>
              <a:t>微分几何</a:t>
            </a:r>
            <a:r>
              <a:rPr lang="zh-CN" altLang="en-US" smtClean="0"/>
              <a:t>、超几何级数、</a:t>
            </a:r>
            <a:r>
              <a:rPr lang="zh-CN" altLang="en-US" smtClean="0">
                <a:hlinkClick r:id="rId9"/>
              </a:rPr>
              <a:t>复变函数论</a:t>
            </a:r>
            <a:r>
              <a:rPr lang="zh-CN" altLang="en-US" smtClean="0"/>
              <a:t>以及椭圆函数论等方面均有开创性贡献 。</a:t>
            </a:r>
            <a:r>
              <a:rPr lang="en-US" altLang="zh-CN" smtClean="0"/>
              <a:t>1795</a:t>
            </a:r>
            <a:r>
              <a:rPr lang="zh-CN" altLang="en-US" smtClean="0"/>
              <a:t>～</a:t>
            </a:r>
            <a:r>
              <a:rPr lang="en-US" altLang="zh-CN" smtClean="0"/>
              <a:t>1798</a:t>
            </a:r>
            <a:r>
              <a:rPr lang="zh-CN" altLang="en-US" smtClean="0"/>
              <a:t>年在</a:t>
            </a:r>
            <a:r>
              <a:rPr lang="zh-CN" altLang="en-US" smtClean="0">
                <a:hlinkClick r:id="rId10"/>
              </a:rPr>
              <a:t>哥廷根大学</a:t>
            </a:r>
            <a:r>
              <a:rPr lang="zh-CN" altLang="en-US" smtClean="0"/>
              <a:t>学习，</a:t>
            </a:r>
            <a:r>
              <a:rPr lang="en-US" altLang="zh-CN" smtClean="0"/>
              <a:t>1798</a:t>
            </a:r>
            <a:r>
              <a:rPr lang="zh-CN" altLang="en-US" smtClean="0"/>
              <a:t>年转入黑尔姆施泰特大学，翌年因证明</a:t>
            </a:r>
            <a:r>
              <a:rPr lang="zh-CN" altLang="en-US" smtClean="0">
                <a:hlinkClick r:id="rId11"/>
              </a:rPr>
              <a:t>代数基本定理</a:t>
            </a:r>
            <a:r>
              <a:rPr lang="zh-CN" altLang="en-US" smtClean="0"/>
              <a:t>获博士学位。从</a:t>
            </a:r>
            <a:r>
              <a:rPr lang="en-US" altLang="zh-CN" smtClean="0"/>
              <a:t>1807</a:t>
            </a:r>
            <a:r>
              <a:rPr lang="zh-CN" altLang="en-US" smtClean="0"/>
              <a:t>年起担任格丁根大学教授兼格丁根天文台台长直至逝世。 </a:t>
            </a:r>
          </a:p>
        </p:txBody>
      </p:sp>
    </p:spTree>
    <p:extLst>
      <p:ext uri="{BB962C8B-B14F-4D97-AF65-F5344CB8AC3E}">
        <p14:creationId xmlns:p14="http://schemas.microsoft.com/office/powerpoint/2010/main" val="353859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ACEBCE2-0D0D-4834-9A62-6C2A2283F49B}" type="slidenum">
              <a:rPr lang="en-US" altLang="zh-CN" sz="1200" smtClean="0"/>
              <a:pPr/>
              <a:t>16</a:t>
            </a:fld>
            <a:endParaRPr lang="en-US" altLang="zh-CN" sz="1200" smtClean="0"/>
          </a:p>
        </p:txBody>
      </p:sp>
    </p:spTree>
    <p:extLst>
      <p:ext uri="{BB962C8B-B14F-4D97-AF65-F5344CB8AC3E}">
        <p14:creationId xmlns:p14="http://schemas.microsoft.com/office/powerpoint/2010/main" val="482369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8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678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678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678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6788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B203F9-A11F-40A1-BAD5-7297BBDAD27F}" type="slidenum">
              <a:rPr lang="en-US" altLang="zh-CN" sz="1200" smtClean="0"/>
              <a:pPr/>
              <a:t>19</a:t>
            </a:fld>
            <a:endParaRPr lang="en-US" altLang="zh-CN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7186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48963-17D7-463D-8F70-1952CF7CD7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2252195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7D0FE8-6E17-4439-BE9B-A543EC9A5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336247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742A-5E14-4863-BAC5-D6485C0495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842318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9799-BD40-4232-BF39-8E82F2BF3C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311996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689F3-EAD5-4685-90DD-B56621587E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2376891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A6FD6-F558-4167-825B-405BECA1A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02791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6AB48-85D9-40AF-95EF-7BE5D1EA46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467995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4F4C-3440-4900-84E6-5298630F57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47598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D6636-8289-4A57-B298-AEB19C9B8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775718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132AC-0E2A-4F21-8D51-17F95E225A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13927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DADFB-037F-4A92-B877-291E21853F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234458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B09649-8656-4B25-B0D9-57B706C4D3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520206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华长生制作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E5DEBF7-6FDD-441B-B3AA-92F79C2F0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10" Type="http://schemas.openxmlformats.org/officeDocument/2006/relationships/image" Target="../media/image2.png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2.png"/><Relationship Id="rId3" Type="http://schemas.openxmlformats.org/officeDocument/2006/relationships/oleObject" Target="../embeddings/oleObject34.bin"/><Relationship Id="rId21" Type="http://schemas.openxmlformats.org/officeDocument/2006/relationships/image" Target="../media/image45.png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1.wmf"/><Relationship Id="rId17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image" Target="../media/image39.png"/><Relationship Id="rId10" Type="http://schemas.openxmlformats.org/officeDocument/2006/relationships/image" Target="../media/image30.wmf"/><Relationship Id="rId19" Type="http://schemas.openxmlformats.org/officeDocument/2006/relationships/image" Target="../media/image43.png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1.png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27.wmf"/><Relationship Id="rId17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20" Type="http://schemas.openxmlformats.org/officeDocument/2006/relationships/image" Target="../media/image38.png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5.wmf"/><Relationship Id="rId19" Type="http://schemas.openxmlformats.org/officeDocument/2006/relationships/image" Target="../media/image52.png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32.wmf"/><Relationship Id="rId18" Type="http://schemas.openxmlformats.org/officeDocument/2006/relationships/image" Target="../media/image59.png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46.png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5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1.wmf"/><Relationship Id="rId19" Type="http://schemas.openxmlformats.org/officeDocument/2006/relationships/image" Target="../media/image60.png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47.wmf"/><Relationship Id="rId5" Type="http://schemas.openxmlformats.org/officeDocument/2006/relationships/image" Target="../media/image13.wmf"/><Relationship Id="rId15" Type="http://schemas.openxmlformats.org/officeDocument/2006/relationships/image" Target="../media/image65.png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9.wmf"/><Relationship Id="rId14" Type="http://schemas.openxmlformats.org/officeDocument/2006/relationships/image" Target="../media/image49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21" Type="http://schemas.openxmlformats.org/officeDocument/2006/relationships/image" Target="../media/image74.png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3.png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image" Target="../media/image62.png"/><Relationship Id="rId10" Type="http://schemas.openxmlformats.org/officeDocument/2006/relationships/image" Target="../media/image52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4.wmf"/><Relationship Id="rId22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4.wmf"/><Relationship Id="rId18" Type="http://schemas.openxmlformats.org/officeDocument/2006/relationships/image" Target="../media/image8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7.bin"/><Relationship Id="rId20" Type="http://schemas.openxmlformats.org/officeDocument/2006/relationships/image" Target="../media/image90.png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3.wmf"/><Relationship Id="rId5" Type="http://schemas.openxmlformats.org/officeDocument/2006/relationships/image" Target="../media/image71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9.png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83.bin"/><Relationship Id="rId18" Type="http://schemas.openxmlformats.org/officeDocument/2006/relationships/image" Target="../media/image82.png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79.wmf"/><Relationship Id="rId17" Type="http://schemas.openxmlformats.org/officeDocument/2006/relationships/image" Target="../media/image9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8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3.wmf"/><Relationship Id="rId9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89.wmf"/><Relationship Id="rId3" Type="http://schemas.openxmlformats.org/officeDocument/2006/relationships/oleObject" Target="../embeddings/oleObject88.bin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88.wmf"/><Relationship Id="rId5" Type="http://schemas.openxmlformats.org/officeDocument/2006/relationships/slide" Target="slide16.xml"/><Relationship Id="rId10" Type="http://schemas.openxmlformats.org/officeDocument/2006/relationships/oleObject" Target="../embeddings/oleObject91.bin"/><Relationship Id="rId4" Type="http://schemas.openxmlformats.org/officeDocument/2006/relationships/image" Target="../media/image85.wmf"/><Relationship Id="rId9" Type="http://schemas.openxmlformats.org/officeDocument/2006/relationships/image" Target="../media/image87.wmf"/><Relationship Id="rId1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100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9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1.wmf"/><Relationship Id="rId11" Type="http://schemas.openxmlformats.org/officeDocument/2006/relationships/image" Target="../media/image93.wmf"/><Relationship Id="rId5" Type="http://schemas.openxmlformats.org/officeDocument/2006/relationships/oleObject" Target="../embeddings/oleObject94.bin"/><Relationship Id="rId15" Type="http://schemas.openxmlformats.org/officeDocument/2006/relationships/image" Target="../media/image95.w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97.wmf"/><Relationship Id="rId4" Type="http://schemas.openxmlformats.org/officeDocument/2006/relationships/image" Target="../media/image90.wmf"/><Relationship Id="rId9" Type="http://schemas.openxmlformats.org/officeDocument/2006/relationships/slide" Target="slide18.xml"/><Relationship Id="rId14" Type="http://schemas.openxmlformats.org/officeDocument/2006/relationships/oleObject" Target="../embeddings/oleObject9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99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08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12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image" Target="../media/image138.png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7.wmf"/><Relationship Id="rId11" Type="http://schemas.openxmlformats.org/officeDocument/2006/relationships/image" Target="../media/image136.png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oleObject" Target="../embeddings/oleObject10.bin"/><Relationship Id="rId7" Type="http://schemas.openxmlformats.org/officeDocument/2006/relationships/slide" Target="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5.wmf"/><Relationship Id="rId22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2.w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9.wmf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32.bin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7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035875-81CF-499C-81BD-948532F51EE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400" smtClean="0"/>
          </a:p>
        </p:txBody>
      </p:sp>
      <p:sp>
        <p:nvSpPr>
          <p:cNvPr id="113669" name="Text Box 5"/>
          <p:cNvSpPr>
            <a:spLocks noGrp="1" noChangeArrowheads="1"/>
          </p:cNvSpPr>
          <p:nvPr>
            <p:ph type="title" sz="quarter"/>
          </p:nvPr>
        </p:nvSpPr>
        <p:spPr>
          <a:xfrm>
            <a:off x="684213" y="26035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zh-CN" altLang="en-US" sz="4000" b="1" smtClean="0"/>
              <a:t>线性方程</a:t>
            </a:r>
            <a:r>
              <a:rPr lang="zh-CN" altLang="en-US" sz="4000" smtClean="0"/>
              <a:t>组的直接法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16238" y="4221163"/>
            <a:ext cx="3168650" cy="1511300"/>
            <a:chOff x="2592" y="1507"/>
            <a:chExt cx="864" cy="336"/>
          </a:xfrm>
        </p:grpSpPr>
        <p:sp>
          <p:nvSpPr>
            <p:cNvPr id="4105" name="Rectangle 13"/>
            <p:cNvSpPr>
              <a:spLocks noChangeArrowheads="1"/>
            </p:cNvSpPr>
            <p:nvPr/>
          </p:nvSpPr>
          <p:spPr bwMode="auto">
            <a:xfrm>
              <a:off x="2592" y="1507"/>
              <a:ext cx="864" cy="33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4106" name="Object 14"/>
            <p:cNvGraphicFramePr>
              <a:graphicFrameLocks noChangeAspect="1"/>
            </p:cNvGraphicFramePr>
            <p:nvPr/>
          </p:nvGraphicFramePr>
          <p:xfrm>
            <a:off x="2664" y="1545"/>
            <a:ext cx="6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55" name="公式" r:id="rId3" imgW="444114" imgH="177646" progId="Equation.3">
                    <p:embed/>
                  </p:oleObj>
                </mc:Choice>
                <mc:Fallback>
                  <p:oleObj name="公式" r:id="rId3" imgW="444114" imgH="17764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1545"/>
                          <a:ext cx="696" cy="279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alpha val="32156"/>
                          </a:scheme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51520" y="2038343"/>
                <a:ext cx="4518993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38343"/>
                <a:ext cx="4518993" cy="170181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823554" y="2037784"/>
                <a:ext cx="1846531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554" y="2037784"/>
                <a:ext cx="1846531" cy="17018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517824" y="1945297"/>
                <a:ext cx="1842043" cy="17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824" y="1945297"/>
                <a:ext cx="1842043" cy="175157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6242205" y="4348574"/>
                <a:ext cx="1229824" cy="11079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6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66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6600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205" y="4348574"/>
                <a:ext cx="1229824" cy="110799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4F2D33-6635-4330-8FF4-558C9C7F842E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 smtClean="0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2987675" y="387350"/>
            <a:ext cx="6019800" cy="593725"/>
            <a:chOff x="384" y="288"/>
            <a:chExt cx="3792" cy="374"/>
          </a:xfrm>
        </p:grpSpPr>
        <p:sp>
          <p:nvSpPr>
            <p:cNvPr id="13340" name="Rectangle 21"/>
            <p:cNvSpPr>
              <a:spLocks noChangeArrowheads="1"/>
            </p:cNvSpPr>
            <p:nvPr/>
          </p:nvSpPr>
          <p:spPr bwMode="auto">
            <a:xfrm>
              <a:off x="384" y="288"/>
              <a:ext cx="379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3341" name="Object 10"/>
            <p:cNvGraphicFramePr>
              <a:graphicFrameLocks noChangeAspect="1"/>
            </p:cNvGraphicFramePr>
            <p:nvPr/>
          </p:nvGraphicFramePr>
          <p:xfrm>
            <a:off x="1288" y="320"/>
            <a:ext cx="197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4" name="公式" r:id="rId3" imgW="1256755" imgH="215806" progId="Equation.3">
                    <p:embed/>
                  </p:oleObj>
                </mc:Choice>
                <mc:Fallback>
                  <p:oleObj name="公式" r:id="rId3" imgW="1256755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8" y="320"/>
                          <a:ext cx="1973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39750" y="1412875"/>
            <a:ext cx="2160588" cy="1079500"/>
            <a:chOff x="240" y="1248"/>
            <a:chExt cx="768" cy="384"/>
          </a:xfrm>
        </p:grpSpPr>
        <p:sp>
          <p:nvSpPr>
            <p:cNvPr id="13338" name="Rectangle 22"/>
            <p:cNvSpPr>
              <a:spLocks noChangeArrowheads="1"/>
            </p:cNvSpPr>
            <p:nvPr/>
          </p:nvSpPr>
          <p:spPr bwMode="auto">
            <a:xfrm>
              <a:off x="240" y="1248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3339" name="Object 7"/>
            <p:cNvGraphicFramePr>
              <a:graphicFrameLocks noChangeAspect="1"/>
            </p:cNvGraphicFramePr>
            <p:nvPr/>
          </p:nvGraphicFramePr>
          <p:xfrm>
            <a:off x="240" y="1296"/>
            <a:ext cx="67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5" name="Microsoft 公式 3.0" r:id="rId5" imgW="431425" imgH="177646" progId="Equation.3">
                    <p:embed/>
                  </p:oleObj>
                </mc:Choice>
                <mc:Fallback>
                  <p:oleObj name="Microsoft 公式 3.0" r:id="rId5" imgW="431425" imgH="17764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1296"/>
                          <a:ext cx="67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4" name="AutoShape 10"/>
          <p:cNvSpPr>
            <a:spLocks noChangeArrowheads="1"/>
          </p:cNvSpPr>
          <p:nvPr/>
        </p:nvSpPr>
        <p:spPr bwMode="auto">
          <a:xfrm>
            <a:off x="1752600" y="2209800"/>
            <a:ext cx="685800" cy="228600"/>
          </a:xfrm>
          <a:prstGeom prst="rightArrow">
            <a:avLst>
              <a:gd name="adj1" fmla="val 38333"/>
              <a:gd name="adj2" fmla="val 7768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3300"/>
              </a:solidFill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6763" y="3429000"/>
            <a:ext cx="5410200" cy="3200400"/>
            <a:chOff x="864" y="2160"/>
            <a:chExt cx="3408" cy="2016"/>
          </a:xfrm>
        </p:grpSpPr>
        <p:sp>
          <p:nvSpPr>
            <p:cNvPr id="13334" name="Rectangle 24"/>
            <p:cNvSpPr>
              <a:spLocks noChangeArrowheads="1"/>
            </p:cNvSpPr>
            <p:nvPr/>
          </p:nvSpPr>
          <p:spPr bwMode="auto">
            <a:xfrm>
              <a:off x="864" y="2160"/>
              <a:ext cx="3408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3335" name="Object 3"/>
            <p:cNvGraphicFramePr>
              <a:graphicFrameLocks noChangeAspect="1"/>
            </p:cNvGraphicFramePr>
            <p:nvPr/>
          </p:nvGraphicFramePr>
          <p:xfrm>
            <a:off x="1253" y="2256"/>
            <a:ext cx="273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6" name="公式" r:id="rId7" imgW="1739900" imgH="215900" progId="Equation.3">
                    <p:embed/>
                  </p:oleObj>
                </mc:Choice>
                <mc:Fallback>
                  <p:oleObj name="公式" r:id="rId7" imgW="1739900" imgH="215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" y="2256"/>
                          <a:ext cx="2733" cy="339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6" name="Object 4"/>
            <p:cNvGraphicFramePr>
              <a:graphicFrameLocks noChangeAspect="1"/>
            </p:cNvGraphicFramePr>
            <p:nvPr/>
          </p:nvGraphicFramePr>
          <p:xfrm>
            <a:off x="1235" y="2640"/>
            <a:ext cx="2793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7" name="公式" r:id="rId9" imgW="1777229" imgH="215806" progId="Equation.3">
                    <p:embed/>
                  </p:oleObj>
                </mc:Choice>
                <mc:Fallback>
                  <p:oleObj name="公式" r:id="rId9" imgW="1777229" imgH="21580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5" y="2640"/>
                          <a:ext cx="2793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6"/>
            <p:cNvGraphicFramePr>
              <a:graphicFrameLocks noChangeAspect="1"/>
            </p:cNvGraphicFramePr>
            <p:nvPr/>
          </p:nvGraphicFramePr>
          <p:xfrm>
            <a:off x="962" y="2160"/>
            <a:ext cx="430" cy="2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8" name="公式" r:id="rId11" imgW="190500" imgH="889000" progId="Equation.3">
                    <p:embed/>
                  </p:oleObj>
                </mc:Choice>
                <mc:Fallback>
                  <p:oleObj name="公式" r:id="rId11" imgW="190500" imgH="889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2160"/>
                          <a:ext cx="430" cy="20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65125" y="47688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即</a:t>
            </a:r>
          </a:p>
        </p:txBody>
      </p: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7086600" y="3733800"/>
            <a:ext cx="762000" cy="2514600"/>
            <a:chOff x="4464" y="2352"/>
            <a:chExt cx="480" cy="1584"/>
          </a:xfrm>
        </p:grpSpPr>
        <p:sp>
          <p:nvSpPr>
            <p:cNvPr id="13332" name="Line 18"/>
            <p:cNvSpPr>
              <a:spLocks noChangeShapeType="1"/>
            </p:cNvSpPr>
            <p:nvPr/>
          </p:nvSpPr>
          <p:spPr bwMode="auto">
            <a:xfrm>
              <a:off x="4464" y="2352"/>
              <a:ext cx="0" cy="1584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Text Box 27"/>
            <p:cNvSpPr txBox="1">
              <a:spLocks noChangeArrowheads="1"/>
            </p:cNvSpPr>
            <p:nvPr/>
          </p:nvSpPr>
          <p:spPr bwMode="auto">
            <a:xfrm>
              <a:off x="4559" y="2563"/>
              <a:ext cx="385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回代方向</a:t>
              </a:r>
            </a:p>
          </p:txBody>
        </p:sp>
      </p:grpSp>
      <p:sp>
        <p:nvSpPr>
          <p:cNvPr id="13321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322" name="AutoShape 3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6732588" y="3716338"/>
            <a:ext cx="0" cy="2665412"/>
          </a:xfrm>
          <a:prstGeom prst="line">
            <a:avLst/>
          </a:prstGeom>
          <a:noFill/>
          <a:ln w="203200">
            <a:solidFill>
              <a:srgbClr val="FF0000"/>
            </a:solidFill>
            <a:round/>
            <a:headEnd type="oval" w="med" len="med"/>
            <a:tailEnd type="stealth" w="med" len="med"/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55650" y="352425"/>
            <a:ext cx="3848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下三角形</a:t>
            </a:r>
            <a:r>
              <a:rPr lang="zh-CN" altLang="en-US"/>
              <a:t>线性方程组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115826"/>
              </p:ext>
            </p:extLst>
          </p:nvPr>
        </p:nvGraphicFramePr>
        <p:xfrm>
          <a:off x="3398838" y="5073650"/>
          <a:ext cx="2714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073650"/>
                        <a:ext cx="2714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642319" y="1192727"/>
                <a:ext cx="3560911" cy="17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19" y="1192727"/>
                <a:ext cx="3560911" cy="175157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97575" y="1231838"/>
                <a:ext cx="1177630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575" y="1231838"/>
                <a:ext cx="1177630" cy="170181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154420" y="1182081"/>
                <a:ext cx="1540422" cy="17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420" y="1182081"/>
                <a:ext cx="1540422" cy="175157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97707" y="4626503"/>
                <a:ext cx="3866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07" y="4626503"/>
                <a:ext cx="386644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397707" y="5556250"/>
                <a:ext cx="3866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707" y="5556250"/>
                <a:ext cx="386644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35000" y="5048814"/>
                <a:ext cx="599159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5048814"/>
                <a:ext cx="5991591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67890" y="5985439"/>
                <a:ext cx="629173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0" y="5985439"/>
                <a:ext cx="6291735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/>
      <p:bldP spid="11280" grpId="0"/>
      <p:bldP spid="1130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3C5B73-F14B-44D4-A1FB-5C843C50F835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 smtClean="0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3124200" y="381000"/>
            <a:ext cx="5638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2133600" y="4191000"/>
            <a:ext cx="56388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/>
        </p:nvGraphicFramePr>
        <p:xfrm>
          <a:off x="3608388" y="457200"/>
          <a:ext cx="1266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Equation" r:id="rId3" imgW="508000" imgH="431800" progId="Equation.DSMT4">
                  <p:embed/>
                </p:oleObj>
              </mc:Choice>
              <mc:Fallback>
                <p:oleObj name="Equation" r:id="rId3" imgW="508000" imgH="431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457200"/>
                        <a:ext cx="1266825" cy="10795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/>
        </p:nvGraphicFramePr>
        <p:xfrm>
          <a:off x="3521075" y="1676400"/>
          <a:ext cx="2465388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5" imgW="990170" imgH="660113" progId="Equation.DSMT4">
                  <p:embed/>
                </p:oleObj>
              </mc:Choice>
              <mc:Fallback>
                <p:oleObj name="Equation" r:id="rId5" imgW="990170" imgH="660113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1676400"/>
                        <a:ext cx="2465388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/>
          <p:cNvGraphicFramePr>
            <a:graphicFrameLocks noChangeAspect="1"/>
          </p:cNvGraphicFramePr>
          <p:nvPr/>
        </p:nvGraphicFramePr>
        <p:xfrm>
          <a:off x="3276600" y="8382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公式" r:id="rId7" imgW="190500" imgH="889000" progId="Equation.3">
                  <p:embed/>
                </p:oleObj>
              </mc:Choice>
              <mc:Fallback>
                <p:oleObj name="公式" r:id="rId7" imgW="190500" imgH="8890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838200"/>
                        <a:ext cx="56038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805113" y="3429000"/>
            <a:ext cx="5943600" cy="635000"/>
            <a:chOff x="240" y="2182"/>
            <a:chExt cx="3744" cy="400"/>
          </a:xfrm>
        </p:grpSpPr>
        <p:sp>
          <p:nvSpPr>
            <p:cNvPr id="14357" name="Rectangle 18"/>
            <p:cNvSpPr>
              <a:spLocks noChangeArrowheads="1"/>
            </p:cNvSpPr>
            <p:nvPr/>
          </p:nvSpPr>
          <p:spPr bwMode="auto">
            <a:xfrm>
              <a:off x="240" y="2182"/>
              <a:ext cx="374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4358" name="Object 37"/>
            <p:cNvGraphicFramePr>
              <a:graphicFrameLocks noChangeAspect="1"/>
            </p:cNvGraphicFramePr>
            <p:nvPr/>
          </p:nvGraphicFramePr>
          <p:xfrm>
            <a:off x="1135" y="2240"/>
            <a:ext cx="199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3" name="公式" r:id="rId9" imgW="1269449" imgH="215806" progId="Equation.3">
                    <p:embed/>
                  </p:oleObj>
                </mc:Choice>
                <mc:Fallback>
                  <p:oleObj name="公式" r:id="rId9" imgW="1269449" imgH="215806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2240"/>
                          <a:ext cx="199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50825" y="4724400"/>
            <a:ext cx="1814513" cy="857250"/>
            <a:chOff x="240" y="3072"/>
            <a:chExt cx="768" cy="336"/>
          </a:xfrm>
        </p:grpSpPr>
        <p:sp>
          <p:nvSpPr>
            <p:cNvPr id="14355" name="Rectangle 20"/>
            <p:cNvSpPr>
              <a:spLocks noChangeArrowheads="1"/>
            </p:cNvSpPr>
            <p:nvPr/>
          </p:nvSpPr>
          <p:spPr bwMode="auto">
            <a:xfrm>
              <a:off x="240" y="3072"/>
              <a:ext cx="76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4356" name="Object 36"/>
            <p:cNvGraphicFramePr>
              <a:graphicFrameLocks noChangeAspect="1"/>
            </p:cNvGraphicFramePr>
            <p:nvPr/>
          </p:nvGraphicFramePr>
          <p:xfrm>
            <a:off x="288" y="3120"/>
            <a:ext cx="69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4" name="公式" r:id="rId11" imgW="444114" imgH="177646" progId="Equation.3">
                    <p:embed/>
                  </p:oleObj>
                </mc:Choice>
                <mc:Fallback>
                  <p:oleObj name="公式" r:id="rId11" imgW="444114" imgH="177646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3120"/>
                          <a:ext cx="695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1524000" y="5029200"/>
            <a:ext cx="685800" cy="228600"/>
          </a:xfrm>
          <a:prstGeom prst="rightArrow">
            <a:avLst>
              <a:gd name="adj1" fmla="val 38333"/>
              <a:gd name="adj2" fmla="val 7768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3300"/>
              </a:solidFill>
            </a:endParaRP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730250" y="160020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其解为</a:t>
            </a:r>
          </a:p>
        </p:txBody>
      </p:sp>
      <p:sp>
        <p:nvSpPr>
          <p:cNvPr id="14348" name="AutoShape 2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4349" name="AutoShape 2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13" name="Text Box 25"/>
          <p:cNvSpPr txBox="1">
            <a:spLocks noChangeArrowheads="1"/>
          </p:cNvSpPr>
          <p:nvPr/>
        </p:nvSpPr>
        <p:spPr bwMode="auto">
          <a:xfrm>
            <a:off x="395288" y="3448050"/>
            <a:ext cx="3848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上三角形</a:t>
            </a:r>
            <a:r>
              <a:rPr lang="zh-CN" altLang="en-US"/>
              <a:t>线性方程组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64627"/>
              </p:ext>
            </p:extLst>
          </p:nvPr>
        </p:nvGraphicFramePr>
        <p:xfrm>
          <a:off x="7067550" y="4930775"/>
          <a:ext cx="2714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13" imgW="114120" imgH="177480" progId="Equation.DSMT4">
                  <p:embed/>
                </p:oleObj>
              </mc:Choice>
              <mc:Fallback>
                <p:oleObj name="Equation" r:id="rId13" imgW="114120" imgH="17748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4930775"/>
                        <a:ext cx="2714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10780" y="4376747"/>
                <a:ext cx="3796296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780" y="4376747"/>
                <a:ext cx="3796296" cy="170181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5505757" y="4376748"/>
                <a:ext cx="1177630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757" y="4376748"/>
                <a:ext cx="1177630" cy="170181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6433070" y="4326991"/>
                <a:ext cx="1540422" cy="17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70" y="4326991"/>
                <a:ext cx="1540422" cy="175157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5943600" y="2487018"/>
                <a:ext cx="2185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=2,3,⋯,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487018"/>
                <a:ext cx="2185855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4" grpId="0" animBg="1"/>
      <p:bldP spid="12300" grpId="0"/>
      <p:bldP spid="12313" grpId="0"/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F6A05E-19CF-4814-BDAC-BC054D198B7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 smtClean="0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1371600" y="457200"/>
            <a:ext cx="5486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828800" y="3962400"/>
            <a:ext cx="6858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744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419556"/>
              </p:ext>
            </p:extLst>
          </p:nvPr>
        </p:nvGraphicFramePr>
        <p:xfrm>
          <a:off x="5083819" y="2831306"/>
          <a:ext cx="2125662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9" name="公式" r:id="rId3" imgW="622030" imgH="228501" progId="Equation.3">
                  <p:embed/>
                </p:oleObj>
              </mc:Choice>
              <mc:Fallback>
                <p:oleObj name="公式" r:id="rId3" imgW="622030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819" y="2831306"/>
                        <a:ext cx="2125662" cy="782638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454279"/>
              </p:ext>
            </p:extLst>
          </p:nvPr>
        </p:nvGraphicFramePr>
        <p:xfrm>
          <a:off x="1273969" y="536575"/>
          <a:ext cx="663575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0" name="公式" r:id="rId5" imgW="190500" imgH="889000" progId="Equation.3">
                  <p:embed/>
                </p:oleObj>
              </mc:Choice>
              <mc:Fallback>
                <p:oleObj name="公式" r:id="rId5" imgW="190500" imgH="8890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969" y="536575"/>
                        <a:ext cx="663575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81000" y="4867275"/>
            <a:ext cx="134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其解为</a:t>
            </a:r>
            <a:r>
              <a:rPr lang="en-US" altLang="zh-CN" sz="2800"/>
              <a:t>:</a:t>
            </a:r>
          </a:p>
        </p:txBody>
      </p:sp>
      <p:graphicFrame>
        <p:nvGraphicFramePr>
          <p:cNvPr id="17445" name="Object 37"/>
          <p:cNvGraphicFramePr>
            <a:graphicFrameLocks noChangeAspect="1"/>
          </p:cNvGraphicFramePr>
          <p:nvPr/>
        </p:nvGraphicFramePr>
        <p:xfrm>
          <a:off x="2268538" y="3763963"/>
          <a:ext cx="1655762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1" name="公式" r:id="rId7" imgW="545863" imgH="431613" progId="Equation.3">
                  <p:embed/>
                </p:oleObj>
              </mc:Choice>
              <mc:Fallback>
                <p:oleObj name="公式" r:id="rId7" imgW="545863" imgH="431613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763963"/>
                        <a:ext cx="1655762" cy="131603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Object 38"/>
          <p:cNvGraphicFramePr>
            <a:graphicFrameLocks noChangeAspect="1"/>
          </p:cNvGraphicFramePr>
          <p:nvPr/>
        </p:nvGraphicFramePr>
        <p:xfrm>
          <a:off x="2209800" y="4972050"/>
          <a:ext cx="2690813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2" name="Equation" r:id="rId9" imgW="1079032" imgH="660113" progId="Equation.DSMT4">
                  <p:embed/>
                </p:oleObj>
              </mc:Choice>
              <mc:Fallback>
                <p:oleObj name="Equation" r:id="rId9" imgW="1079032" imgH="660113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72050"/>
                        <a:ext cx="2690813" cy="165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8" name="Object 40"/>
          <p:cNvGraphicFramePr>
            <a:graphicFrameLocks noChangeAspect="1"/>
          </p:cNvGraphicFramePr>
          <p:nvPr/>
        </p:nvGraphicFramePr>
        <p:xfrm>
          <a:off x="1981200" y="43815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3" name="公式" r:id="rId11" imgW="190500" imgH="889000" progId="Equation.3">
                  <p:embed/>
                </p:oleObj>
              </mc:Choice>
              <mc:Fallback>
                <p:oleObj name="公式" r:id="rId11" imgW="190500" imgH="8890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381500"/>
                        <a:ext cx="56038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7596188" y="404813"/>
            <a:ext cx="692150" cy="2819400"/>
            <a:chOff x="4512" y="288"/>
            <a:chExt cx="436" cy="1776"/>
          </a:xfrm>
        </p:grpSpPr>
        <p:sp>
          <p:nvSpPr>
            <p:cNvPr id="15381" name="Line 14"/>
            <p:cNvSpPr>
              <a:spLocks noChangeShapeType="1"/>
            </p:cNvSpPr>
            <p:nvPr/>
          </p:nvSpPr>
          <p:spPr bwMode="auto">
            <a:xfrm flipV="1">
              <a:off x="4512" y="288"/>
              <a:ext cx="0" cy="17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 type="triangl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Text Box 15"/>
            <p:cNvSpPr txBox="1">
              <a:spLocks noChangeArrowheads="1"/>
            </p:cNvSpPr>
            <p:nvPr/>
          </p:nvSpPr>
          <p:spPr bwMode="auto">
            <a:xfrm>
              <a:off x="4608" y="720"/>
              <a:ext cx="340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回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代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方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/>
                <a:t>向</a:t>
              </a:r>
            </a:p>
          </p:txBody>
        </p:sp>
      </p:grpSp>
      <p:sp>
        <p:nvSpPr>
          <p:cNvPr id="15372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73" name="AutoShape 2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V="1">
            <a:off x="7608459" y="536575"/>
            <a:ext cx="0" cy="2519363"/>
          </a:xfrm>
          <a:prstGeom prst="line">
            <a:avLst/>
          </a:prstGeom>
          <a:noFill/>
          <a:ln w="203200">
            <a:solidFill>
              <a:srgbClr val="FF0000"/>
            </a:solidFill>
            <a:round/>
            <a:headEnd type="oval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91251"/>
              </p:ext>
            </p:extLst>
          </p:nvPr>
        </p:nvGraphicFramePr>
        <p:xfrm>
          <a:off x="3851275" y="536575"/>
          <a:ext cx="2714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24" name="Equation" r:id="rId12" imgW="114120" imgH="177480" progId="Equation.DSMT4">
                  <p:embed/>
                </p:oleObj>
              </mc:Choice>
              <mc:Fallback>
                <p:oleObj name="Equation" r:id="rId12" imgW="114120" imgH="17748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36575"/>
                        <a:ext cx="2714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876051" y="924581"/>
                <a:ext cx="3866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51" y="924581"/>
                <a:ext cx="386644" cy="52322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876051" y="1831676"/>
                <a:ext cx="3866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051" y="1831676"/>
                <a:ext cx="386644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81200" y="552943"/>
                <a:ext cx="528399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52943"/>
                <a:ext cx="5283994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43704" y="1350334"/>
                <a:ext cx="594349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704" y="1350334"/>
                <a:ext cx="5943492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465539" y="2194487"/>
                <a:ext cx="51208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539" y="2194487"/>
                <a:ext cx="5120803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900613" y="5755809"/>
                <a:ext cx="35118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−2,⋯,1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13" y="5755809"/>
                <a:ext cx="3511859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7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8" presetClass="entr" presetSubtype="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 animBg="1"/>
      <p:bldP spid="13332" grpId="0" animBg="1"/>
      <p:bldP spid="13321" grpId="0"/>
      <p:bldP spid="13335" grpId="0" animBg="1"/>
      <p:bldP spid="3" grpId="0"/>
      <p:bldP spid="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5625C-CC90-4F6A-BC68-616A957D36A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 smtClean="0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23850" y="3810000"/>
            <a:ext cx="8591550" cy="2362200"/>
            <a:chOff x="204" y="2400"/>
            <a:chExt cx="5412" cy="1488"/>
          </a:xfrm>
        </p:grpSpPr>
        <p:sp>
          <p:nvSpPr>
            <p:cNvPr id="16405" name="Rectangle 18"/>
            <p:cNvSpPr>
              <a:spLocks noChangeArrowheads="1"/>
            </p:cNvSpPr>
            <p:nvPr/>
          </p:nvSpPr>
          <p:spPr bwMode="auto">
            <a:xfrm>
              <a:off x="240" y="2400"/>
              <a:ext cx="5376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640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0872093"/>
                </p:ext>
              </p:extLst>
            </p:nvPr>
          </p:nvGraphicFramePr>
          <p:xfrm>
            <a:off x="204" y="2905"/>
            <a:ext cx="99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6" name="公式" r:id="rId4" imgW="634725" imgH="241195" progId="Equation.3">
                    <p:embed/>
                  </p:oleObj>
                </mc:Choice>
                <mc:Fallback>
                  <p:oleObj name="公式" r:id="rId4" imgW="634725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905"/>
                          <a:ext cx="99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286000" y="533400"/>
            <a:ext cx="3733800" cy="609600"/>
            <a:chOff x="1056" y="2112"/>
            <a:chExt cx="3840" cy="384"/>
          </a:xfrm>
        </p:grpSpPr>
        <p:sp>
          <p:nvSpPr>
            <p:cNvPr id="16403" name="Text Box 5"/>
            <p:cNvSpPr txBox="1">
              <a:spLocks noChangeArrowheads="1"/>
            </p:cNvSpPr>
            <p:nvPr/>
          </p:nvSpPr>
          <p:spPr bwMode="auto">
            <a:xfrm>
              <a:off x="1056" y="2112"/>
              <a:ext cx="38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latin typeface="Tahoma" panose="020B0604030504040204" pitchFamily="34" charset="0"/>
                </a:rPr>
                <a:t>.2    Gauss</a:t>
              </a:r>
              <a:r>
                <a:rPr lang="zh-CN" altLang="en-US" sz="2800" b="1">
                  <a:latin typeface="Tahoma" panose="020B0604030504040204" pitchFamily="34" charset="0"/>
                </a:rPr>
                <a:t>消去法</a:t>
              </a:r>
              <a:endParaRPr lang="zh-CN" altLang="en-US" sz="2800">
                <a:ea typeface="隶书" panose="02010509060101010101" pitchFamily="49" charset="-122"/>
              </a:endParaRPr>
            </a:p>
          </p:txBody>
        </p:sp>
        <p:graphicFrame>
          <p:nvGraphicFramePr>
            <p:cNvPr id="16404" name="Object 8"/>
            <p:cNvGraphicFramePr>
              <a:graphicFrameLocks noChangeAspect="1"/>
            </p:cNvGraphicFramePr>
            <p:nvPr/>
          </p:nvGraphicFramePr>
          <p:xfrm>
            <a:off x="1056" y="2112"/>
            <a:ext cx="45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7" name="文档" r:id="rId6" imgW="5273040" imgH="198120" progId="Word.Document.8">
                    <p:embed/>
                  </p:oleObj>
                </mc:Choice>
                <mc:Fallback>
                  <p:oleObj name="文档" r:id="rId6" imgW="5273040" imgH="198120" progId="Word.Document.8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112"/>
                          <a:ext cx="45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01650" y="1447800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一、消元与回代计算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4038600" y="2133600"/>
            <a:ext cx="1295400" cy="533400"/>
            <a:chOff x="2544" y="1344"/>
            <a:chExt cx="816" cy="336"/>
          </a:xfrm>
        </p:grpSpPr>
        <p:sp>
          <p:nvSpPr>
            <p:cNvPr id="16401" name="Rectangle 19"/>
            <p:cNvSpPr>
              <a:spLocks noChangeArrowheads="1"/>
            </p:cNvSpPr>
            <p:nvPr/>
          </p:nvSpPr>
          <p:spPr bwMode="auto">
            <a:xfrm>
              <a:off x="2544" y="1344"/>
              <a:ext cx="8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6402" name="Object 7"/>
            <p:cNvGraphicFramePr>
              <a:graphicFrameLocks noChangeAspect="1"/>
            </p:cNvGraphicFramePr>
            <p:nvPr/>
          </p:nvGraphicFramePr>
          <p:xfrm>
            <a:off x="2616" y="1353"/>
            <a:ext cx="6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88" name="公式" r:id="rId8" imgW="444114" imgH="177646" progId="Equation.3">
                    <p:embed/>
                  </p:oleObj>
                </mc:Choice>
                <mc:Fallback>
                  <p:oleObj name="公式" r:id="rId8" imgW="444114" imgH="177646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353"/>
                          <a:ext cx="6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822325" y="21478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对线性方程组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171825" y="2916238"/>
            <a:ext cx="5108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对其</a:t>
            </a:r>
            <a:r>
              <a:rPr lang="zh-CN" altLang="en-US" b="1">
                <a:solidFill>
                  <a:srgbClr val="FF0000"/>
                </a:solidFill>
              </a:rPr>
              <a:t>增广矩阵</a:t>
            </a:r>
            <a:r>
              <a:rPr lang="zh-CN" altLang="en-US" sz="2800"/>
              <a:t>施行行初等变换</a:t>
            </a:r>
            <a:r>
              <a:rPr lang="en-US" altLang="zh-CN" sz="2800"/>
              <a:t>:</a:t>
            </a:r>
          </a:p>
        </p:txBody>
      </p:sp>
      <p:graphicFrame>
        <p:nvGraphicFramePr>
          <p:cNvPr id="1474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844197"/>
              </p:ext>
            </p:extLst>
          </p:nvPr>
        </p:nvGraphicFramePr>
        <p:xfrm>
          <a:off x="1906480" y="4445000"/>
          <a:ext cx="187166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公式" r:id="rId10" imgW="748975" imgH="304668" progId="Equation.3">
                  <p:embed/>
                </p:oleObj>
              </mc:Choice>
              <mc:Fallback>
                <p:oleObj name="公式" r:id="rId10" imgW="748975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480" y="4445000"/>
                        <a:ext cx="1871662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04800" y="2971800"/>
            <a:ext cx="2743200" cy="595313"/>
            <a:chOff x="192" y="1872"/>
            <a:chExt cx="1728" cy="375"/>
          </a:xfrm>
        </p:grpSpPr>
        <p:sp>
          <p:nvSpPr>
            <p:cNvPr id="16399" name="Rectangle 20"/>
            <p:cNvSpPr>
              <a:spLocks noChangeArrowheads="1"/>
            </p:cNvSpPr>
            <p:nvPr/>
          </p:nvSpPr>
          <p:spPr bwMode="auto">
            <a:xfrm>
              <a:off x="192" y="1872"/>
              <a:ext cx="172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6400" name="Object 6"/>
            <p:cNvGraphicFramePr>
              <a:graphicFrameLocks noChangeAspect="1"/>
            </p:cNvGraphicFramePr>
            <p:nvPr/>
          </p:nvGraphicFramePr>
          <p:xfrm>
            <a:off x="205" y="1883"/>
            <a:ext cx="1619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90" name="公式" r:id="rId12" imgW="1028700" imgH="228600" progId="Equation.3">
                    <p:embed/>
                  </p:oleObj>
                </mc:Choice>
                <mc:Fallback>
                  <p:oleObj name="公式" r:id="rId12" imgW="10287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" y="1883"/>
                          <a:ext cx="1619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5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396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pic>
        <p:nvPicPr>
          <p:cNvPr id="16397" name="Picture 3" descr="9a1151c286299b2de5dd3bc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0"/>
            <a:ext cx="219075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614441" y="3745729"/>
                <a:ext cx="5416804" cy="239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Sup>
                                                          <m:sSubSupPr>
                                                            <m:ctrlPr>
                                                              <a:rPr lang="zh-CN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SupPr>
                                                          <m:e>
                                                            <m:r>
                                                              <a:rPr lang="zh-CN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𝑎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zh-CN" altLang="en-US" i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12</m:t>
                                                            </m:r>
                                                          </m:sub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zh-CN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zh-CN" altLang="en-US" i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bSup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zh-CN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a:rPr lang="zh-CN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⋯</m:t>
                                                              </m:r>
                                                            </m:e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2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zh-CN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sSubSup>
                                                                      <m:sSubSupPr>
                                                                        <m:ctrlP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bSupPr>
                                                                      <m:e>
                                                                        <m: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𝑎</m:t>
                                                                        </m:r>
                                                                      </m:e>
                                                                      <m:sub>
                                                                        <m:r>
                                                                          <a:rPr lang="zh-CN" altLang="en-US" i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1</m:t>
                                                                        </m:r>
                                                                        <m: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𝑛</m:t>
                                                                        </m:r>
                                                                      </m:sub>
                                                                      <m:sup>
                                                                        <m:d>
                                                                          <m:dPr>
                                                                            <m:ctrlPr>
                                                                              <a:rPr lang="zh-CN" altLang="en-US" i="1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dPr>
                                                                          <m:e>
                                                                            <m:r>
                                                                              <a:rPr lang="zh-CN" altLang="en-US" i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e>
                                                                        </m:d>
                                                                      </m:sup>
                                                                    </m:sSubSup>
                                                                  </m:e>
                                                                  <m:e>
                                                                    <m:sSubSup>
                                                                      <m:sSubSupPr>
                                                                        <m:ctrlP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bSupPr>
                                                                      <m:e>
                                                                        <m: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𝑏</m:t>
                                                                        </m:r>
                                                                      </m:e>
                                                                      <m:sub>
                                                                        <m:r>
                                                                          <a:rPr lang="zh-CN" altLang="en-US" i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1</m:t>
                                                                        </m:r>
                                                                      </m:sub>
                                                                      <m:sup>
                                                                        <m:d>
                                                                          <m:dPr>
                                                                            <m:ctrlPr>
                                                                              <a:rPr lang="zh-CN" altLang="en-US" i="1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dPr>
                                                                          <m:e>
                                                                            <m:r>
                                                                              <a:rPr lang="zh-CN" altLang="en-US" i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e>
                                                                        </m:d>
                                                                      </m:sup>
                                                                    </m:sSubSup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Sup>
                                                          <m:sSubSupPr>
                                                            <m:ctrlPr>
                                                              <a:rPr lang="zh-CN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SupPr>
                                                          <m:e>
                                                            <m:r>
                                                              <a:rPr lang="zh-CN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𝑎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zh-CN" altLang="en-US" i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22</m:t>
                                                            </m:r>
                                                          </m:sub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zh-CN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zh-CN" altLang="en-US" i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bSup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zh-CN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a:rPr lang="zh-CN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⋯</m:t>
                                                              </m:r>
                                                            </m:e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2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zh-CN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sSubSup>
                                                                      <m:sSubSupPr>
                                                                        <m:ctrlP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bSupPr>
                                                                      <m:e>
                                                                        <m: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𝑎</m:t>
                                                                        </m:r>
                                                                      </m:e>
                                                                      <m:sub>
                                                                        <m:r>
                                                                          <a:rPr lang="zh-CN" altLang="en-US" i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2</m:t>
                                                                        </m:r>
                                                                        <m: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𝑛</m:t>
                                                                        </m:r>
                                                                      </m:sub>
                                                                      <m:sup>
                                                                        <m:d>
                                                                          <m:dPr>
                                                                            <m:ctrlPr>
                                                                              <a:rPr lang="zh-CN" altLang="en-US" i="1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dPr>
                                                                          <m:e>
                                                                            <m:r>
                                                                              <a:rPr lang="zh-CN" altLang="en-US" i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e>
                                                                        </m:d>
                                                                      </m:sup>
                                                                    </m:sSubSup>
                                                                  </m:e>
                                                                  <m:e>
                                                                    <m:sSubSup>
                                                                      <m:sSubSupPr>
                                                                        <m:ctrlP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bSupPr>
                                                                      <m:e>
                                                                        <m: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𝑏</m:t>
                                                                        </m:r>
                                                                      </m:e>
                                                                      <m:sub>
                                                                        <m:r>
                                                                          <a:rPr lang="zh-CN" altLang="en-US" i="0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2</m:t>
                                                                        </m:r>
                                                                      </m:sub>
                                                                      <m:sup>
                                                                        <m:d>
                                                                          <m:dPr>
                                                                            <m:ctrlPr>
                                                                              <a:rPr lang="zh-CN" altLang="en-US" i="1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dPr>
                                                                          <m:e>
                                                                            <m:r>
                                                                              <a:rPr lang="zh-CN" altLang="en-US" i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e>
                                                                        </m:d>
                                                                      </m:sup>
                                                                    </m:sSubSup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  <m:e>
                                                        <m:r>
                                                          <a:rPr lang="zh-CN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  <m:e/>
                                              </m:mr>
                                            </m:m>
                                          </m:e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a:rPr lang="zh-CN" altLang="en-US" i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⋮</m:t>
                                                        </m:r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zh-CN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  <m:e>
                                                              <m:r>
                                                                <a:rPr lang="zh-CN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⋮</m:t>
                                                              </m:r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zh-CN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zh-CN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Sup>
                                                          <m:sSubSupPr>
                                                            <m:ctrlPr>
                                                              <a:rPr lang="zh-CN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SupPr>
                                                          <m:e>
                                                            <m:r>
                                                              <a:rPr lang="zh-CN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𝑎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zh-CN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𝑛</m:t>
                                                            </m:r>
                                                            <m:r>
                                                              <a:rPr lang="zh-CN" altLang="en-US" i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b>
                                                          <m:sup>
                                                            <m:d>
                                                              <m:dPr>
                                                                <m:ctrlPr>
                                                                  <a:rPr lang="zh-CN" altLang="en-US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dPr>
                                                              <m:e>
                                                                <m:r>
                                                                  <a:rPr lang="zh-CN" altLang="en-US" i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e>
                                                            </m:d>
                                                          </m:sup>
                                                        </m:sSubSup>
                                                      </m:e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2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zh-CN" altLang="en-US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r>
                                                                <a:rPr lang="zh-CN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⋯</m:t>
                                                              </m:r>
                                                            </m:e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2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zh-CN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>
                                                                    <m:sSubSup>
                                                                      <m:sSubSupPr>
                                                                        <m:ctrlP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bSupPr>
                                                                      <m:e>
                                                                        <m: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𝑎</m:t>
                                                                        </m:r>
                                                                      </m:e>
                                                                      <m:sub>
                                                                        <m: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𝑛𝑛</m:t>
                                                                        </m:r>
                                                                      </m:sub>
                                                                      <m:sup>
                                                                        <m:d>
                                                                          <m:dPr>
                                                                            <m:ctrlPr>
                                                                              <a:rPr lang="zh-CN" altLang="en-US" i="1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dPr>
                                                                          <m:e>
                                                                            <m:r>
                                                                              <a:rPr lang="zh-CN" altLang="en-US" i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e>
                                                                        </m:d>
                                                                      </m:sup>
                                                                    </m:sSubSup>
                                                                  </m:e>
                                                                  <m:e>
                                                                    <m:sSubSup>
                                                                      <m:sSubSupPr>
                                                                        <m:ctrlP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</m:ctrlPr>
                                                                      </m:sSubSupPr>
                                                                      <m:e>
                                                                        <m: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𝑏</m:t>
                                                                        </m:r>
                                                                      </m:e>
                                                                      <m:sub>
                                                                        <m:r>
                                                                          <a:rPr lang="zh-CN" altLang="en-US" i="1">
                                                                            <a:latin typeface="Cambria Math" panose="02040503050406030204" pitchFamily="18" charset="0"/>
                                                                          </a:rPr>
                                                                          <m:t>𝑛</m:t>
                                                                        </m:r>
                                                                      </m:sub>
                                                                      <m:sup>
                                                                        <m:d>
                                                                          <m:dPr>
                                                                            <m:ctrlPr>
                                                                              <a:rPr lang="zh-CN" altLang="en-US" i="1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</m:ctrlPr>
                                                                          </m:dPr>
                                                                          <m:e>
                                                                            <m:r>
                                                                              <a:rPr lang="zh-CN" altLang="en-US" i="0">
                                                                                <a:latin typeface="Cambria Math" panose="02040503050406030204" pitchFamily="18" charset="0"/>
                                                                              </a:rPr>
                                                                              <m:t>1</m:t>
                                                                            </m:r>
                                                                          </m:e>
                                                                        </m:d>
                                                                      </m:sup>
                                                                    </m:sSubSup>
                                                                  </m:e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441" y="3745729"/>
                <a:ext cx="5416804" cy="239834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14346" grpId="0"/>
      <p:bldP spid="14347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AF1EF-FE10-4235-AF03-147D79F9B38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smtClean="0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455613" y="1982788"/>
            <a:ext cx="358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1905000" y="2667000"/>
            <a:ext cx="6477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304800" y="4267200"/>
            <a:ext cx="8382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85800" y="457200"/>
            <a:ext cx="7086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0503" name="Object 10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139772"/>
              </p:ext>
            </p:extLst>
          </p:nvPr>
        </p:nvGraphicFramePr>
        <p:xfrm>
          <a:off x="2616780" y="5041900"/>
          <a:ext cx="16494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3" name="公式" r:id="rId3" imgW="660113" imgH="241195" progId="Equation.3">
                  <p:embed/>
                </p:oleObj>
              </mc:Choice>
              <mc:Fallback>
                <p:oleObj name="公式" r:id="rId3" imgW="660113" imgH="241195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780" y="5041900"/>
                        <a:ext cx="16494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1048"/>
          <p:cNvGraphicFramePr>
            <a:graphicFrameLocks noChangeAspect="1"/>
          </p:cNvGraphicFramePr>
          <p:nvPr/>
        </p:nvGraphicFramePr>
        <p:xfrm>
          <a:off x="539750" y="404813"/>
          <a:ext cx="237648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4" name="Equation" r:id="rId5" imgW="863225" imgH="241195" progId="Equation.DSMT4">
                  <p:embed/>
                </p:oleObj>
              </mc:Choice>
              <mc:Fallback>
                <p:oleObj name="Equation" r:id="rId5" imgW="863225" imgH="241195" progId="Equation.DSMT4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2376488" cy="66833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611188" y="1196975"/>
            <a:ext cx="221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定义行</a:t>
            </a:r>
            <a:r>
              <a:rPr lang="zh-CN" altLang="en-US" b="1">
                <a:solidFill>
                  <a:srgbClr val="FF0000"/>
                </a:solidFill>
              </a:rPr>
              <a:t>乘数</a:t>
            </a:r>
          </a:p>
        </p:txBody>
      </p:sp>
      <p:graphicFrame>
        <p:nvGraphicFramePr>
          <p:cNvPr id="20505" name="Object 1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98648"/>
              </p:ext>
            </p:extLst>
          </p:nvPr>
        </p:nvGraphicFramePr>
        <p:xfrm>
          <a:off x="4648200" y="549275"/>
          <a:ext cx="2354263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5" name="Equation" r:id="rId7" imgW="736560" imgH="457200" progId="Equation.DSMT4">
                  <p:embed/>
                </p:oleObj>
              </mc:Choice>
              <mc:Fallback>
                <p:oleObj name="Equation" r:id="rId7" imgW="736560" imgH="457200" progId="Equation.DSMT4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49275"/>
                        <a:ext cx="2354263" cy="14779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1050"/>
          <p:cNvGraphicFramePr>
            <a:graphicFrameLocks noChangeAspect="1"/>
          </p:cNvGraphicFramePr>
          <p:nvPr/>
        </p:nvGraphicFramePr>
        <p:xfrm>
          <a:off x="611188" y="1989138"/>
          <a:ext cx="43926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公式" r:id="rId9" imgW="1409700" imgH="228600" progId="Equation.3">
                  <p:embed/>
                </p:oleObj>
              </mc:Choice>
              <mc:Fallback>
                <p:oleObj name="公式" r:id="rId9" imgW="1409700" imgH="22860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89138"/>
                        <a:ext cx="43926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1051"/>
          <p:cNvGraphicFramePr>
            <a:graphicFrameLocks noChangeAspect="1"/>
          </p:cNvGraphicFramePr>
          <p:nvPr/>
        </p:nvGraphicFramePr>
        <p:xfrm>
          <a:off x="1979613" y="2708275"/>
          <a:ext cx="352901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7" name="Equation" r:id="rId11" imgW="1104900" imgH="254000" progId="Equation.DSMT4">
                  <p:embed/>
                </p:oleObj>
              </mc:Choice>
              <mc:Fallback>
                <p:oleObj name="Equation" r:id="rId11" imgW="1104900" imgH="254000" progId="Equation.DSMT4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08275"/>
                        <a:ext cx="3529012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1052"/>
          <p:cNvGraphicFramePr>
            <a:graphicFrameLocks noChangeAspect="1"/>
          </p:cNvGraphicFramePr>
          <p:nvPr/>
        </p:nvGraphicFramePr>
        <p:xfrm>
          <a:off x="1990725" y="3505200"/>
          <a:ext cx="36607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8" name="公式" r:id="rId13" imgW="1129810" imgH="241195" progId="Equation.3">
                  <p:embed/>
                </p:oleObj>
              </mc:Choice>
              <mc:Fallback>
                <p:oleObj name="公式" r:id="rId13" imgW="1129810" imgH="241195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3505200"/>
                        <a:ext cx="366077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Object 1055"/>
          <p:cNvGraphicFramePr>
            <a:graphicFrameLocks noChangeAspect="1"/>
          </p:cNvGraphicFramePr>
          <p:nvPr/>
        </p:nvGraphicFramePr>
        <p:xfrm>
          <a:off x="457200" y="5035550"/>
          <a:ext cx="1617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9" name="公式" r:id="rId15" imgW="647700" imgH="241300" progId="Equation.3">
                  <p:embed/>
                </p:oleObj>
              </mc:Choice>
              <mc:Fallback>
                <p:oleObj name="公式" r:id="rId15" imgW="647700" imgH="241300" progId="Equation.3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35550"/>
                        <a:ext cx="1617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2133600" y="5334000"/>
            <a:ext cx="533400" cy="0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48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8449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47739" y="4261580"/>
                <a:ext cx="5249642" cy="21677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739" y="4261580"/>
                <a:ext cx="5249642" cy="216770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6789738" y="1049526"/>
                <a:ext cx="22579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/>
                        <m:t> 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=2,3,⋯,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738" y="1049526"/>
                <a:ext cx="2257990" cy="52322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5926584" y="2886563"/>
                <a:ext cx="24554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=2,3,⋯,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584" y="2886563"/>
                <a:ext cx="2455416" cy="52322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909535" y="3516640"/>
                <a:ext cx="2185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=2,3,⋯,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35" y="3516640"/>
                <a:ext cx="2185855" cy="523220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1" grpId="0" animBg="1"/>
      <p:bldP spid="15382" grpId="0" animBg="1"/>
      <p:bldP spid="15383" grpId="0" animBg="1"/>
      <p:bldP spid="15369" grpId="0" autoUpdateAnimBg="0"/>
      <p:bldP spid="15377" grpId="0" animBg="1"/>
      <p:bldP spid="2" grpId="0"/>
      <p:bldP spid="3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FA28EF-39D2-4095-88B9-E7B9FFEBA3FF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smtClean="0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457200" y="533400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457200" y="1371600"/>
            <a:ext cx="693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457200" y="21336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1295400" y="3048000"/>
            <a:ext cx="4191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533400" y="5410200"/>
            <a:ext cx="5791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46434" name="Object 2"/>
          <p:cNvGraphicFramePr>
            <a:graphicFrameLocks noChangeAspect="1"/>
          </p:cNvGraphicFramePr>
          <p:nvPr/>
        </p:nvGraphicFramePr>
        <p:xfrm>
          <a:off x="609600" y="533400"/>
          <a:ext cx="21526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Equation" r:id="rId3" imgW="863225" imgH="241195" progId="Equation.DSMT4">
                  <p:embed/>
                </p:oleObj>
              </mc:Choice>
              <mc:Fallback>
                <p:oleObj name="Equation" r:id="rId3" imgW="863225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21526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3113088" y="581025"/>
          <a:ext cx="25701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Equation" r:id="rId5" imgW="1028254" imgH="215806" progId="Equation.DSMT4">
                  <p:embed/>
                </p:oleObj>
              </mc:Choice>
              <mc:Fallback>
                <p:oleObj name="Equation" r:id="rId5" imgW="1028254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581025"/>
                        <a:ext cx="25701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6" name="Object 4"/>
          <p:cNvGraphicFramePr>
            <a:graphicFrameLocks noChangeAspect="1"/>
          </p:cNvGraphicFramePr>
          <p:nvPr/>
        </p:nvGraphicFramePr>
        <p:xfrm>
          <a:off x="395288" y="1341438"/>
          <a:ext cx="799782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8" name="Equation" r:id="rId7" imgW="3200400" imgH="254000" progId="Equation.DSMT4">
                  <p:embed/>
                </p:oleObj>
              </mc:Choice>
              <mc:Fallback>
                <p:oleObj name="Equation" r:id="rId7" imgW="32004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799782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250825" y="2205038"/>
          <a:ext cx="87518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9" name="Equation" r:id="rId9" imgW="3543300" imgH="254000" progId="Equation.DSMT4">
                  <p:embed/>
                </p:oleObj>
              </mc:Choice>
              <mc:Fallback>
                <p:oleObj name="Equation" r:id="rId9" imgW="35433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205038"/>
                        <a:ext cx="8751888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AutoShape 14"/>
          <p:cNvSpPr>
            <a:spLocks noChangeArrowheads="1"/>
          </p:cNvSpPr>
          <p:nvPr/>
        </p:nvSpPr>
        <p:spPr bwMode="auto">
          <a:xfrm>
            <a:off x="2362200" y="3657600"/>
            <a:ext cx="2286000" cy="1447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399" name="Text Box 15"/>
          <p:cNvSpPr txBox="1">
            <a:spLocks noChangeArrowheads="1"/>
          </p:cNvSpPr>
          <p:nvPr/>
        </p:nvSpPr>
        <p:spPr bwMode="auto">
          <a:xfrm>
            <a:off x="365125" y="40068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且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648200" y="4419600"/>
            <a:ext cx="1905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6439" name="Object 7"/>
          <p:cNvGraphicFramePr>
            <a:graphicFrameLocks noChangeAspect="1"/>
          </p:cNvGraphicFramePr>
          <p:nvPr/>
        </p:nvGraphicFramePr>
        <p:xfrm>
          <a:off x="6659563" y="4221163"/>
          <a:ext cx="158591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" name="公式" r:id="rId11" imgW="634725" imgH="203112" progId="Equation.3">
                  <p:embed/>
                </p:oleObj>
              </mc:Choice>
              <mc:Fallback>
                <p:oleObj name="公式" r:id="rId11" imgW="634725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221163"/>
                        <a:ext cx="158591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663575" y="5548313"/>
          <a:ext cx="55848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1" name="公式" r:id="rId13" imgW="2235200" imgH="241300" progId="Equation.3">
                  <p:embed/>
                </p:oleObj>
              </mc:Choice>
              <mc:Fallback>
                <p:oleObj name="公式" r:id="rId13" imgW="22352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548313"/>
                        <a:ext cx="55848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9474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12" name="AutoShape 28"/>
          <p:cNvSpPr>
            <a:spLocks noChangeArrowheads="1"/>
          </p:cNvSpPr>
          <p:nvPr/>
        </p:nvSpPr>
        <p:spPr bwMode="auto">
          <a:xfrm>
            <a:off x="2627313" y="3644900"/>
            <a:ext cx="2357437" cy="1655763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4972050" y="4508500"/>
            <a:ext cx="168751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692275" y="3068638"/>
          <a:ext cx="4132263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name="Equation" r:id="rId15" imgW="1739900" imgH="939800" progId="Equation.DSMT4">
                  <p:embed/>
                </p:oleObj>
              </mc:Choice>
              <mc:Fallback>
                <p:oleObj name="Equation" r:id="rId15" imgW="1739900" imgH="9398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68638"/>
                        <a:ext cx="4132263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6" grpId="0" animBg="1"/>
      <p:bldP spid="16407" grpId="0" animBg="1"/>
      <p:bldP spid="16408" grpId="0" animBg="1"/>
      <p:bldP spid="16409" grpId="0" animBg="1"/>
      <p:bldP spid="16398" grpId="0" animBg="1"/>
      <p:bldP spid="16399" grpId="0"/>
      <p:bldP spid="16400" grpId="0" animBg="1"/>
      <p:bldP spid="16412" grpId="0" animBg="1"/>
      <p:bldP spid="164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71CE0C-4D71-4412-88ED-7A9438A04C8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dirty="0" smtClean="0"/>
          </a:p>
        </p:txBody>
      </p:sp>
      <p:sp>
        <p:nvSpPr>
          <p:cNvPr id="17430" name="Rectangle 1046"/>
          <p:cNvSpPr>
            <a:spLocks noChangeArrowheads="1"/>
          </p:cNvSpPr>
          <p:nvPr/>
        </p:nvSpPr>
        <p:spPr bwMode="auto">
          <a:xfrm>
            <a:off x="76200" y="1295400"/>
            <a:ext cx="4038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32" name="Rectangle 1048"/>
          <p:cNvSpPr>
            <a:spLocks noChangeArrowheads="1"/>
          </p:cNvSpPr>
          <p:nvPr/>
        </p:nvSpPr>
        <p:spPr bwMode="auto">
          <a:xfrm>
            <a:off x="1600200" y="4953000"/>
            <a:ext cx="6629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33" name="Rectangle 1049"/>
          <p:cNvSpPr>
            <a:spLocks noChangeArrowheads="1"/>
          </p:cNvSpPr>
          <p:nvPr/>
        </p:nvSpPr>
        <p:spPr bwMode="auto">
          <a:xfrm>
            <a:off x="1295400" y="2971800"/>
            <a:ext cx="373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34" name="Rectangle 1050"/>
          <p:cNvSpPr>
            <a:spLocks noChangeArrowheads="1"/>
          </p:cNvSpPr>
          <p:nvPr/>
        </p:nvSpPr>
        <p:spPr bwMode="auto">
          <a:xfrm>
            <a:off x="228600" y="4267200"/>
            <a:ext cx="3352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2555" name="Object 1051"/>
          <p:cNvGraphicFramePr>
            <a:graphicFrameLocks noChangeAspect="1"/>
          </p:cNvGraphicFramePr>
          <p:nvPr/>
        </p:nvGraphicFramePr>
        <p:xfrm>
          <a:off x="2389188" y="1358900"/>
          <a:ext cx="16494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公式" r:id="rId4" imgW="660113" imgH="241195" progId="Equation.3">
                  <p:embed/>
                </p:oleObj>
              </mc:Choice>
              <mc:Fallback>
                <p:oleObj name="公式" r:id="rId4" imgW="660113" imgH="241195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1358900"/>
                        <a:ext cx="16494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1052"/>
          <p:cNvGraphicFramePr>
            <a:graphicFrameLocks noChangeAspect="1"/>
          </p:cNvGraphicFramePr>
          <p:nvPr/>
        </p:nvGraphicFramePr>
        <p:xfrm>
          <a:off x="152400" y="1365250"/>
          <a:ext cx="161766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2" name="公式" r:id="rId6" imgW="647700" imgH="241300" progId="Equation.3">
                  <p:embed/>
                </p:oleObj>
              </mc:Choice>
              <mc:Fallback>
                <p:oleObj name="公式" r:id="rId6" imgW="647700" imgH="241300" progId="Equation.3">
                  <p:embed/>
                  <p:pic>
                    <p:nvPicPr>
                      <p:cNvPr id="0" name="Object 1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65250"/>
                        <a:ext cx="161766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Line 1033"/>
          <p:cNvSpPr>
            <a:spLocks noChangeShapeType="1"/>
          </p:cNvSpPr>
          <p:nvPr/>
        </p:nvSpPr>
        <p:spPr bwMode="auto">
          <a:xfrm>
            <a:off x="1828800" y="1676400"/>
            <a:ext cx="533400" cy="0"/>
          </a:xfrm>
          <a:prstGeom prst="line">
            <a:avLst/>
          </a:prstGeom>
          <a:noFill/>
          <a:ln w="762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AutoShape 1034"/>
          <p:cNvSpPr>
            <a:spLocks noChangeArrowheads="1"/>
          </p:cNvSpPr>
          <p:nvPr/>
        </p:nvSpPr>
        <p:spPr bwMode="auto">
          <a:xfrm>
            <a:off x="5789613" y="1525588"/>
            <a:ext cx="2360612" cy="152241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19" name="Line 1035"/>
          <p:cNvSpPr>
            <a:spLocks noChangeShapeType="1"/>
          </p:cNvSpPr>
          <p:nvPr/>
        </p:nvSpPr>
        <p:spPr bwMode="auto">
          <a:xfrm>
            <a:off x="6934200" y="3048000"/>
            <a:ext cx="0" cy="609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2557" name="Object 1053"/>
          <p:cNvGraphicFramePr>
            <a:graphicFrameLocks noChangeAspect="1"/>
          </p:cNvGraphicFramePr>
          <p:nvPr/>
        </p:nvGraphicFramePr>
        <p:xfrm>
          <a:off x="5867400" y="3573463"/>
          <a:ext cx="26670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3" name="Equation" r:id="rId8" imgW="660113" imgH="215806" progId="Equation.DSMT4">
                  <p:embed/>
                </p:oleObj>
              </mc:Choice>
              <mc:Fallback>
                <p:oleObj name="Equation" r:id="rId8" imgW="660113" imgH="215806" progId="Equation.DSMT4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73463"/>
                        <a:ext cx="26670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Text Box 1037"/>
          <p:cNvSpPr txBox="1">
            <a:spLocks noChangeArrowheads="1"/>
          </p:cNvSpPr>
          <p:nvPr/>
        </p:nvSpPr>
        <p:spPr bwMode="auto">
          <a:xfrm>
            <a:off x="476250" y="22860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定义行乘数</a:t>
            </a:r>
          </a:p>
        </p:txBody>
      </p:sp>
      <p:graphicFrame>
        <p:nvGraphicFramePr>
          <p:cNvPr id="22558" name="Object 1054"/>
          <p:cNvGraphicFramePr>
            <a:graphicFrameLocks noChangeAspect="1"/>
          </p:cNvGraphicFramePr>
          <p:nvPr/>
        </p:nvGraphicFramePr>
        <p:xfrm>
          <a:off x="539750" y="2852738"/>
          <a:ext cx="4895850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4" name="Microsoft 公式 3.0" r:id="rId10" imgW="1638300" imgH="457200" progId="Equation.3">
                  <p:embed/>
                </p:oleObj>
              </mc:Choice>
              <mc:Fallback>
                <p:oleObj name="Microsoft 公式 3.0" r:id="rId10" imgW="1638300" imgH="457200" progId="Equation.3">
                  <p:embed/>
                  <p:pic>
                    <p:nvPicPr>
                      <p:cNvPr id="0" name="Object 1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4895850" cy="137953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Object 1055"/>
          <p:cNvGraphicFramePr>
            <a:graphicFrameLocks noChangeAspect="1"/>
          </p:cNvGraphicFramePr>
          <p:nvPr/>
        </p:nvGraphicFramePr>
        <p:xfrm>
          <a:off x="252413" y="4254500"/>
          <a:ext cx="33289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5" name="Equation" r:id="rId12" imgW="1409700" imgH="228600" progId="Equation.DSMT4">
                  <p:embed/>
                </p:oleObj>
              </mc:Choice>
              <mc:Fallback>
                <p:oleObj name="Equation" r:id="rId12" imgW="1409700" imgH="228600" progId="Equation.DSMT4">
                  <p:embed/>
                  <p:pic>
                    <p:nvPicPr>
                      <p:cNvPr id="0" name="Object 1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4254500"/>
                        <a:ext cx="3328987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0" name="Object 1056"/>
          <p:cNvGraphicFramePr>
            <a:graphicFrameLocks noChangeAspect="1"/>
          </p:cNvGraphicFramePr>
          <p:nvPr/>
        </p:nvGraphicFramePr>
        <p:xfrm>
          <a:off x="1782763" y="5002213"/>
          <a:ext cx="31702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6" name="公式" r:id="rId14" imgW="1269449" imgH="253890" progId="Equation.3">
                  <p:embed/>
                </p:oleObj>
              </mc:Choice>
              <mc:Fallback>
                <p:oleObj name="公式" r:id="rId14" imgW="1269449" imgH="25389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5002213"/>
                        <a:ext cx="317023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1" name="Object 1057"/>
          <p:cNvGraphicFramePr>
            <a:graphicFrameLocks noChangeAspect="1"/>
          </p:cNvGraphicFramePr>
          <p:nvPr/>
        </p:nvGraphicFramePr>
        <p:xfrm>
          <a:off x="1770063" y="5715000"/>
          <a:ext cx="310673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7" name="公式" r:id="rId16" imgW="1244600" imgH="241300" progId="Equation.3">
                  <p:embed/>
                </p:oleObj>
              </mc:Choice>
              <mc:Fallback>
                <p:oleObj name="公式" r:id="rId16" imgW="1244600" imgH="241300" progId="Equation.3">
                  <p:embed/>
                  <p:pic>
                    <p:nvPicPr>
                      <p:cNvPr id="0" name="Object 1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715000"/>
                        <a:ext cx="310673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9" name="AutoShape 105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0500" name="AutoShape 1052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38" name="AutoShape 1054"/>
          <p:cNvSpPr>
            <a:spLocks noChangeArrowheads="1"/>
          </p:cNvSpPr>
          <p:nvPr/>
        </p:nvSpPr>
        <p:spPr bwMode="auto">
          <a:xfrm>
            <a:off x="6138069" y="1617662"/>
            <a:ext cx="1944687" cy="1295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7439" name="Line 1055"/>
          <p:cNvSpPr>
            <a:spLocks noChangeShapeType="1"/>
          </p:cNvSpPr>
          <p:nvPr/>
        </p:nvSpPr>
        <p:spPr bwMode="auto">
          <a:xfrm>
            <a:off x="7189830" y="2938462"/>
            <a:ext cx="0" cy="71913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37256" y="486981"/>
                <a:ext cx="5011500" cy="2326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  <m:e/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  <m:e/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256" y="486981"/>
                <a:ext cx="5011500" cy="2326471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442464" y="5034290"/>
                <a:ext cx="30919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+1,3,⋯,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464" y="5034290"/>
                <a:ext cx="3091936" cy="52322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352470" y="5798762"/>
                <a:ext cx="28223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+1,3,⋯,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470" y="5798762"/>
                <a:ext cx="2822375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0" grpId="0" animBg="1"/>
      <p:bldP spid="17433" grpId="0" animBg="1"/>
      <p:bldP spid="17434" grpId="0" animBg="1"/>
      <p:bldP spid="17417" grpId="0" animBg="1"/>
      <p:bldP spid="17418" grpId="0" animBg="1"/>
      <p:bldP spid="17419" grpId="0" animBg="1"/>
      <p:bldP spid="17421" grpId="0"/>
      <p:bldP spid="17438" grpId="0" animBg="1"/>
      <p:bldP spid="17439" grpId="0" animBg="1"/>
      <p:bldP spid="2" grpId="0"/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68B14C-C703-4373-880D-5705E514237C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 smtClean="0"/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28600" y="2133600"/>
            <a:ext cx="3962400" cy="685800"/>
            <a:chOff x="144" y="1344"/>
            <a:chExt cx="2496" cy="432"/>
          </a:xfrm>
        </p:grpSpPr>
        <p:sp>
          <p:nvSpPr>
            <p:cNvPr id="22552" name="Rectangle 20"/>
            <p:cNvSpPr>
              <a:spLocks noChangeArrowheads="1"/>
            </p:cNvSpPr>
            <p:nvPr/>
          </p:nvSpPr>
          <p:spPr bwMode="auto">
            <a:xfrm>
              <a:off x="144" y="1344"/>
              <a:ext cx="24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53" name="Object 11"/>
            <p:cNvGraphicFramePr>
              <a:graphicFrameLocks noChangeAspect="1"/>
            </p:cNvGraphicFramePr>
            <p:nvPr/>
          </p:nvGraphicFramePr>
          <p:xfrm>
            <a:off x="192" y="1396"/>
            <a:ext cx="101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4" name="公式" r:id="rId3" imgW="647700" imgH="241300" progId="Equation.3">
                    <p:embed/>
                  </p:oleObj>
                </mc:Choice>
                <mc:Fallback>
                  <p:oleObj name="公式" r:id="rId3" imgW="647700" imgH="241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396"/>
                          <a:ext cx="101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33400" y="609600"/>
            <a:ext cx="6096000" cy="609600"/>
            <a:chOff x="336" y="384"/>
            <a:chExt cx="3840" cy="384"/>
          </a:xfrm>
        </p:grpSpPr>
        <p:sp>
          <p:nvSpPr>
            <p:cNvPr id="22550" name="Rectangle 19"/>
            <p:cNvSpPr>
              <a:spLocks noChangeArrowheads="1"/>
            </p:cNvSpPr>
            <p:nvPr/>
          </p:nvSpPr>
          <p:spPr bwMode="auto">
            <a:xfrm>
              <a:off x="336" y="384"/>
              <a:ext cx="384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51" name="Object 8"/>
            <p:cNvGraphicFramePr>
              <a:graphicFrameLocks noChangeAspect="1"/>
            </p:cNvGraphicFramePr>
            <p:nvPr/>
          </p:nvGraphicFramePr>
          <p:xfrm>
            <a:off x="438" y="406"/>
            <a:ext cx="373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5" name="Equation" r:id="rId5" imgW="2374900" imgH="228600" progId="Equation.DSMT4">
                    <p:embed/>
                  </p:oleObj>
                </mc:Choice>
                <mc:Fallback>
                  <p:oleObj name="Equation" r:id="rId5" imgW="23749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406"/>
                          <a:ext cx="373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2541588" y="2209800"/>
          <a:ext cx="1649412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86" name="公式" r:id="rId7" imgW="660113" imgH="241195" progId="Equation.3">
                  <p:embed/>
                </p:oleObj>
              </mc:Choice>
              <mc:Fallback>
                <p:oleObj name="公式" r:id="rId7" imgW="660113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1588" y="2209800"/>
                        <a:ext cx="1649412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1981200" y="2514600"/>
            <a:ext cx="533400" cy="0"/>
          </a:xfrm>
          <a:prstGeom prst="line">
            <a:avLst/>
          </a:prstGeom>
          <a:noFill/>
          <a:ln w="76200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685800" y="3505200"/>
            <a:ext cx="2895600" cy="636588"/>
            <a:chOff x="432" y="2208"/>
            <a:chExt cx="1824" cy="401"/>
          </a:xfrm>
        </p:grpSpPr>
        <p:sp>
          <p:nvSpPr>
            <p:cNvPr id="22548" name="Rectangle 22"/>
            <p:cNvSpPr>
              <a:spLocks noChangeArrowheads="1"/>
            </p:cNvSpPr>
            <p:nvPr/>
          </p:nvSpPr>
          <p:spPr bwMode="auto">
            <a:xfrm>
              <a:off x="432" y="2208"/>
              <a:ext cx="182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49" name="Object 13"/>
            <p:cNvGraphicFramePr>
              <a:graphicFrameLocks noChangeAspect="1"/>
            </p:cNvGraphicFramePr>
            <p:nvPr/>
          </p:nvGraphicFramePr>
          <p:xfrm>
            <a:off x="548" y="2266"/>
            <a:ext cx="161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7" name="Equation" r:id="rId9" imgW="1028254" imgH="215806" progId="Equation.DSMT4">
                    <p:embed/>
                  </p:oleObj>
                </mc:Choice>
                <mc:Fallback>
                  <p:oleObj name="Equation" r:id="rId9" imgW="1028254" imgH="215806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" y="2266"/>
                          <a:ext cx="161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-396552" y="4286422"/>
            <a:ext cx="4953000" cy="685800"/>
            <a:chOff x="384" y="2688"/>
            <a:chExt cx="3120" cy="432"/>
          </a:xfrm>
        </p:grpSpPr>
        <p:sp>
          <p:nvSpPr>
            <p:cNvPr id="22546" name="Rectangle 23"/>
            <p:cNvSpPr>
              <a:spLocks noChangeArrowheads="1"/>
            </p:cNvSpPr>
            <p:nvPr/>
          </p:nvSpPr>
          <p:spPr bwMode="auto">
            <a:xfrm>
              <a:off x="384" y="2688"/>
              <a:ext cx="31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4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328203"/>
                </p:ext>
              </p:extLst>
            </p:nvPr>
          </p:nvGraphicFramePr>
          <p:xfrm>
            <a:off x="1121" y="2739"/>
            <a:ext cx="1599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8" name="Equation" r:id="rId11" imgW="1015920" imgH="241200" progId="Equation.DSMT4">
                    <p:embed/>
                  </p:oleObj>
                </mc:Choice>
                <mc:Fallback>
                  <p:oleObj name="Equation" r:id="rId11" imgW="101592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739"/>
                          <a:ext cx="1599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609600" y="5867400"/>
            <a:ext cx="5943600" cy="574675"/>
            <a:chOff x="384" y="3696"/>
            <a:chExt cx="3744" cy="362"/>
          </a:xfrm>
        </p:grpSpPr>
        <p:sp>
          <p:nvSpPr>
            <p:cNvPr id="22544" name="Rectangle 25"/>
            <p:cNvSpPr>
              <a:spLocks noChangeArrowheads="1"/>
            </p:cNvSpPr>
            <p:nvPr/>
          </p:nvSpPr>
          <p:spPr bwMode="auto">
            <a:xfrm>
              <a:off x="384" y="3696"/>
              <a:ext cx="374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45" name="Object 15"/>
            <p:cNvGraphicFramePr>
              <a:graphicFrameLocks noChangeAspect="1"/>
            </p:cNvGraphicFramePr>
            <p:nvPr/>
          </p:nvGraphicFramePr>
          <p:xfrm>
            <a:off x="480" y="3696"/>
            <a:ext cx="353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89" name="公式" r:id="rId13" imgW="2247900" imgH="228600" progId="Equation.3">
                    <p:embed/>
                  </p:oleObj>
                </mc:Choice>
                <mc:Fallback>
                  <p:oleObj name="公式" r:id="rId13" imgW="2247900" imgH="228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696"/>
                          <a:ext cx="3532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09600" y="5105400"/>
            <a:ext cx="7543800" cy="609600"/>
            <a:chOff x="384" y="3216"/>
            <a:chExt cx="4752" cy="384"/>
          </a:xfrm>
        </p:grpSpPr>
        <p:sp>
          <p:nvSpPr>
            <p:cNvPr id="22542" name="Rectangle 24"/>
            <p:cNvSpPr>
              <a:spLocks noChangeArrowheads="1"/>
            </p:cNvSpPr>
            <p:nvPr/>
          </p:nvSpPr>
          <p:spPr bwMode="auto">
            <a:xfrm>
              <a:off x="384" y="3216"/>
              <a:ext cx="475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2543" name="Object 16"/>
            <p:cNvGraphicFramePr>
              <a:graphicFrameLocks noChangeAspect="1"/>
            </p:cNvGraphicFramePr>
            <p:nvPr/>
          </p:nvGraphicFramePr>
          <p:xfrm>
            <a:off x="500" y="3219"/>
            <a:ext cx="4396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0" name="公式" r:id="rId15" imgW="2794000" imgH="241300" progId="Equation.3">
                    <p:embed/>
                  </p:oleObj>
                </mc:Choice>
                <mc:Fallback>
                  <p:oleObj name="公式" r:id="rId15" imgW="2794000" imgH="2413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" y="3219"/>
                          <a:ext cx="4396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9" name="AutoShape 3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2540" name="AutoShape 3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089993" y="1447379"/>
                <a:ext cx="4926413" cy="2163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993" y="1447379"/>
                <a:ext cx="4926413" cy="216334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924930" y="4406344"/>
                <a:ext cx="233012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/>
                        <m:t> </m:t>
                      </m:r>
                      <m:r>
                        <m:rPr>
                          <m:nor/>
                        </m:rPr>
                        <a:rPr lang="zh-CN" altLang="en-US" i="1"/>
                        <m:t> 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930" y="4406344"/>
                <a:ext cx="2330125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 animBg="1"/>
      <p:bldP spid="2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2189F1-B881-420A-9B61-132BA00D5DB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 smtClean="0"/>
          </a:p>
        </p:txBody>
      </p:sp>
      <p:sp>
        <p:nvSpPr>
          <p:cNvPr id="23555" name="Rectangle 11"/>
          <p:cNvSpPr>
            <a:spLocks noChangeArrowheads="1"/>
          </p:cNvSpPr>
          <p:nvPr/>
        </p:nvSpPr>
        <p:spPr bwMode="auto">
          <a:xfrm>
            <a:off x="838200" y="381000"/>
            <a:ext cx="7924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23556" name="Object 17"/>
          <p:cNvGraphicFramePr>
            <a:graphicFrameLocks noChangeAspect="1"/>
          </p:cNvGraphicFramePr>
          <p:nvPr/>
        </p:nvGraphicFramePr>
        <p:xfrm>
          <a:off x="1400175" y="349250"/>
          <a:ext cx="1947863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Equation" r:id="rId3" imgW="583947" imgH="457002" progId="Equation.3">
                  <p:embed/>
                </p:oleObj>
              </mc:Choice>
              <mc:Fallback>
                <p:oleObj name="Equation" r:id="rId3" imgW="583947" imgH="45700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49250"/>
                        <a:ext cx="1947863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7" name="Object 19"/>
          <p:cNvGraphicFramePr>
            <a:graphicFrameLocks noChangeAspect="1"/>
          </p:cNvGraphicFramePr>
          <p:nvPr/>
        </p:nvGraphicFramePr>
        <p:xfrm>
          <a:off x="688975" y="692150"/>
          <a:ext cx="842963" cy="309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公式" r:id="rId5" imgW="190500" imgH="889000" progId="Equation.3">
                  <p:embed/>
                </p:oleObj>
              </mc:Choice>
              <mc:Fallback>
                <p:oleObj name="公式" r:id="rId5" imgW="190500" imgH="8890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692150"/>
                        <a:ext cx="842963" cy="309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Object 20"/>
          <p:cNvGraphicFramePr>
            <a:graphicFrameLocks noChangeAspect="1"/>
          </p:cNvGraphicFramePr>
          <p:nvPr/>
        </p:nvGraphicFramePr>
        <p:xfrm>
          <a:off x="1042988" y="2060575"/>
          <a:ext cx="4176712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公式" r:id="rId7" imgW="1206500" imgH="660400" progId="Equation.3">
                  <p:embed/>
                </p:oleObj>
              </mc:Choice>
              <mc:Fallback>
                <p:oleObj name="公式" r:id="rId7" imgW="1206500" imgH="660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4176712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AutoShape 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3560" name="AutoShape 1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219700" y="3278500"/>
                <a:ext cx="351185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−2,⋯,1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9700" y="3278500"/>
                <a:ext cx="351185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4624"/>
            <a:ext cx="7924800" cy="1295996"/>
          </a:xfrm>
        </p:spPr>
        <p:txBody>
          <a:bodyPr lIns="92075" tIns="46038" rIns="92075" bIns="46038"/>
          <a:lstStyle/>
          <a:p>
            <a:r>
              <a:rPr lang="en-US" altLang="zh-CN" dirty="0" smtClean="0"/>
              <a:t>Example of Gaussian Elimination </a:t>
            </a:r>
            <a:r>
              <a:rPr lang="zh-CN" altLang="en-US" dirty="0" smtClean="0"/>
              <a:t>例子</a:t>
            </a:r>
            <a:endParaRPr lang="en-US" altLang="zh-CN" dirty="0" smtClean="0"/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410200"/>
          </a:xfrm>
        </p:spPr>
        <p:txBody>
          <a:bodyPr lIns="92075" tIns="46038" rIns="92075" bIns="46038"/>
          <a:lstStyle/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zh-CN" altLang="en-US" sz="2000" dirty="0" smtClean="0"/>
              <a:t>方程组 </a:t>
            </a:r>
            <a:r>
              <a:rPr lang="en-US" altLang="zh-CN" sz="2000" dirty="0" smtClean="0"/>
              <a:t>    2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 - 4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2 </a:t>
            </a:r>
            <a:r>
              <a:rPr lang="en-US" altLang="zh-CN" sz="2000" dirty="0" smtClean="0"/>
              <a:t>  +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3 </a:t>
            </a:r>
            <a:r>
              <a:rPr lang="en-US" altLang="zh-CN" sz="2000" dirty="0" smtClean="0"/>
              <a:t>=   6  			        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3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 - 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2    </a:t>
            </a:r>
            <a:r>
              <a:rPr lang="en-US" altLang="zh-CN" sz="2000" dirty="0" smtClean="0"/>
              <a:t>+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3 </a:t>
            </a:r>
            <a:r>
              <a:rPr lang="en-US" altLang="zh-CN" sz="2000" dirty="0" smtClean="0"/>
              <a:t>= 11</a:t>
            </a:r>
            <a:br>
              <a:rPr lang="en-US" altLang="zh-CN" sz="2000" dirty="0" smtClean="0"/>
            </a:br>
            <a:r>
              <a:rPr lang="en-US" altLang="zh-CN" sz="2000" dirty="0" smtClean="0"/>
              <a:t>                 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+ 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2    </a:t>
            </a:r>
            <a:r>
              <a:rPr lang="en-US" altLang="zh-CN" sz="2000" dirty="0" smtClean="0"/>
              <a:t>-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3 </a:t>
            </a:r>
            <a:r>
              <a:rPr lang="en-US" altLang="zh-CN" sz="2000" dirty="0" smtClean="0"/>
              <a:t>= -3</a:t>
            </a:r>
            <a:r>
              <a:rPr lang="en-US" altLang="zh-CN" sz="1800" dirty="0" smtClean="0"/>
              <a:t> </a:t>
            </a:r>
            <a:br>
              <a:rPr lang="en-US" altLang="zh-CN" sz="1800" dirty="0" smtClean="0"/>
            </a:b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zh-CN" altLang="en-US" sz="2000" dirty="0" smtClean="0"/>
              <a:t>高斯消元</a:t>
            </a:r>
            <a:endParaRPr lang="en-US" altLang="zh-CN" sz="2000" dirty="0" smtClean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2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 -4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  1   6                                      2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 -4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    1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   6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3  -1   1  11  row2 – (3/2)*row1    0   5  -1/2   2 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1   1  -1 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-3  row3 – (1/2)*row1     0   3  -3/2  -6</a:t>
            </a:r>
            <a:endParaRPr lang="en-US" altLang="zh-CN" sz="1800" dirty="0" smtClean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endParaRPr lang="en-US" altLang="zh-CN" sz="1800" dirty="0" smtClean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 smtClean="0"/>
              <a:t>                                                                 </a:t>
            </a:r>
            <a:r>
              <a:rPr lang="en-US" altLang="zh-CN" sz="2000" dirty="0" smtClean="0"/>
              <a:t>2</a:t>
            </a:r>
            <a:r>
              <a:rPr lang="en-US" altLang="zh-CN" sz="2000" i="1" dirty="0" smtClean="0"/>
              <a:t> </a:t>
            </a:r>
            <a:r>
              <a:rPr lang="en-US" altLang="zh-CN" sz="2000" dirty="0" smtClean="0"/>
              <a:t> -4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    1</a:t>
            </a:r>
            <a:r>
              <a:rPr lang="en-US" altLang="zh-CN" sz="2000" baseline="-25000" dirty="0" smtClean="0"/>
              <a:t> </a:t>
            </a:r>
            <a:r>
              <a:rPr lang="en-US" altLang="zh-CN" sz="2000" dirty="0" smtClean="0"/>
              <a:t>    6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row3–(3/5)*row2                            0   5  -1/2    2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                                                        0   0  -6/5 -36/5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1800" dirty="0" smtClean="0"/>
              <a:t> </a:t>
            </a:r>
            <a:r>
              <a:rPr lang="en-US" altLang="zh-CN" sz="2000" dirty="0" smtClean="0"/>
              <a:t>Backward substitution</a:t>
            </a:r>
            <a:r>
              <a:rPr lang="zh-CN" altLang="en-US" sz="2000" dirty="0" smtClean="0"/>
              <a:t>回代</a:t>
            </a:r>
            <a:endParaRPr lang="en-US" altLang="zh-CN" sz="2000" dirty="0" smtClean="0"/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i="1" dirty="0" smtClean="0"/>
              <a:t>                                                         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FF0000"/>
                </a:solidFill>
              </a:rPr>
              <a:t>3</a:t>
            </a:r>
            <a:r>
              <a:rPr lang="en-US" altLang="zh-CN" sz="2000" dirty="0" smtClean="0"/>
              <a:t> = (-36/5) / (-6/5) = 6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                                                        </a:t>
            </a:r>
            <a:r>
              <a:rPr lang="en-US" altLang="zh-CN" sz="2000" i="1" dirty="0" smtClean="0">
                <a:solidFill>
                  <a:srgbClr val="002060"/>
                </a:solidFill>
              </a:rPr>
              <a:t>x</a:t>
            </a:r>
            <a:r>
              <a:rPr lang="en-US" altLang="zh-CN" sz="2000" baseline="-25000" dirty="0" smtClean="0">
                <a:solidFill>
                  <a:srgbClr val="002060"/>
                </a:solidFill>
              </a:rPr>
              <a:t>2</a:t>
            </a:r>
            <a:r>
              <a:rPr lang="en-US" altLang="zh-CN" sz="2000" dirty="0" smtClean="0"/>
              <a:t> = (2+(1/2)*6) / 5 = 1</a:t>
            </a:r>
          </a:p>
          <a:p>
            <a:pPr marL="0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 dirty="0" smtClean="0"/>
              <a:t>                                                          </a:t>
            </a:r>
            <a:r>
              <a:rPr lang="en-US" altLang="zh-CN" sz="2000" i="1" dirty="0" smtClean="0"/>
              <a:t>x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 = (6 – 6 + 4*1)/2 = 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8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8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7B0F7E-5B79-45B1-9C67-AB63DFBE1672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smtClean="0"/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1692275" y="260350"/>
            <a:ext cx="64087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1    </a:t>
            </a:r>
            <a:r>
              <a:rPr lang="zh-CN" altLang="en-US" b="1">
                <a:latin typeface="Tahoma" panose="020B0604030504040204" pitchFamily="34" charset="0"/>
              </a:rPr>
              <a:t>直接法与三角形方程组求解</a:t>
            </a:r>
            <a:endParaRPr lang="zh-CN" altLang="en-US">
              <a:ea typeface="隶书" panose="02010509060101010101" pitchFamily="49" charset="-122"/>
            </a:endParaRPr>
          </a:p>
        </p:txBody>
      </p:sp>
      <p:graphicFrame>
        <p:nvGraphicFramePr>
          <p:cNvPr id="5124" name="Object 6"/>
          <p:cNvGraphicFramePr>
            <a:graphicFrameLocks/>
          </p:cNvGraphicFramePr>
          <p:nvPr/>
        </p:nvGraphicFramePr>
        <p:xfrm>
          <a:off x="1331913" y="260350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文档" r:id="rId3" imgW="5273040" imgH="198120" progId="Word.Document.8">
                  <p:embed/>
                </p:oleObj>
              </mc:Choice>
              <mc:Fallback>
                <p:oleObj name="文档" r:id="rId3" imgW="5273040" imgH="19812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0350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539750" y="836613"/>
            <a:ext cx="587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实际问题中的线性方程组</a:t>
            </a:r>
            <a:r>
              <a:rPr lang="zh-CN" altLang="en-US" b="1">
                <a:solidFill>
                  <a:schemeClr val="tx2"/>
                </a:solidFill>
              </a:rPr>
              <a:t>分类</a:t>
            </a:r>
            <a:r>
              <a:rPr lang="zh-CN" altLang="en-US"/>
              <a:t>：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95288" y="1700213"/>
            <a:ext cx="26701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按系数矩阵中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零元素的个数：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255713" y="3213100"/>
            <a:ext cx="1812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/>
              <a:t>稠密线性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方程组</a:t>
            </a:r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783263" y="3141663"/>
            <a:ext cx="1812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2"/>
                </a:solidFill>
              </a:rPr>
              <a:t>稀疏线性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方程组</a:t>
            </a:r>
          </a:p>
        </p:txBody>
      </p:sp>
      <p:sp>
        <p:nvSpPr>
          <p:cNvPr id="5129" name="AutoShape 2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5130" name="AutoShape 3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6176" name="Object 32"/>
          <p:cNvGraphicFramePr>
            <a:graphicFrameLocks noChangeAspect="1"/>
          </p:cNvGraphicFramePr>
          <p:nvPr/>
        </p:nvGraphicFramePr>
        <p:xfrm>
          <a:off x="611188" y="4365625"/>
          <a:ext cx="2586037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公式" r:id="rId5" imgW="1200201" imgH="895320" progId="Equation.3">
                  <p:embed/>
                </p:oleObj>
              </mc:Choice>
              <mc:Fallback>
                <p:oleObj name="公式" r:id="rId5" imgW="1200201" imgH="89532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2586037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7" name="Object 33"/>
          <p:cNvGraphicFramePr>
            <a:graphicFrameLocks noChangeAspect="1"/>
          </p:cNvGraphicFramePr>
          <p:nvPr/>
        </p:nvGraphicFramePr>
        <p:xfrm>
          <a:off x="5219700" y="4221163"/>
          <a:ext cx="27368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7" imgW="1209655" imgH="895320" progId="Equation.DSMT4">
                  <p:embed/>
                </p:oleObj>
              </mc:Choice>
              <mc:Fallback>
                <p:oleObj name="Equation" r:id="rId7" imgW="1209655" imgH="89532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221163"/>
                        <a:ext cx="273685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30072" y="1392232"/>
                <a:ext cx="4518993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72" y="1392232"/>
                <a:ext cx="4518993" cy="170181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4" grpId="0"/>
      <p:bldP spid="61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81000" y="304800"/>
            <a:ext cx="4575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Gauss</a:t>
            </a:r>
            <a:r>
              <a:rPr lang="zh-CN" altLang="en-US"/>
              <a:t>消去法计算复杂度</a:t>
            </a:r>
            <a:endParaRPr lang="zh-CN" altLang="en-US">
              <a:solidFill>
                <a:srgbClr val="FF3300"/>
              </a:solidFill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57200" y="1371600"/>
            <a:ext cx="8213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统计</a:t>
            </a:r>
            <a:r>
              <a:rPr lang="zh-CN" altLang="en-US" b="1">
                <a:solidFill>
                  <a:srgbClr val="FF3300"/>
                </a:solidFill>
              </a:rPr>
              <a:t>乘除</a:t>
            </a:r>
            <a:r>
              <a:rPr lang="zh-CN" altLang="en-US" sz="2400"/>
              <a:t>的运算次数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3400" y="3505200"/>
            <a:ext cx="8534400" cy="1219200"/>
            <a:chOff x="144" y="2400"/>
            <a:chExt cx="5376" cy="768"/>
          </a:xfrm>
        </p:grpSpPr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144" y="2400"/>
              <a:ext cx="537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6641" name="Object 25"/>
            <p:cNvGraphicFramePr>
              <a:graphicFrameLocks noChangeAspect="1"/>
            </p:cNvGraphicFramePr>
            <p:nvPr/>
          </p:nvGraphicFramePr>
          <p:xfrm>
            <a:off x="240" y="2448"/>
            <a:ext cx="159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6" name="公式" r:id="rId3" imgW="1016000" imgH="203200" progId="Equation.3">
                    <p:embed/>
                  </p:oleObj>
                </mc:Choice>
                <mc:Fallback>
                  <p:oleObj name="公式" r:id="rId3" imgW="1016000" imgH="203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448"/>
                          <a:ext cx="1599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8" name="Text Box 8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559175" y="35814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乘法次数：</a:t>
            </a:r>
          </a:p>
        </p:txBody>
      </p:sp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5575300" y="3581400"/>
          <a:ext cx="29813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7" name="公式" r:id="rId6" imgW="1193800" imgH="228600" progId="Equation.3">
                  <p:embed/>
                </p:oleObj>
              </mc:Choice>
              <mc:Fallback>
                <p:oleObj name="公式" r:id="rId6" imgW="119380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3581400"/>
                        <a:ext cx="29813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3559175" y="437356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除法次数：</a:t>
            </a:r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5575300" y="4300538"/>
          <a:ext cx="148748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18" name="公式" r:id="rId8" imgW="596641" imgH="215806" progId="Equation.3">
                  <p:embed/>
                </p:oleObj>
              </mc:Choice>
              <mc:Fallback>
                <p:oleObj name="公式" r:id="rId8" imgW="596641" imgH="215806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300538"/>
                        <a:ext cx="148748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06425" y="5021263"/>
            <a:ext cx="6096000" cy="1219200"/>
            <a:chOff x="192" y="3360"/>
            <a:chExt cx="3840" cy="768"/>
          </a:xfrm>
        </p:grpSpPr>
        <p:sp>
          <p:nvSpPr>
            <p:cNvPr id="26638" name="Rectangle 17"/>
            <p:cNvSpPr>
              <a:spLocks noChangeArrowheads="1"/>
            </p:cNvSpPr>
            <p:nvPr/>
          </p:nvSpPr>
          <p:spPr bwMode="auto">
            <a:xfrm>
              <a:off x="192" y="3360"/>
              <a:ext cx="384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26639" name="Object 24"/>
            <p:cNvGraphicFramePr>
              <a:graphicFrameLocks noChangeAspect="1"/>
            </p:cNvGraphicFramePr>
            <p:nvPr/>
          </p:nvGraphicFramePr>
          <p:xfrm>
            <a:off x="274" y="3423"/>
            <a:ext cx="3518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19" name="公式" r:id="rId10" imgW="2235200" imgH="203200" progId="Equation.3">
                    <p:embed/>
                  </p:oleObj>
                </mc:Choice>
                <mc:Fallback>
                  <p:oleObj name="公式" r:id="rId10" imgW="2235200" imgH="2032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" y="3423"/>
                          <a:ext cx="3518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3198813" y="5813425"/>
          <a:ext cx="30130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20" name="公式" r:id="rId12" imgW="1206500" imgH="228600" progId="Equation.3">
                  <p:embed/>
                </p:oleObj>
              </mc:Choice>
              <mc:Fallback>
                <p:oleObj name="公式" r:id="rId12" imgW="12065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5813425"/>
                        <a:ext cx="301307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AutoShape 2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6636" name="AutoShape 21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529012" y="736222"/>
                <a:ext cx="5658472" cy="2773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  <m:e/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  <m:e/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012" y="736222"/>
                <a:ext cx="5658472" cy="277364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5" grpId="0"/>
      <p:bldP spid="20488" grpId="0" autoUpdateAnimBg="0"/>
      <p:bldP spid="20490" grpId="0" autoUpdateAnimBg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E391A7-5264-420B-B949-67D5972D3AC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33400" y="457200"/>
            <a:ext cx="7924800" cy="609600"/>
            <a:chOff x="336" y="288"/>
            <a:chExt cx="4992" cy="384"/>
          </a:xfrm>
        </p:grpSpPr>
        <p:sp>
          <p:nvSpPr>
            <p:cNvPr id="27670" name="Rectangle 16"/>
            <p:cNvSpPr>
              <a:spLocks noChangeArrowheads="1"/>
            </p:cNvSpPr>
            <p:nvPr/>
          </p:nvSpPr>
          <p:spPr bwMode="auto">
            <a:xfrm>
              <a:off x="336" y="288"/>
              <a:ext cx="499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7671" name="Object 27"/>
            <p:cNvGraphicFramePr>
              <a:graphicFrameLocks noChangeAspect="1"/>
            </p:cNvGraphicFramePr>
            <p:nvPr/>
          </p:nvGraphicFramePr>
          <p:xfrm>
            <a:off x="367" y="336"/>
            <a:ext cx="481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4" name="公式" r:id="rId3" imgW="3060700" imgH="203200" progId="Equation.3">
                    <p:embed/>
                  </p:oleObj>
                </mc:Choice>
                <mc:Fallback>
                  <p:oleObj name="公式" r:id="rId3" imgW="30607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336"/>
                          <a:ext cx="481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66800" y="1219200"/>
            <a:ext cx="5943600" cy="1143000"/>
            <a:chOff x="672" y="768"/>
            <a:chExt cx="3744" cy="720"/>
          </a:xfrm>
        </p:grpSpPr>
        <p:sp>
          <p:nvSpPr>
            <p:cNvPr id="27668" name="Rectangle 17"/>
            <p:cNvSpPr>
              <a:spLocks noChangeArrowheads="1"/>
            </p:cNvSpPr>
            <p:nvPr/>
          </p:nvSpPr>
          <p:spPr bwMode="auto">
            <a:xfrm>
              <a:off x="672" y="768"/>
              <a:ext cx="3744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7669" name="Object 26"/>
            <p:cNvGraphicFramePr>
              <a:graphicFrameLocks noChangeAspect="1"/>
            </p:cNvGraphicFramePr>
            <p:nvPr/>
          </p:nvGraphicFramePr>
          <p:xfrm>
            <a:off x="768" y="805"/>
            <a:ext cx="1957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5" name="公式" r:id="rId5" imgW="1244600" imgH="431800" progId="Equation.3">
                    <p:embed/>
                  </p:oleObj>
                </mc:Choice>
                <mc:Fallback>
                  <p:oleObj name="公式" r:id="rId5" imgW="1244600" imgH="431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805"/>
                          <a:ext cx="1957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0" name="Object 20"/>
          <p:cNvGraphicFramePr>
            <a:graphicFrameLocks noChangeAspect="1"/>
          </p:cNvGraphicFramePr>
          <p:nvPr/>
        </p:nvGraphicFramePr>
        <p:xfrm>
          <a:off x="4343400" y="1266825"/>
          <a:ext cx="24098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6" name="公式" r:id="rId7" imgW="964781" imgH="406224" progId="Equation.3">
                  <p:embed/>
                </p:oleObj>
              </mc:Choice>
              <mc:Fallback>
                <p:oleObj name="公式" r:id="rId7" imgW="964781" imgH="40622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66825"/>
                        <a:ext cx="24098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>
            <a:hlinkClick r:id="rId9" action="ppaction://hlinksldjump"/>
          </p:cNvPr>
          <p:cNvSpPr txBox="1">
            <a:spLocks noChangeArrowheads="1"/>
          </p:cNvSpPr>
          <p:nvPr/>
        </p:nvSpPr>
        <p:spPr bwMode="auto">
          <a:xfrm>
            <a:off x="746125" y="2514600"/>
            <a:ext cx="5873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全部回代过程需作乘除法的总次数为</a:t>
            </a:r>
          </a:p>
        </p:txBody>
      </p: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371600" y="3124200"/>
            <a:ext cx="4267200" cy="1084263"/>
            <a:chOff x="864" y="1968"/>
            <a:chExt cx="2688" cy="683"/>
          </a:xfrm>
        </p:grpSpPr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864" y="1968"/>
              <a:ext cx="268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7667" name="Object 25"/>
            <p:cNvGraphicFramePr>
              <a:graphicFrameLocks noChangeAspect="1"/>
            </p:cNvGraphicFramePr>
            <p:nvPr/>
          </p:nvGraphicFramePr>
          <p:xfrm>
            <a:off x="1008" y="1968"/>
            <a:ext cx="1238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7" name="公式" r:id="rId10" imgW="787400" imgH="431800" progId="Equation.3">
                    <p:embed/>
                  </p:oleObj>
                </mc:Choice>
                <mc:Fallback>
                  <p:oleObj name="公式" r:id="rId10" imgW="787400" imgH="431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68"/>
                          <a:ext cx="1238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3651250" y="3095625"/>
          <a:ext cx="14541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88" name="公式" r:id="rId12" imgW="583947" imgH="406224" progId="Equation.3">
                  <p:embed/>
                </p:oleObj>
              </mc:Choice>
              <mc:Fallback>
                <p:oleObj name="公式" r:id="rId12" imgW="583947" imgH="406224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0" y="3095625"/>
                        <a:ext cx="14541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533400" y="4357688"/>
            <a:ext cx="6742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于是</a:t>
            </a:r>
            <a:r>
              <a:rPr lang="en-US" altLang="zh-CN" sz="2800"/>
              <a:t>Gauss</a:t>
            </a:r>
            <a:r>
              <a:rPr lang="zh-CN" altLang="en-US" sz="2800"/>
              <a:t>消去法的乘除法运算总的次数为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676400" y="5105400"/>
            <a:ext cx="5410200" cy="1219200"/>
            <a:chOff x="1056" y="3216"/>
            <a:chExt cx="3408" cy="768"/>
          </a:xfrm>
        </p:grpSpPr>
        <p:sp>
          <p:nvSpPr>
            <p:cNvPr id="27664" name="Rectangle 19"/>
            <p:cNvSpPr>
              <a:spLocks noChangeArrowheads="1"/>
            </p:cNvSpPr>
            <p:nvPr/>
          </p:nvSpPr>
          <p:spPr bwMode="auto">
            <a:xfrm>
              <a:off x="1056" y="3216"/>
              <a:ext cx="34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7665" name="Object 24"/>
            <p:cNvGraphicFramePr>
              <a:graphicFrameLocks noChangeAspect="1"/>
            </p:cNvGraphicFramePr>
            <p:nvPr/>
          </p:nvGraphicFramePr>
          <p:xfrm>
            <a:off x="1200" y="3456"/>
            <a:ext cx="45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89" name="公式" r:id="rId14" imgW="291847" imgH="164957" progId="Equation.3">
                    <p:embed/>
                  </p:oleObj>
                </mc:Choice>
                <mc:Fallback>
                  <p:oleObj name="公式" r:id="rId14" imgW="291847" imgH="164957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456"/>
                          <a:ext cx="45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2667000" y="5181600"/>
          <a:ext cx="2152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0" name="公式" r:id="rId16" imgW="863225" imgH="406224" progId="Equation.3">
                  <p:embed/>
                </p:oleObj>
              </mc:Choice>
              <mc:Fallback>
                <p:oleObj name="公式" r:id="rId16" imgW="863225" imgH="406224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181600"/>
                        <a:ext cx="21526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/>
        </p:nvGraphicFramePr>
        <p:xfrm>
          <a:off x="4876800" y="5181600"/>
          <a:ext cx="20939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1" name="公式" r:id="rId18" imgW="837836" imgH="406224" progId="Equation.3">
                  <p:embed/>
                </p:oleObj>
              </mc:Choice>
              <mc:Fallback>
                <p:oleObj name="公式" r:id="rId18" imgW="837836" imgH="406224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181600"/>
                        <a:ext cx="20939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5546725" y="606425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数级</a:t>
            </a:r>
          </a:p>
        </p:txBody>
      </p:sp>
      <p:sp>
        <p:nvSpPr>
          <p:cNvPr id="27662" name="AutoShape 2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7663" name="AutoShape 2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6" grpId="0"/>
      <p:bldP spid="2254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D6503-9B49-491C-B567-613DD63EA6DB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 smtClean="0"/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" y="685800"/>
            <a:ext cx="7010400" cy="1066800"/>
            <a:chOff x="336" y="432"/>
            <a:chExt cx="4416" cy="672"/>
          </a:xfrm>
        </p:grpSpPr>
        <p:sp>
          <p:nvSpPr>
            <p:cNvPr id="28696" name="Rectangle 17"/>
            <p:cNvSpPr>
              <a:spLocks noChangeArrowheads="1"/>
            </p:cNvSpPr>
            <p:nvPr/>
          </p:nvSpPr>
          <p:spPr bwMode="auto">
            <a:xfrm>
              <a:off x="336" y="432"/>
              <a:ext cx="441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8697" name="Object 23"/>
            <p:cNvGraphicFramePr>
              <a:graphicFrameLocks noChangeAspect="1"/>
            </p:cNvGraphicFramePr>
            <p:nvPr/>
          </p:nvGraphicFramePr>
          <p:xfrm>
            <a:off x="432" y="576"/>
            <a:ext cx="11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2" name="公式" r:id="rId3" imgW="710891" imgH="203112" progId="Equation.3">
                    <p:embed/>
                  </p:oleObj>
                </mc:Choice>
                <mc:Fallback>
                  <p:oleObj name="公式" r:id="rId3" imgW="710891" imgH="20311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576"/>
                          <a:ext cx="11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72" name="Object 16"/>
          <p:cNvGraphicFramePr>
            <a:graphicFrameLocks noChangeAspect="1"/>
          </p:cNvGraphicFramePr>
          <p:nvPr/>
        </p:nvGraphicFramePr>
        <p:xfrm>
          <a:off x="3733800" y="685800"/>
          <a:ext cx="21526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3" name="公式" r:id="rId5" imgW="863225" imgH="406224" progId="Equation.3">
                  <p:embed/>
                </p:oleObj>
              </mc:Choice>
              <mc:Fallback>
                <p:oleObj name="公式" r:id="rId5" imgW="863225" imgH="40622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85800"/>
                        <a:ext cx="21526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/>
        </p:nvGraphicFramePr>
        <p:xfrm>
          <a:off x="2971800" y="990600"/>
          <a:ext cx="7254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4" name="公式" r:id="rId7" imgW="291847" imgH="164957" progId="Equation.3">
                  <p:embed/>
                </p:oleObj>
              </mc:Choice>
              <mc:Fallback>
                <p:oleObj name="公式" r:id="rId7" imgW="291847" imgH="16495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90600"/>
                        <a:ext cx="7254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/>
        </p:nvGraphicFramePr>
        <p:xfrm>
          <a:off x="6081713" y="733425"/>
          <a:ext cx="8524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5" name="公式" r:id="rId9" imgW="342603" imgH="406048" progId="Equation.3">
                  <p:embed/>
                </p:oleObj>
              </mc:Choice>
              <mc:Fallback>
                <p:oleObj name="公式" r:id="rId9" imgW="342603" imgH="40604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733425"/>
                        <a:ext cx="8524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9600" y="1981200"/>
            <a:ext cx="7467600" cy="762000"/>
            <a:chOff x="384" y="1248"/>
            <a:chExt cx="4704" cy="480"/>
          </a:xfrm>
        </p:grpSpPr>
        <p:sp>
          <p:nvSpPr>
            <p:cNvPr id="28694" name="Rectangle 18"/>
            <p:cNvSpPr>
              <a:spLocks noChangeArrowheads="1"/>
            </p:cNvSpPr>
            <p:nvPr/>
          </p:nvSpPr>
          <p:spPr bwMode="auto">
            <a:xfrm>
              <a:off x="384" y="1248"/>
              <a:ext cx="470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8695" name="Object 22"/>
            <p:cNvGraphicFramePr>
              <a:graphicFrameLocks noChangeAspect="1"/>
            </p:cNvGraphicFramePr>
            <p:nvPr/>
          </p:nvGraphicFramePr>
          <p:xfrm>
            <a:off x="465" y="1312"/>
            <a:ext cx="111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6" name="公式" r:id="rId11" imgW="710891" imgH="203112" progId="Equation.3">
                    <p:embed/>
                  </p:oleObj>
                </mc:Choice>
                <mc:Fallback>
                  <p:oleObj name="公式" r:id="rId11" imgW="710891" imgH="20311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" y="1312"/>
                          <a:ext cx="1119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2895600" y="2057400"/>
            <a:ext cx="4964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Gauss</a:t>
            </a:r>
            <a:r>
              <a:rPr lang="zh-CN" altLang="en-US" sz="2800"/>
              <a:t>消去法乘除法约为</a:t>
            </a:r>
            <a:r>
              <a:rPr lang="en-US" altLang="zh-CN" sz="2800"/>
              <a:t>2700</a:t>
            </a:r>
            <a:r>
              <a:rPr lang="zh-CN" altLang="en-US" sz="2800"/>
              <a:t>次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85800" y="2971800"/>
            <a:ext cx="6938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而如果用</a:t>
            </a:r>
            <a:r>
              <a:rPr lang="en-US" altLang="zh-CN" sz="2800"/>
              <a:t>Cramer</a:t>
            </a:r>
            <a:r>
              <a:rPr lang="zh-CN" altLang="en-US" sz="2800"/>
              <a:t>法则的乘除法运算次数约为</a:t>
            </a: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14400" y="3810000"/>
            <a:ext cx="5562600" cy="685800"/>
            <a:chOff x="576" y="2400"/>
            <a:chExt cx="3504" cy="432"/>
          </a:xfrm>
        </p:grpSpPr>
        <p:sp>
          <p:nvSpPr>
            <p:cNvPr id="28692" name="Rectangle 19"/>
            <p:cNvSpPr>
              <a:spLocks noChangeArrowheads="1"/>
            </p:cNvSpPr>
            <p:nvPr/>
          </p:nvSpPr>
          <p:spPr bwMode="auto">
            <a:xfrm>
              <a:off x="576" y="2400"/>
              <a:ext cx="350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8693" name="Object 21"/>
            <p:cNvGraphicFramePr>
              <a:graphicFrameLocks noChangeAspect="1"/>
            </p:cNvGraphicFramePr>
            <p:nvPr/>
          </p:nvGraphicFramePr>
          <p:xfrm>
            <a:off x="672" y="2492"/>
            <a:ext cx="231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7" name="公式" r:id="rId13" imgW="1473200" imgH="215900" progId="Equation.3">
                    <p:embed/>
                  </p:oleObj>
                </mc:Choice>
                <mc:Fallback>
                  <p:oleObj name="公式" r:id="rId13" imgW="1473200" imgH="215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492"/>
                          <a:ext cx="231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4799013" y="3835400"/>
          <a:ext cx="15224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公式" r:id="rId15" imgW="609336" imgH="203112" progId="Equation.3">
                  <p:embed/>
                </p:oleObj>
              </mc:Choice>
              <mc:Fallback>
                <p:oleObj name="公式" r:id="rId15" imgW="609336" imgH="20311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013" y="3835400"/>
                        <a:ext cx="15224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762000" y="473868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或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828800" y="4648200"/>
            <a:ext cx="2743200" cy="762000"/>
            <a:chOff x="1152" y="2928"/>
            <a:chExt cx="1728" cy="480"/>
          </a:xfrm>
        </p:grpSpPr>
        <p:sp>
          <p:nvSpPr>
            <p:cNvPr id="28690" name="Rectangle 20"/>
            <p:cNvSpPr>
              <a:spLocks noChangeArrowheads="1"/>
            </p:cNvSpPr>
            <p:nvPr/>
          </p:nvSpPr>
          <p:spPr bwMode="auto">
            <a:xfrm>
              <a:off x="1152" y="2928"/>
              <a:ext cx="172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8691" name="Object 20"/>
            <p:cNvGraphicFramePr>
              <a:graphicFrameLocks noChangeAspect="1"/>
            </p:cNvGraphicFramePr>
            <p:nvPr/>
          </p:nvGraphicFramePr>
          <p:xfrm>
            <a:off x="1259" y="3021"/>
            <a:ext cx="147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9" name="公式" r:id="rId17" imgW="939392" imgH="215806" progId="Equation.3">
                    <p:embed/>
                  </p:oleObj>
                </mc:Choice>
                <mc:Fallback>
                  <p:oleObj name="公式" r:id="rId17" imgW="939392" imgH="21580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" y="3021"/>
                          <a:ext cx="1477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6553200" y="38242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用行列式定义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5638800" y="48006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用行列式性质</a:t>
            </a:r>
          </a:p>
        </p:txBody>
      </p:sp>
      <p:sp>
        <p:nvSpPr>
          <p:cNvPr id="28688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8689" name="AutoShape 1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autoUpdateAnimBg="0"/>
      <p:bldP spid="23560" grpId="0"/>
      <p:bldP spid="23563" grpId="0"/>
      <p:bldP spid="23565" grpId="0"/>
      <p:bldP spid="235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9BFE2C-AE5A-46C7-8A97-4FF8A5DAB93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92275" y="260350"/>
            <a:ext cx="5233988" cy="655638"/>
            <a:chOff x="1776" y="2400"/>
            <a:chExt cx="3024" cy="413"/>
          </a:xfrm>
        </p:grpSpPr>
        <p:sp>
          <p:nvSpPr>
            <p:cNvPr id="29713" name="Text Box 3"/>
            <p:cNvSpPr txBox="1">
              <a:spLocks noChangeArrowheads="1"/>
            </p:cNvSpPr>
            <p:nvPr/>
          </p:nvSpPr>
          <p:spPr bwMode="auto">
            <a:xfrm>
              <a:off x="1776" y="2448"/>
              <a:ext cx="30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latin typeface="Tahoma" panose="020B0604030504040204" pitchFamily="34" charset="0"/>
                </a:rPr>
                <a:t>.3    Gauss</a:t>
              </a:r>
              <a:r>
                <a:rPr lang="zh-CN" altLang="zh-CN" b="1">
                  <a:latin typeface="Tahoma" panose="020B0604030504040204" pitchFamily="34" charset="0"/>
                </a:rPr>
                <a:t>列主元</a:t>
              </a:r>
              <a:r>
                <a:rPr lang="zh-CN" altLang="en-US" b="1">
                  <a:latin typeface="Tahoma" panose="020B0604030504040204" pitchFamily="34" charset="0"/>
                </a:rPr>
                <a:t>消去法</a:t>
              </a:r>
              <a:endParaRPr lang="zh-CN" altLang="en-US">
                <a:ea typeface="隶书" panose="02010509060101010101" pitchFamily="49" charset="-122"/>
              </a:endParaRPr>
            </a:p>
          </p:txBody>
        </p:sp>
        <p:graphicFrame>
          <p:nvGraphicFramePr>
            <p:cNvPr id="29714" name="Object 4"/>
            <p:cNvGraphicFramePr>
              <a:graphicFrameLocks noChangeAspect="1"/>
            </p:cNvGraphicFramePr>
            <p:nvPr/>
          </p:nvGraphicFramePr>
          <p:xfrm>
            <a:off x="1776" y="2400"/>
            <a:ext cx="3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7" name="文档" r:id="rId3" imgW="5273040" imgH="198120" progId="Word.Document.8">
                    <p:embed/>
                  </p:oleObj>
                </mc:Choice>
                <mc:Fallback>
                  <p:oleObj name="文档" r:id="rId3" imgW="5273040" imgH="19812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400"/>
                          <a:ext cx="3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250825" y="1989138"/>
            <a:ext cx="806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/>
              <a:t>1.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187450" y="1981200"/>
            <a:ext cx="73469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用</a:t>
            </a:r>
            <a:r>
              <a:rPr lang="en-US" altLang="zh-CN" sz="2800"/>
              <a:t>Gauss</a:t>
            </a:r>
            <a:r>
              <a:rPr lang="zh-CN" altLang="en-US" sz="2800"/>
              <a:t>消去法解线性方程组</a:t>
            </a:r>
            <a:r>
              <a:rPr lang="en-US" altLang="zh-CN" sz="2800"/>
              <a:t>(</a:t>
            </a:r>
            <a:r>
              <a:rPr lang="zh-CN" altLang="en-US" sz="2800"/>
              <a:t>用</a:t>
            </a:r>
            <a:r>
              <a:rPr lang="en-US" altLang="zh-CN" sz="2800" b="1">
                <a:solidFill>
                  <a:srgbClr val="FF3300"/>
                </a:solidFill>
              </a:rPr>
              <a:t>3</a:t>
            </a:r>
            <a:r>
              <a:rPr lang="zh-CN" altLang="en-US" sz="2800" b="1">
                <a:solidFill>
                  <a:srgbClr val="FF3300"/>
                </a:solidFill>
              </a:rPr>
              <a:t>位有效数字的十进制浮</a:t>
            </a:r>
            <a:r>
              <a:rPr lang="zh-CN" altLang="en-US" sz="2800" b="1">
                <a:solidFill>
                  <a:srgbClr val="FF0000"/>
                </a:solidFill>
              </a:rPr>
              <a:t>点数</a:t>
            </a:r>
            <a:r>
              <a:rPr lang="zh-CN" altLang="en-US" sz="2800"/>
              <a:t>计算）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124075" y="2924175"/>
            <a:ext cx="4310063" cy="1460500"/>
            <a:chOff x="1344" y="1920"/>
            <a:chExt cx="2208" cy="768"/>
          </a:xfrm>
        </p:grpSpPr>
        <p:sp>
          <p:nvSpPr>
            <p:cNvPr id="29711" name="Rectangle 8"/>
            <p:cNvSpPr>
              <a:spLocks noChangeArrowheads="1"/>
            </p:cNvSpPr>
            <p:nvPr/>
          </p:nvSpPr>
          <p:spPr bwMode="auto">
            <a:xfrm>
              <a:off x="1344" y="1920"/>
              <a:ext cx="22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29712" name="Object 9"/>
            <p:cNvGraphicFramePr>
              <a:graphicFrameLocks noChangeAspect="1"/>
            </p:cNvGraphicFramePr>
            <p:nvPr/>
          </p:nvGraphicFramePr>
          <p:xfrm>
            <a:off x="1488" y="1923"/>
            <a:ext cx="1872" cy="7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8" name="公式" r:id="rId5" imgW="1193800" imgH="457200" progId="Equation.3">
                    <p:embed/>
                  </p:oleObj>
                </mc:Choice>
                <mc:Fallback>
                  <p:oleObj name="公式" r:id="rId5" imgW="1193800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923"/>
                          <a:ext cx="1872" cy="7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669925" y="4419600"/>
            <a:ext cx="638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解</a:t>
            </a:r>
            <a:r>
              <a:rPr lang="en-US" altLang="zh-CN" sz="2800"/>
              <a:t>: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1508125" y="4419600"/>
            <a:ext cx="4451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本方程组的精度较高的解为</a:t>
            </a:r>
          </a:p>
        </p:txBody>
      </p:sp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1622425" y="5121275"/>
          <a:ext cx="48990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Equation" r:id="rId7" imgW="1968500" imgH="228600" progId="Equation.3">
                  <p:embed/>
                </p:oleObj>
              </mc:Choice>
              <mc:Fallback>
                <p:oleObj name="Equation" r:id="rId7" imgW="19685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5121275"/>
                        <a:ext cx="48990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990600" y="5881688"/>
            <a:ext cx="723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用</a:t>
            </a:r>
            <a:r>
              <a:rPr lang="en-US" altLang="zh-CN" sz="2800">
                <a:solidFill>
                  <a:srgbClr val="FF3300"/>
                </a:solidFill>
              </a:rPr>
              <a:t>Gauss</a:t>
            </a:r>
            <a:r>
              <a:rPr lang="zh-CN" altLang="en-US" sz="2800">
                <a:solidFill>
                  <a:srgbClr val="FF3300"/>
                </a:solidFill>
              </a:rPr>
              <a:t>消去法</a:t>
            </a:r>
            <a:r>
              <a:rPr lang="zh-CN" altLang="en-US" sz="2800"/>
              <a:t>求解</a:t>
            </a:r>
            <a:r>
              <a:rPr lang="en-US" altLang="zh-CN" sz="2800"/>
              <a:t>(</a:t>
            </a:r>
            <a:r>
              <a:rPr lang="zh-CN" altLang="en-US" sz="2800">
                <a:solidFill>
                  <a:srgbClr val="FF0000"/>
                </a:solidFill>
              </a:rPr>
              <a:t>用</a:t>
            </a:r>
            <a:r>
              <a:rPr lang="en-US" altLang="zh-CN" sz="2800">
                <a:solidFill>
                  <a:srgbClr val="FF0000"/>
                </a:solidFill>
              </a:rPr>
              <a:t>3</a:t>
            </a:r>
            <a:r>
              <a:rPr lang="zh-CN" altLang="en-US" sz="2800">
                <a:solidFill>
                  <a:srgbClr val="FF0000"/>
                </a:solidFill>
              </a:rPr>
              <a:t>位十进制</a:t>
            </a:r>
            <a:r>
              <a:rPr lang="zh-CN" altLang="en-US" sz="2800"/>
              <a:t>浮点数计算</a:t>
            </a:r>
            <a:r>
              <a:rPr lang="en-US" altLang="zh-CN" sz="2800"/>
              <a:t>)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468313" y="1103313"/>
            <a:ext cx="5183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一、</a:t>
            </a:r>
            <a:r>
              <a:rPr lang="en-US" altLang="zh-CN" sz="2800"/>
              <a:t>Gauss</a:t>
            </a:r>
            <a:r>
              <a:rPr lang="zh-CN" altLang="en-US" sz="2800">
                <a:solidFill>
                  <a:srgbClr val="FF3300"/>
                </a:solidFill>
              </a:rPr>
              <a:t>列主元</a:t>
            </a:r>
            <a:r>
              <a:rPr lang="zh-CN" altLang="en-US" sz="2800"/>
              <a:t>消去法的引入</a:t>
            </a:r>
          </a:p>
        </p:txBody>
      </p:sp>
      <p:sp>
        <p:nvSpPr>
          <p:cNvPr id="29708" name="Rectangle 15"/>
          <p:cNvSpPr>
            <a:spLocks noChangeArrowheads="1"/>
          </p:cNvSpPr>
          <p:nvPr/>
        </p:nvSpPr>
        <p:spPr bwMode="auto">
          <a:xfrm>
            <a:off x="1295400" y="5029200"/>
            <a:ext cx="5181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9709" name="AutoShape 16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29710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22" grpId="0"/>
      <p:bldP spid="38923" grpId="0"/>
      <p:bldP spid="38925" grpId="0"/>
      <p:bldP spid="389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B4B9EC-1D3E-4D7E-8E71-169A7A119308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762000"/>
            <a:ext cx="5105400" cy="1371600"/>
            <a:chOff x="240" y="480"/>
            <a:chExt cx="3216" cy="864"/>
          </a:xfrm>
        </p:grpSpPr>
        <p:sp>
          <p:nvSpPr>
            <p:cNvPr id="30739" name="Rectangle 3"/>
            <p:cNvSpPr>
              <a:spLocks noChangeArrowheads="1"/>
            </p:cNvSpPr>
            <p:nvPr/>
          </p:nvSpPr>
          <p:spPr bwMode="auto">
            <a:xfrm>
              <a:off x="240" y="480"/>
              <a:ext cx="321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0740" name="Object 27"/>
            <p:cNvGraphicFramePr>
              <a:graphicFrameLocks noChangeAspect="1"/>
            </p:cNvGraphicFramePr>
            <p:nvPr/>
          </p:nvGraphicFramePr>
          <p:xfrm>
            <a:off x="384" y="720"/>
            <a:ext cx="99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1" name="公式" r:id="rId3" imgW="634725" imgH="241195" progId="Equation.3">
                    <p:embed/>
                  </p:oleObj>
                </mc:Choice>
                <mc:Fallback>
                  <p:oleObj name="公式" r:id="rId3" imgW="634725" imgH="241195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720"/>
                          <a:ext cx="99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99" name="Object 23"/>
          <p:cNvGraphicFramePr>
            <a:graphicFrameLocks noChangeAspect="1"/>
          </p:cNvGraphicFramePr>
          <p:nvPr/>
        </p:nvGraphicFramePr>
        <p:xfrm>
          <a:off x="2298700" y="838200"/>
          <a:ext cx="2976563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2" name="Equation" r:id="rId5" imgW="1193800" imgH="482600" progId="Equation.DSMT4">
                  <p:embed/>
                </p:oleObj>
              </mc:Choice>
              <mc:Fallback>
                <p:oleObj name="Equation" r:id="rId5" imgW="1193800" imgH="482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838200"/>
                        <a:ext cx="2976563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250825" y="2492375"/>
          <a:ext cx="24034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3" name="Equation" r:id="rId7" imgW="761669" imgH="203112" progId="Equation.3">
                  <p:embed/>
                </p:oleObj>
              </mc:Choice>
              <mc:Fallback>
                <p:oleObj name="Equation" r:id="rId7" imgW="761669" imgH="20311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492375"/>
                        <a:ext cx="240347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38400" y="2209800"/>
            <a:ext cx="6248400" cy="1447800"/>
            <a:chOff x="1536" y="1392"/>
            <a:chExt cx="3936" cy="912"/>
          </a:xfrm>
        </p:grpSpPr>
        <p:sp>
          <p:nvSpPr>
            <p:cNvPr id="30737" name="Rectangle 8"/>
            <p:cNvSpPr>
              <a:spLocks noChangeArrowheads="1"/>
            </p:cNvSpPr>
            <p:nvPr/>
          </p:nvSpPr>
          <p:spPr bwMode="auto">
            <a:xfrm>
              <a:off x="1536" y="1392"/>
              <a:ext cx="3936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0738" name="Object 26"/>
            <p:cNvGraphicFramePr>
              <a:graphicFrameLocks noChangeAspect="1"/>
            </p:cNvGraphicFramePr>
            <p:nvPr/>
          </p:nvGraphicFramePr>
          <p:xfrm>
            <a:off x="1680" y="1440"/>
            <a:ext cx="3731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4" name="公式" r:id="rId9" imgW="2374900" imgH="482600" progId="Equation.3">
                    <p:embed/>
                  </p:oleObj>
                </mc:Choice>
                <mc:Fallback>
                  <p:oleObj name="公式" r:id="rId9" imgW="2374900" imgH="482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440"/>
                          <a:ext cx="3731" cy="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429000" y="4114800"/>
            <a:ext cx="3886200" cy="625475"/>
            <a:chOff x="2160" y="2592"/>
            <a:chExt cx="2448" cy="394"/>
          </a:xfrm>
        </p:grpSpPr>
        <p:sp>
          <p:nvSpPr>
            <p:cNvPr id="30735" name="Rectangle 12"/>
            <p:cNvSpPr>
              <a:spLocks noChangeArrowheads="1"/>
            </p:cNvSpPr>
            <p:nvPr/>
          </p:nvSpPr>
          <p:spPr bwMode="auto">
            <a:xfrm>
              <a:off x="2160" y="2592"/>
              <a:ext cx="24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0736" name="Object 25"/>
            <p:cNvGraphicFramePr>
              <a:graphicFrameLocks noChangeAspect="1"/>
            </p:cNvGraphicFramePr>
            <p:nvPr/>
          </p:nvGraphicFramePr>
          <p:xfrm>
            <a:off x="2214" y="2649"/>
            <a:ext cx="225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5" name="公式" r:id="rId11" imgW="1434477" imgH="215806" progId="Equation.3">
                    <p:embed/>
                  </p:oleObj>
                </mc:Choice>
                <mc:Fallback>
                  <p:oleObj name="公式" r:id="rId11" imgW="1434477" imgH="21580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2649"/>
                          <a:ext cx="225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609600" y="420528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回代后得到</a:t>
            </a: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1066800" y="5043488"/>
            <a:ext cx="490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与精确解相比</a:t>
            </a:r>
            <a:r>
              <a:rPr lang="en-US" altLang="zh-CN" sz="2800"/>
              <a:t>,</a:t>
            </a:r>
            <a:r>
              <a:rPr lang="zh-CN" altLang="en-US" sz="2800"/>
              <a:t>该结果</a:t>
            </a:r>
            <a:r>
              <a:rPr lang="zh-CN" altLang="en-US" sz="2800" b="1">
                <a:solidFill>
                  <a:srgbClr val="FF3300"/>
                </a:solidFill>
              </a:rPr>
              <a:t>相当糟糕</a:t>
            </a:r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669925" y="5705475"/>
            <a:ext cx="801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究其原因</a:t>
            </a:r>
            <a:r>
              <a:rPr lang="en-US" altLang="zh-CN" sz="2800"/>
              <a:t>,</a:t>
            </a:r>
            <a:r>
              <a:rPr lang="zh-CN" altLang="en-US" sz="2800"/>
              <a:t>在求行乘数时用了</a:t>
            </a:r>
            <a:r>
              <a:rPr lang="zh-CN" altLang="en-US" sz="2800" b="1">
                <a:solidFill>
                  <a:srgbClr val="FF3300"/>
                </a:solidFill>
              </a:rPr>
              <a:t>很小的数</a:t>
            </a:r>
            <a:r>
              <a:rPr lang="en-US" altLang="zh-CN" sz="2800" b="1">
                <a:solidFill>
                  <a:srgbClr val="FF3300"/>
                </a:solidFill>
              </a:rPr>
              <a:t>0.0001</a:t>
            </a:r>
            <a:r>
              <a:rPr lang="zh-CN" altLang="en-US" sz="2800" b="1">
                <a:solidFill>
                  <a:srgbClr val="FF3300"/>
                </a:solidFill>
              </a:rPr>
              <a:t>作除数</a:t>
            </a:r>
          </a:p>
        </p:txBody>
      </p:sp>
      <p:sp>
        <p:nvSpPr>
          <p:cNvPr id="39953" name="AutoShape 17"/>
          <p:cNvSpPr>
            <a:spLocks noChangeArrowheads="1"/>
          </p:cNvSpPr>
          <p:nvPr/>
        </p:nvSpPr>
        <p:spPr bwMode="auto">
          <a:xfrm>
            <a:off x="3203575" y="188913"/>
            <a:ext cx="1143000" cy="457200"/>
          </a:xfrm>
          <a:prstGeom prst="wedgeRoundRectCallout">
            <a:avLst>
              <a:gd name="adj1" fmla="val 3889"/>
              <a:gd name="adj2" fmla="val 121875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主元</a:t>
            </a:r>
          </a:p>
        </p:txBody>
      </p:sp>
      <p:sp>
        <p:nvSpPr>
          <p:cNvPr id="30732" name="AutoShape 1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0733" name="AutoShape 1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9956" name="AutoShape 20"/>
          <p:cNvSpPr>
            <a:spLocks noChangeArrowheads="1"/>
          </p:cNvSpPr>
          <p:nvPr/>
        </p:nvSpPr>
        <p:spPr bwMode="auto">
          <a:xfrm>
            <a:off x="6156325" y="1412875"/>
            <a:ext cx="1905000" cy="838200"/>
          </a:xfrm>
          <a:prstGeom prst="wedgeEllipseCallout">
            <a:avLst>
              <a:gd name="adj1" fmla="val -75250"/>
              <a:gd name="adj2" fmla="val 133713"/>
            </a:avLst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9999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50" grpId="0"/>
      <p:bldP spid="39951" grpId="0"/>
      <p:bldP spid="39952" grpId="0"/>
      <p:bldP spid="39953" grpId="0"/>
      <p:bldP spid="39956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3A0ED0-0B22-4BAA-896A-CFB93E13470D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 smtClean="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1447800"/>
            <a:ext cx="5257800" cy="1295400"/>
            <a:chOff x="288" y="912"/>
            <a:chExt cx="3312" cy="816"/>
          </a:xfrm>
        </p:grpSpPr>
        <p:sp>
          <p:nvSpPr>
            <p:cNvPr id="31762" name="Rectangle 3"/>
            <p:cNvSpPr>
              <a:spLocks noChangeArrowheads="1"/>
            </p:cNvSpPr>
            <p:nvPr/>
          </p:nvSpPr>
          <p:spPr bwMode="auto">
            <a:xfrm>
              <a:off x="288" y="912"/>
              <a:ext cx="331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1763" name="Object 32"/>
            <p:cNvGraphicFramePr>
              <a:graphicFrameLocks noChangeAspect="1"/>
            </p:cNvGraphicFramePr>
            <p:nvPr/>
          </p:nvGraphicFramePr>
          <p:xfrm>
            <a:off x="384" y="1111"/>
            <a:ext cx="99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4" name="公式" r:id="rId3" imgW="634725" imgH="241195" progId="Equation.3">
                    <p:embed/>
                  </p:oleObj>
                </mc:Choice>
                <mc:Fallback>
                  <p:oleObj name="公式" r:id="rId3" imgW="634725" imgH="24119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111"/>
                          <a:ext cx="99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28" name="Object 28"/>
          <p:cNvGraphicFramePr>
            <a:graphicFrameLocks noChangeAspect="1"/>
          </p:cNvGraphicFramePr>
          <p:nvPr/>
        </p:nvGraphicFramePr>
        <p:xfrm>
          <a:off x="2317750" y="1458913"/>
          <a:ext cx="3136900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5" name="Equation" r:id="rId5" imgW="1256755" imgH="482391" progId="Equation.DSMT4">
                  <p:embed/>
                </p:oleObj>
              </mc:Choice>
              <mc:Fallback>
                <p:oleObj name="Equation" r:id="rId5" imgW="1256755" imgH="48239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1458913"/>
                        <a:ext cx="3136900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9" name="Object 29"/>
          <p:cNvGraphicFramePr>
            <a:graphicFrameLocks noChangeAspect="1"/>
          </p:cNvGraphicFramePr>
          <p:nvPr/>
        </p:nvGraphicFramePr>
        <p:xfrm>
          <a:off x="825500" y="3211513"/>
          <a:ext cx="19970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6" name="公式" r:id="rId7" imgW="799753" imgH="203112" progId="Equation.3">
                  <p:embed/>
                </p:oleObj>
              </mc:Choice>
              <mc:Fallback>
                <p:oleObj name="公式" r:id="rId7" imgW="799753" imgH="203112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3211513"/>
                        <a:ext cx="19970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743200" y="2895600"/>
            <a:ext cx="2743200" cy="1295400"/>
            <a:chOff x="1728" y="1824"/>
            <a:chExt cx="1728" cy="816"/>
          </a:xfrm>
        </p:grpSpPr>
        <p:sp>
          <p:nvSpPr>
            <p:cNvPr id="31760" name="Rectangle 8"/>
            <p:cNvSpPr>
              <a:spLocks noChangeArrowheads="1"/>
            </p:cNvSpPr>
            <p:nvPr/>
          </p:nvSpPr>
          <p:spPr bwMode="auto">
            <a:xfrm>
              <a:off x="1728" y="1824"/>
              <a:ext cx="1728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1761" name="Object 31"/>
            <p:cNvGraphicFramePr>
              <a:graphicFrameLocks noChangeAspect="1"/>
            </p:cNvGraphicFramePr>
            <p:nvPr/>
          </p:nvGraphicFramePr>
          <p:xfrm>
            <a:off x="1823" y="1824"/>
            <a:ext cx="1537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7" name="公式" r:id="rId9" imgW="977476" imgH="482391" progId="Equation.3">
                    <p:embed/>
                  </p:oleObj>
                </mc:Choice>
                <mc:Fallback>
                  <p:oleObj name="公式" r:id="rId9" imgW="977476" imgH="482391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1824"/>
                          <a:ext cx="1537" cy="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669925" y="600075"/>
            <a:ext cx="462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如果在求解时将</a:t>
            </a:r>
            <a:r>
              <a:rPr lang="en-US" altLang="zh-CN" sz="2800"/>
              <a:t>1,2</a:t>
            </a:r>
            <a:r>
              <a:rPr lang="zh-CN" altLang="en-US" sz="2800"/>
              <a:t>行交换</a:t>
            </a:r>
            <a:r>
              <a:rPr lang="en-US" altLang="zh-CN" sz="2800"/>
              <a:t>,</a:t>
            </a:r>
            <a:r>
              <a:rPr lang="zh-CN" altLang="en-US" sz="2800"/>
              <a:t>即</a:t>
            </a:r>
          </a:p>
        </p:txBody>
      </p: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819400" y="4724400"/>
            <a:ext cx="3962400" cy="685800"/>
            <a:chOff x="1776" y="2976"/>
            <a:chExt cx="2496" cy="432"/>
          </a:xfrm>
        </p:grpSpPr>
        <p:sp>
          <p:nvSpPr>
            <p:cNvPr id="31758" name="Rectangle 13"/>
            <p:cNvSpPr>
              <a:spLocks noChangeArrowheads="1"/>
            </p:cNvSpPr>
            <p:nvPr/>
          </p:nvSpPr>
          <p:spPr bwMode="auto">
            <a:xfrm>
              <a:off x="1776" y="2976"/>
              <a:ext cx="2496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31759" name="Object 30"/>
            <p:cNvGraphicFramePr>
              <a:graphicFrameLocks noChangeAspect="1"/>
            </p:cNvGraphicFramePr>
            <p:nvPr/>
          </p:nvGraphicFramePr>
          <p:xfrm>
            <a:off x="1872" y="3053"/>
            <a:ext cx="225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8" name="公式" r:id="rId11" imgW="1434477" imgH="215806" progId="Equation.3">
                    <p:embed/>
                  </p:oleObj>
                </mc:Choice>
                <mc:Fallback>
                  <p:oleObj name="公式" r:id="rId11" imgW="1434477" imgH="215806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053"/>
                          <a:ext cx="225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609600" y="42370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回代后得到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279525" y="5653088"/>
            <a:ext cx="4095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这是一个相当不错的结果</a:t>
            </a:r>
          </a:p>
        </p:txBody>
      </p:sp>
      <p:sp>
        <p:nvSpPr>
          <p:cNvPr id="31755" name="AutoShape 1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1756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0979" name="AutoShape 19"/>
          <p:cNvSpPr>
            <a:spLocks noChangeArrowheads="1"/>
          </p:cNvSpPr>
          <p:nvPr/>
        </p:nvSpPr>
        <p:spPr bwMode="auto">
          <a:xfrm>
            <a:off x="6011863" y="1916113"/>
            <a:ext cx="1728787" cy="838200"/>
          </a:xfrm>
          <a:prstGeom prst="wedgeEllipseCallout">
            <a:avLst>
              <a:gd name="adj1" fmla="val -156977"/>
              <a:gd name="adj2" fmla="val 150949"/>
            </a:avLst>
          </a:prstGeom>
          <a:solidFill>
            <a:schemeClr val="accent1"/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0.9999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5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/>
      <p:bldP spid="40975" grpId="0"/>
      <p:bldP spid="40976" grpId="0"/>
      <p:bldP spid="4097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09600" y="1295400"/>
            <a:ext cx="8396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所用的方法是在</a:t>
            </a:r>
            <a:r>
              <a:rPr lang="en-US" altLang="zh-CN" sz="2400" dirty="0"/>
              <a:t>Gauss</a:t>
            </a:r>
            <a:r>
              <a:rPr lang="zh-CN" altLang="en-US" sz="2400" dirty="0"/>
              <a:t>消去法的基础上</a:t>
            </a:r>
            <a:r>
              <a:rPr lang="en-US" altLang="zh-CN" sz="2400" dirty="0"/>
              <a:t>,</a:t>
            </a:r>
            <a:r>
              <a:rPr lang="zh-CN" altLang="en-US" sz="2400" dirty="0"/>
              <a:t>利用换行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避免小主元作除数</a:t>
            </a:r>
            <a:r>
              <a:rPr lang="en-US" altLang="zh-CN" sz="2400" dirty="0"/>
              <a:t>,</a:t>
            </a:r>
            <a:r>
              <a:rPr lang="zh-CN" altLang="en-US" sz="2400" dirty="0"/>
              <a:t>该方法称为</a:t>
            </a:r>
            <a:r>
              <a:rPr lang="en-US" altLang="zh-CN" b="1" dirty="0">
                <a:solidFill>
                  <a:srgbClr val="FF3300"/>
                </a:solidFill>
              </a:rPr>
              <a:t>Gauss</a:t>
            </a:r>
            <a:r>
              <a:rPr lang="zh-CN" altLang="en-US" b="1" dirty="0">
                <a:solidFill>
                  <a:srgbClr val="FF3300"/>
                </a:solidFill>
              </a:rPr>
              <a:t>列主元消去法</a:t>
            </a:r>
            <a:endParaRPr lang="zh-CN" altLang="en-US" b="1" dirty="0"/>
          </a:p>
        </p:txBody>
      </p:sp>
      <p:sp>
        <p:nvSpPr>
          <p:cNvPr id="18" name="矩形 17"/>
          <p:cNvSpPr/>
          <p:nvPr/>
        </p:nvSpPr>
        <p:spPr>
          <a:xfrm>
            <a:off x="250825" y="404813"/>
            <a:ext cx="83058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Gaussian Elimination    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高斯列主元消去法</a:t>
            </a:r>
          </a:p>
        </p:txBody>
      </p:sp>
      <p:sp>
        <p:nvSpPr>
          <p:cNvPr id="20" name="AutoShape 1054"/>
          <p:cNvSpPr>
            <a:spLocks noChangeArrowheads="1"/>
          </p:cNvSpPr>
          <p:nvPr/>
        </p:nvSpPr>
        <p:spPr bwMode="auto">
          <a:xfrm>
            <a:off x="2170212" y="4028490"/>
            <a:ext cx="914400" cy="16764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73" name="TextBox 20"/>
          <p:cNvSpPr txBox="1">
            <a:spLocks noChangeArrowheads="1"/>
          </p:cNvSpPr>
          <p:nvPr/>
        </p:nvSpPr>
        <p:spPr bwMode="auto">
          <a:xfrm>
            <a:off x="1979712" y="5704161"/>
            <a:ext cx="129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/>
              <a:t>选主元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-36512" y="2418114"/>
                <a:ext cx="5952783" cy="32207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/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/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418114"/>
                <a:ext cx="5952783" cy="32207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724129" y="3194011"/>
                <a:ext cx="3419871" cy="2110578"/>
              </a:xfrm>
              <a:prstGeom prst="rect">
                <a:avLst/>
              </a:prstGeom>
              <a:solidFill>
                <a:srgbClr val="FF00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𝑘𝑘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en-US" altLang="zh-CN" b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   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+1,⋯,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9" y="3194011"/>
                <a:ext cx="3419871" cy="21105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/>
      <p:bldP spid="20" grpId="0" animBg="1"/>
      <p:bldP spid="32773" grpId="0"/>
      <p:bldP spid="2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304800" y="152400"/>
            <a:ext cx="83058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高斯消去法应用例子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:</a:t>
            </a: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cs typeface="+mj-cs"/>
              </a:rPr>
              <a:t> 求解矩阵的逆</a:t>
            </a:r>
          </a:p>
        </p:txBody>
      </p:sp>
      <p:sp>
        <p:nvSpPr>
          <p:cNvPr id="20" name="AutoShape 1054"/>
          <p:cNvSpPr>
            <a:spLocks noChangeArrowheads="1"/>
          </p:cNvSpPr>
          <p:nvPr/>
        </p:nvSpPr>
        <p:spPr bwMode="auto">
          <a:xfrm>
            <a:off x="6067813" y="1457255"/>
            <a:ext cx="560252" cy="1682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33796" name="Group 24"/>
          <p:cNvGrpSpPr>
            <a:grpSpLocks/>
          </p:cNvGrpSpPr>
          <p:nvPr/>
        </p:nvGrpSpPr>
        <p:grpSpPr bwMode="auto">
          <a:xfrm>
            <a:off x="3851275" y="836613"/>
            <a:ext cx="5027613" cy="762000"/>
            <a:chOff x="737" y="1452"/>
            <a:chExt cx="2719" cy="391"/>
          </a:xfrm>
        </p:grpSpPr>
        <p:sp>
          <p:nvSpPr>
            <p:cNvPr id="33804" name="Rectangle 23"/>
            <p:cNvSpPr>
              <a:spLocks noChangeArrowheads="1"/>
            </p:cNvSpPr>
            <p:nvPr/>
          </p:nvSpPr>
          <p:spPr bwMode="auto">
            <a:xfrm>
              <a:off x="2592" y="1507"/>
              <a:ext cx="8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33805" name="Object 2"/>
            <p:cNvGraphicFramePr>
              <a:graphicFrameLocks noChangeAspect="1"/>
            </p:cNvGraphicFramePr>
            <p:nvPr/>
          </p:nvGraphicFramePr>
          <p:xfrm>
            <a:off x="737" y="1452"/>
            <a:ext cx="77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5" name="Equation" r:id="rId3" imgW="494870" imgH="164957" progId="Equation.DSMT4">
                    <p:embed/>
                  </p:oleObj>
                </mc:Choice>
                <mc:Fallback>
                  <p:oleObj name="Equation" r:id="rId3" imgW="494870" imgH="164957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" y="1452"/>
                          <a:ext cx="776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494268"/>
              </p:ext>
            </p:extLst>
          </p:nvPr>
        </p:nvGraphicFramePr>
        <p:xfrm>
          <a:off x="1302296" y="5716449"/>
          <a:ext cx="533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6" name="Equation" r:id="rId5" imgW="152202" imgH="177569" progId="Equation.DSMT4">
                  <p:embed/>
                </p:oleObj>
              </mc:Choice>
              <mc:Fallback>
                <p:oleObj name="Equation" r:id="rId5" imgW="152202" imgH="17756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296" y="5716449"/>
                        <a:ext cx="533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1054"/>
          <p:cNvSpPr>
            <a:spLocks noChangeArrowheads="1"/>
          </p:cNvSpPr>
          <p:nvPr/>
        </p:nvSpPr>
        <p:spPr bwMode="auto">
          <a:xfrm>
            <a:off x="1259632" y="3895913"/>
            <a:ext cx="576064" cy="173655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116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80341"/>
              </p:ext>
            </p:extLst>
          </p:nvPr>
        </p:nvGraphicFramePr>
        <p:xfrm>
          <a:off x="6050215" y="3213100"/>
          <a:ext cx="5778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7" name="Equation" r:id="rId7" imgW="164957" imgH="203024" progId="Equation.DSMT4">
                  <p:embed/>
                </p:oleObj>
              </mc:Choice>
              <mc:Fallback>
                <p:oleObj name="Equation" r:id="rId7" imgW="164957" imgH="20302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0215" y="3213100"/>
                        <a:ext cx="5778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32473"/>
              </p:ext>
            </p:extLst>
          </p:nvPr>
        </p:nvGraphicFramePr>
        <p:xfrm>
          <a:off x="5581047" y="4437112"/>
          <a:ext cx="243840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8" name="Equation" r:id="rId9" imgW="494870" imgH="203024" progId="Equation.DSMT4">
                  <p:embed/>
                </p:oleObj>
              </mc:Choice>
              <mc:Fallback>
                <p:oleObj name="Equation" r:id="rId9" imgW="494870" imgH="2030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047" y="4437112"/>
                        <a:ext cx="243840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059" y="1427300"/>
                <a:ext cx="4518993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" y="1427300"/>
                <a:ext cx="4518993" cy="170181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-493735" y="3930650"/>
                <a:ext cx="5540615" cy="17018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3735" y="3930650"/>
                <a:ext cx="5540615" cy="170181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213260" y="1399058"/>
                <a:ext cx="3397340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260" y="1399058"/>
                <a:ext cx="3397340" cy="170181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A9FDB8-05E7-4BE2-BB55-A5128FB3D6BA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 smtClean="0"/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187450" y="9080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令</a:t>
            </a:r>
          </a:p>
        </p:txBody>
      </p:sp>
      <p:sp>
        <p:nvSpPr>
          <p:cNvPr id="34821" name="AutoShape 15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34822" name="AutoShape 1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331913" y="42926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932462" y="476672"/>
                <a:ext cx="4306692" cy="1734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462" y="476672"/>
                <a:ext cx="4306692" cy="17343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278697" y="3684963"/>
                <a:ext cx="4274503" cy="1734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697" y="3684963"/>
                <a:ext cx="4274503" cy="17343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/>
      <p:bldP spid="461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B574FC-3530-4ECC-B602-C296CBB727A9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 smtClean="0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1692275" y="260350"/>
            <a:ext cx="64087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1    </a:t>
            </a:r>
            <a:r>
              <a:rPr lang="zh-CN" altLang="en-US" b="1">
                <a:latin typeface="Tahoma" panose="020B0604030504040204" pitchFamily="34" charset="0"/>
              </a:rPr>
              <a:t>直接法与三角形方程组求解</a:t>
            </a:r>
            <a:endParaRPr lang="zh-CN" altLang="en-US">
              <a:ea typeface="隶书" panose="02010509060101010101" pitchFamily="49" charset="-122"/>
            </a:endParaRPr>
          </a:p>
        </p:txBody>
      </p:sp>
      <p:graphicFrame>
        <p:nvGraphicFramePr>
          <p:cNvPr id="6148" name="Object 3"/>
          <p:cNvGraphicFramePr>
            <a:graphicFrameLocks/>
          </p:cNvGraphicFramePr>
          <p:nvPr/>
        </p:nvGraphicFramePr>
        <p:xfrm>
          <a:off x="1331913" y="260350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文档" r:id="rId3" imgW="5273040" imgH="198120" progId="Word.Document.8">
                  <p:embed/>
                </p:oleObj>
              </mc:Choice>
              <mc:Fallback>
                <p:oleObj name="文档" r:id="rId3" imgW="5273040" imgH="19812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0350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539750" y="981075"/>
            <a:ext cx="587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实际问题中的线性方程组</a:t>
            </a:r>
            <a:r>
              <a:rPr lang="zh-CN" altLang="en-US" b="1">
                <a:solidFill>
                  <a:schemeClr val="tx2"/>
                </a:solidFill>
              </a:rPr>
              <a:t>分类</a:t>
            </a:r>
            <a:r>
              <a:rPr lang="zh-CN" altLang="en-US"/>
              <a:t>：</a:t>
            </a:r>
          </a:p>
        </p:txBody>
      </p:sp>
      <p:sp>
        <p:nvSpPr>
          <p:cNvPr id="120845" name="Text Box 13"/>
          <p:cNvSpPr txBox="1">
            <a:spLocks noChangeArrowheads="1"/>
          </p:cNvSpPr>
          <p:nvPr/>
        </p:nvSpPr>
        <p:spPr bwMode="auto">
          <a:xfrm>
            <a:off x="6300788" y="908050"/>
            <a:ext cx="1603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按系数矩</a:t>
            </a:r>
          </a:p>
          <a:p>
            <a:pPr eaLnBrk="1" hangingPunct="1">
              <a:defRPr/>
            </a:pP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阵的形状</a:t>
            </a:r>
          </a:p>
        </p:txBody>
      </p:sp>
      <p:sp>
        <p:nvSpPr>
          <p:cNvPr id="120846" name="Text Box 14"/>
          <p:cNvSpPr txBox="1">
            <a:spLocks noChangeArrowheads="1"/>
          </p:cNvSpPr>
          <p:nvPr/>
        </p:nvSpPr>
        <p:spPr bwMode="auto">
          <a:xfrm>
            <a:off x="1116013" y="2420938"/>
            <a:ext cx="160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对称正定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方程组</a:t>
            </a:r>
          </a:p>
        </p:txBody>
      </p:sp>
      <p:sp>
        <p:nvSpPr>
          <p:cNvPr id="120847" name="Text Box 15"/>
          <p:cNvSpPr txBox="1">
            <a:spLocks noChangeArrowheads="1"/>
          </p:cNvSpPr>
          <p:nvPr/>
        </p:nvSpPr>
        <p:spPr bwMode="auto">
          <a:xfrm>
            <a:off x="4067175" y="2492375"/>
            <a:ext cx="12477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三角形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方程组</a:t>
            </a:r>
          </a:p>
        </p:txBody>
      </p:sp>
      <p:sp>
        <p:nvSpPr>
          <p:cNvPr id="120848" name="Text Box 16"/>
          <p:cNvSpPr txBox="1">
            <a:spLocks noChangeArrowheads="1"/>
          </p:cNvSpPr>
          <p:nvPr/>
        </p:nvSpPr>
        <p:spPr bwMode="auto">
          <a:xfrm>
            <a:off x="6732588" y="2492375"/>
            <a:ext cx="16033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三对角占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优方程组</a:t>
            </a:r>
          </a:p>
        </p:txBody>
      </p:sp>
      <p:sp>
        <p:nvSpPr>
          <p:cNvPr id="6154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6155" name="AutoShape 1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120851" name="Object 19"/>
          <p:cNvGraphicFramePr>
            <a:graphicFrameLocks noChangeAspect="1"/>
          </p:cNvGraphicFramePr>
          <p:nvPr/>
        </p:nvGraphicFramePr>
        <p:xfrm>
          <a:off x="250825" y="3716338"/>
          <a:ext cx="2640013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name="Equation" r:id="rId5" imgW="1228835" imgH="895320" progId="Equation.DSMT4">
                  <p:embed/>
                </p:oleObj>
              </mc:Choice>
              <mc:Fallback>
                <p:oleObj name="Equation" r:id="rId5" imgW="1228835" imgH="895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16338"/>
                        <a:ext cx="2640013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2" name="Object 20"/>
          <p:cNvGraphicFramePr>
            <a:graphicFrameLocks noChangeAspect="1"/>
          </p:cNvGraphicFramePr>
          <p:nvPr/>
        </p:nvGraphicFramePr>
        <p:xfrm>
          <a:off x="3132138" y="3716338"/>
          <a:ext cx="2640012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3" name="Equation" r:id="rId7" imgW="1228835" imgH="895320" progId="Equation.DSMT4">
                  <p:embed/>
                </p:oleObj>
              </mc:Choice>
              <mc:Fallback>
                <p:oleObj name="Equation" r:id="rId7" imgW="1228835" imgH="89532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716338"/>
                        <a:ext cx="2640012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3" name="Object 21"/>
          <p:cNvGraphicFramePr>
            <a:graphicFrameLocks noChangeAspect="1"/>
          </p:cNvGraphicFramePr>
          <p:nvPr/>
        </p:nvGraphicFramePr>
        <p:xfrm>
          <a:off x="5940425" y="3644900"/>
          <a:ext cx="26670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4" name="Equation" r:id="rId9" imgW="1238289" imgH="895320" progId="Equation.DSMT4">
                  <p:embed/>
                </p:oleObj>
              </mc:Choice>
              <mc:Fallback>
                <p:oleObj name="Equation" r:id="rId9" imgW="1238289" imgH="89532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644900"/>
                        <a:ext cx="26670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6" grpId="0"/>
      <p:bldP spid="120847" grpId="0"/>
      <p:bldP spid="12084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9C3915-85A1-4EBE-916C-EEC9D5B8061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 smtClean="0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692275" y="260350"/>
            <a:ext cx="64087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1    </a:t>
            </a:r>
            <a:r>
              <a:rPr lang="zh-CN" altLang="en-US" b="1">
                <a:latin typeface="Tahoma" panose="020B0604030504040204" pitchFamily="34" charset="0"/>
              </a:rPr>
              <a:t>直接法与三角形方程组求解</a:t>
            </a:r>
            <a:endParaRPr lang="zh-CN" altLang="en-US">
              <a:ea typeface="隶书" panose="02010509060101010101" pitchFamily="49" charset="-122"/>
            </a:endParaRPr>
          </a:p>
        </p:txBody>
      </p:sp>
      <p:graphicFrame>
        <p:nvGraphicFramePr>
          <p:cNvPr id="7172" name="Object 3"/>
          <p:cNvGraphicFramePr>
            <a:graphicFrameLocks/>
          </p:cNvGraphicFramePr>
          <p:nvPr/>
        </p:nvGraphicFramePr>
        <p:xfrm>
          <a:off x="1331913" y="260350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文档" r:id="rId3" imgW="5273040" imgH="198120" progId="Word.Document.8">
                  <p:embed/>
                </p:oleObj>
              </mc:Choice>
              <mc:Fallback>
                <p:oleObj name="文档" r:id="rId3" imgW="5273040" imgH="19812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0350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539750" y="1216025"/>
            <a:ext cx="587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实际问题中的线性方程组</a:t>
            </a:r>
            <a:r>
              <a:rPr lang="zh-CN" altLang="en-US" b="1">
                <a:solidFill>
                  <a:schemeClr val="tx2"/>
                </a:solidFill>
              </a:rPr>
              <a:t>分类</a:t>
            </a:r>
            <a:r>
              <a:rPr lang="zh-CN" altLang="en-US"/>
              <a:t>：</a:t>
            </a:r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611188" y="2133600"/>
            <a:ext cx="160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按未知量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的个数：</a:t>
            </a:r>
          </a:p>
        </p:txBody>
      </p:sp>
      <p:sp>
        <p:nvSpPr>
          <p:cNvPr id="119817" name="Text Box 9"/>
          <p:cNvSpPr txBox="1">
            <a:spLocks noChangeArrowheads="1"/>
          </p:cNvSpPr>
          <p:nvPr/>
        </p:nvSpPr>
        <p:spPr bwMode="auto">
          <a:xfrm>
            <a:off x="2843213" y="2133600"/>
            <a:ext cx="160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高阶线性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方程组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5795963" y="2133600"/>
            <a:ext cx="1606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低阶线性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方程组</a:t>
            </a:r>
          </a:p>
        </p:txBody>
      </p:sp>
      <p:sp>
        <p:nvSpPr>
          <p:cNvPr id="7177" name="AutoShape 1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7178" name="AutoShape 1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714856" y="3761574"/>
                <a:ext cx="2782237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100000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856" y="3761574"/>
                <a:ext cx="2782237" cy="17018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148064" y="3782033"/>
                <a:ext cx="1974580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3782033"/>
                <a:ext cx="1974580" cy="17018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6" grpId="0"/>
      <p:bldP spid="119817" grpId="0"/>
      <p:bldP spid="119818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2C3887-1437-40B1-9016-F55DB8C74AF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 smtClean="0"/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403350" y="1412875"/>
            <a:ext cx="63373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.1  </a:t>
            </a:r>
            <a:r>
              <a:rPr lang="zh-CN" altLang="en-US" b="1">
                <a:latin typeface="Tahoma" panose="020B0604030504040204" pitchFamily="34" charset="0"/>
              </a:rPr>
              <a:t>直接法与三角形方程组求解</a:t>
            </a:r>
            <a:endParaRPr lang="zh-CN" altLang="en-US">
              <a:ea typeface="隶书" panose="02010509060101010101" pitchFamily="49" charset="-122"/>
            </a:endParaRP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258888" y="2147888"/>
            <a:ext cx="48260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</a:t>
            </a:r>
            <a:r>
              <a:rPr lang="en-US" altLang="zh-CN" b="1">
                <a:latin typeface="Tahoma" panose="020B0604030504040204" pitchFamily="34" charset="0"/>
              </a:rPr>
              <a:t>.2   Gauss</a:t>
            </a:r>
            <a:r>
              <a:rPr lang="zh-CN" altLang="en-US" b="1">
                <a:latin typeface="Tahoma" panose="020B0604030504040204" pitchFamily="34" charset="0"/>
              </a:rPr>
              <a:t>消去法</a:t>
            </a:r>
            <a:r>
              <a:rPr lang="zh-CN" altLang="en-US" sz="2800" b="1">
                <a:latin typeface="Tahoma" panose="020B0604030504040204" pitchFamily="34" charset="0"/>
              </a:rPr>
              <a:t> </a:t>
            </a:r>
            <a:endParaRPr lang="zh-CN" altLang="en-US" sz="2800">
              <a:ea typeface="隶书" panose="02010509060101010101" pitchFamily="49" charset="-122"/>
            </a:endParaRP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219200" y="533400"/>
            <a:ext cx="549116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/>
              <a:t>      解线性方程组的直接法</a:t>
            </a:r>
            <a:endParaRPr lang="zh-CN" altLang="en-US" sz="2800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1403350" y="2924175"/>
            <a:ext cx="5545138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latin typeface="Tahoma" panose="020B0604030504040204" pitchFamily="34" charset="0"/>
              </a:rPr>
              <a:t>.3   Gauss</a:t>
            </a:r>
            <a:r>
              <a:rPr lang="zh-CN" altLang="zh-CN" b="1">
                <a:latin typeface="Tahoma" panose="020B0604030504040204" pitchFamily="34" charset="0"/>
              </a:rPr>
              <a:t>列主元</a:t>
            </a:r>
            <a:r>
              <a:rPr lang="zh-CN" altLang="en-US" b="1">
                <a:latin typeface="Tahoma" panose="020B0604030504040204" pitchFamily="34" charset="0"/>
              </a:rPr>
              <a:t>消去法</a:t>
            </a:r>
            <a:endParaRPr lang="zh-CN" altLang="en-US">
              <a:ea typeface="隶书" panose="02010509060101010101" pitchFamily="49" charset="-122"/>
            </a:endParaRPr>
          </a:p>
        </p:txBody>
      </p:sp>
      <p:sp>
        <p:nvSpPr>
          <p:cNvPr id="8199" name="AutoShape 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200" name="AutoShape 10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graphicFrame>
        <p:nvGraphicFramePr>
          <p:cNvPr id="8201" name="Object 11"/>
          <p:cNvGraphicFramePr>
            <a:graphicFrameLocks noChangeAspect="1"/>
          </p:cNvGraphicFramePr>
          <p:nvPr/>
        </p:nvGraphicFramePr>
        <p:xfrm>
          <a:off x="1127125" y="1450975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文档" r:id="rId3" imgW="5273040" imgH="198120" progId="Word.Document.8">
                  <p:embed/>
                </p:oleObj>
              </mc:Choice>
              <mc:Fallback>
                <p:oleObj name="文档" r:id="rId3" imgW="5273040" imgH="19812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450975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3"/>
          <p:cNvGraphicFramePr>
            <a:graphicFrameLocks noChangeAspect="1"/>
          </p:cNvGraphicFramePr>
          <p:nvPr/>
        </p:nvGraphicFramePr>
        <p:xfrm>
          <a:off x="1127125" y="2963863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文档" r:id="rId5" imgW="5273040" imgH="198120" progId="Word.Document.8">
                  <p:embed/>
                </p:oleObj>
              </mc:Choice>
              <mc:Fallback>
                <p:oleObj name="文档" r:id="rId5" imgW="5273040" imgH="198120" progId="Word.Document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963863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4"/>
          <p:cNvGraphicFramePr>
            <a:graphicFrameLocks noChangeAspect="1"/>
          </p:cNvGraphicFramePr>
          <p:nvPr/>
        </p:nvGraphicFramePr>
        <p:xfrm>
          <a:off x="1116013" y="2171700"/>
          <a:ext cx="708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文档" r:id="rId6" imgW="5273040" imgH="198120" progId="Word.Document.8">
                  <p:embed/>
                </p:oleObj>
              </mc:Choice>
              <mc:Fallback>
                <p:oleObj name="文档" r:id="rId6" imgW="5273040" imgH="198120" progId="Word.Document.8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71700"/>
                        <a:ext cx="708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CC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AutoShape 1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7524750" y="1484313"/>
            <a:ext cx="504825" cy="431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205" name="AutoShape 1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23163" y="2205038"/>
            <a:ext cx="504825" cy="431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206" name="AutoShape 19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24750" y="2997200"/>
            <a:ext cx="504825" cy="4318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3C398-E22D-4AD0-B2A6-FB929750BD87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 smtClean="0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33400" y="4572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一、直接法概述</a:t>
            </a:r>
          </a:p>
        </p:txBody>
      </p:sp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593725" y="1219200"/>
            <a:ext cx="7296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直接法是将原方程组化为一个或若干个三角形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方程组的方法，共有若干种．</a:t>
            </a:r>
          </a:p>
        </p:txBody>
      </p:sp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609600" y="239395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对于线性方程组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114800" y="2392363"/>
            <a:ext cx="1371600" cy="533400"/>
            <a:chOff x="2592" y="1507"/>
            <a:chExt cx="864" cy="336"/>
          </a:xfrm>
        </p:grpSpPr>
        <p:sp>
          <p:nvSpPr>
            <p:cNvPr id="9233" name="Rectangle 23"/>
            <p:cNvSpPr>
              <a:spLocks noChangeArrowheads="1"/>
            </p:cNvSpPr>
            <p:nvPr/>
          </p:nvSpPr>
          <p:spPr bwMode="auto">
            <a:xfrm>
              <a:off x="2592" y="1507"/>
              <a:ext cx="86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9234" name="Object 11"/>
            <p:cNvGraphicFramePr>
              <a:graphicFrameLocks noChangeAspect="1"/>
            </p:cNvGraphicFramePr>
            <p:nvPr/>
          </p:nvGraphicFramePr>
          <p:xfrm>
            <a:off x="2664" y="1545"/>
            <a:ext cx="6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1" name="公式" r:id="rId3" imgW="444114" imgH="177646" progId="Equation.3">
                    <p:embed/>
                  </p:oleObj>
                </mc:Choice>
                <mc:Fallback>
                  <p:oleObj name="公式" r:id="rId3" imgW="444114" imgH="17764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4" y="1545"/>
                          <a:ext cx="6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304800" y="33670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其中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835150" y="573405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系数矩阵</a:t>
            </a:r>
          </a:p>
        </p:txBody>
      </p:sp>
      <p:sp>
        <p:nvSpPr>
          <p:cNvPr id="7185" name="Text Box 17"/>
          <p:cNvSpPr txBox="1">
            <a:spLocks noChangeArrowheads="1"/>
          </p:cNvSpPr>
          <p:nvPr/>
        </p:nvSpPr>
        <p:spPr bwMode="auto">
          <a:xfrm>
            <a:off x="4716463" y="573405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未知量向量</a:t>
            </a:r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948488" y="573405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常数项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6019800" y="2362200"/>
            <a:ext cx="202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------------(1)</a:t>
            </a:r>
            <a:endParaRPr lang="en-US" altLang="zh-CN" sz="2800"/>
          </a:p>
        </p:txBody>
      </p:sp>
      <p:sp>
        <p:nvSpPr>
          <p:cNvPr id="9228" name="AutoShape 26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9229" name="AutoShape 2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31889" y="3771674"/>
                <a:ext cx="4518993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9" y="3771674"/>
                <a:ext cx="4518993" cy="17018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563134" y="3727224"/>
                <a:ext cx="1846531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134" y="3727224"/>
                <a:ext cx="1846531" cy="170181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271823" y="3689071"/>
                <a:ext cx="1842043" cy="17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823" y="3689071"/>
                <a:ext cx="1842043" cy="17515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78" grpId="0"/>
      <p:bldP spid="7183" grpId="0"/>
      <p:bldP spid="7184" grpId="0"/>
      <p:bldP spid="7185" grpId="0"/>
      <p:bldP spid="7186" grpId="0"/>
      <p:bldP spid="71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56EC36-2908-45A6-8AE8-7E726C994543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71513" y="623888"/>
            <a:ext cx="44211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根据</a:t>
            </a:r>
            <a:r>
              <a:rPr lang="en-US" altLang="zh-CN" sz="2800"/>
              <a:t>Cramer(</a:t>
            </a:r>
            <a:r>
              <a:rPr lang="zh-CN" altLang="en-US" sz="2800"/>
              <a:t>克莱姆</a:t>
            </a:r>
            <a:r>
              <a:rPr lang="en-US" altLang="zh-CN" sz="2800"/>
              <a:t>)</a:t>
            </a:r>
            <a:r>
              <a:rPr lang="zh-CN" altLang="en-US" sz="2800"/>
              <a:t>法则</a:t>
            </a:r>
            <a:r>
              <a:rPr lang="en-US" altLang="zh-CN" sz="2800"/>
              <a:t>,</a:t>
            </a:r>
            <a:r>
              <a:rPr lang="zh-CN" altLang="en-US" sz="2800"/>
              <a:t>若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2819400" y="1219200"/>
            <a:ext cx="1905000" cy="614363"/>
            <a:chOff x="1776" y="768"/>
            <a:chExt cx="1200" cy="387"/>
          </a:xfrm>
        </p:grpSpPr>
        <p:sp>
          <p:nvSpPr>
            <p:cNvPr id="10274" name="Rectangle 33"/>
            <p:cNvSpPr>
              <a:spLocks noChangeArrowheads="1"/>
            </p:cNvSpPr>
            <p:nvPr/>
          </p:nvSpPr>
          <p:spPr bwMode="auto">
            <a:xfrm>
              <a:off x="1776" y="768"/>
              <a:ext cx="120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0275" name="Object 8"/>
            <p:cNvGraphicFramePr>
              <a:graphicFrameLocks noChangeAspect="1"/>
            </p:cNvGraphicFramePr>
            <p:nvPr/>
          </p:nvGraphicFramePr>
          <p:xfrm>
            <a:off x="1824" y="816"/>
            <a:ext cx="109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6" name="公式" r:id="rId3" imgW="698197" imgH="215806" progId="Equation.3">
                    <p:embed/>
                  </p:oleObj>
                </mc:Choice>
                <mc:Fallback>
                  <p:oleObj name="公式" r:id="rId3" imgW="698197" imgH="215806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816"/>
                          <a:ext cx="109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179388" y="1916113"/>
            <a:ext cx="4751387" cy="576262"/>
            <a:chOff x="384" y="1200"/>
            <a:chExt cx="2976" cy="342"/>
          </a:xfrm>
        </p:grpSpPr>
        <p:sp>
          <p:nvSpPr>
            <p:cNvPr id="10272" name="Rectangle 36"/>
            <p:cNvSpPr>
              <a:spLocks noChangeArrowheads="1"/>
            </p:cNvSpPr>
            <p:nvPr/>
          </p:nvSpPr>
          <p:spPr bwMode="auto">
            <a:xfrm>
              <a:off x="384" y="1200"/>
              <a:ext cx="29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0273" name="Object 9"/>
            <p:cNvGraphicFramePr>
              <a:graphicFrameLocks noChangeAspect="1"/>
            </p:cNvGraphicFramePr>
            <p:nvPr/>
          </p:nvGraphicFramePr>
          <p:xfrm>
            <a:off x="1497" y="1262"/>
            <a:ext cx="69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7" name="公式" r:id="rId5" imgW="444114" imgH="177646" progId="Equation.3">
                    <p:embed/>
                  </p:oleObj>
                </mc:Choice>
                <mc:Fallback>
                  <p:oleObj name="公式" r:id="rId5" imgW="444114" imgH="1776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1262"/>
                          <a:ext cx="69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427538" y="476250"/>
            <a:ext cx="4716462" cy="2160588"/>
            <a:chOff x="4032" y="384"/>
            <a:chExt cx="1728" cy="960"/>
          </a:xfrm>
        </p:grpSpPr>
        <p:sp>
          <p:nvSpPr>
            <p:cNvPr id="10268" name="AutoShape 35"/>
            <p:cNvSpPr>
              <a:spLocks noChangeArrowheads="1"/>
            </p:cNvSpPr>
            <p:nvPr/>
          </p:nvSpPr>
          <p:spPr bwMode="auto">
            <a:xfrm>
              <a:off x="4032" y="384"/>
              <a:ext cx="1728" cy="960"/>
            </a:xfrm>
            <a:prstGeom prst="star16">
              <a:avLst>
                <a:gd name="adj" fmla="val 43921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269" name="Text Box 6"/>
            <p:cNvSpPr txBox="1">
              <a:spLocks noChangeArrowheads="1"/>
            </p:cNvSpPr>
            <p:nvPr/>
          </p:nvSpPr>
          <p:spPr bwMode="auto">
            <a:xfrm>
              <a:off x="4383" y="470"/>
              <a:ext cx="57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/>
                <a:t>determinantal</a:t>
              </a:r>
            </a:p>
          </p:txBody>
        </p:sp>
        <p:graphicFrame>
          <p:nvGraphicFramePr>
            <p:cNvPr id="10270" name="Object 10"/>
            <p:cNvGraphicFramePr>
              <a:graphicFrameLocks noChangeAspect="1"/>
            </p:cNvGraphicFramePr>
            <p:nvPr/>
          </p:nvGraphicFramePr>
          <p:xfrm>
            <a:off x="4368" y="720"/>
            <a:ext cx="10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8" name="公式" r:id="rId7" imgW="799753" imgH="215806" progId="Equation.3">
                    <p:embed/>
                  </p:oleObj>
                </mc:Choice>
                <mc:Fallback>
                  <p:oleObj name="公式" r:id="rId7" imgW="799753" imgH="21580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720"/>
                          <a:ext cx="10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1" name="Text Box 11"/>
            <p:cNvSpPr txBox="1">
              <a:spLocks noChangeArrowheads="1"/>
            </p:cNvSpPr>
            <p:nvPr/>
          </p:nvSpPr>
          <p:spPr bwMode="auto">
            <a:xfrm>
              <a:off x="4387" y="912"/>
              <a:ext cx="62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/>
                <a:t>行列式的记号</a:t>
              </a:r>
            </a:p>
          </p:txBody>
        </p:sp>
      </p:grp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57200" y="2514600"/>
            <a:ext cx="8281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 smtClean="0"/>
              <a:t>若用初等变换法求解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则对其增广矩阵作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行初等变换</a:t>
            </a:r>
            <a:r>
              <a:rPr lang="en-US" altLang="zh-CN" dirty="0" smtClean="0"/>
              <a:t>: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95288" y="3141663"/>
            <a:ext cx="6324600" cy="762000"/>
            <a:chOff x="432" y="1968"/>
            <a:chExt cx="3984" cy="480"/>
          </a:xfrm>
        </p:grpSpPr>
        <p:sp>
          <p:nvSpPr>
            <p:cNvPr id="10266" name="Rectangle 37"/>
            <p:cNvSpPr>
              <a:spLocks noChangeArrowheads="1"/>
            </p:cNvSpPr>
            <p:nvPr/>
          </p:nvSpPr>
          <p:spPr bwMode="auto">
            <a:xfrm>
              <a:off x="432" y="1968"/>
              <a:ext cx="398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0267" name="Object 14"/>
            <p:cNvGraphicFramePr>
              <a:graphicFrameLocks noChangeAspect="1"/>
            </p:cNvGraphicFramePr>
            <p:nvPr/>
          </p:nvGraphicFramePr>
          <p:xfrm>
            <a:off x="480" y="2016"/>
            <a:ext cx="996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09" name="公式" r:id="rId9" imgW="634725" imgH="241195" progId="Equation.3">
                    <p:embed/>
                  </p:oleObj>
                </mc:Choice>
                <mc:Fallback>
                  <p:oleObj name="公式" r:id="rId9" imgW="634725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016"/>
                          <a:ext cx="996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8" name="AutoShape 16"/>
          <p:cNvSpPr>
            <a:spLocks noChangeArrowheads="1"/>
          </p:cNvSpPr>
          <p:nvPr/>
        </p:nvSpPr>
        <p:spPr bwMode="auto">
          <a:xfrm>
            <a:off x="4419600" y="3276600"/>
            <a:ext cx="533400" cy="381000"/>
          </a:xfrm>
          <a:prstGeom prst="rightArrow">
            <a:avLst>
              <a:gd name="adj1" fmla="val 30833"/>
              <a:gd name="adj2" fmla="val 633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3300"/>
              </a:solidFill>
            </a:endParaRPr>
          </a:p>
        </p:txBody>
      </p:sp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1979613" y="3213100"/>
          <a:ext cx="19304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公式" r:id="rId11" imgW="774364" imgH="241195" progId="Equation.3">
                  <p:embed/>
                </p:oleObj>
              </mc:Choice>
              <mc:Fallback>
                <p:oleObj name="公式" r:id="rId11" imgW="774364" imgH="24119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213100"/>
                        <a:ext cx="193040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/>
          <p:cNvGraphicFramePr>
            <a:graphicFrameLocks noChangeAspect="1"/>
          </p:cNvGraphicFramePr>
          <p:nvPr/>
        </p:nvGraphicFramePr>
        <p:xfrm>
          <a:off x="3995738" y="3213100"/>
          <a:ext cx="1649412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公式" r:id="rId13" imgW="660113" imgH="241195" progId="Equation.3">
                  <p:embed/>
                </p:oleObj>
              </mc:Choice>
              <mc:Fallback>
                <p:oleObj name="公式" r:id="rId13" imgW="660113" imgH="2411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213100"/>
                        <a:ext cx="1649412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2" name="Rectangle 38"/>
          <p:cNvSpPr>
            <a:spLocks noChangeArrowheads="1"/>
          </p:cNvSpPr>
          <p:nvPr/>
        </p:nvSpPr>
        <p:spPr bwMode="auto">
          <a:xfrm>
            <a:off x="3851275" y="4005263"/>
            <a:ext cx="3278188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8211" name="AutoShape 19"/>
          <p:cNvSpPr>
            <a:spLocks noChangeArrowheads="1"/>
          </p:cNvSpPr>
          <p:nvPr/>
        </p:nvSpPr>
        <p:spPr bwMode="auto">
          <a:xfrm>
            <a:off x="5651500" y="3141663"/>
            <a:ext cx="1081088" cy="720725"/>
          </a:xfrm>
          <a:prstGeom prst="rightArrow">
            <a:avLst>
              <a:gd name="adj1" fmla="val 30833"/>
              <a:gd name="adj2" fmla="val 3671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3300"/>
                </a:solidFill>
              </a:rPr>
              <a:t>n-1</a:t>
            </a:r>
            <a:r>
              <a:rPr lang="zh-CN" altLang="en-US" sz="2400"/>
              <a:t>次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>
              <a:solidFill>
                <a:srgbClr val="FF3300"/>
              </a:solidFill>
            </a:endParaRPr>
          </a:p>
        </p:txBody>
      </p:sp>
      <p:graphicFrame>
        <p:nvGraphicFramePr>
          <p:cNvPr id="8212" name="Object 20"/>
          <p:cNvGraphicFramePr>
            <a:graphicFrameLocks noChangeAspect="1"/>
          </p:cNvGraphicFramePr>
          <p:nvPr/>
        </p:nvGraphicFramePr>
        <p:xfrm>
          <a:off x="6732588" y="3141663"/>
          <a:ext cx="1800225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2" name="公式" r:id="rId15" imgW="660113" imgH="241195" progId="Equation.3">
                  <p:embed/>
                </p:oleObj>
              </mc:Choice>
              <mc:Fallback>
                <p:oleObj name="公式" r:id="rId15" imgW="660113" imgH="24119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141663"/>
                        <a:ext cx="1800225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68313" y="4292600"/>
            <a:ext cx="3810000" cy="685800"/>
            <a:chOff x="480" y="3072"/>
            <a:chExt cx="2400" cy="432"/>
          </a:xfrm>
        </p:grpSpPr>
        <p:sp>
          <p:nvSpPr>
            <p:cNvPr id="10264" name="Rectangle 39"/>
            <p:cNvSpPr>
              <a:spLocks noChangeArrowheads="1"/>
            </p:cNvSpPr>
            <p:nvPr/>
          </p:nvSpPr>
          <p:spPr bwMode="auto">
            <a:xfrm>
              <a:off x="480" y="3072"/>
              <a:ext cx="240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0265" name="Object 28"/>
            <p:cNvGraphicFramePr>
              <a:graphicFrameLocks noChangeAspect="1"/>
            </p:cNvGraphicFramePr>
            <p:nvPr/>
          </p:nvGraphicFramePr>
          <p:xfrm>
            <a:off x="528" y="3120"/>
            <a:ext cx="225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3" name="公式" r:id="rId17" imgW="1434477" imgH="215806" progId="Equation.3">
                    <p:embed/>
                  </p:oleObj>
                </mc:Choice>
                <mc:Fallback>
                  <p:oleObj name="公式" r:id="rId17" imgW="1434477" imgH="215806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120"/>
                          <a:ext cx="2257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611188" y="6021388"/>
            <a:ext cx="5943600" cy="685800"/>
            <a:chOff x="1728" y="3600"/>
            <a:chExt cx="3744" cy="432"/>
          </a:xfrm>
        </p:grpSpPr>
        <p:sp>
          <p:nvSpPr>
            <p:cNvPr id="10262" name="Rectangle 40"/>
            <p:cNvSpPr>
              <a:spLocks noChangeArrowheads="1"/>
            </p:cNvSpPr>
            <p:nvPr/>
          </p:nvSpPr>
          <p:spPr bwMode="auto">
            <a:xfrm>
              <a:off x="1728" y="3600"/>
              <a:ext cx="374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0263" name="Object 29"/>
            <p:cNvGraphicFramePr>
              <a:graphicFrameLocks noChangeAspect="1"/>
            </p:cNvGraphicFramePr>
            <p:nvPr/>
          </p:nvGraphicFramePr>
          <p:xfrm>
            <a:off x="1776" y="3658"/>
            <a:ext cx="365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4" name="公式" r:id="rId19" imgW="2324100" imgH="228600" progId="Equation.3">
                    <p:embed/>
                  </p:oleObj>
                </mc:Choice>
                <mc:Fallback>
                  <p:oleObj name="公式" r:id="rId19" imgW="2324100" imgH="2286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58"/>
                          <a:ext cx="365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7" name="AutoShape 4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58" name="AutoShape 4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7194" name="Text Box 51"/>
          <p:cNvSpPr txBox="1">
            <a:spLocks noChangeArrowheads="1"/>
          </p:cNvSpPr>
          <p:nvPr/>
        </p:nvSpPr>
        <p:spPr bwMode="auto">
          <a:xfrm>
            <a:off x="2843213" y="1916113"/>
            <a:ext cx="2520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有唯一解</a:t>
            </a:r>
          </a:p>
        </p:txBody>
      </p:sp>
      <p:sp>
        <p:nvSpPr>
          <p:cNvPr id="7195" name="Text Box 53"/>
          <p:cNvSpPr txBox="1">
            <a:spLocks noChangeArrowheads="1"/>
          </p:cNvSpPr>
          <p:nvPr/>
        </p:nvSpPr>
        <p:spPr bwMode="auto">
          <a:xfrm>
            <a:off x="395288" y="1916113"/>
            <a:ext cx="17287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rgbClr val="FF3300"/>
                </a:solidFill>
              </a:rPr>
              <a:t>方程组</a:t>
            </a:r>
          </a:p>
        </p:txBody>
      </p:sp>
      <p:graphicFrame>
        <p:nvGraphicFramePr>
          <p:cNvPr id="8247" name="Object 55"/>
          <p:cNvGraphicFramePr>
            <a:graphicFrameLocks noChangeAspect="1"/>
          </p:cNvGraphicFramePr>
          <p:nvPr/>
        </p:nvGraphicFramePr>
        <p:xfrm>
          <a:off x="4500563" y="3860800"/>
          <a:ext cx="3095625" cy="216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5" name="Equation" r:id="rId21" imgW="1285833" imgH="895320" progId="Equation.DSMT4">
                  <p:embed/>
                </p:oleObj>
              </mc:Choice>
              <mc:Fallback>
                <p:oleObj name="Equation" r:id="rId21" imgW="1285833" imgH="89532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860800"/>
                        <a:ext cx="3095625" cy="216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10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10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/>
      <p:bldP spid="8208" grpId="0"/>
      <p:bldP spid="8211" grpId="0" animBg="1"/>
      <p:bldP spid="7194" grpId="0"/>
      <p:bldP spid="71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C0B1AF-88C9-4418-B21F-B1B17C52BC46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 smtClean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295400" y="4876800"/>
            <a:ext cx="4267200" cy="685800"/>
            <a:chOff x="816" y="3072"/>
            <a:chExt cx="2688" cy="432"/>
          </a:xfrm>
        </p:grpSpPr>
        <p:sp>
          <p:nvSpPr>
            <p:cNvPr id="11296" name="Rectangle 31"/>
            <p:cNvSpPr>
              <a:spLocks noChangeArrowheads="1"/>
            </p:cNvSpPr>
            <p:nvPr/>
          </p:nvSpPr>
          <p:spPr bwMode="auto">
            <a:xfrm>
              <a:off x="816" y="3072"/>
              <a:ext cx="2688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1297" name="Object 18"/>
            <p:cNvGraphicFramePr>
              <a:graphicFrameLocks noChangeAspect="1"/>
            </p:cNvGraphicFramePr>
            <p:nvPr/>
          </p:nvGraphicFramePr>
          <p:xfrm>
            <a:off x="912" y="3120"/>
            <a:ext cx="6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2" name="公式" r:id="rId3" imgW="444114" imgH="177646" progId="Equation.3">
                    <p:embed/>
                  </p:oleObj>
                </mc:Choice>
                <mc:Fallback>
                  <p:oleObj name="公式" r:id="rId3" imgW="444114" imgH="17764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120"/>
                          <a:ext cx="6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371600" y="381000"/>
            <a:ext cx="5105400" cy="1371600"/>
            <a:chOff x="864" y="240"/>
            <a:chExt cx="3216" cy="864"/>
          </a:xfrm>
        </p:grpSpPr>
        <p:sp>
          <p:nvSpPr>
            <p:cNvPr id="11294" name="Rectangle 27"/>
            <p:cNvSpPr>
              <a:spLocks noChangeArrowheads="1"/>
            </p:cNvSpPr>
            <p:nvPr/>
          </p:nvSpPr>
          <p:spPr bwMode="auto">
            <a:xfrm>
              <a:off x="864" y="240"/>
              <a:ext cx="3216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1295" name="Object 5"/>
            <p:cNvGraphicFramePr>
              <a:graphicFrameLocks noChangeAspect="1"/>
            </p:cNvGraphicFramePr>
            <p:nvPr/>
          </p:nvGraphicFramePr>
          <p:xfrm>
            <a:off x="1008" y="365"/>
            <a:ext cx="69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3" name="公式" r:id="rId5" imgW="444114" imgH="177646" progId="Equation.3">
                    <p:embed/>
                  </p:oleObj>
                </mc:Choice>
                <mc:Fallback>
                  <p:oleObj name="公式" r:id="rId5" imgW="444114" imgH="17764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65"/>
                          <a:ext cx="69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2667000" y="5105400"/>
            <a:ext cx="1143000" cy="304800"/>
          </a:xfrm>
          <a:prstGeom prst="rightArrow">
            <a:avLst>
              <a:gd name="adj1" fmla="val 38333"/>
              <a:gd name="adj2" fmla="val 9710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3300"/>
              </a:solidFill>
            </a:endParaRP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457700" y="503238"/>
          <a:ext cx="1776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4" name="公式" r:id="rId6" imgW="710891" imgH="203112" progId="Equation.3">
                  <p:embed/>
                </p:oleObj>
              </mc:Choice>
              <mc:Fallback>
                <p:oleObj name="公式" r:id="rId6" imgW="710891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03238"/>
                        <a:ext cx="1776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086100" y="12334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同解</a:t>
            </a:r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2324100" y="1112838"/>
            <a:ext cx="685800" cy="3810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>
            <a:off x="4076700" y="1036638"/>
            <a:ext cx="609600" cy="45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517525" y="5016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即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457200" y="1981200"/>
            <a:ext cx="7097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以上求解线性方程组的方法称为</a:t>
            </a:r>
            <a:r>
              <a:rPr lang="en-US" altLang="zh-CN" sz="2800">
                <a:solidFill>
                  <a:srgbClr val="FF3300"/>
                </a:solidFill>
              </a:rPr>
              <a:t>Gauss</a:t>
            </a:r>
            <a:r>
              <a:rPr lang="zh-CN" altLang="en-US" sz="2800">
                <a:solidFill>
                  <a:srgbClr val="FF3300"/>
                </a:solidFill>
              </a:rPr>
              <a:t>消去法</a:t>
            </a:r>
            <a:endParaRPr lang="zh-CN" altLang="en-US" sz="2800"/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457200" y="2743200"/>
            <a:ext cx="8001000" cy="1143000"/>
            <a:chOff x="288" y="1728"/>
            <a:chExt cx="5040" cy="720"/>
          </a:xfrm>
        </p:grpSpPr>
        <p:sp>
          <p:nvSpPr>
            <p:cNvPr id="11292" name="Rectangle 29"/>
            <p:cNvSpPr>
              <a:spLocks noChangeArrowheads="1"/>
            </p:cNvSpPr>
            <p:nvPr/>
          </p:nvSpPr>
          <p:spPr bwMode="auto">
            <a:xfrm>
              <a:off x="288" y="1728"/>
              <a:ext cx="5040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1293" name="Object 15"/>
            <p:cNvGraphicFramePr>
              <a:graphicFrameLocks noChangeAspect="1"/>
            </p:cNvGraphicFramePr>
            <p:nvPr/>
          </p:nvGraphicFramePr>
          <p:xfrm>
            <a:off x="336" y="1767"/>
            <a:ext cx="4750" cy="6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5" name="公式" r:id="rId8" imgW="3022600" imgH="431800" progId="Equation.3">
                    <p:embed/>
                  </p:oleObj>
                </mc:Choice>
                <mc:Fallback>
                  <p:oleObj name="公式" r:id="rId8" imgW="3022600" imgH="431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767"/>
                          <a:ext cx="4750" cy="6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2895600" y="4114800"/>
            <a:ext cx="1676400" cy="609600"/>
            <a:chOff x="1824" y="2592"/>
            <a:chExt cx="1056" cy="384"/>
          </a:xfrm>
        </p:grpSpPr>
        <p:sp>
          <p:nvSpPr>
            <p:cNvPr id="11290" name="Rectangle 30"/>
            <p:cNvSpPr>
              <a:spLocks noChangeArrowheads="1"/>
            </p:cNvSpPr>
            <p:nvPr/>
          </p:nvSpPr>
          <p:spPr bwMode="auto">
            <a:xfrm>
              <a:off x="1824" y="2592"/>
              <a:ext cx="10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1291" name="Object 16"/>
            <p:cNvGraphicFramePr>
              <a:graphicFrameLocks noChangeAspect="1"/>
            </p:cNvGraphicFramePr>
            <p:nvPr/>
          </p:nvGraphicFramePr>
          <p:xfrm>
            <a:off x="1968" y="2640"/>
            <a:ext cx="81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6" name="公式" r:id="rId10" imgW="520248" imgH="177646" progId="Equation.3">
                    <p:embed/>
                  </p:oleObj>
                </mc:Choice>
                <mc:Fallback>
                  <p:oleObj name="公式" r:id="rId10" imgW="520248" imgH="177646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640"/>
                          <a:ext cx="818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527050" y="48768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则</a:t>
            </a:r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>
            <a:off x="2971800" y="609600"/>
            <a:ext cx="1295400" cy="381000"/>
          </a:xfrm>
          <a:prstGeom prst="rightArrow">
            <a:avLst>
              <a:gd name="adj1" fmla="val 38333"/>
              <a:gd name="adj2" fmla="val 8803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rgbClr val="FF3300"/>
              </a:solidFill>
            </a:endParaRPr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3962400" y="4967288"/>
          <a:ext cx="13573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7" name="公式" r:id="rId12" imgW="545626" imgH="177646" progId="Equation.3">
                  <p:embed/>
                </p:oleObj>
              </mc:Choice>
              <mc:Fallback>
                <p:oleObj name="公式" r:id="rId12" imgW="545626" imgH="177646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967288"/>
                        <a:ext cx="13573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6227763" y="5084763"/>
            <a:ext cx="1371600" cy="1219200"/>
            <a:chOff x="3984" y="2928"/>
            <a:chExt cx="864" cy="768"/>
          </a:xfrm>
        </p:grpSpPr>
        <p:sp>
          <p:nvSpPr>
            <p:cNvPr id="11288" name="Rectangle 32"/>
            <p:cNvSpPr>
              <a:spLocks noChangeArrowheads="1"/>
            </p:cNvSpPr>
            <p:nvPr/>
          </p:nvSpPr>
          <p:spPr bwMode="auto">
            <a:xfrm>
              <a:off x="3984" y="2928"/>
              <a:ext cx="864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11289" name="Object 21"/>
            <p:cNvGraphicFramePr>
              <a:graphicFrameLocks noChangeAspect="1"/>
            </p:cNvGraphicFramePr>
            <p:nvPr/>
          </p:nvGraphicFramePr>
          <p:xfrm>
            <a:off x="4032" y="2993"/>
            <a:ext cx="675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08" name="Equation" r:id="rId14" imgW="431613" imgH="203112" progId="Equation.DSMT4">
                    <p:embed/>
                  </p:oleObj>
                </mc:Choice>
                <mc:Fallback>
                  <p:oleObj name="Equation" r:id="rId14" imgW="431613" imgH="203112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993"/>
                          <a:ext cx="675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38" name="Object 22"/>
          <p:cNvGraphicFramePr>
            <a:graphicFrameLocks noChangeAspect="1"/>
          </p:cNvGraphicFramePr>
          <p:nvPr/>
        </p:nvGraphicFramePr>
        <p:xfrm>
          <a:off x="6300788" y="4652963"/>
          <a:ext cx="11382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9" name="公式" r:id="rId16" imgW="457002" imgH="203112" progId="Equation.3">
                  <p:embed/>
                </p:oleObj>
              </mc:Choice>
              <mc:Fallback>
                <p:oleObj name="公式" r:id="rId16" imgW="457002" imgH="20311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652963"/>
                        <a:ext cx="11382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AutoShape 23"/>
          <p:cNvSpPr>
            <a:spLocks noChangeArrowheads="1"/>
          </p:cNvSpPr>
          <p:nvPr/>
        </p:nvSpPr>
        <p:spPr bwMode="auto">
          <a:xfrm>
            <a:off x="6084888" y="3500438"/>
            <a:ext cx="2057400" cy="838200"/>
          </a:xfrm>
          <a:prstGeom prst="wedgeEllipseCallout">
            <a:avLst>
              <a:gd name="adj1" fmla="val 14736"/>
              <a:gd name="adj2" fmla="val 11818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都是三角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形方程组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669925" y="5856288"/>
            <a:ext cx="567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上述方法称为</a:t>
            </a:r>
            <a:r>
              <a:rPr lang="zh-CN" altLang="en-US" b="1">
                <a:solidFill>
                  <a:srgbClr val="FF3300"/>
                </a:solidFill>
              </a:rPr>
              <a:t>直接三角形分解法</a:t>
            </a:r>
            <a:r>
              <a:rPr lang="en-US" altLang="zh-CN" b="1">
                <a:solidFill>
                  <a:srgbClr val="FF3300"/>
                </a:solidFill>
              </a:rPr>
              <a:t>.</a:t>
            </a:r>
            <a:endParaRPr lang="en-US" altLang="zh-CN" b="1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6124575" y="517525"/>
            <a:ext cx="2028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3300"/>
                </a:solidFill>
              </a:rPr>
              <a:t>------------(2)</a:t>
            </a:r>
            <a:endParaRPr lang="en-US" altLang="zh-CN" sz="2800"/>
          </a:p>
        </p:txBody>
      </p:sp>
      <p:sp>
        <p:nvSpPr>
          <p:cNvPr id="11286" name="AutoShape 3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1287" name="AutoShape 38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4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4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9225" grpId="0" autoUpdateAnimBg="0"/>
      <p:bldP spid="9226" grpId="0" animBg="1"/>
      <p:bldP spid="9227" grpId="0" animBg="1"/>
      <p:bldP spid="9228" grpId="0"/>
      <p:bldP spid="9229" grpId="0"/>
      <p:bldP spid="9233" grpId="0"/>
      <p:bldP spid="9235" grpId="0"/>
      <p:bldP spid="9239" grpId="0"/>
      <p:bldP spid="9240" grpId="0"/>
      <p:bldP spid="922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A50A94-E2AC-4828-BD0D-42A7AFC23EE1}" type="slidenum">
              <a:rPr lang="en-US" altLang="zh-CN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 smtClean="0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990600" y="2514600"/>
            <a:ext cx="792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828800" y="5105400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5638800" y="5029200"/>
            <a:ext cx="1600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60388" y="454025"/>
            <a:ext cx="77835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不论是</a:t>
            </a:r>
            <a:r>
              <a:rPr lang="en-US" altLang="zh-CN"/>
              <a:t>Gauss</a:t>
            </a:r>
            <a:r>
              <a:rPr lang="zh-CN" altLang="en-US"/>
              <a:t>消去法还是直接三角形分解法</a:t>
            </a:r>
            <a:r>
              <a:rPr lang="en-US" altLang="zh-CN"/>
              <a:t>,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最终都归结为</a:t>
            </a:r>
            <a:r>
              <a:rPr lang="zh-CN" altLang="en-US" b="1">
                <a:solidFill>
                  <a:srgbClr val="FF3300"/>
                </a:solidFill>
              </a:rPr>
              <a:t>解三角形方程组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57200" y="1677988"/>
            <a:ext cx="5383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二、</a:t>
            </a:r>
            <a:r>
              <a:rPr lang="zh-CN" altLang="en-US" b="1"/>
              <a:t>三角形线性方程组的解法</a:t>
            </a: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2124075" y="4941888"/>
          <a:ext cx="19367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3" imgW="431425" imgH="177646" progId="Equation.DSMT4">
                  <p:embed/>
                </p:oleObj>
              </mc:Choice>
              <mc:Fallback>
                <p:oleObj name="Equation" r:id="rId3" imgW="431425" imgH="177646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941888"/>
                        <a:ext cx="19367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6300788" y="5013325"/>
          <a:ext cx="19431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5" imgW="444114" imgH="177646" progId="Equation.DSMT4">
                  <p:embed/>
                </p:oleObj>
              </mc:Choice>
              <mc:Fallback>
                <p:oleObj name="Equation" r:id="rId5" imgW="444114" imgH="17764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013325"/>
                        <a:ext cx="19431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365125" y="2438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若记</a:t>
            </a: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762000" y="5805488"/>
            <a:ext cx="339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</a:rPr>
              <a:t>下三角形</a:t>
            </a:r>
            <a:r>
              <a:rPr lang="zh-CN" altLang="en-US" sz="2800" dirty="0"/>
              <a:t>线性方程组</a:t>
            </a:r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997450" y="5805488"/>
            <a:ext cx="339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</a:rPr>
              <a:t>上三角形</a:t>
            </a:r>
            <a:r>
              <a:rPr lang="zh-CN" altLang="en-US" sz="2800" dirty="0"/>
              <a:t>线性方程组</a:t>
            </a:r>
          </a:p>
        </p:txBody>
      </p:sp>
      <p:sp>
        <p:nvSpPr>
          <p:cNvPr id="12301" name="AutoShape 18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772400" y="6553200"/>
            <a:ext cx="685800" cy="304800"/>
          </a:xfrm>
          <a:prstGeom prst="actionButtonBackPreviou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p:sp>
        <p:nvSpPr>
          <p:cNvPr id="12302" name="AutoShape 19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458200" y="6553200"/>
            <a:ext cx="685800" cy="304800"/>
          </a:xfrm>
          <a:prstGeom prst="actionButtonReturn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32986" y="2851386"/>
                <a:ext cx="4226285" cy="17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86" y="2851386"/>
                <a:ext cx="4226285" cy="175157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283710" y="2862013"/>
                <a:ext cx="4517390" cy="1701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10" y="2862013"/>
                <a:ext cx="4517390" cy="170181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5" grpId="0" animBg="1"/>
      <p:bldP spid="10256" grpId="0" animBg="1"/>
      <p:bldP spid="10257" grpId="0" animBg="1"/>
      <p:bldP spid="10244" grpId="0"/>
      <p:bldP spid="10245" grpId="0"/>
      <p:bldP spid="10250" grpId="0"/>
      <p:bldP spid="10251" grpId="0"/>
      <p:bldP spid="10252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00"/>
      </a:hlink>
      <a:folHlink>
        <a:srgbClr val="FFFF0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Office\Templates\演示文稿\报告进展 (标准).pot</Template>
  <TotalTime>4311</TotalTime>
  <Words>1961</Words>
  <Application>Microsoft Office PowerPoint</Application>
  <PresentationFormat>全屏显示(4:3)</PresentationFormat>
  <Paragraphs>205</Paragraphs>
  <Slides>28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Monotype Sorts</vt:lpstr>
      <vt:lpstr>隶书</vt:lpstr>
      <vt:lpstr>宋体</vt:lpstr>
      <vt:lpstr>Cambria Math</vt:lpstr>
      <vt:lpstr>Tahoma</vt:lpstr>
      <vt:lpstr>Times New Roman</vt:lpstr>
      <vt:lpstr>默认设计模板</vt:lpstr>
      <vt:lpstr>公式</vt:lpstr>
      <vt:lpstr>文档</vt:lpstr>
      <vt:lpstr>Equation</vt:lpstr>
      <vt:lpstr>Microsoft 公式 3.0</vt:lpstr>
      <vt:lpstr>MathType 6.0 Equation</vt:lpstr>
      <vt:lpstr>线性方程组的直接法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of Gaussian Elimination 例子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huachsh</dc:creator>
  <cp:lastModifiedBy>Galaxy</cp:lastModifiedBy>
  <cp:revision>273</cp:revision>
  <dcterms:created xsi:type="dcterms:W3CDTF">2001-05-26T12:09:10Z</dcterms:created>
  <dcterms:modified xsi:type="dcterms:W3CDTF">2024-09-04T13:27:41Z</dcterms:modified>
</cp:coreProperties>
</file>