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sldIdLst>
    <p:sldId id="310" r:id="rId2"/>
    <p:sldId id="313" r:id="rId3"/>
    <p:sldId id="353" r:id="rId4"/>
    <p:sldId id="314" r:id="rId5"/>
    <p:sldId id="331" r:id="rId6"/>
    <p:sldId id="332" r:id="rId7"/>
    <p:sldId id="345" r:id="rId8"/>
    <p:sldId id="346" r:id="rId9"/>
    <p:sldId id="337" r:id="rId10"/>
    <p:sldId id="338" r:id="rId11"/>
    <p:sldId id="347" r:id="rId12"/>
    <p:sldId id="339" r:id="rId13"/>
    <p:sldId id="340" r:id="rId14"/>
    <p:sldId id="341" r:id="rId15"/>
    <p:sldId id="342" r:id="rId1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0" autoAdjust="0"/>
    <p:restoredTop sz="86842" autoAdjust="0"/>
  </p:normalViewPr>
  <p:slideViewPr>
    <p:cSldViewPr>
      <p:cViewPr varScale="1">
        <p:scale>
          <a:sx n="100" d="100"/>
          <a:sy n="100" d="100"/>
        </p:scale>
        <p:origin x="13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45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96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89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52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95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198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0.png"/><Relationship Id="rId4" Type="http://schemas.openxmlformats.org/officeDocument/2006/relationships/image" Target="../media/image10.png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3.png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1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2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 </a:t>
            </a:r>
            <a:r>
              <a:rPr lang="zh-CN" altLang="en-US" kern="0" dirty="0" smtClean="0"/>
              <a:t>向量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2.2.1</a:t>
            </a:r>
            <a:r>
              <a:rPr lang="zh-CN" altLang="en-US" kern="0" dirty="0" smtClean="0"/>
              <a:t>一维例子</a:t>
            </a:r>
            <a:endParaRPr lang="zh-CN" altLang="en-US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00200"/>
            <a:ext cx="5105400" cy="38745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219200" y="3055014"/>
                <a:ext cx="3857466" cy="482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055014"/>
                <a:ext cx="3857466" cy="4824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2.2.1</a:t>
            </a:r>
            <a:r>
              <a:rPr lang="zh-CN" altLang="en-US" kern="0" dirty="0" smtClean="0"/>
              <a:t>二维例子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57200" y="4343400"/>
                <a:ext cx="43331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点的一阶泰勒公式为：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343400"/>
                <a:ext cx="4333174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3657" t="-27273" r="-3235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7010400" y="3733800"/>
            <a:ext cx="129986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P42 2.1 2.4 </a:t>
            </a:r>
            <a:endParaRPr lang="zh-CN" altLang="en-US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209800" y="1557269"/>
                <a:ext cx="40378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557269"/>
                <a:ext cx="4037837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524000" y="2420054"/>
                <a:ext cx="5164875" cy="1670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1+2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−3+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420054"/>
                <a:ext cx="5164875" cy="167077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0" y="5113826"/>
                <a:ext cx="8801100" cy="449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2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+∇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+(1+2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+(−3+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13826"/>
                <a:ext cx="8801100" cy="449995"/>
              </a:xfrm>
              <a:prstGeom prst="rect">
                <a:avLst/>
              </a:prstGeom>
              <a:blipFill rotWithShape="0">
                <a:blip r:embed="rId11"/>
                <a:stretch>
                  <a:fillRect t="-4054" b="-17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3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85800" y="1046864"/>
                <a:ext cx="640451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回归模型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(regression model)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zh-CN" altLang="en-US" sz="2200" dirty="0" smtClean="0">
                    <a:ea typeface="微软雅黑" pitchFamily="34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仿射函数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046864"/>
                <a:ext cx="6404510" cy="507831"/>
              </a:xfrm>
              <a:prstGeom prst="rect">
                <a:avLst/>
              </a:prstGeom>
              <a:blipFill>
                <a:blip r:embed="rId4"/>
                <a:stretch>
                  <a:fillRect l="-2476" r="-1905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2.3 </a:t>
            </a:r>
            <a:r>
              <a:rPr lang="zh-CN" altLang="en-US" kern="0" dirty="0" smtClean="0"/>
              <a:t>回归</a:t>
            </a:r>
            <a:r>
              <a:rPr lang="zh-CN" altLang="en-US" kern="0" dirty="0" smtClean="0">
                <a:solidFill>
                  <a:srgbClr val="FF0000"/>
                </a:solidFill>
              </a:rPr>
              <a:t>模型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640376"/>
              </p:ext>
            </p:extLst>
          </p:nvPr>
        </p:nvGraphicFramePr>
        <p:xfrm>
          <a:off x="3810000" y="1676400"/>
          <a:ext cx="1555750" cy="47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76400"/>
                        <a:ext cx="1555750" cy="474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685800" y="2285441"/>
                <a:ext cx="7848815" cy="3277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</a:t>
                </a:r>
                <a:r>
                  <a:rPr lang="zh-CN" altLang="en-US" sz="2200" dirty="0" smtClean="0">
                    <a:ea typeface="微软雅黑" pitchFamily="34" charset="-122"/>
                  </a:rPr>
                  <a:t>特征向量</a:t>
                </a:r>
                <a:r>
                  <a:rPr lang="en-US" altLang="zh-CN" sz="2200" dirty="0" smtClean="0">
                    <a:ea typeface="微软雅黑" pitchFamily="34" charset="-122"/>
                  </a:rPr>
                  <a:t>(feature vector);</a:t>
                </a:r>
                <a:r>
                  <a:rPr lang="zh-CN" altLang="en-US" sz="2200" dirty="0">
                    <a:ea typeface="微软雅黑" pitchFamily="34" charset="-122"/>
                  </a:rPr>
                  <a:t>它的元素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称为回归</a:t>
                </a:r>
                <a:r>
                  <a:rPr lang="zh-CN" altLang="en-US" sz="2200" dirty="0" smtClean="0">
                    <a:ea typeface="微软雅黑" pitchFamily="34" charset="-122"/>
                  </a:rPr>
                  <a:t>元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en-US" altLang="zh-CN" sz="2200" dirty="0" err="1" smtClean="0">
                    <a:ea typeface="微软雅黑" pitchFamily="34" charset="-122"/>
                  </a:rPr>
                  <a:t>regressors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是权重向量</a:t>
                </a:r>
                <a:r>
                  <a:rPr lang="en-US" altLang="zh-CN" sz="2200" dirty="0" smtClean="0">
                    <a:ea typeface="微软雅黑" pitchFamily="34" charset="-122"/>
                  </a:rPr>
                  <a:t>(weight vector)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是偏移量</a:t>
                </a:r>
                <a:r>
                  <a:rPr lang="en-US" altLang="zh-CN" sz="2200" dirty="0" smtClean="0">
                    <a:ea typeface="微软雅黑" pitchFamily="34" charset="-122"/>
                  </a:rPr>
                  <a:t>(offset)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是预测值</a:t>
                </a:r>
                <a:r>
                  <a:rPr lang="en-US" altLang="zh-CN" sz="2200" dirty="0" smtClean="0">
                    <a:ea typeface="微软雅黑" pitchFamily="34" charset="-122"/>
                  </a:rPr>
                  <a:t>(prediction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  （</a:t>
                </a:r>
                <a:r>
                  <a:rPr lang="zh-CN" altLang="en-US" sz="2200" dirty="0">
                    <a:ea typeface="微软雅黑" pitchFamily="34" charset="-122"/>
                  </a:rPr>
                  <a:t>表示某个实际结果或因变量，用</a:t>
                </a:r>
                <a:r>
                  <a:rPr lang="en-US" altLang="zh-CN" sz="2200" dirty="0">
                    <a:ea typeface="微软雅黑" pitchFamily="34" charset="-122"/>
                  </a:rPr>
                  <a:t>y</a:t>
                </a:r>
                <a:r>
                  <a:rPr lang="zh-CN" altLang="en-US" sz="2200" dirty="0">
                    <a:ea typeface="微软雅黑" pitchFamily="34" charset="-122"/>
                  </a:rPr>
                  <a:t>表示）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285441"/>
                <a:ext cx="7848815" cy="3277820"/>
              </a:xfrm>
              <a:prstGeom prst="rect">
                <a:avLst/>
              </a:prstGeom>
              <a:blipFill rotWithShape="0">
                <a:blip r:embed="rId7"/>
                <a:stretch>
                  <a:fillRect l="-2020" r="-1399" b="-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057249" y="3539630"/>
                <a:ext cx="3453303" cy="769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zh-CN" altLang="en-US" sz="2200" dirty="0">
                    <a:ea typeface="微软雅黑" pitchFamily="34" charset="-122"/>
                  </a:rPr>
                  <a:t>问题：如何</a:t>
                </a:r>
                <a:r>
                  <a:rPr lang="zh-CN" altLang="en-US" sz="2200" dirty="0" smtClean="0">
                    <a:ea typeface="微软雅黑" pitchFamily="34" charset="-122"/>
                  </a:rPr>
                  <a:t>建立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优化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模型</a:t>
                </a:r>
                <a:r>
                  <a:rPr lang="zh-CN" altLang="en-US" sz="2200" dirty="0">
                    <a:ea typeface="微软雅黑" pitchFamily="34" charset="-122"/>
                  </a:rPr>
                  <a:t>求解权重系数</a:t>
                </a:r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zh-CN" altLang="en-US" sz="2200" dirty="0">
                    <a:ea typeface="微软雅黑" pitchFamily="34" charset="-122"/>
                  </a:rPr>
                  <a:t>偏移量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？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49" y="3539630"/>
                <a:ext cx="3453303" cy="769441"/>
              </a:xfrm>
              <a:prstGeom prst="rect">
                <a:avLst/>
              </a:prstGeom>
              <a:blipFill rotWithShape="0">
                <a:blip r:embed="rId8"/>
                <a:stretch>
                  <a:fillRect l="-2297" t="-5556" r="-10247" b="-15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4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4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295400"/>
                <a:ext cx="8245847" cy="2539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举例：假定</a:t>
                </a:r>
                <a:r>
                  <a:rPr lang="en-US" altLang="zh-CN" sz="2200" dirty="0" smtClean="0">
                    <a:ea typeface="微软雅黑" pitchFamily="34" charset="-122"/>
                  </a:rPr>
                  <a:t>y</a:t>
                </a:r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某时期某地</a:t>
                </a:r>
                <a:r>
                  <a:rPr lang="zh-CN" altLang="en-US" sz="2200" dirty="0" smtClean="0">
                    <a:ea typeface="微软雅黑" pitchFamily="34" charset="-122"/>
                  </a:rPr>
                  <a:t>点的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房子</a:t>
                </a:r>
                <a:r>
                  <a:rPr lang="zh-CN" altLang="en-US" sz="2200" dirty="0">
                    <a:ea typeface="微软雅黑" pitchFamily="34" charset="-122"/>
                  </a:rPr>
                  <a:t>售价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:r>
                  <a:rPr lang="zh-CN" altLang="en-US" sz="2200" dirty="0" smtClean="0">
                    <a:ea typeface="微软雅黑" pitchFamily="34" charset="-122"/>
                  </a:rPr>
                  <a:t>单位</a:t>
                </a:r>
                <a:r>
                  <a:rPr lang="zh-CN" altLang="en-US" sz="2200" dirty="0">
                    <a:ea typeface="微软雅黑" pitchFamily="34" charset="-122"/>
                  </a:rPr>
                  <a:t>是</a:t>
                </a:r>
                <a:r>
                  <a:rPr lang="en-US" altLang="zh-CN" sz="2200" dirty="0">
                    <a:ea typeface="微软雅黑" pitchFamily="34" charset="-122"/>
                  </a:rPr>
                  <a:t>1000</a:t>
                </a:r>
                <a:r>
                  <a:rPr lang="zh-CN" altLang="en-US" sz="2200" dirty="0" smtClean="0">
                    <a:ea typeface="微软雅黑" pitchFamily="34" charset="-122"/>
                  </a:rPr>
                  <a:t>美元。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回归元为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=(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楼房面积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卧室间数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楼房面积的单位为</a:t>
                </a:r>
                <a:r>
                  <a:rPr lang="en-US" altLang="zh-CN" sz="2200" dirty="0" smtClean="0">
                    <a:ea typeface="微软雅黑" pitchFamily="34" charset="-122"/>
                  </a:rPr>
                  <a:t>1000</a:t>
                </a:r>
                <a:r>
                  <a:rPr lang="zh-CN" altLang="en-US" sz="2200" dirty="0" smtClean="0">
                    <a:ea typeface="微软雅黑" pitchFamily="34" charset="-122"/>
                  </a:rPr>
                  <a:t>平方英尺。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经过最终计算，得到回归模型的权重向量和偏移量分别为：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95400"/>
                <a:ext cx="8245847" cy="2539157"/>
              </a:xfrm>
              <a:prstGeom prst="rect">
                <a:avLst/>
              </a:prstGeom>
              <a:blipFill rotWithShape="0">
                <a:blip r:embed="rId4"/>
                <a:stretch>
                  <a:fillRect l="-1923" b="-33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2.3.1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93627"/>
              </p:ext>
            </p:extLst>
          </p:nvPr>
        </p:nvGraphicFramePr>
        <p:xfrm>
          <a:off x="2595109" y="3974678"/>
          <a:ext cx="3817628" cy="45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5" imgW="2120760" imgH="253800" progId="Equation.DSMT4">
                  <p:embed/>
                </p:oleObj>
              </mc:Choice>
              <mc:Fallback>
                <p:oleObj name="Equation" r:id="rId5" imgW="2120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5109" y="3974678"/>
                        <a:ext cx="3817628" cy="457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381000" y="4648200"/>
                <a:ext cx="6613157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后面将</a:t>
                </a:r>
                <a:r>
                  <a:rPr lang="zh-CN" altLang="en-US" sz="2200" dirty="0">
                    <a:ea typeface="微软雅黑" pitchFamily="34" charset="-122"/>
                  </a:rPr>
                  <a:t>看到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zh-CN" altLang="en-US" sz="2200" dirty="0">
                    <a:ea typeface="微软雅黑" pitchFamily="34" charset="-122"/>
                  </a:rPr>
                  <a:t>如何</a:t>
                </a:r>
                <a:r>
                  <a:rPr lang="zh-CN" altLang="en-US" sz="2200" dirty="0" smtClean="0">
                    <a:ea typeface="微软雅黑" pitchFamily="34" charset="-122"/>
                  </a:rPr>
                  <a:t>从</a:t>
                </a:r>
                <a:r>
                  <a:rPr lang="zh-CN" altLang="en-US" sz="2200" dirty="0">
                    <a:ea typeface="微软雅黑" pitchFamily="34" charset="-122"/>
                  </a:rPr>
                  <a:t>销售数据</a:t>
                </a:r>
                <a:r>
                  <a:rPr lang="zh-CN" altLang="en-US" sz="2200" dirty="0" smtClean="0">
                    <a:ea typeface="微软雅黑" pitchFamily="34" charset="-122"/>
                  </a:rPr>
                  <a:t>中猜测得到的。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648200"/>
                <a:ext cx="6613157" cy="507831"/>
              </a:xfrm>
              <a:prstGeom prst="rect">
                <a:avLst/>
              </a:prstGeom>
              <a:blipFill>
                <a:blip r:embed="rId7"/>
                <a:stretch>
                  <a:fillRect l="-2399" r="-1753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2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2.3.1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681355"/>
                  </p:ext>
                </p:extLst>
              </p:nvPr>
            </p:nvGraphicFramePr>
            <p:xfrm>
              <a:off x="533400" y="2133600"/>
              <a:ext cx="7924800" cy="28194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960">
                      <a:extLst>
                        <a:ext uri="{9D8B030D-6E8A-4147-A177-3AD203B41FA5}">
                          <a16:colId xmlns:a16="http://schemas.microsoft.com/office/drawing/2014/main" xmlns="" val="2084626800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xmlns="" val="2615547362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xmlns="" val="3666566123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xmlns="" val="2121814948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xmlns="" val="2582155390"/>
                        </a:ext>
                      </a:extLst>
                    </a:gridCol>
                  </a:tblGrid>
                  <a:tr h="723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楼房编号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x1(</a:t>
                          </a:r>
                          <a:r>
                            <a:rPr lang="zh-CN" altLang="en-US" sz="2000" dirty="0" smtClean="0"/>
                            <a:t>楼房面积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x2(</a:t>
                          </a:r>
                          <a:r>
                            <a:rPr lang="zh-CN" altLang="en-US" sz="2000" dirty="0" smtClean="0"/>
                            <a:t>卧室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y(</a:t>
                          </a:r>
                          <a:r>
                            <a:rPr lang="zh-CN" altLang="en-US" sz="2000" dirty="0" smtClean="0"/>
                            <a:t>实际价格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200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2000" dirty="0" smtClean="0"/>
                            <a:t>(</a:t>
                          </a:r>
                          <a:r>
                            <a:rPr lang="zh-CN" altLang="en-US" sz="2000" dirty="0" smtClean="0"/>
                            <a:t>预测价格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xmlns="" val="1272448217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0.846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115.00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161.37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xmlns="" val="948185036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1.324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234.50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213.61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xmlns="" val="3926347208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1.150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198.00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168.88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xmlns="" val="3802946323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3.037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528.00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430.67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xmlns="" val="3628073948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3.984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572.50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552.66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xmlns="" val="2555144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681355"/>
                  </p:ext>
                </p:extLst>
              </p:nvPr>
            </p:nvGraphicFramePr>
            <p:xfrm>
              <a:off x="533400" y="2133600"/>
              <a:ext cx="7924800" cy="28194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960">
                      <a:extLst>
                        <a:ext uri="{9D8B030D-6E8A-4147-A177-3AD203B41FA5}">
                          <a16:colId xmlns:a16="http://schemas.microsoft.com/office/drawing/2014/main" val="2084626800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val="2615547362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val="3666566123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val="2121814948"/>
                        </a:ext>
                      </a:extLst>
                    </a:gridCol>
                    <a:gridCol w="1584960">
                      <a:extLst>
                        <a:ext uri="{9D8B030D-6E8A-4147-A177-3AD203B41FA5}">
                          <a16:colId xmlns:a16="http://schemas.microsoft.com/office/drawing/2014/main" val="2582155390"/>
                        </a:ext>
                      </a:extLst>
                    </a:gridCol>
                  </a:tblGrid>
                  <a:tr h="723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楼房编号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x1(</a:t>
                          </a:r>
                          <a:r>
                            <a:rPr lang="zh-CN" altLang="en-US" sz="2000" dirty="0" smtClean="0"/>
                            <a:t>楼房面积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x2(</a:t>
                          </a:r>
                          <a:r>
                            <a:rPr lang="zh-CN" altLang="en-US" sz="2000" dirty="0" smtClean="0"/>
                            <a:t>卧室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y(</a:t>
                          </a:r>
                          <a:r>
                            <a:rPr lang="zh-CN" altLang="en-US" sz="2000" dirty="0" smtClean="0"/>
                            <a:t>实际价格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03359" marR="103359" marT="51679" marB="51679">
                        <a:blipFill>
                          <a:blip r:embed="rId3"/>
                          <a:stretch>
                            <a:fillRect l="-400769" t="-5042" r="-1538" b="-3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2448217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0.846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115.00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161.37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val="948185036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1.324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234.50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213.61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val="3926347208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1.150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198.00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168.88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val="3802946323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3.037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528.00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430.67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val="3628073948"/>
                      </a:ext>
                    </a:extLst>
                  </a:tr>
                  <a:tr h="419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3.984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572.50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552.66</a:t>
                          </a:r>
                          <a:endParaRPr lang="zh-CN" altLang="en-US" sz="2000" dirty="0"/>
                        </a:p>
                      </a:txBody>
                      <a:tcPr marL="103359" marR="103359" marT="51679" marB="51679"/>
                    </a:tc>
                    <a:extLst>
                      <a:ext uri="{0D108BD9-81ED-4DB2-BD59-A6C34878D82A}">
                        <a16:rowId xmlns:a16="http://schemas.microsoft.com/office/drawing/2014/main" val="2555144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2.3.1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71600"/>
            <a:ext cx="4114800" cy="39007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914113" y="1371600"/>
                <a:ext cx="461665" cy="147732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预测价格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13" y="1371600"/>
                <a:ext cx="46166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1842" t="-2066" r="-6579" b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7600" y="5272335"/>
            <a:ext cx="2423740" cy="35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实际价格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（每千美元）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800" y="2828875"/>
            <a:ext cx="461665" cy="147732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（每千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美元）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57200" y="990600"/>
                <a:ext cx="8039100" cy="5276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线性函数</a:t>
                </a:r>
                <a:r>
                  <a:rPr lang="en-US" altLang="zh-CN" sz="2200" dirty="0" smtClean="0">
                    <a:ea typeface="微软雅黑" pitchFamily="34" charset="-122"/>
                  </a:rPr>
                  <a:t>(linear function)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.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是一个将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维向量映射成数的函数。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线性函数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满足以下两个性质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, 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,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nor/>
                      </m:rPr>
                      <a:rPr lang="en-US" altLang="zh-CN" sz="2200" baseline="30000" dirty="0">
                        <a:ea typeface="微软雅黑" pitchFamily="34" charset="-122"/>
                      </a:rPr>
                      <m:t>n</m:t>
                    </m:r>
                    <m:r>
                      <a:rPr lang="en-US" altLang="zh-CN" sz="2200" i="1" baseline="30000" dirty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ea typeface="微软雅黑" pitchFamily="34" charset="-122"/>
                  </a:rPr>
                  <a:t>齐次性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</a:t>
                </a:r>
                <a:r>
                  <a:rPr lang="en-US" altLang="zh-CN" sz="2200" b="1" dirty="0">
                    <a:ea typeface="微软雅黑" pitchFamily="34" charset="-122"/>
                  </a:rPr>
                  <a:t>homogeneity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： 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𝑘𝑥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)=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𝑘𝑓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),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ea typeface="微软雅黑" pitchFamily="34" charset="-122"/>
                  </a:rPr>
                  <a:t>叠加性</a:t>
                </a:r>
                <a:r>
                  <a:rPr lang="en-US" altLang="zh-CN" sz="2200" b="1" dirty="0">
                    <a:ea typeface="微软雅黑" pitchFamily="34" charset="-122"/>
                  </a:rPr>
                  <a:t>(Additivity)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+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)=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)+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一个函数如果满足这两个性质，就称其为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线性</a:t>
                </a:r>
                <a:r>
                  <a:rPr lang="zh-CN" altLang="en-US" sz="2200" dirty="0">
                    <a:ea typeface="微软雅黑" pitchFamily="34" charset="-122"/>
                  </a:rPr>
                  <a:t>函数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求平均值：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为线性函数。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求最大值：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并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不是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线性函数。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90600"/>
                <a:ext cx="8039100" cy="5276316"/>
              </a:xfrm>
              <a:prstGeom prst="rect">
                <a:avLst/>
              </a:prstGeom>
              <a:blipFill rotWithShape="0">
                <a:blip r:embed="rId3"/>
                <a:stretch>
                  <a:fillRect l="-1971" t="-1734" r="-1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2.1 </a:t>
            </a:r>
            <a:r>
              <a:rPr lang="zh-CN" altLang="en-US" kern="0" dirty="0" smtClean="0"/>
              <a:t>线性函数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00200" y="5334000"/>
                <a:ext cx="513435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/>
                  <a:t>因为</a:t>
                </a:r>
                <a:r>
                  <a:rPr lang="zh-CN" altLang="en-US" dirty="0" smtClean="0"/>
                  <a:t>：令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334000"/>
                <a:ext cx="513435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069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1000" y="6019800"/>
                <a:ext cx="86589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ea typeface="微软雅黑" pitchFamily="34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,…,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>
                  <a:ea typeface="微软雅黑" pitchFamily="34" charset="-122"/>
                </a:endParaRPr>
              </a:p>
              <a:p>
                <a:r>
                  <a:rPr lang="en-US" altLang="zh-CN" dirty="0" smtClean="0">
                    <a:ea typeface="微软雅黑" pitchFamily="34" charset="-122"/>
                  </a:rPr>
                  <a:t>				  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ea typeface="微软雅黑" pitchFamily="34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19800"/>
                <a:ext cx="8658973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11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57200" y="990600"/>
                <a:ext cx="8039100" cy="3658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线性函数</a:t>
                </a:r>
                <a:r>
                  <a:rPr lang="en-US" altLang="zh-CN" sz="2200" dirty="0" smtClean="0">
                    <a:ea typeface="微软雅黑" pitchFamily="34" charset="-122"/>
                  </a:rPr>
                  <a:t>(linear function)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.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是一个将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维向量</a:t>
                </a:r>
                <a:r>
                  <a:rPr lang="zh-CN" altLang="en-US" sz="2200" dirty="0" smtClean="0">
                    <a:ea typeface="微软雅黑" pitchFamily="34" charset="-122"/>
                  </a:rPr>
                  <a:t>映射成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数</a:t>
                </a:r>
                <a:r>
                  <a:rPr lang="zh-CN" altLang="en-US" sz="2200" dirty="0" smtClean="0">
                    <a:ea typeface="微软雅黑" pitchFamily="34" charset="-122"/>
                  </a:rPr>
                  <a:t>的函数。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线性函数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满足以下两个性质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, 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,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nor/>
                      </m:rPr>
                      <a:rPr lang="en-US" altLang="zh-CN" sz="2200" baseline="30000" dirty="0">
                        <a:ea typeface="微软雅黑" pitchFamily="34" charset="-122"/>
                      </a:rPr>
                      <m:t>n</m:t>
                    </m:r>
                    <m:r>
                      <a:rPr lang="en-US" altLang="zh-CN" sz="2200" i="1" baseline="30000" dirty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ea typeface="微软雅黑" pitchFamily="34" charset="-122"/>
                  </a:rPr>
                  <a:t>齐次性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</a:t>
                </a:r>
                <a:r>
                  <a:rPr lang="en-US" altLang="zh-CN" sz="2200" b="1" dirty="0">
                    <a:ea typeface="微软雅黑" pitchFamily="34" charset="-122"/>
                  </a:rPr>
                  <a:t>homogeneity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： 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𝑘𝑥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)=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𝑘𝑓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),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ea typeface="微软雅黑" pitchFamily="34" charset="-122"/>
                  </a:rPr>
                  <a:t>叠加性</a:t>
                </a:r>
                <a:r>
                  <a:rPr lang="en-US" altLang="zh-CN" sz="2200" b="1" dirty="0">
                    <a:ea typeface="微软雅黑" pitchFamily="34" charset="-122"/>
                  </a:rPr>
                  <a:t>(Additivity)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+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)=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𝑥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)+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𝑓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(</a:t>
                </a:r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𝑦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)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一个函数如果满足这两个性质，就称其为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线性</a:t>
                </a:r>
                <a:r>
                  <a:rPr lang="zh-CN" altLang="en-US" sz="2200" dirty="0">
                    <a:ea typeface="微软雅黑" pitchFamily="34" charset="-122"/>
                  </a:rPr>
                  <a:t>函数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2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200" i="1" baseline="-25000" dirty="0">
                    <a:latin typeface="Cambria Math" panose="02040503050406030204" pitchFamily="18" charset="0"/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 baseline="-250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⋯</m:t>
                    </m:r>
                  </m:oMath>
                </a14:m>
                <a:r>
                  <a:rPr lang="zh-CN" altLang="en-US" sz="2200" i="1" baseline="-25000" dirty="0">
                    <a:latin typeface="Cambria Math" panose="02040503050406030204" pitchFamily="18" charset="0"/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200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sty m:val="p"/>
                      </m:rPr>
                      <a:rPr lang="en-US" altLang="zh-CN" sz="2200" baseline="30000">
                        <a:latin typeface="Cambria Math" panose="02040503050406030204" pitchFamily="18" charset="0"/>
                        <a:ea typeface="微软雅黑" pitchFamily="34" charset="-122"/>
                      </a:rPr>
                      <m:t>n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则线性函数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满足：</m:t>
                    </m:r>
                  </m:oMath>
                </a14:m>
                <a:endParaRPr lang="en-US" altLang="zh-CN" sz="2200" i="1" baseline="-25000" dirty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90600"/>
                <a:ext cx="8039100" cy="3658630"/>
              </a:xfrm>
              <a:prstGeom prst="rect">
                <a:avLst/>
              </a:prstGeom>
              <a:blipFill rotWithShape="0">
                <a:blip r:embed="rId3"/>
                <a:stretch>
                  <a:fillRect l="-1971" t="-2500" r="-1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2.1 </a:t>
            </a:r>
            <a:r>
              <a:rPr lang="zh-CN" altLang="en-US" kern="0" dirty="0" smtClean="0"/>
              <a:t>线性函数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39756" y="4495800"/>
                <a:ext cx="8273987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baseline="-25000" dirty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baseline="-25000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kern="0" dirty="0">
                              <a:solidFill>
                                <a:srgbClr val="000000"/>
                              </a:solidFill>
                              <a:latin typeface="微软雅黑" pitchFamily="34" charset="-122"/>
                              <a:ea typeface="微软雅黑" pitchFamily="34" charset="-122"/>
                              <a:cs typeface="Arial" pitchFamily="34" charset="0"/>
                            </a:rPr>
                            <m:t>𝑓</m:t>
                          </m:r>
                          <m:r>
                            <m:rPr>
                              <m:nor/>
                            </m:rPr>
                            <a:rPr lang="en-US" altLang="zh-CN" kern="0" dirty="0">
                              <a:solidFill>
                                <a:srgbClr val="000000"/>
                              </a:solidFill>
                              <a:latin typeface="微软雅黑" pitchFamily="34" charset="-122"/>
                              <a:ea typeface="微软雅黑" pitchFamily="34" charset="-122"/>
                              <a:cs typeface="Arial" pitchFamily="34" charset="0"/>
                            </a:rPr>
                            <m:t>(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baseline="-25000" dirty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baseline="-25000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endParaRPr lang="en-US" altLang="zh-CN" dirty="0">
                  <a:ea typeface="微软雅黑" pitchFamily="34" charset="-122"/>
                </a:endParaRPr>
              </a:p>
              <a:p>
                <a:r>
                  <a:rPr lang="en-US" altLang="zh-CN" dirty="0">
                    <a:ea typeface="微软雅黑" pitchFamily="34" charset="-122"/>
                  </a:rPr>
                  <a:t>			         </a:t>
                </a:r>
                <a:r>
                  <a:rPr lang="en-US" altLang="zh-CN" dirty="0" smtClean="0">
                    <a:ea typeface="微软雅黑" pitchFamily="34" charset="-12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zh-CN" altLang="en-US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𝑓</m:t>
                        </m:r>
                        <m:r>
                          <m:rPr>
                            <m:nor/>
                          </m:rPr>
                          <a:rPr lang="en-US" altLang="zh-CN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(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baseline="-25000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⋯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ea typeface="微软雅黑" pitchFamily="34" charset="-122"/>
                </a:endParaRPr>
              </a:p>
              <a:p>
                <a:endParaRPr lang="en-US" altLang="zh-CN" dirty="0">
                  <a:ea typeface="微软雅黑" pitchFamily="34" charset="-122"/>
                </a:endParaRPr>
              </a:p>
              <a:p>
                <a:r>
                  <a:rPr lang="en-US" altLang="zh-CN" dirty="0">
                    <a:ea typeface="微软雅黑" pitchFamily="34" charset="-122"/>
                  </a:rPr>
                  <a:t>                                                  </a:t>
                </a:r>
                <a:r>
                  <a:rPr lang="en-US" altLang="zh-CN" dirty="0" smtClean="0">
                    <a:ea typeface="微软雅黑" pitchFamily="34" charset="-122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zh-CN" altLang="en-US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𝑓</m:t>
                        </m:r>
                        <m:r>
                          <m:rPr>
                            <m:nor/>
                          </m:rPr>
                          <a:rPr lang="en-US" altLang="zh-CN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baseline="-25000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⋯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zh-CN" altLang="en-US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𝑓</m:t>
                        </m:r>
                        <m:r>
                          <m:rPr>
                            <m:nor/>
                          </m:rPr>
                          <a:rPr lang="en-US" altLang="zh-CN" kern="0" dirty="0">
                            <a:solidFill>
                              <a:srgbClr val="000000"/>
                            </a:solidFill>
                            <a:latin typeface="微软雅黑" pitchFamily="34" charset="-122"/>
                            <a:ea typeface="微软雅黑" pitchFamily="34" charset="-122"/>
                            <a:cs typeface="Arial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6" y="4495800"/>
                <a:ext cx="8273987" cy="1477328"/>
              </a:xfrm>
              <a:prstGeom prst="rect">
                <a:avLst/>
              </a:prstGeom>
              <a:blipFill rotWithShape="0">
                <a:blip r:embed="rId4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4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2.1.1 </a:t>
            </a:r>
            <a:r>
              <a:rPr lang="zh-CN" altLang="en-US" dirty="0" smtClean="0"/>
              <a:t>内积</a:t>
            </a:r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211014"/>
                <a:ext cx="8305800" cy="699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对于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满足以下形式的函数被称为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内积函数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(inner product function)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1014"/>
                <a:ext cx="8305800" cy="699359"/>
              </a:xfrm>
              <a:prstGeom prst="rect">
                <a:avLst/>
              </a:prstGeom>
              <a:blipFill rotWithShape="0">
                <a:blip r:embed="rId4"/>
                <a:stretch>
                  <a:fillRect l="-1909" t="-10526" r="-587" b="-245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81000" y="2667000"/>
                <a:ext cx="8081211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上述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可以看作是每项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的加权之和。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内积</a:t>
                </a:r>
                <a:r>
                  <a:rPr lang="zh-CN" altLang="en-US" sz="2200" dirty="0" smtClean="0">
                    <a:latin typeface="Cambria Math" panose="020405030504060302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函数都是线性的</a:t>
                </a:r>
                <a:r>
                  <a:rPr lang="en-US" altLang="zh-CN" sz="2200" dirty="0" smtClean="0">
                    <a:latin typeface="Cambria Math" panose="020405030504060302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:</a:t>
                </a:r>
                <a:endParaRPr lang="en-US" altLang="zh-CN" sz="2200" dirty="0">
                  <a:latin typeface="Cambria Math" panose="020405030504060302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667000"/>
                <a:ext cx="8081211" cy="1862048"/>
              </a:xfrm>
              <a:prstGeom prst="rect">
                <a:avLst/>
              </a:prstGeom>
              <a:blipFill>
                <a:blip r:embed="rId5"/>
                <a:stretch>
                  <a:fillRect l="-1962" t="-49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296718"/>
              </p:ext>
            </p:extLst>
          </p:nvPr>
        </p:nvGraphicFramePr>
        <p:xfrm>
          <a:off x="2355455" y="1928813"/>
          <a:ext cx="433149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3" name="Equation" r:id="rId6" imgW="2158920" imgH="253800" progId="Equation.DSMT4">
                  <p:embed/>
                </p:oleObj>
              </mc:Choice>
              <mc:Fallback>
                <p:oleObj name="Equation" r:id="rId6" imgW="2158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5455" y="1928813"/>
                        <a:ext cx="4331490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644528"/>
              </p:ext>
            </p:extLst>
          </p:nvPr>
        </p:nvGraphicFramePr>
        <p:xfrm>
          <a:off x="2362200" y="3810000"/>
          <a:ext cx="4285855" cy="2236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name="Equation" r:id="rId8" imgW="2044440" imgH="1066680" progId="Equation.DSMT4">
                  <p:embed/>
                </p:oleObj>
              </mc:Choice>
              <mc:Fallback>
                <p:oleObj name="Equation" r:id="rId8" imgW="204444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3810000"/>
                        <a:ext cx="4285855" cy="2236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2.1.2 </a:t>
            </a:r>
            <a:r>
              <a:rPr lang="zh-CN" altLang="en-US" dirty="0" smtClean="0"/>
              <a:t>所有线性函数都是内积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596900" y="1261983"/>
                <a:ext cx="7632700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是线性函数。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那么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可用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来表示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为常量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线性函数表示为内积形式：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900" y="1261983"/>
                <a:ext cx="7632700" cy="1862048"/>
              </a:xfrm>
              <a:prstGeom prst="rect">
                <a:avLst/>
              </a:prstGeom>
              <a:blipFill rotWithShape="0">
                <a:blip r:embed="rId3"/>
                <a:stretch>
                  <a:fillRect l="-2077" b="-52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51158"/>
              </p:ext>
            </p:extLst>
          </p:nvPr>
        </p:nvGraphicFramePr>
        <p:xfrm>
          <a:off x="1600200" y="3352800"/>
          <a:ext cx="5180012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8" name="Equation" r:id="rId6" imgW="2463480" imgH="507960" progId="Equation.DSMT4">
                  <p:embed/>
                </p:oleObj>
              </mc:Choice>
              <mc:Fallback>
                <p:oleObj name="Equation" r:id="rId6" imgW="2463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3352800"/>
                        <a:ext cx="5180012" cy="106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267200" y="5334000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ea typeface="微软雅黑" pitchFamily="34" charset="-122"/>
                  </a:rPr>
                  <a:t>项为</a:t>
                </a:r>
                <a:r>
                  <a:rPr lang="en-US" altLang="zh-CN" dirty="0" smtClean="0">
                    <a:ea typeface="微软雅黑" pitchFamily="34" charset="-122"/>
                  </a:rPr>
                  <a:t>1</a:t>
                </a:r>
                <a:r>
                  <a:rPr lang="zh-CN" altLang="en-US" dirty="0" smtClean="0">
                    <a:ea typeface="微软雅黑" pitchFamily="34" charset="-122"/>
                  </a:rPr>
                  <a:t>，其它为</a:t>
                </a:r>
                <a:r>
                  <a:rPr lang="en-US" altLang="zh-CN" dirty="0" smtClean="0">
                    <a:ea typeface="微软雅黑" pitchFamily="34" charset="-122"/>
                  </a:rPr>
                  <a:t>0</a:t>
                </a:r>
                <a:r>
                  <a:rPr lang="zh-CN" altLang="en-US" dirty="0" smtClean="0">
                    <a:ea typeface="微软雅黑" pitchFamily="34" charset="-122"/>
                  </a:rPr>
                  <a:t>。</a:t>
                </a:r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334000"/>
                <a:ext cx="23622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62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90800" y="4800600"/>
                <a:ext cx="1575944" cy="13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00600"/>
                <a:ext cx="1575944" cy="136620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347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2.1.3 </a:t>
            </a:r>
            <a:r>
              <a:rPr lang="zh-CN" altLang="en-US" dirty="0" smtClean="0"/>
              <a:t>仿射函数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457200" y="1056503"/>
                <a:ext cx="8297143" cy="3114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3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定义：一个线性函数加上一个常数</a:t>
                </a:r>
                <a:r>
                  <a:rPr lang="zh-CN" altLang="en-US" sz="2200" dirty="0">
                    <a:ea typeface="微软雅黑" pitchFamily="34" charset="-122"/>
                  </a:rPr>
                  <a:t>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仿射函数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(affine function)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3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其一般形式为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b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sty m:val="p"/>
                      </m:rPr>
                      <a:rPr lang="en-US" altLang="zh-CN" sz="2200" baseline="30000">
                        <a:latin typeface="Cambria Math" panose="02040503050406030204" pitchFamily="18" charset="0"/>
                        <a:ea typeface="微软雅黑" pitchFamily="34" charset="-122"/>
                      </a:rPr>
                      <m:t>n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为标量。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3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仿射函数</a:t>
                </a:r>
                <a:r>
                  <a:rPr lang="zh-CN" altLang="en-US" sz="2200" dirty="0" smtClean="0">
                    <a:ea typeface="微软雅黑" pitchFamily="34" charset="-122"/>
                  </a:rPr>
                  <a:t>满足以下条件：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𝛼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sty m:val="p"/>
                      </m:rPr>
                      <a:rPr lang="en-US" altLang="zh-CN" sz="2200" baseline="30000">
                        <a:latin typeface="Cambria Math" panose="02040503050406030204" pitchFamily="18" charset="0"/>
                        <a:ea typeface="微软雅黑" pitchFamily="34" charset="-122"/>
                      </a:rPr>
                      <m:t>n</m:t>
                    </m:r>
                  </m:oMath>
                </a14:m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56503"/>
                <a:ext cx="8297143" cy="3114699"/>
              </a:xfrm>
              <a:prstGeom prst="rect">
                <a:avLst/>
              </a:prstGeom>
              <a:blipFill rotWithShape="0">
                <a:blip r:embed="rId3"/>
                <a:stretch>
                  <a:fillRect l="-1910" t="-978" r="-1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657600"/>
            <a:ext cx="2667000" cy="2343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3657600"/>
            <a:ext cx="2838450" cy="2228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71600" y="5886450"/>
                <a:ext cx="157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dirty="0" smtClean="0"/>
                  <a:t>为线性函数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886450"/>
                <a:ext cx="1577996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410200" y="5867400"/>
            <a:ext cx="2829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Cambria Math" panose="02040503050406030204" pitchFamily="18" charset="0"/>
                <a:ea typeface="微软雅黑" pitchFamily="34" charset="-122"/>
              </a:rPr>
              <a:t>g</a:t>
            </a:r>
            <a:r>
              <a:rPr lang="zh-CN" altLang="en-US" dirty="0" smtClean="0"/>
              <a:t>为仿射函数，非线性函数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4135" y="6019800"/>
            <a:ext cx="461665" cy="152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3000" y="5410200"/>
            <a:ext cx="4616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62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8389989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点可微</a:t>
                </a:r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其第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个分量的一阶偏导数为：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8389989" cy="360804"/>
              </a:xfrm>
              <a:prstGeom prst="rect">
                <a:avLst/>
              </a:prstGeom>
              <a:blipFill rotWithShape="0">
                <a:blip r:embed="rId4"/>
                <a:stretch>
                  <a:fillRect l="-1890" t="-18644" r="-1308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2</a:t>
            </a:r>
            <a:r>
              <a:rPr lang="en-US" altLang="zh-CN" kern="0" dirty="0" smtClean="0"/>
              <a:t>.2 </a:t>
            </a:r>
            <a:r>
              <a:rPr lang="zh-CN" altLang="en-US" kern="0" dirty="0" smtClean="0"/>
              <a:t>梯度与偏导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609600" y="3276600"/>
                <a:ext cx="262597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梯度为：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276600"/>
                <a:ext cx="2625975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032" t="-27273" r="-5800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396766"/>
              </p:ext>
            </p:extLst>
          </p:nvPr>
        </p:nvGraphicFramePr>
        <p:xfrm>
          <a:off x="3465513" y="4565650"/>
          <a:ext cx="19685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5513" y="4565650"/>
                        <a:ext cx="19685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43000" y="1676400"/>
                <a:ext cx="7162800" cy="1340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sz="2200" dirty="0" smtClean="0"/>
              </a:p>
              <a:p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200" dirty="0" smtClean="0"/>
                  <a:t> </a:t>
                </a:r>
                <a:r>
                  <a:rPr lang="en-US" altLang="zh-CN" dirty="0" smtClean="0"/>
                  <a:t>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676400"/>
                <a:ext cx="7162800" cy="134030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90800" y="3810000"/>
                <a:ext cx="2264401" cy="1813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810000"/>
                <a:ext cx="2264401" cy="18130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89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1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8681864" cy="1357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>
                    <a:ea typeface="微软雅黑" pitchFamily="34" charset="-122"/>
                  </a:rPr>
                  <a:t>泰勒</a:t>
                </a:r>
                <a:r>
                  <a:rPr lang="en-US" altLang="zh-CN" sz="2200" b="1" dirty="0">
                    <a:ea typeface="微软雅黑" pitchFamily="34" charset="-122"/>
                  </a:rPr>
                  <a:t>(</a:t>
                </a:r>
                <a:r>
                  <a:rPr lang="zh-CN" altLang="en-US" sz="2200" b="1" dirty="0">
                    <a:ea typeface="微软雅黑" pitchFamily="34" charset="-122"/>
                  </a:rPr>
                  <a:t>近似</a:t>
                </a:r>
                <a:r>
                  <a:rPr lang="en-US" altLang="zh-CN" sz="2200" b="1" dirty="0">
                    <a:ea typeface="微软雅黑" pitchFamily="34" charset="-122"/>
                  </a:rPr>
                  <a:t>)</a:t>
                </a:r>
                <a:r>
                  <a:rPr lang="zh-CN" altLang="en-US" sz="2200" b="1" dirty="0">
                    <a:ea typeface="微软雅黑" pitchFamily="34" charset="-122"/>
                  </a:rPr>
                  <a:t>公式</a:t>
                </a:r>
                <a:r>
                  <a:rPr lang="zh-CN" altLang="en-US" sz="2200" dirty="0">
                    <a:ea typeface="微软雅黑" pitchFamily="34" charset="-122"/>
                  </a:rPr>
                  <a:t>：一个用函数在某点的信息描述其附近取值的公式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点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充分光滑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即</m:t>
                    </m:r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处处可导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函数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在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处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作泰勒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𝑇𝑎𝑦𝑙𝑜𝑟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展开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8681864" cy="1357936"/>
              </a:xfrm>
              <a:prstGeom prst="rect">
                <a:avLst/>
              </a:prstGeom>
              <a:blipFill rotWithShape="0">
                <a:blip r:embed="rId3"/>
                <a:stretch>
                  <a:fillRect l="-1826" t="-7207" r="-1194" b="-121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2</a:t>
            </a:r>
            <a:r>
              <a:rPr lang="en-US" altLang="zh-CN" kern="0" dirty="0" smtClean="0"/>
              <a:t>.2 </a:t>
            </a:r>
            <a:r>
              <a:rPr lang="zh-CN" altLang="en-US" kern="0" dirty="0" smtClean="0"/>
              <a:t>泰勒公式</a:t>
            </a:r>
            <a:endParaRPr lang="zh-CN" altLang="en-US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4595436" y="5029200"/>
            <a:ext cx="1524000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200" dirty="0">
                <a:ea typeface="微软雅黑" pitchFamily="34" charset="-122"/>
              </a:rPr>
              <a:t>二阶偏导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5105400" y="4367546"/>
            <a:ext cx="0" cy="533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-78832" y="2967996"/>
                <a:ext cx="9420726" cy="1399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)+⋯+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200" dirty="0" smtClean="0"/>
              </a:p>
              <a:p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2! 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sz="2200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832" y="2967996"/>
                <a:ext cx="9420726" cy="13995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34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817396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点可导，其附近的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一阶泰勒公式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8173969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939" t="-27273" r="-1864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2</a:t>
            </a:r>
            <a:r>
              <a:rPr lang="en-US" altLang="zh-CN" kern="0" dirty="0" smtClean="0"/>
              <a:t>.2 </a:t>
            </a:r>
            <a:r>
              <a:rPr lang="zh-CN" altLang="en-US" kern="0" dirty="0" smtClean="0"/>
              <a:t>一阶泰勒近似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492125" y="2819400"/>
                <a:ext cx="5527603" cy="1401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  <a:cs typeface="Times New Roman" panose="02020603050405020304" pitchFamily="18" charset="0"/>
                  </a:rPr>
                  <a:t>非常接近</a:t>
                </a:r>
                <a:r>
                  <a:rPr lang="en-US" altLang="zh-CN" sz="2200" dirty="0" smtClean="0">
                    <a:ea typeface="微软雅黑" pitchFamily="34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200" dirty="0" smtClean="0">
                    <a:ea typeface="微软雅黑" pitchFamily="34" charset="-122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也非常接近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是关于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的一个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仿射函数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写成内积形式：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125" y="2819400"/>
                <a:ext cx="5527603" cy="1401987"/>
              </a:xfrm>
              <a:prstGeom prst="rect">
                <a:avLst/>
              </a:prstGeom>
              <a:blipFill rotWithShape="0">
                <a:blip r:embed="rId5"/>
                <a:stretch>
                  <a:fillRect l="-2870" t="-5240" r="-993" b="-113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257800" y="4343400"/>
                <a:ext cx="1903663" cy="1500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343400"/>
                <a:ext cx="1903663" cy="150028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782599" y="1642690"/>
                <a:ext cx="7362748" cy="855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+...+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99" y="1642690"/>
                <a:ext cx="7362748" cy="85504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914400" y="4852321"/>
                <a:ext cx="4094967" cy="482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+∇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852321"/>
                <a:ext cx="4094967" cy="48244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2" grpId="0"/>
      <p:bldP spid="6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vert="eaVert" wrap="square" rtlCol="0">
        <a:spAutoFit/>
      </a:bodyPr>
      <a:lstStyle>
        <a:defPPr>
          <a:defRPr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5497</TotalTime>
  <Words>792</Words>
  <Application>Microsoft Office PowerPoint</Application>
  <PresentationFormat>全屏显示(4:3)</PresentationFormat>
  <Paragraphs>135</Paragraphs>
  <Slides>15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PowerPoint 演示文稿</vt:lpstr>
      <vt:lpstr>PowerPoint 演示文稿</vt:lpstr>
      <vt:lpstr>PowerPoint 演示文稿</vt:lpstr>
      <vt:lpstr>2.1.1 内积函数</vt:lpstr>
      <vt:lpstr>2.1.2 所有线性函数都是内积</vt:lpstr>
      <vt:lpstr>2.1.3 仿射函数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314</cp:revision>
  <dcterms:created xsi:type="dcterms:W3CDTF">2018-04-21T22:14:36Z</dcterms:created>
  <dcterms:modified xsi:type="dcterms:W3CDTF">2024-09-11T08:28:43Z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