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310" r:id="rId2"/>
    <p:sldId id="356" r:id="rId3"/>
    <p:sldId id="357" r:id="rId4"/>
    <p:sldId id="358" r:id="rId5"/>
    <p:sldId id="359" r:id="rId6"/>
    <p:sldId id="355" r:id="rId7"/>
    <p:sldId id="314" r:id="rId8"/>
    <p:sldId id="332" r:id="rId9"/>
    <p:sldId id="337" r:id="rId10"/>
    <p:sldId id="338" r:id="rId11"/>
    <p:sldId id="339" r:id="rId12"/>
    <p:sldId id="341" r:id="rId13"/>
    <p:sldId id="361" r:id="rId14"/>
    <p:sldId id="348" r:id="rId15"/>
    <p:sldId id="350" r:id="rId16"/>
    <p:sldId id="349" r:id="rId17"/>
    <p:sldId id="351" r:id="rId18"/>
    <p:sldId id="352" r:id="rId19"/>
    <p:sldId id="353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7" autoAdjust="0"/>
    <p:restoredTop sz="91366" autoAdjust="0"/>
  </p:normalViewPr>
  <p:slideViewPr>
    <p:cSldViewPr>
      <p:cViewPr>
        <p:scale>
          <a:sx n="98" d="100"/>
          <a:sy n="98" d="100"/>
        </p:scale>
        <p:origin x="1284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84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r>
              <a:rPr lang="en-US" altLang="zh-CN" dirty="0" smtClean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C^2</a:t>
            </a:r>
            <a:r>
              <a:rPr lang="en-US" altLang="zh-CN" baseline="0" dirty="0" smtClean="0">
                <a:solidFill>
                  <a:srgbClr val="800000"/>
                </a:solidFill>
                <a:latin typeface="隶书" pitchFamily="49" charset="-122"/>
                <a:ea typeface="隶书" pitchFamily="49" charset="-122"/>
              </a:rPr>
              <a:t> = a^2+b^2-2abcos y</a:t>
            </a:r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94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29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47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92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3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15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png"/><Relationship Id="rId5" Type="http://schemas.openxmlformats.org/officeDocument/2006/relationships/image" Target="../media/image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300.png"/><Relationship Id="rId3" Type="http://schemas.openxmlformats.org/officeDocument/2006/relationships/image" Target="../media/image36.png"/><Relationship Id="rId7" Type="http://schemas.openxmlformats.org/officeDocument/2006/relationships/image" Target="../media/image350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0.png"/><Relationship Id="rId10" Type="http://schemas.openxmlformats.org/officeDocument/2006/relationships/image" Target="../media/image130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12" Type="http://schemas.openxmlformats.org/officeDocument/2006/relationships/image" Target="../media/image2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20.png"/><Relationship Id="rId5" Type="http://schemas.openxmlformats.org/officeDocument/2006/relationships/image" Target="../media/image290.png"/><Relationship Id="rId10" Type="http://schemas.openxmlformats.org/officeDocument/2006/relationships/image" Target="../media/image210.png"/><Relationship Id="rId4" Type="http://schemas.openxmlformats.org/officeDocument/2006/relationships/image" Target="../media/image38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28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1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6.png"/><Relationship Id="rId1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480.png"/><Relationship Id="rId10" Type="http://schemas.openxmlformats.org/officeDocument/2006/relationships/image" Target="../media/image4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7.pn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0" Type="http://schemas.openxmlformats.org/officeDocument/2006/relationships/image" Target="../media/image59.png"/><Relationship Id="rId4" Type="http://schemas.openxmlformats.org/officeDocument/2006/relationships/image" Target="../media/image52.png"/><Relationship Id="rId9" Type="http://schemas.openxmlformats.org/officeDocument/2006/relationships/image" Target="../media/image58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21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9" Type="http://schemas.openxmlformats.org/officeDocument/2006/relationships/image" Target="../media/image17.png"/><Relationship Id="rId4" Type="http://schemas.openxmlformats.org/officeDocument/2006/relationships/image" Target="../media/image21.pn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0.png"/><Relationship Id="rId4" Type="http://schemas.openxmlformats.org/officeDocument/2006/relationships/image" Target="../media/image14.wmf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6569762" y="4419600"/>
            <a:ext cx="161319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</a:rPr>
              <a:t>如何定义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向量</a:t>
            </a:r>
            <a:r>
              <a:rPr lang="zh-CN" altLang="en-US" sz="2200" dirty="0" smtClean="0">
                <a:solidFill>
                  <a:srgbClr val="FF0000"/>
                </a:solidFill>
              </a:rPr>
              <a:t>大小</a:t>
            </a:r>
            <a:r>
              <a:rPr lang="zh-CN" altLang="en-US" sz="2400" dirty="0" smtClean="0">
                <a:solidFill>
                  <a:srgbClr val="FF0000"/>
                </a:solidFill>
              </a:rPr>
              <a:t>？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84928" y="3886198"/>
                <a:ext cx="716670" cy="207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928" y="3886198"/>
                <a:ext cx="716670" cy="20736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61265" y="3886200"/>
                <a:ext cx="716670" cy="207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265" y="3886200"/>
                <a:ext cx="716670" cy="20736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433940" y="3886199"/>
                <a:ext cx="716670" cy="2073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40" y="3886199"/>
                <a:ext cx="716670" cy="20736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14400"/>
                <a:ext cx="8331961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假设存在</a:t>
                </a:r>
                <a:r>
                  <a:rPr lang="zh-CN" altLang="en-US" sz="2200" dirty="0">
                    <a:ea typeface="微软雅黑" pitchFamily="34" charset="-122"/>
                  </a:rPr>
                  <a:t>一个顶点分别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的三角形。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两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点之间的距离大于等于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三角不等式关系：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14400"/>
                <a:ext cx="8331961" cy="1862048"/>
              </a:xfrm>
              <a:prstGeom prst="rect">
                <a:avLst/>
              </a:prstGeom>
              <a:blipFill rotWithShape="0">
                <a:blip r:embed="rId3"/>
                <a:stretch>
                  <a:fillRect l="-1902" r="-1024" b="-52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3</a:t>
            </a:r>
            <a:r>
              <a:rPr lang="en-US" altLang="zh-CN" kern="0" dirty="0" smtClean="0"/>
              <a:t>.2.1 </a:t>
            </a:r>
            <a:r>
              <a:rPr lang="zh-CN" altLang="en-US" kern="0" dirty="0" smtClean="0"/>
              <a:t>三角不等式</a:t>
            </a:r>
            <a:endParaRPr lang="zh-CN" altLang="en-US" kern="0" dirty="0"/>
          </a:p>
        </p:txBody>
      </p:sp>
      <p:sp>
        <p:nvSpPr>
          <p:cNvPr id="3" name="矩形 2"/>
          <p:cNvSpPr/>
          <p:nvPr/>
        </p:nvSpPr>
        <p:spPr>
          <a:xfrm>
            <a:off x="1143000" y="3519487"/>
            <a:ext cx="55451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即，第三条边的长度不大于另外两边之和。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2438400" y="5867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267200" y="5867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91200" y="4146639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6" name="直接连接符 5"/>
          <p:cNvCxnSpPr>
            <a:stCxn id="8" idx="3"/>
            <a:endCxn id="4" idx="6"/>
          </p:cNvCxnSpPr>
          <p:nvPr/>
        </p:nvCxnSpPr>
        <p:spPr bwMode="auto">
          <a:xfrm flipH="1">
            <a:off x="2514600" y="4211680"/>
            <a:ext cx="3287759" cy="169382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>
            <a:stCxn id="4" idx="6"/>
            <a:endCxn id="7" idx="2"/>
          </p:cNvCxnSpPr>
          <p:nvPr/>
        </p:nvCxnSpPr>
        <p:spPr bwMode="auto">
          <a:xfrm>
            <a:off x="2514600" y="5905500"/>
            <a:ext cx="1752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>
            <a:stCxn id="7" idx="7"/>
            <a:endCxn id="8" idx="3"/>
          </p:cNvCxnSpPr>
          <p:nvPr/>
        </p:nvCxnSpPr>
        <p:spPr bwMode="auto">
          <a:xfrm flipV="1">
            <a:off x="4332241" y="4211680"/>
            <a:ext cx="1470118" cy="166687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94121" y="5982140"/>
                <a:ext cx="1095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21" y="5982140"/>
                <a:ext cx="109517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404837" y="4539555"/>
                <a:ext cx="1078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37" y="4539555"/>
                <a:ext cx="10781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67300" y="5045119"/>
                <a:ext cx="107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5045119"/>
                <a:ext cx="107439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004936" y="5796410"/>
                <a:ext cx="4254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936" y="5796410"/>
                <a:ext cx="4254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302755" y="5794082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55" y="5794082"/>
                <a:ext cx="3676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815435" y="3943748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35" y="3943748"/>
                <a:ext cx="3506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19200" y="2895600"/>
                <a:ext cx="7010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7010400" cy="430887"/>
              </a:xfrm>
              <a:prstGeom prst="rect">
                <a:avLst/>
              </a:prstGeom>
              <a:blipFill rotWithShape="0">
                <a:blip r:embed="rId1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" grpId="0"/>
      <p:bldP spid="4" grpId="0" animBg="1"/>
      <p:bldP spid="7" grpId="0" animBg="1"/>
      <p:bldP spid="8" grpId="0" animBg="1"/>
      <p:bldP spid="17" grpId="0"/>
      <p:bldP spid="18" grpId="0"/>
      <p:bldP spid="19" grpId="0"/>
      <p:bldP spid="20" grpId="0"/>
      <p:bldP spid="21" grpId="0"/>
      <p:bldP spid="2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95051"/>
              </p:ext>
            </p:extLst>
          </p:nvPr>
        </p:nvGraphicFramePr>
        <p:xfrm>
          <a:off x="2213131" y="3200400"/>
          <a:ext cx="4836800" cy="30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00">
                  <a:extLst>
                    <a:ext uri="{9D8B030D-6E8A-4147-A177-3AD203B41FA5}">
                      <a16:colId xmlns:a16="http://schemas.microsoft.com/office/drawing/2014/main" xmlns="" val="1404639718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2190988113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782418497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1286846768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710082824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4050546766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274475512"/>
                    </a:ext>
                  </a:extLst>
                </a:gridCol>
                <a:gridCol w="604600">
                  <a:extLst>
                    <a:ext uri="{9D8B030D-6E8A-4147-A177-3AD203B41FA5}">
                      <a16:colId xmlns:a16="http://schemas.microsoft.com/office/drawing/2014/main" xmlns="" val="1011567915"/>
                    </a:ext>
                  </a:extLst>
                </a:gridCol>
              </a:tblGrid>
              <a:tr h="604600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6996076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5289222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5483270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459328"/>
                  </a:ext>
                </a:extLst>
              </a:tr>
              <a:tr h="6046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7753" marR="87753" marT="43877" marB="43877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77728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2299" y="798513"/>
                <a:ext cx="8432163" cy="1297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分别为两个实体的特征向量，那么它们的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特征距离</a:t>
                </a:r>
                <a:r>
                  <a:rPr lang="en-US" altLang="zh-CN" sz="2200" dirty="0" smtClean="0">
                    <a:ea typeface="微软雅黑" pitchFamily="34" charset="-122"/>
                  </a:rPr>
                  <a:t>(feature distance)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200" b="1" baseline="-250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𝟐</m:t>
                    </m:r>
                    <m:r>
                      <a:rPr lang="en-US" altLang="zh-CN" sz="2200" b="1" i="1" baseline="-2500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给定向量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和一个组向量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299" y="798513"/>
                <a:ext cx="8432163" cy="129798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4695" b="-93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3.2.2 </a:t>
            </a:r>
            <a:r>
              <a:rPr lang="zh-CN" altLang="en-US" kern="0" dirty="0" smtClean="0"/>
              <a:t>特征距离和最近邻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14400" y="2667000"/>
                <a:ext cx="46855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b="1" dirty="0">
                    <a:ea typeface="微软雅黑" pitchFamily="34" charset="-122"/>
                  </a:rPr>
                  <a:t>最近邻</a:t>
                </a:r>
                <a:r>
                  <a:rPr lang="en-US" altLang="zh-CN" sz="2200" dirty="0">
                    <a:ea typeface="微软雅黑" pitchFamily="34" charset="-122"/>
                  </a:rPr>
                  <a:t>(nearest neighbor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67000"/>
                <a:ext cx="4685578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691" t="-12857" r="-910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329376"/>
              </p:ext>
            </p:extLst>
          </p:nvPr>
        </p:nvGraphicFramePr>
        <p:xfrm>
          <a:off x="2735263" y="2085975"/>
          <a:ext cx="37925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6" imgW="1942920" imgH="291960" progId="Equation.DSMT4">
                  <p:embed/>
                </p:oleObj>
              </mc:Choice>
              <mc:Fallback>
                <p:oleObj name="Equation" r:id="rId6" imgW="1942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5263" y="2085975"/>
                        <a:ext cx="379253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743200" y="4343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572000" y="49530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352800" y="55626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400800" y="43434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5791200" y="5562600"/>
            <a:ext cx="76200" cy="7620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38600" y="4343400"/>
            <a:ext cx="76200" cy="76200"/>
          </a:xfrm>
          <a:prstGeom prst="rect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8" name="直接连接符 7"/>
          <p:cNvCxnSpPr>
            <a:endCxn id="20" idx="1"/>
          </p:cNvCxnSpPr>
          <p:nvPr/>
        </p:nvCxnSpPr>
        <p:spPr bwMode="auto">
          <a:xfrm>
            <a:off x="4114800" y="4419600"/>
            <a:ext cx="468359" cy="54455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30807" y="398522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07" y="3985227"/>
                <a:ext cx="36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29726" y="5638800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26" y="5638800"/>
                <a:ext cx="446148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73652" y="5561661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652" y="5561661"/>
                <a:ext cx="45147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538472" y="4948428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472" y="4948428"/>
                <a:ext cx="45147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417689" y="4234934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689" y="4234934"/>
                <a:ext cx="45147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962400" y="3104020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20"/>
                <a:ext cx="451470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778743" y="4307307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743" y="4307307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 bwMode="auto">
          <a:xfrm>
            <a:off x="4343400" y="4648200"/>
            <a:ext cx="685800" cy="7620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7" grpId="0" animBg="1"/>
      <p:bldP spid="20" grpId="0" animBg="1"/>
      <p:bldP spid="22" grpId="0" animBg="1"/>
      <p:bldP spid="23" grpId="0" animBg="1"/>
      <p:bldP spid="25" grpId="0" animBg="1"/>
      <p:bldP spid="6" grpId="0" animBg="1"/>
      <p:bldP spid="11" grpId="0"/>
      <p:bldP spid="12" grpId="0"/>
      <p:bldP spid="13" grpId="0"/>
      <p:bldP spid="14" grpId="0"/>
      <p:bldP spid="30" grpId="0"/>
      <p:bldP spid="31" grpId="0"/>
      <p:bldP spid="32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926800"/>
                <a:ext cx="8386011" cy="2162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定义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标准差</a:t>
                </a:r>
                <a:r>
                  <a:rPr lang="zh-CN" altLang="en-US" sz="2200" dirty="0" smtClean="0">
                    <a:ea typeface="微软雅黑" pitchFamily="34" charset="-122"/>
                  </a:rPr>
                  <a:t>是算术平均值的</a:t>
                </a:r>
                <a:r>
                  <a:rPr lang="zh-CN" altLang="en-US" sz="2200" dirty="0">
                    <a:ea typeface="微软雅黑" pitchFamily="34" charset="-122"/>
                  </a:rPr>
                  <a:t>算术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平方根，通常希腊字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表示。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其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平均值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为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去均值</a:t>
                </a:r>
                <a:r>
                  <a:rPr lang="en-US" altLang="zh-CN" sz="2200" dirty="0" smtClean="0">
                    <a:ea typeface="微软雅黑" pitchFamily="34" charset="-122"/>
                  </a:rPr>
                  <a:t>(de-</a:t>
                </a:r>
                <a:r>
                  <a:rPr lang="en-US" altLang="zh-CN" sz="2200" dirty="0" err="1" smtClean="0">
                    <a:ea typeface="微软雅黑" pitchFamily="34" charset="-122"/>
                  </a:rPr>
                  <a:t>meaned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的标准差可以表示为：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926800"/>
                <a:ext cx="8386011" cy="2162259"/>
              </a:xfrm>
              <a:prstGeom prst="rect">
                <a:avLst/>
              </a:prstGeom>
              <a:blipFill rotWithShape="0">
                <a:blip r:embed="rId3"/>
                <a:stretch>
                  <a:fillRect l="-1890" t="-3944" b="-70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3.3 </a:t>
            </a:r>
            <a:r>
              <a:rPr lang="zh-CN" altLang="en-US" kern="0" dirty="0" smtClean="0"/>
              <a:t>标准差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4360783"/>
                <a:ext cx="6215484" cy="135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𝒔𝒕𝒅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表示数据元素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变化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程度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对于常数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200" dirty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𝒔𝒕𝒅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一个基本公式：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4360783"/>
                <a:ext cx="6215484" cy="1357359"/>
              </a:xfrm>
              <a:prstGeom prst="rect">
                <a:avLst/>
              </a:prstGeom>
              <a:blipFill rotWithShape="0">
                <a:blip r:embed="rId5"/>
                <a:stretch>
                  <a:fillRect l="-2552" t="-5830" r="-589" b="-116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705600" y="59436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课后作业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05000" y="3276600"/>
                <a:ext cx="4831644" cy="835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𝑠𝑡𝑑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𝑟𝑚𝑠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2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zh-CN" altLang="en-US" sz="2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276600"/>
                <a:ext cx="4831644" cy="8352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05000" y="5867400"/>
                <a:ext cx="39314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𝑟𝑚𝑠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𝑎𝑣𝑔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𝑠𝑡𝑑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867400"/>
                <a:ext cx="3931461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3.3.1 </a:t>
            </a:r>
            <a:r>
              <a:rPr lang="zh-CN" altLang="en-US" kern="0" dirty="0" smtClean="0"/>
              <a:t>风险</a:t>
            </a:r>
            <a:r>
              <a:rPr lang="en-US" altLang="zh-CN" kern="0" dirty="0" smtClean="0"/>
              <a:t>-</a:t>
            </a:r>
            <a:r>
              <a:rPr lang="zh-CN" altLang="en-US" kern="0" dirty="0" smtClean="0"/>
              <a:t>回报图例子</a:t>
            </a:r>
            <a:endParaRPr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2048161" cy="1571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49" y="2209800"/>
            <a:ext cx="2019582" cy="1600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19" y="2200273"/>
            <a:ext cx="1991003" cy="15813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22" y="2209800"/>
            <a:ext cx="2019582" cy="1609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740" y="4361791"/>
            <a:ext cx="2295525" cy="19936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88340" y="40905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Calibri" pitchFamily="34" charset="0"/>
              </a:rPr>
              <a:t>（平均）回报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97401" y="6001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Calibri" pitchFamily="34" charset="0"/>
              </a:rPr>
              <a:t>风险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401782" y="1076200"/>
                <a:ext cx="8808758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假设给出四个不同时期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的投资情况：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纵坐标为回报：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𝒂𝒗𝒈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ea typeface="微软雅黑" pitchFamily="34" charset="-122"/>
                  </a:rPr>
                  <a:t>是该段时期的平均回报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，横坐标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时间。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82" y="1076200"/>
                <a:ext cx="8808758" cy="892552"/>
              </a:xfrm>
              <a:prstGeom prst="rect">
                <a:avLst/>
              </a:prstGeom>
              <a:blipFill rotWithShape="0">
                <a:blip r:embed="rId8"/>
                <a:stretch>
                  <a:fillRect l="-1799" t="-10274" b="-198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229355" y="6309327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风险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回报图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5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6794809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两个非零向量</a:t>
                </a:r>
                <a14:m>
                  <m:oMath xmlns:m="http://schemas.openxmlformats.org/officeDocument/2006/math"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之间的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角</a:t>
                </a:r>
                <a:r>
                  <a:rPr lang="en-US" altLang="zh-CN" sz="2200" dirty="0" smtClean="0">
                    <a:ea typeface="微软雅黑" pitchFamily="34" charset="-122"/>
                  </a:rPr>
                  <a:t>(angle)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定义为如下形式：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6794809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332" r="-1704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 </a:t>
            </a:r>
            <a:r>
              <a:rPr lang="zh-CN" altLang="en-US" kern="0" dirty="0" smtClean="0"/>
              <a:t>角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2997369"/>
                <a:ext cx="4927439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0,</m:t>
                        </m:r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，且满足：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997369"/>
                <a:ext cx="4927439" cy="507831"/>
              </a:xfrm>
              <a:prstGeom prst="rect">
                <a:avLst/>
              </a:prstGeom>
              <a:blipFill>
                <a:blip r:embed="rId7"/>
                <a:stretch>
                  <a:fillRect l="-3218" r="-2723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676265"/>
            <a:ext cx="792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在二</a:t>
            </a:r>
            <a:r>
              <a:rPr lang="zh-CN" altLang="en-US" sz="2200" dirty="0">
                <a:ea typeface="微软雅黑" pitchFamily="34" charset="-122"/>
              </a:rPr>
              <a:t>维和三维</a:t>
            </a:r>
            <a:r>
              <a:rPr lang="zh-CN" altLang="en-US" sz="2200" dirty="0" smtClean="0">
                <a:ea typeface="微软雅黑" pitchFamily="34" charset="-122"/>
              </a:rPr>
              <a:t>向量之中，这里的角与普通角度</a:t>
            </a:r>
            <a:r>
              <a:rPr lang="en-US" altLang="zh-CN" sz="2200" dirty="0" smtClean="0">
                <a:ea typeface="微软雅黑" pitchFamily="34" charset="-122"/>
              </a:rPr>
              <a:t>(ordinary angle)</a:t>
            </a:r>
            <a:r>
              <a:rPr lang="zh-CN" altLang="en-US" sz="2200" dirty="0" smtClean="0">
                <a:ea typeface="微软雅黑" pitchFamily="34" charset="-122"/>
              </a:rPr>
              <a:t>是一致的。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13103" y="2078837"/>
            <a:ext cx="1711748" cy="861212"/>
            <a:chOff x="6985690" y="5431637"/>
            <a:chExt cx="1711748" cy="861212"/>
          </a:xfrm>
        </p:grpSpPr>
        <p:cxnSp>
          <p:nvCxnSpPr>
            <p:cNvPr id="9" name="直接箭头连接符 8"/>
            <p:cNvCxnSpPr>
              <a:stCxn id="11" idx="7"/>
            </p:cNvCxnSpPr>
            <p:nvPr/>
          </p:nvCxnSpPr>
          <p:spPr bwMode="auto">
            <a:xfrm flipV="1">
              <a:off x="7771879" y="5453439"/>
              <a:ext cx="925559" cy="774369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0" name="直接箭头连接符 9"/>
            <p:cNvCxnSpPr>
              <a:stCxn id="11" idx="1"/>
            </p:cNvCxnSpPr>
            <p:nvPr/>
          </p:nvCxnSpPr>
          <p:spPr bwMode="auto">
            <a:xfrm flipH="1" flipV="1">
              <a:off x="6985690" y="5431637"/>
              <a:ext cx="732307" cy="796171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1" name="椭圆 10"/>
            <p:cNvSpPr/>
            <p:nvPr/>
          </p:nvSpPr>
          <p:spPr bwMode="auto">
            <a:xfrm>
              <a:off x="7706838" y="62166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60200" y="2152119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200" y="2152119"/>
                <a:ext cx="3714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713518" y="210906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81200" y="1828800"/>
                <a:ext cx="4118563" cy="929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arccos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828800"/>
                <a:ext cx="4118563" cy="92987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57400" y="3886200"/>
                <a:ext cx="408688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∠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86200"/>
                <a:ext cx="4086888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弧形 22"/>
          <p:cNvSpPr/>
          <p:nvPr/>
        </p:nvSpPr>
        <p:spPr bwMode="auto">
          <a:xfrm>
            <a:off x="7231648" y="2643769"/>
            <a:ext cx="269092" cy="440160"/>
          </a:xfrm>
          <a:prstGeom prst="arc">
            <a:avLst>
              <a:gd name="adj1" fmla="val 13266160"/>
              <a:gd name="adj2" fmla="val 19547595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6613103" y="2078837"/>
            <a:ext cx="1705105" cy="21803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lgDash"/>
            <a:round/>
            <a:headEnd type="none" w="med" len="med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7054545" y="1722443"/>
                <a:ext cx="777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545" y="1722443"/>
                <a:ext cx="77726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7216389" y="288195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89" y="2881952"/>
                <a:ext cx="365806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7" grpId="0" build="p"/>
      <p:bldP spid="1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14400"/>
                <a:ext cx="6933501" cy="3893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𝜃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=90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为正交，写作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为同向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的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200" b="1" dirty="0" smtClean="0">
                    <a:ea typeface="微软雅黑" pitchFamily="34" charset="-122"/>
                  </a:rPr>
                  <a:t>。</a:t>
                </a:r>
                <a:endParaRPr lang="en-US" altLang="zh-CN" sz="2200" b="1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𝜋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18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为反向的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200" b="1" dirty="0">
                    <a:ea typeface="微软雅黑" pitchFamily="34" charset="-122"/>
                  </a:rPr>
                  <a:t>。</a:t>
                </a:r>
                <a:endParaRPr lang="en-US" altLang="zh-CN" sz="2200" b="1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=90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成锐角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𝜃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type m:val="li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=90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成钝角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14400"/>
                <a:ext cx="6933501" cy="3893630"/>
              </a:xfrm>
              <a:prstGeom prst="rect">
                <a:avLst/>
              </a:prstGeom>
              <a:blipFill rotWithShape="0">
                <a:blip r:embed="rId3"/>
                <a:stretch>
                  <a:fillRect l="-2287" r="-1583" b="-194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3.4.1 </a:t>
            </a:r>
            <a:r>
              <a:rPr lang="zh-CN" altLang="en-US" kern="0" dirty="0" smtClean="0"/>
              <a:t>角的分类</a:t>
            </a:r>
            <a:endParaRPr lang="zh-CN" altLang="en-US" kern="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280783" y="5299264"/>
            <a:ext cx="1219200" cy="990600"/>
            <a:chOff x="280783" y="5299264"/>
            <a:chExt cx="1219200" cy="990600"/>
          </a:xfrm>
        </p:grpSpPr>
        <p:cxnSp>
          <p:nvCxnSpPr>
            <p:cNvPr id="6" name="直接箭头连接符 5"/>
            <p:cNvCxnSpPr>
              <a:stCxn id="4" idx="7"/>
            </p:cNvCxnSpPr>
            <p:nvPr/>
          </p:nvCxnSpPr>
          <p:spPr bwMode="auto">
            <a:xfrm flipV="1">
              <a:off x="1107824" y="5908865"/>
              <a:ext cx="392159" cy="31595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9" name="直接箭头连接符 8"/>
            <p:cNvCxnSpPr>
              <a:stCxn id="4" idx="1"/>
            </p:cNvCxnSpPr>
            <p:nvPr/>
          </p:nvCxnSpPr>
          <p:spPr bwMode="auto">
            <a:xfrm flipH="1" flipV="1">
              <a:off x="280783" y="5299264"/>
              <a:ext cx="773159" cy="92555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" name="椭圆 3"/>
            <p:cNvSpPr/>
            <p:nvPr/>
          </p:nvSpPr>
          <p:spPr bwMode="auto">
            <a:xfrm>
              <a:off x="1042783" y="6213664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48016" y="5473700"/>
            <a:ext cx="990600" cy="806449"/>
            <a:chOff x="2448016" y="5473700"/>
            <a:chExt cx="990600" cy="806449"/>
          </a:xfrm>
        </p:grpSpPr>
        <p:cxnSp>
          <p:nvCxnSpPr>
            <p:cNvPr id="16" name="直接箭头连接符 15"/>
            <p:cNvCxnSpPr>
              <a:stCxn id="18" idx="7"/>
            </p:cNvCxnSpPr>
            <p:nvPr/>
          </p:nvCxnSpPr>
          <p:spPr bwMode="auto">
            <a:xfrm flipV="1">
              <a:off x="2513057" y="54737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" name="直接箭头连接符 16"/>
            <p:cNvCxnSpPr>
              <a:stCxn id="18" idx="7"/>
            </p:cNvCxnSpPr>
            <p:nvPr/>
          </p:nvCxnSpPr>
          <p:spPr bwMode="auto">
            <a:xfrm flipV="1">
              <a:off x="2513057" y="5715000"/>
              <a:ext cx="611143" cy="500108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2448016" y="62039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86200" y="4977306"/>
            <a:ext cx="1371600" cy="1194894"/>
            <a:chOff x="3886200" y="4977306"/>
            <a:chExt cx="1371600" cy="1194894"/>
          </a:xfrm>
        </p:grpSpPr>
        <p:cxnSp>
          <p:nvCxnSpPr>
            <p:cNvPr id="24" name="直接箭头连接符 23"/>
            <p:cNvCxnSpPr>
              <a:stCxn id="27" idx="7"/>
            </p:cNvCxnSpPr>
            <p:nvPr/>
          </p:nvCxnSpPr>
          <p:spPr bwMode="auto">
            <a:xfrm flipV="1">
              <a:off x="4800600" y="4977306"/>
              <a:ext cx="457200" cy="3840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" name="直接箭头连接符 24"/>
            <p:cNvCxnSpPr>
              <a:stCxn id="27" idx="3"/>
            </p:cNvCxnSpPr>
            <p:nvPr/>
          </p:nvCxnSpPr>
          <p:spPr bwMode="auto">
            <a:xfrm flipH="1">
              <a:off x="3886200" y="5415196"/>
              <a:ext cx="860518" cy="75700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7" name="椭圆 26"/>
            <p:cNvSpPr/>
            <p:nvPr/>
          </p:nvSpPr>
          <p:spPr bwMode="auto">
            <a:xfrm>
              <a:off x="4735559" y="5350155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92005" y="5486400"/>
            <a:ext cx="990600" cy="806449"/>
            <a:chOff x="5692005" y="5486400"/>
            <a:chExt cx="990600" cy="806449"/>
          </a:xfrm>
        </p:grpSpPr>
        <p:cxnSp>
          <p:nvCxnSpPr>
            <p:cNvPr id="38" name="直接箭头连接符 37"/>
            <p:cNvCxnSpPr>
              <a:stCxn id="40" idx="7"/>
            </p:cNvCxnSpPr>
            <p:nvPr/>
          </p:nvCxnSpPr>
          <p:spPr bwMode="auto">
            <a:xfrm flipV="1">
              <a:off x="5757046" y="54864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9" name="直接箭头连接符 38"/>
            <p:cNvCxnSpPr>
              <a:stCxn id="40" idx="7"/>
            </p:cNvCxnSpPr>
            <p:nvPr/>
          </p:nvCxnSpPr>
          <p:spPr bwMode="auto">
            <a:xfrm flipV="1">
              <a:off x="5757046" y="5486400"/>
              <a:ext cx="186554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0" name="椭圆 39"/>
            <p:cNvSpPr/>
            <p:nvPr/>
          </p:nvSpPr>
          <p:spPr bwMode="auto">
            <a:xfrm>
              <a:off x="5692005" y="62166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54387" y="5486400"/>
            <a:ext cx="1543051" cy="806449"/>
            <a:chOff x="7154387" y="5486400"/>
            <a:chExt cx="1543051" cy="806449"/>
          </a:xfrm>
        </p:grpSpPr>
        <p:cxnSp>
          <p:nvCxnSpPr>
            <p:cNvPr id="43" name="直接箭头连接符 42"/>
            <p:cNvCxnSpPr>
              <a:stCxn id="45" idx="7"/>
            </p:cNvCxnSpPr>
            <p:nvPr/>
          </p:nvCxnSpPr>
          <p:spPr bwMode="auto">
            <a:xfrm flipV="1">
              <a:off x="7771879" y="5486400"/>
              <a:ext cx="925559" cy="74140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4" name="直接箭头连接符 43"/>
            <p:cNvCxnSpPr>
              <a:stCxn id="45" idx="1"/>
            </p:cNvCxnSpPr>
            <p:nvPr/>
          </p:nvCxnSpPr>
          <p:spPr bwMode="auto">
            <a:xfrm flipH="1" flipV="1">
              <a:off x="7154387" y="5941968"/>
              <a:ext cx="563610" cy="28584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5" name="椭圆 44"/>
            <p:cNvSpPr/>
            <p:nvPr/>
          </p:nvSpPr>
          <p:spPr bwMode="auto">
            <a:xfrm>
              <a:off x="7706838" y="6216649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295400"/>
                <a:ext cx="76962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pt-BR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 b</a:t>
                </a:r>
                <a:r>
                  <a:rPr lang="zh-CN" altLang="en-US" sz="2200" dirty="0" smtClean="0">
                    <a:ea typeface="微软雅黑" pitchFamily="34" charset="-122"/>
                  </a:rPr>
                  <a:t>都在</a:t>
                </a:r>
                <a:r>
                  <a:rPr lang="zh-CN" altLang="en-US" sz="2200" dirty="0">
                    <a:ea typeface="微软雅黑" pitchFamily="34" charset="-122"/>
                  </a:rPr>
                  <a:t>半径为</a:t>
                </a:r>
                <a:r>
                  <a:rPr lang="en-US" altLang="zh-CN" sz="2200" dirty="0">
                    <a:ea typeface="微软雅黑" pitchFamily="34" charset="-122"/>
                  </a:rPr>
                  <a:t>R</a:t>
                </a:r>
                <a:r>
                  <a:rPr lang="zh-CN" altLang="en-US" sz="2200" dirty="0">
                    <a:ea typeface="微软雅黑" pitchFamily="34" charset="-122"/>
                  </a:rPr>
                  <a:t>的球面上，沿球面的距离为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95400"/>
                <a:ext cx="7696200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059" r="-950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3.4.1 </a:t>
            </a:r>
            <a:r>
              <a:rPr lang="zh-CN" altLang="en-US" kern="0" dirty="0" smtClean="0"/>
              <a:t>球面距离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7" y="2438400"/>
            <a:ext cx="34766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11728" y="890929"/>
            <a:ext cx="7924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给定向量</a:t>
            </a:r>
            <a:r>
              <a:rPr lang="en-US" altLang="zh-CN" sz="2200" dirty="0" smtClean="0">
                <a:ea typeface="微软雅黑" pitchFamily="34" charset="-122"/>
              </a:rPr>
              <a:t>a</a:t>
            </a:r>
            <a:r>
              <a:rPr lang="zh-CN" altLang="en-US" sz="2200" dirty="0" smtClean="0">
                <a:ea typeface="微软雅黑" pitchFamily="34" charset="-122"/>
              </a:rPr>
              <a:t>和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，其去均值向量为：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3.4.2 </a:t>
            </a:r>
            <a:r>
              <a:rPr lang="zh-CN" altLang="en-US" kern="0" dirty="0" smtClean="0"/>
              <a:t>相关系数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304801" y="2141900"/>
                <a:ext cx="7924800" cy="46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</m:acc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acc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下，</a:t>
                </a:r>
                <a:r>
                  <a:rPr lang="en-US" altLang="zh-CN" sz="2200" dirty="0" smtClean="0"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的相关系数为：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1" y="2141900"/>
                <a:ext cx="7924800" cy="464230"/>
              </a:xfrm>
              <a:prstGeom prst="rect">
                <a:avLst/>
              </a:prstGeom>
              <a:blipFill>
                <a:blip r:embed="rId6"/>
                <a:stretch>
                  <a:fillRect l="-2000" b="-350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304801" y="3880930"/>
                <a:ext cx="8229600" cy="2672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是不相关的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.8(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左右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高度正相关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0.8(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左右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：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和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高度负相关。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高度相关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指的是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通常都</a:t>
                </a:r>
                <a:r>
                  <a:rPr lang="zh-CN" altLang="en-US" sz="2200" dirty="0" smtClean="0">
                    <a:ea typeface="微软雅黑" pitchFamily="34" charset="-122"/>
                  </a:rPr>
                  <a:t>在它们两者的</a:t>
                </a:r>
                <a:r>
                  <a:rPr lang="zh-CN" altLang="en-US" sz="2200" dirty="0">
                    <a:ea typeface="微软雅黑" pitchFamily="34" charset="-122"/>
                  </a:rPr>
                  <a:t>平均值之上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之下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1" y="3880930"/>
                <a:ext cx="8229600" cy="2672270"/>
              </a:xfrm>
              <a:prstGeom prst="rect">
                <a:avLst/>
              </a:prstGeom>
              <a:blipFill rotWithShape="0">
                <a:blip r:embed="rId7"/>
                <a:stretch>
                  <a:fillRect l="-1926" b="-34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29000" y="2743200"/>
                <a:ext cx="1957652" cy="946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743200"/>
                <a:ext cx="1957652" cy="9461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81200" y="1524000"/>
                <a:ext cx="5249579" cy="446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𝑎𝑣𝑔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1,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𝑎𝑣𝑔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24000"/>
                <a:ext cx="5249579" cy="446020"/>
              </a:xfrm>
              <a:prstGeom prst="rect">
                <a:avLst/>
              </a:prstGeom>
              <a:blipFill rotWithShape="0">
                <a:blip r:embed="rId11"/>
                <a:stretch>
                  <a:fillRect t="-684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7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3.5.3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28725"/>
            <a:ext cx="1647825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143000"/>
            <a:ext cx="1628775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50" y="1143000"/>
            <a:ext cx="1666875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" y="3080265"/>
            <a:ext cx="1628775" cy="13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525" y="3110241"/>
            <a:ext cx="1619250" cy="1428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549" y="3110241"/>
            <a:ext cx="1666875" cy="1438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4922280"/>
            <a:ext cx="1619250" cy="1390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6999" y="4888757"/>
            <a:ext cx="1628775" cy="1419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123" y="4924259"/>
            <a:ext cx="1609725" cy="144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967847" y="1621779"/>
                <a:ext cx="1446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97%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847" y="1621779"/>
                <a:ext cx="1446230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853232" y="3566581"/>
                <a:ext cx="16754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−99%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232" y="3566581"/>
                <a:ext cx="1675459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934197" y="5554901"/>
                <a:ext cx="150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7" y="5554901"/>
                <a:ext cx="1508746" cy="461665"/>
              </a:xfrm>
              <a:prstGeom prst="rect">
                <a:avLst/>
              </a:prstGeom>
              <a:blipFill>
                <a:blip r:embed="rId1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08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3.4.3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1" y="1066800"/>
            <a:ext cx="8229600" cy="470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高度相关的向量：</a:t>
            </a:r>
            <a:endParaRPr lang="en-US" altLang="zh-CN" sz="2200" dirty="0" smtClean="0"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邻近地区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的降雨时间序列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类型密切相关文档的单词计数向量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同行业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中类似公司的日收益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比较不相关的</a:t>
            </a:r>
            <a:r>
              <a:rPr lang="zh-CN" altLang="en-US" sz="2200" dirty="0">
                <a:ea typeface="微软雅黑" pitchFamily="34" charset="-122"/>
              </a:rPr>
              <a:t>向量：</a:t>
            </a:r>
            <a:endParaRPr lang="en-US" altLang="zh-CN" sz="2200" dirty="0"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无关的向量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音频信号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(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比如，在多轨录音中的不同轨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dirty="0" smtClean="0">
              <a:solidFill>
                <a:srgbClr val="000000"/>
              </a:solidFill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负相关</a:t>
            </a:r>
            <a:r>
              <a:rPr lang="zh-CN" altLang="en-US" sz="2200" dirty="0">
                <a:ea typeface="微软雅黑" pitchFamily="34" charset="-122"/>
              </a:rPr>
              <a:t>的向量：</a:t>
            </a:r>
            <a:endParaRPr lang="en-US" altLang="zh-CN" sz="2200" dirty="0"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深圳与墨尔本的每天气温变化</a:t>
            </a:r>
            <a:r>
              <a:rPr lang="zh-CN" altLang="en-US" sz="22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4578" name="Picture 2" descr="https://ss0.bdstatic.com/70cFvHSh_Q1YnxGkpoWK1HF6hhy/it/u=3803893893,4084923565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4353"/>
            <a:ext cx="2133600" cy="142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timgsa.baidu.com/timg?image&amp;quality=80&amp;size=b9999_10000&amp;sec=1595681321717&amp;di=3491821cd2f18db1e70a524fdfe5cd62&amp;imgtype=0&amp;src=http%3A%2F%2Fwww.jinxi88.com%2Fstatic%2Fuploads%2F20181119%2Fdbe4f1372291c92bc5cb182ebd04ea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2640760" cy="171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715000" y="5562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P64 3.3 3.4 3.5 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614025" cy="4198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向量范数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(vector norm)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向量空间中存在一个函数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→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，且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    满足以下条件：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>
                    <a:solidFill>
                      <a:srgbClr val="000000"/>
                    </a:solidFill>
                    <a:ea typeface="微软雅黑" pitchFamily="34" charset="-122"/>
                  </a:rPr>
                  <a:t>齐次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性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;</m:t>
                    </m:r>
                  </m:oMath>
                </a14:m>
                <a:endParaRPr lang="en-US" altLang="zh-CN" sz="2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solidFill>
                      <a:srgbClr val="000000"/>
                    </a:solidFill>
                    <a:ea typeface="微软雅黑" pitchFamily="34" charset="-122"/>
                  </a:rPr>
                  <a:t>三角不等式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𝒚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𝒚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;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非负性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zh-CN" alt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𝒙</m:t>
                        </m:r>
                      </m:e>
                    </m:d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⇔</m:t>
                    </m:r>
                  </m:oMath>
                </a14:m>
                <a:r>
                  <a:rPr lang="en-US" altLang="zh-CN" sz="2200" b="1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;</a:t>
                </a: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则称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为向量范数。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有许多范数：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范数（曼哈顿范数，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 Manhattan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norm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）：</a:t>
                </a:r>
                <a:endParaRPr lang="en-US" altLang="zh-CN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+…+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614025" cy="4198072"/>
              </a:xfrm>
              <a:prstGeom prst="rect">
                <a:avLst/>
              </a:prstGeom>
              <a:blipFill rotWithShape="0">
                <a:blip r:embed="rId4"/>
                <a:stretch>
                  <a:fillRect l="-1840" t="-2177" r="-991" b="-24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7590"/>
              </p:ext>
            </p:extLst>
          </p:nvPr>
        </p:nvGraphicFramePr>
        <p:xfrm>
          <a:off x="5638800" y="4648200"/>
          <a:ext cx="21320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6" name="Equation" r:id="rId5" imgW="1041120" imgH="228600" progId="Equation.DSMT4">
                  <p:embed/>
                </p:oleObj>
              </mc:Choice>
              <mc:Fallback>
                <p:oleObj name="Equation" r:id="rId5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4648200"/>
                        <a:ext cx="21320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1000" y="5257800"/>
                <a:ext cx="74676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57800"/>
                <a:ext cx="7467600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800" y="5791200"/>
                <a:ext cx="8610600" cy="761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91200"/>
                <a:ext cx="8610600" cy="761619"/>
              </a:xfrm>
              <a:prstGeom prst="rect">
                <a:avLst/>
              </a:prstGeom>
              <a:blipFill rotWithShape="0">
                <a:blip r:embed="rId8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400800" y="3816011"/>
                <a:ext cx="1212511" cy="911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Arial" pitchFamily="34" charset="0"/>
                        </a:rPr>
                        <m:t>𝒙</m:t>
                      </m:r>
                      <m:r>
                        <a:rPr lang="en-US" altLang="zh-CN" sz="20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816011"/>
                <a:ext cx="1212511" cy="9114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6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7848600" cy="1460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常用的范数：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范数（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欧几里得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范数，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Euclidean norm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）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200" i="1" kern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𝑥</m:t>
                                </m:r>
                                <m:r>
                                  <a:rPr lang="en-US" altLang="zh-CN" sz="220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,</m:t>
                                </m:r>
                                <m:r>
                                  <a:rPr lang="en-US" altLang="zh-CN" sz="220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20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7848600" cy="1460272"/>
              </a:xfrm>
              <a:prstGeom prst="rect">
                <a:avLst/>
              </a:prstGeom>
              <a:blipFill rotWithShape="0">
                <a:blip r:embed="rId3"/>
                <a:stretch>
                  <a:fillRect l="-2020" t="-6276" b="-71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304800" y="2743200"/>
            <a:ext cx="26725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柯西</a:t>
            </a:r>
            <a:r>
              <a:rPr lang="en-US" altLang="zh-CN" sz="2200" dirty="0">
                <a:ea typeface="微软雅黑" pitchFamily="34" charset="-122"/>
              </a:rPr>
              <a:t>—</a:t>
            </a:r>
            <a:r>
              <a:rPr lang="zh-CN" altLang="en-US" sz="2200" dirty="0">
                <a:ea typeface="微软雅黑" pitchFamily="34" charset="-122"/>
              </a:rPr>
              <a:t>施瓦茨不等式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66800" y="3352800"/>
                <a:ext cx="4734116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352800"/>
                <a:ext cx="4734116" cy="466666"/>
              </a:xfrm>
              <a:prstGeom prst="rect">
                <a:avLst/>
              </a:prstGeom>
              <a:blipFill rotWithShape="0"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5800" y="3962400"/>
                <a:ext cx="6858000" cy="627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62400"/>
                <a:ext cx="6858000" cy="6273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6559" y="4759676"/>
                <a:ext cx="8967904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9" y="4759676"/>
                <a:ext cx="8967904" cy="8272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05000" y="5802432"/>
                <a:ext cx="34924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802432"/>
                <a:ext cx="349249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7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2" grpId="0"/>
      <p:bldP spid="3" grpId="0"/>
      <p:bldP spid="4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7848600" cy="2037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常用的</a:t>
                </a:r>
                <a:r>
                  <a:rPr lang="zh-CN" altLang="en-US" sz="2200" dirty="0" smtClean="0">
                    <a:ea typeface="微软雅黑" pitchFamily="34" charset="-122"/>
                  </a:rPr>
                  <a:t>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p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lvl="1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</a:pPr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</a:t>
                </a:r>
                <a:r>
                  <a:rPr lang="en-US" altLang="zh-CN" sz="2200" b="1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 smtClean="0">
                    <a:solidFill>
                      <a:srgbClr val="000000"/>
                    </a:solidFill>
                    <a:ea typeface="微软雅黑" pitchFamily="34" charset="-122"/>
                  </a:rPr>
                  <a:t>2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 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ea typeface="微软雅黑" pitchFamily="34" charset="-122"/>
                    <a:cs typeface="Arial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baseline="-25000" dirty="0">
                    <a:solidFill>
                      <a:srgbClr val="000000"/>
                    </a:solidFill>
                    <a:ea typeface="微软雅黑" pitchFamily="34" charset="-122"/>
                  </a:rPr>
                  <a:t>p</a:t>
                </a:r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范数的特例。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7848600" cy="2037417"/>
              </a:xfrm>
              <a:prstGeom prst="rect">
                <a:avLst/>
              </a:prstGeom>
              <a:blipFill rotWithShape="0">
                <a:blip r:embed="rId4"/>
                <a:stretch>
                  <a:fillRect l="-2020" t="-4491" b="-59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0" y="3405187"/>
            <a:ext cx="784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err="1" smtClean="0">
                <a:latin typeface="Arial Rounded MT Bold" panose="020F0704030504030204" pitchFamily="34" charset="0"/>
                <a:ea typeface="微软雅黑" pitchFamily="34" charset="-122"/>
              </a:rPr>
              <a:t>Minkowshi</a:t>
            </a:r>
            <a:r>
              <a:rPr lang="zh-CN" altLang="en-US" sz="2200" dirty="0" smtClean="0">
                <a:ea typeface="微软雅黑" pitchFamily="34" charset="-122"/>
              </a:rPr>
              <a:t>不等式：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81000" y="5005387"/>
            <a:ext cx="784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 err="1"/>
              <a:t>Hölder</a:t>
            </a:r>
            <a:r>
              <a:rPr lang="zh-CN" altLang="en-US" sz="2200" dirty="0" smtClean="0"/>
              <a:t>不等式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3400" y="3810000"/>
                <a:ext cx="7391400" cy="956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≥1,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0"/>
                <a:ext cx="7391400" cy="9560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9600" y="5410200"/>
                <a:ext cx="7315200" cy="921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=1,1&lt;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&lt;∞.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10200"/>
                <a:ext cx="7315200" cy="9212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7848600" cy="812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常用的</a:t>
                </a:r>
                <a:r>
                  <a:rPr lang="zh-CN" altLang="en-US" sz="2200" dirty="0" smtClean="0">
                    <a:ea typeface="微软雅黑" pitchFamily="34" charset="-122"/>
                  </a:rPr>
                  <a:t>范数：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2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7848600" cy="812530"/>
              </a:xfrm>
              <a:prstGeom prst="rect">
                <a:avLst/>
              </a:prstGeom>
              <a:blipFill rotWithShape="0">
                <a:blip r:embed="rId4"/>
                <a:stretch>
                  <a:fillRect l="-2020" t="-11278" b="-1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sp>
        <p:nvSpPr>
          <p:cNvPr id="12" name="Rectangle 74"/>
          <p:cNvSpPr>
            <a:spLocks noChangeArrowheads="1"/>
          </p:cNvSpPr>
          <p:nvPr/>
        </p:nvSpPr>
        <p:spPr bwMode="auto">
          <a:xfrm>
            <a:off x="0" y="3200400"/>
            <a:ext cx="9144000" cy="1828800"/>
          </a:xfrm>
          <a:prstGeom prst="rect">
            <a:avLst/>
          </a:prstGeom>
          <a:solidFill>
            <a:srgbClr val="FFFF00"/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7848600" cy="364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2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sz="2200" b="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ea typeface="微软雅黑" pitchFamily="34" charset="-122"/>
                  </a:rPr>
                  <a:t>-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范数</a:t>
                </a:r>
                <a:r>
                  <a:rPr lang="zh-CN" altLang="en-US" sz="2200" dirty="0" smtClean="0">
                    <a:ea typeface="微软雅黑" pitchFamily="34" charset="-122"/>
                  </a:rPr>
                  <a:t>的特例，</a:t>
                </a:r>
                <a:r>
                  <a:rPr lang="en-US" altLang="zh-CN" sz="2200" dirty="0" smtClean="0">
                    <a:ea typeface="微软雅黑" pitchFamily="34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⟶</m:t>
                    </m:r>
                    <m:sSub>
                      <m:sSub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257800"/>
                <a:ext cx="7848600" cy="364652"/>
              </a:xfrm>
              <a:prstGeom prst="rect">
                <a:avLst/>
              </a:prstGeom>
              <a:blipFill rotWithShape="0">
                <a:blip r:embed="rId17"/>
                <a:stretch>
                  <a:fillRect l="-2020" t="-25424" b="-389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646"/>
          <a:stretch/>
        </p:blipFill>
        <p:spPr>
          <a:xfrm>
            <a:off x="5029200" y="228600"/>
            <a:ext cx="3962400" cy="29708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53400" y="1981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alibri" pitchFamily="34" charset="0"/>
              </a:rPr>
              <a:t>三种范数的单位圆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33600" y="3429000"/>
                <a:ext cx="4190313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000"/>
                                <m:t> 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429000"/>
                <a:ext cx="4190313" cy="47557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62000" y="3505200"/>
                <a:ext cx="1510029" cy="49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05200"/>
                <a:ext cx="1510029" cy="495007"/>
              </a:xfrm>
              <a:prstGeom prst="rect">
                <a:avLst/>
              </a:prstGeom>
              <a:blipFill rotWithShape="0">
                <a:blip r:embed="rId2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5800" y="2057400"/>
                <a:ext cx="3517053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3517053" cy="575542"/>
              </a:xfrm>
              <a:prstGeom prst="rect">
                <a:avLst/>
              </a:prstGeom>
              <a:blipFill rotWithShape="0">
                <a:blip r:embed="rId21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72200" y="3352800"/>
                <a:ext cx="2358659" cy="693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limLow>
                                <m:limLow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  <m:r>
                                <m:rPr>
                                  <m:nor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352800"/>
                <a:ext cx="2358659" cy="69346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800" y="4267200"/>
                <a:ext cx="1975605" cy="577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67200"/>
                <a:ext cx="1975605" cy="57759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33800" y="4267200"/>
                <a:ext cx="2655022" cy="573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  <m:limLow>
                            <m:limLow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 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  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2655022" cy="57374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2" grpId="0" animBg="1"/>
      <p:bldP spid="20" grpId="0" build="p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381000" y="914400"/>
            <a:ext cx="4044697" cy="430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+mn-lt"/>
                <a:ea typeface="微软雅黑" pitchFamily="34" charset="-122"/>
              </a:rPr>
              <a:t>例</a:t>
            </a:r>
            <a:r>
              <a:rPr lang="en-US" altLang="zh-CN" sz="2200" dirty="0">
                <a:latin typeface="+mn-lt"/>
                <a:ea typeface="微软雅黑" pitchFamily="34" charset="-122"/>
              </a:rPr>
              <a:t>1.</a:t>
            </a:r>
            <a:r>
              <a:rPr lang="zh-CN" altLang="en-US" sz="2200" dirty="0">
                <a:latin typeface="+mn-lt"/>
                <a:ea typeface="微软雅黑" pitchFamily="34" charset="-122"/>
              </a:rPr>
              <a:t>求下列向量的各种常用范数</a:t>
            </a:r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533400" y="1971675"/>
            <a:ext cx="562975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+mn-lt"/>
                <a:ea typeface="微软雅黑" pitchFamily="34" charset="-122"/>
              </a:rPr>
              <a:t>解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:</a:t>
            </a:r>
          </a:p>
        </p:txBody>
      </p:sp>
      <p:graphicFrame>
        <p:nvGraphicFramePr>
          <p:cNvPr id="281611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58510"/>
              </p:ext>
            </p:extLst>
          </p:nvPr>
        </p:nvGraphicFramePr>
        <p:xfrm>
          <a:off x="6934200" y="4267200"/>
          <a:ext cx="92075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3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92075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3.1 </a:t>
            </a:r>
            <a:r>
              <a:rPr lang="zh-CN" altLang="en-US" kern="0" dirty="0" smtClean="0"/>
              <a:t>范数</a:t>
            </a:r>
            <a:endParaRPr lang="zh-CN" altLang="en-US" kern="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39940"/>
              </p:ext>
            </p:extLst>
          </p:nvPr>
        </p:nvGraphicFramePr>
        <p:xfrm>
          <a:off x="4833938" y="1016000"/>
          <a:ext cx="1746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3938" y="1016000"/>
                        <a:ext cx="174625" cy="26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53000" y="609600"/>
                <a:ext cx="116525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609600"/>
                <a:ext cx="1165255" cy="11128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76400" y="2057400"/>
                <a:ext cx="39654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57400"/>
                <a:ext cx="3965445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76400" y="2743200"/>
                <a:ext cx="4816127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ra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816127" cy="7186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52600" y="3657600"/>
                <a:ext cx="2572820" cy="49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57600"/>
                <a:ext cx="2572820" cy="495007"/>
              </a:xfrm>
              <a:prstGeom prst="rect">
                <a:avLst/>
              </a:prstGeom>
              <a:blipFill rotWithShape="0"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86200" y="4267200"/>
                <a:ext cx="1084721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267200"/>
                <a:ext cx="1084721" cy="12262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800600" y="4648200"/>
                <a:ext cx="21953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/>
                        <m:t> 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648200"/>
                <a:ext cx="219534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800" y="5562600"/>
                <a:ext cx="35428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=7,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35428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8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7" grpId="0" animBg="1" autoUpdateAnimBg="0"/>
      <p:bldP spid="203799" grpId="0" animBg="1" autoUpdateAnimBg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3.1.1 </a:t>
            </a:r>
            <a:r>
              <a:rPr lang="zh-CN" altLang="en-US" dirty="0" smtClean="0"/>
              <a:t>均方根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8001000" cy="4513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m:rPr>
                        <m:nor/>
                      </m:rPr>
                      <a:rPr lang="en-US" altLang="zh-CN" sz="2200" baseline="30000" dirty="0">
                        <a:ea typeface="微软雅黑" pitchFamily="34" charset="-122"/>
                      </a:rPr>
                      <m:t>n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均方值</a:t>
                </a:r>
                <a:r>
                  <a:rPr lang="en-US" altLang="zh-CN" sz="2200" dirty="0">
                    <a:ea typeface="微软雅黑" pitchFamily="34" charset="-122"/>
                  </a:rPr>
                  <a:t>(mean-square value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𝒙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均方根</a:t>
                </a:r>
                <a:r>
                  <a:rPr lang="en-US" altLang="zh-CN" sz="2200" dirty="0">
                    <a:ea typeface="微软雅黑" pitchFamily="34" charset="-122"/>
                  </a:rPr>
                  <a:t>(root-mean-square </a:t>
                </a:r>
                <a:r>
                  <a:rPr lang="en-US" altLang="zh-CN" sz="2200" dirty="0" smtClean="0">
                    <a:ea typeface="微软雅黑" pitchFamily="34" charset="-122"/>
                  </a:rPr>
                  <a:t>value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RMS)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𝒓𝒎𝒔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2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2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2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2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zh-CN" sz="22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200" b="1" i="1" baseline="-25000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rms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给出了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的“典型”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typical)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值。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例如，</a:t>
                </a:r>
                <a:r>
                  <a:rPr lang="en-US" altLang="zh-CN" sz="2200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rms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 = 1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（与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无关）。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均方根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(RMS)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值对于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比较不同长度的向量大小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是比较有用的。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8001000" cy="4513351"/>
              </a:xfrm>
              <a:prstGeom prst="rect">
                <a:avLst/>
              </a:prstGeom>
              <a:blipFill rotWithShape="0">
                <a:blip r:embed="rId4"/>
                <a:stretch>
                  <a:fillRect l="-1982" t="-2027" r="-76" b="-2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3.1.2 </a:t>
            </a:r>
            <a:r>
              <a:rPr lang="zh-CN" altLang="en-US" dirty="0" smtClean="0"/>
              <a:t>切比雪夫不等式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533400" y="1219200"/>
                <a:ext cx="8258928" cy="48718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为向量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分量满足条件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的个数，即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的个数。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因此：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+…+</m:t>
                    </m:r>
                    <m:sSubSup>
                      <m:sSub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200" b="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𝑘</m:t>
                    </m:r>
                    <m:sSup>
                      <m:s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移项，可得到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𝑘</m:t>
                    </m:r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数量</a:t>
                </a:r>
                <a:r>
                  <a:rPr lang="zh-CN" altLang="en-US" sz="2200" dirty="0" smtClean="0">
                    <a:ea typeface="微软雅黑" pitchFamily="34" charset="-122"/>
                  </a:rPr>
                  <a:t>不会超过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以上就是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切比雪夫不等式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使用均方根</a:t>
                </a:r>
                <a:r>
                  <a:rPr lang="en-US" altLang="zh-CN" sz="2200" dirty="0" smtClean="0">
                    <a:ea typeface="微软雅黑" pitchFamily="34" charset="-122"/>
                  </a:rPr>
                  <a:t>(RMS)</a:t>
                </a:r>
                <a:r>
                  <a:rPr lang="zh-CN" altLang="en-US" sz="2200" dirty="0" smtClean="0">
                    <a:ea typeface="微软雅黑" pitchFamily="34" charset="-122"/>
                  </a:rPr>
                  <a:t>来描述：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algn="ctr"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项数占整体的比例</a:t>
                </a:r>
                <a:r>
                  <a:rPr lang="zh-CN" altLang="en-US" sz="2200" dirty="0" smtClean="0">
                    <a:ea typeface="微软雅黑" pitchFamily="34" charset="-122"/>
                  </a:rPr>
                  <a:t>不会超过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1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𝒓𝒎𝒔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>
                    <a:ea typeface="微软雅黑" pitchFamily="34" charset="-122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CN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≤</m:t>
                        </m:r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𝒓𝒎𝒔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例子：不会超过</a:t>
                </a:r>
                <a:r>
                  <a:rPr lang="en-US" altLang="zh-CN" sz="2200" dirty="0" smtClean="0">
                    <a:ea typeface="微软雅黑" pitchFamily="34" charset="-122"/>
                  </a:rPr>
                  <a:t>4%</a:t>
                </a:r>
                <a:r>
                  <a:rPr lang="zh-CN" altLang="en-US" sz="2200" dirty="0" smtClean="0">
                    <a:ea typeface="微软雅黑" pitchFamily="34" charset="-122"/>
                  </a:rPr>
                  <a:t>的项能满足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Arial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≥</m:t>
                    </m:r>
                    <m:r>
                      <a:rPr lang="en-US" altLang="zh-CN" sz="2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5∗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itchFamily="34" charset="-122"/>
                      </a:rPr>
                      <m:t>𝒓𝒎𝒔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19200"/>
                <a:ext cx="8258928" cy="4871847"/>
              </a:xfrm>
              <a:prstGeom prst="rect">
                <a:avLst/>
              </a:prstGeom>
              <a:blipFill rotWithShape="0">
                <a:blip r:embed="rId2"/>
                <a:stretch>
                  <a:fillRect l="-1920" t="-1377" r="-222" b="-26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267200" y="4038600"/>
                <a:ext cx="400782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𝒓𝒎𝒔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zh-CN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Arial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baseline="-250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Arial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38600"/>
                <a:ext cx="4007828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650966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之间的欧氏距离</a:t>
                </a:r>
                <a:r>
                  <a:rPr lang="en-US" altLang="zh-CN" sz="2200" dirty="0" smtClean="0">
                    <a:ea typeface="微软雅黑" pitchFamily="34" charset="-122"/>
                  </a:rPr>
                  <a:t>(Euclidean distance)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6509667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434" t="-27273" r="-168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3</a:t>
            </a:r>
            <a:r>
              <a:rPr lang="en-US" altLang="zh-CN" kern="0" dirty="0" smtClean="0"/>
              <a:t>.2 </a:t>
            </a:r>
            <a:r>
              <a:rPr lang="zh-CN" altLang="en-US" kern="0" dirty="0" smtClean="0"/>
              <a:t>距离</a:t>
            </a:r>
            <a:endParaRPr lang="zh-CN" altLang="en-US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2512010"/>
            <a:ext cx="7017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n=1,2,3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时，距离等同于普通距离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ea typeface="微软雅黑" pitchFamily="34" charset="-122"/>
              </a:rPr>
              <a:t>ordinary distance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541913"/>
              </p:ext>
            </p:extLst>
          </p:nvPr>
        </p:nvGraphicFramePr>
        <p:xfrm>
          <a:off x="3352800" y="3152774"/>
          <a:ext cx="288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8245934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4480995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9181435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51990213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22851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77471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3469754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5466347" y="3827044"/>
            <a:ext cx="96253" cy="96253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018547" y="4551947"/>
            <a:ext cx="96253" cy="96253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7" name="直接箭头连接符 6"/>
          <p:cNvCxnSpPr>
            <a:stCxn id="10" idx="7"/>
            <a:endCxn id="5" idx="3"/>
          </p:cNvCxnSpPr>
          <p:nvPr/>
        </p:nvCxnSpPr>
        <p:spPr bwMode="auto">
          <a:xfrm flipV="1">
            <a:off x="4100704" y="3909201"/>
            <a:ext cx="1379739" cy="65684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" name="矩形 7"/>
          <p:cNvSpPr/>
          <p:nvPr/>
        </p:nvSpPr>
        <p:spPr>
          <a:xfrm>
            <a:off x="5272136" y="350583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微软雅黑" pitchFamily="34" charset="-122"/>
              </a:rPr>
              <a:t>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24336" y="423277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76989" y="5614984"/>
                <a:ext cx="73011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𝒓𝒎𝒔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表示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之间的均方根偏差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ea typeface="微软雅黑" pitchFamily="34" charset="-122"/>
                  </a:rPr>
                  <a:t>RMS deviation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5614984"/>
                <a:ext cx="7301166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70" t="-23214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743200" y="1752600"/>
                <a:ext cx="3160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𝒅𝒊𝒔𝒕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316003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1" grpId="0"/>
      <p:bldP spid="5" grpId="0" animBg="1"/>
      <p:bldP spid="10" grpId="0" animBg="1"/>
      <p:bldP spid="8" grpId="0"/>
      <p:bldP spid="9" grpId="0"/>
      <p:bldP spid="15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6082</TotalTime>
  <Words>1281</Words>
  <Application>Microsoft Office PowerPoint</Application>
  <PresentationFormat>全屏显示(4:3)</PresentationFormat>
  <Paragraphs>185</Paragraphs>
  <Slides>19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 Rounded MT Bold</vt:lpstr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3.1.1 均方根</vt:lpstr>
      <vt:lpstr>3.1.2 切比雪夫不等式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375</cp:revision>
  <dcterms:created xsi:type="dcterms:W3CDTF">2018-04-21T22:14:36Z</dcterms:created>
  <dcterms:modified xsi:type="dcterms:W3CDTF">2024-09-11T14:11:14Z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