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9"/>
  </p:notesMasterIdLst>
  <p:sldIdLst>
    <p:sldId id="350" r:id="rId2"/>
    <p:sldId id="364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65" r:id="rId11"/>
    <p:sldId id="358" r:id="rId12"/>
    <p:sldId id="359" r:id="rId13"/>
    <p:sldId id="366" r:id="rId14"/>
    <p:sldId id="313" r:id="rId15"/>
    <p:sldId id="337" r:id="rId16"/>
    <p:sldId id="341" r:id="rId17"/>
    <p:sldId id="361" r:id="rId18"/>
    <p:sldId id="362" r:id="rId19"/>
    <p:sldId id="360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63" r:id="rId28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0323" autoAdjust="0"/>
  </p:normalViewPr>
  <p:slideViewPr>
    <p:cSldViewPr>
      <p:cViewPr>
        <p:scale>
          <a:sx n="96" d="100"/>
          <a:sy n="96" d="100"/>
        </p:scale>
        <p:origin x="1314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2024/9/25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</a:t>
            </a:fld>
            <a:endParaRPr kumimoji="1" lang="en-US" altLang="zh-CN" sz="130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023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166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748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899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065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419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01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46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342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764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7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16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89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04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73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8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92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.wmf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0.png"/><Relationship Id="rId9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5.wmf"/><Relationship Id="rId18" Type="http://schemas.openxmlformats.org/officeDocument/2006/relationships/image" Target="../media/image6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5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png"/><Relationship Id="rId20" Type="http://schemas.openxmlformats.org/officeDocument/2006/relationships/image" Target="../media/image63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4.wmf"/><Relationship Id="rId5" Type="http://schemas.openxmlformats.org/officeDocument/2006/relationships/image" Target="../media/image8.png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62.png"/><Relationship Id="rId4" Type="http://schemas.openxmlformats.org/officeDocument/2006/relationships/image" Target="../media/image65.png"/><Relationship Id="rId9" Type="http://schemas.openxmlformats.org/officeDocument/2006/relationships/image" Target="../media/image3.wmf"/><Relationship Id="rId1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3" Type="http://schemas.openxmlformats.org/officeDocument/2006/relationships/image" Target="../media/image64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69.png"/><Relationship Id="rId4" Type="http://schemas.openxmlformats.org/officeDocument/2006/relationships/image" Target="../media/image66.png"/><Relationship Id="rId1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0.png"/><Relationship Id="rId3" Type="http://schemas.openxmlformats.org/officeDocument/2006/relationships/image" Target="../media/image660.png"/><Relationship Id="rId7" Type="http://schemas.openxmlformats.org/officeDocument/2006/relationships/image" Target="../media/image720.png"/><Relationship Id="rId17" Type="http://schemas.openxmlformats.org/officeDocument/2006/relationships/image" Target="../media/image7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15" Type="http://schemas.openxmlformats.org/officeDocument/2006/relationships/image" Target="../media/image76.png"/><Relationship Id="rId4" Type="http://schemas.openxmlformats.org/officeDocument/2006/relationships/image" Target="../media/image74.png"/><Relationship Id="rId9" Type="http://schemas.openxmlformats.org/officeDocument/2006/relationships/image" Target="../media/image680.png"/><Relationship Id="rId14" Type="http://schemas.openxmlformats.org/officeDocument/2006/relationships/image" Target="../media/image7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0.png"/><Relationship Id="rId4" Type="http://schemas.openxmlformats.org/officeDocument/2006/relationships/image" Target="../media/image681.png"/><Relationship Id="rId14" Type="http://schemas.openxmlformats.org/officeDocument/2006/relationships/image" Target="../media/image70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png"/><Relationship Id="rId12" Type="http://schemas.openxmlformats.org/officeDocument/2006/relationships/image" Target="../media/image7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21.png"/><Relationship Id="rId14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1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740.png"/><Relationship Id="rId4" Type="http://schemas.openxmlformats.org/officeDocument/2006/relationships/image" Target="../media/image7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0.png"/><Relationship Id="rId5" Type="http://schemas.openxmlformats.org/officeDocument/2006/relationships/image" Target="../media/image860.png"/><Relationship Id="rId4" Type="http://schemas.openxmlformats.org/officeDocument/2006/relationships/image" Target="../media/image8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0.png"/><Relationship Id="rId5" Type="http://schemas.openxmlformats.org/officeDocument/2006/relationships/image" Target="../media/image860.png"/><Relationship Id="rId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0.png"/><Relationship Id="rId5" Type="http://schemas.openxmlformats.org/officeDocument/2006/relationships/image" Target="../media/image860.png"/><Relationship Id="rId4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0.png"/><Relationship Id="rId5" Type="http://schemas.openxmlformats.org/officeDocument/2006/relationships/image" Target="../media/image860.png"/><Relationship Id="rId4" Type="http://schemas.openxmlformats.org/officeDocument/2006/relationships/image" Target="../media/image9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21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22.png"/><Relationship Id="rId23" Type="http://schemas.openxmlformats.org/officeDocument/2006/relationships/image" Target="../media/image16.png"/><Relationship Id="rId10" Type="http://schemas.openxmlformats.org/officeDocument/2006/relationships/image" Target="../media/image20.png"/><Relationship Id="rId19" Type="http://schemas.openxmlformats.org/officeDocument/2006/relationships/image" Target="../media/image19.png"/><Relationship Id="rId4" Type="http://schemas.openxmlformats.org/officeDocument/2006/relationships/image" Target="../media/image17.png"/><Relationship Id="rId14" Type="http://schemas.openxmlformats.org/officeDocument/2006/relationships/image" Target="../media/image13.png"/><Relationship Id="rId2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23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7.png"/><Relationship Id="rId5" Type="http://schemas.openxmlformats.org/officeDocument/2006/relationships/image" Target="../media/image26.png"/><Relationship Id="rId15" Type="http://schemas.openxmlformats.org/officeDocument/2006/relationships/image" Target="../media/image24.png"/><Relationship Id="rId1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png"/><Relationship Id="rId5" Type="http://schemas.openxmlformats.org/officeDocument/2006/relationships/image" Target="../media/image32.wmf"/><Relationship Id="rId10" Type="http://schemas.openxmlformats.org/officeDocument/2006/relationships/image" Target="../media/image37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7" Type="http://schemas.openxmlformats.org/officeDocument/2006/relationships/image" Target="../media/image3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0.png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image" Target="../media/image53.png"/><Relationship Id="rId3" Type="http://schemas.openxmlformats.org/officeDocument/2006/relationships/oleObject" Target="../embeddings/oleObject10.bin"/><Relationship Id="rId21" Type="http://schemas.openxmlformats.org/officeDocument/2006/relationships/image" Target="../media/image56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png"/><Relationship Id="rId20" Type="http://schemas.openxmlformats.org/officeDocument/2006/relationships/image" Target="../media/image55.png"/><Relationship Id="rId1" Type="http://schemas.openxmlformats.org/officeDocument/2006/relationships/vmlDrawing" Target="../drawings/vmlDrawing4.vml"/><Relationship Id="rId11" Type="http://schemas.openxmlformats.org/officeDocument/2006/relationships/image" Target="../media/image48.png"/><Relationship Id="rId15" Type="http://schemas.openxmlformats.org/officeDocument/2006/relationships/image" Target="../media/image450.png"/><Relationship Id="rId23" Type="http://schemas.openxmlformats.org/officeDocument/2006/relationships/image" Target="../media/image39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5.wmf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0.png"/><Relationship Id="rId7" Type="http://schemas.openxmlformats.org/officeDocument/2006/relationships/image" Target="../media/image530.png"/><Relationship Id="rId12" Type="http://schemas.openxmlformats.org/officeDocument/2006/relationships/image" Target="../media/image56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50.png"/><Relationship Id="rId10" Type="http://schemas.openxmlformats.org/officeDocument/2006/relationships/image" Target="../media/image540.png"/><Relationship Id="rId14" Type="http://schemas.openxmlformats.org/officeDocument/2006/relationships/image" Target="../media/image3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4.1 </a:t>
            </a:r>
            <a:r>
              <a:rPr lang="zh-CN" altLang="en-US" kern="0" dirty="0" smtClean="0"/>
              <a:t>优化问题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81000" y="914400"/>
                <a:ext cx="843216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个样本向量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𝑁</m:t>
                        </m:r>
                      </m:sub>
                    </m:sSub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zh-CN" altLang="en-US" sz="2200" dirty="0">
                    <a:ea typeface="微软雅黑" pitchFamily="34" charset="-122"/>
                  </a:rPr>
                  <a:t>需要</a:t>
                </a:r>
                <a14:m>
                  <m:oMath xmlns:m="http://schemas.openxmlformats.org/officeDocument/2006/math">
                    <m:r>
                      <a:rPr lang="zh-CN" altLang="en-US" sz="2200" b="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找到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中心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满足：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14400"/>
                <a:ext cx="8432163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880" t="-23214" b="-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317559"/>
              </p:ext>
            </p:extLst>
          </p:nvPr>
        </p:nvGraphicFramePr>
        <p:xfrm>
          <a:off x="2971800" y="1524000"/>
          <a:ext cx="212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5" name="Equation" r:id="rId4" imgW="965160" imgH="431640" progId="Equation.DSMT4">
                  <p:embed/>
                </p:oleObj>
              </mc:Choice>
              <mc:Fallback>
                <p:oleObj name="Equation" r:id="rId4" imgW="965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800" y="1524000"/>
                        <a:ext cx="21209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2286000" y="2771775"/>
            <a:ext cx="3810000" cy="3781425"/>
            <a:chOff x="2286000" y="2771775"/>
            <a:chExt cx="3810000" cy="3781425"/>
          </a:xfrm>
        </p:grpSpPr>
        <p:grpSp>
          <p:nvGrpSpPr>
            <p:cNvPr id="7" name="组合 6"/>
            <p:cNvGrpSpPr/>
            <p:nvPr/>
          </p:nvGrpSpPr>
          <p:grpSpPr>
            <a:xfrm>
              <a:off x="2286000" y="2771775"/>
              <a:ext cx="3810000" cy="3781425"/>
              <a:chOff x="1219200" y="1676400"/>
              <a:chExt cx="3810000" cy="3781425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9200" y="1676400"/>
                <a:ext cx="3810000" cy="3781425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 bwMode="auto">
              <a:xfrm>
                <a:off x="2971800" y="3581400"/>
                <a:ext cx="152400" cy="152400"/>
              </a:xfrm>
              <a:prstGeom prst="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dirty="0" smtClean="0">
                  <a:latin typeface="Calibri" pitchFamily="34" charset="0"/>
                </a:endParaRPr>
              </a:p>
            </p:txBody>
          </p:sp>
        </p:grp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7961145"/>
                </p:ext>
              </p:extLst>
            </p:nvPr>
          </p:nvGraphicFramePr>
          <p:xfrm>
            <a:off x="3581400" y="5743575"/>
            <a:ext cx="77821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6" name="Equation" r:id="rId7" imgW="520560" imgH="304560" progId="Equation.DSMT4">
                    <p:embed/>
                  </p:oleObj>
                </mc:Choice>
                <mc:Fallback>
                  <p:oleObj name="Equation" r:id="rId7" imgW="5205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81400" y="5743575"/>
                          <a:ext cx="778213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4182938"/>
                </p:ext>
              </p:extLst>
            </p:nvPr>
          </p:nvGraphicFramePr>
          <p:xfrm>
            <a:off x="4791075" y="5105400"/>
            <a:ext cx="796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7" name="Equation" r:id="rId9" imgW="533160" imgH="304560" progId="Equation.DSMT4">
                    <p:embed/>
                  </p:oleObj>
                </mc:Choice>
                <mc:Fallback>
                  <p:oleObj name="Equation" r:id="rId9" imgW="533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91075" y="5105400"/>
                          <a:ext cx="7969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67460"/>
                </p:ext>
              </p:extLst>
            </p:nvPr>
          </p:nvGraphicFramePr>
          <p:xfrm>
            <a:off x="2819400" y="4724400"/>
            <a:ext cx="796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8" name="Equation" r:id="rId11" imgW="533160" imgH="304560" progId="Equation.DSMT4">
                    <p:embed/>
                  </p:oleObj>
                </mc:Choice>
                <mc:Fallback>
                  <p:oleObj name="Equation" r:id="rId11" imgW="533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19400" y="4724400"/>
                          <a:ext cx="7969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3246606"/>
                </p:ext>
              </p:extLst>
            </p:nvPr>
          </p:nvGraphicFramePr>
          <p:xfrm>
            <a:off x="3962400" y="3505200"/>
            <a:ext cx="796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9" name="Equation" r:id="rId13" imgW="533160" imgH="304560" progId="Equation.DSMT4">
                    <p:embed/>
                  </p:oleObj>
                </mc:Choice>
                <mc:Fallback>
                  <p:oleObj name="Equation" r:id="rId13" imgW="533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962400" y="3505200"/>
                          <a:ext cx="7969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9449903"/>
                </p:ext>
              </p:extLst>
            </p:nvPr>
          </p:nvGraphicFramePr>
          <p:xfrm>
            <a:off x="4953000" y="4267200"/>
            <a:ext cx="796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0" name="Equation" r:id="rId15" imgW="533160" imgH="304560" progId="Equation.DSMT4">
                    <p:embed/>
                  </p:oleObj>
                </mc:Choice>
                <mc:Fallback>
                  <p:oleObj name="Equation" r:id="rId15" imgW="533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53000" y="4267200"/>
                          <a:ext cx="7969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9012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4.3 </a:t>
            </a:r>
            <a:r>
              <a:rPr lang="zh-CN" altLang="en-US" kern="0" dirty="0"/>
              <a:t>优化</a:t>
            </a:r>
            <a:r>
              <a:rPr lang="zh-CN" altLang="en-US" kern="0" dirty="0" smtClean="0"/>
              <a:t>问题：向量偏导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81000" y="914400"/>
                <a:ext cx="843216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14400"/>
                <a:ext cx="8432163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880"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819400" y="1524000"/>
                <a:ext cx="2458237" cy="988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524000"/>
                <a:ext cx="2458237" cy="9886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981200" y="4191000"/>
                <a:ext cx="5362943" cy="1998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40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40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191000"/>
                <a:ext cx="5362943" cy="19984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86000" y="2895600"/>
                <a:ext cx="4627549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895600"/>
                <a:ext cx="4627549" cy="110055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90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4.3 </a:t>
            </a:r>
            <a:r>
              <a:rPr lang="zh-CN" altLang="en-US" kern="0" dirty="0"/>
              <a:t>优化</a:t>
            </a:r>
            <a:r>
              <a:rPr lang="zh-CN" altLang="en-US" kern="0" dirty="0" smtClean="0"/>
              <a:t>问题：聚类中心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81000" y="914400"/>
                <a:ext cx="843216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个样本向量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𝑁</m:t>
                        </m:r>
                      </m:sub>
                    </m:sSub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b="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找到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聚类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中心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满足：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14400"/>
                <a:ext cx="8432163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880" t="-23214" b="-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5486400" y="3886200"/>
            <a:ext cx="3276600" cy="2667000"/>
            <a:chOff x="2286000" y="2771775"/>
            <a:chExt cx="3810000" cy="3781425"/>
          </a:xfrm>
        </p:grpSpPr>
        <p:grpSp>
          <p:nvGrpSpPr>
            <p:cNvPr id="7" name="组合 6"/>
            <p:cNvGrpSpPr/>
            <p:nvPr/>
          </p:nvGrpSpPr>
          <p:grpSpPr>
            <a:xfrm>
              <a:off x="2286000" y="2771775"/>
              <a:ext cx="3810000" cy="3781425"/>
              <a:chOff x="1219200" y="1676400"/>
              <a:chExt cx="3810000" cy="3781425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9200" y="1676400"/>
                <a:ext cx="3810000" cy="3781425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 bwMode="auto">
              <a:xfrm>
                <a:off x="2971800" y="3581400"/>
                <a:ext cx="152400" cy="152400"/>
              </a:xfrm>
              <a:prstGeom prst="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dirty="0" smtClean="0">
                  <a:latin typeface="Calibri" pitchFamily="34" charset="0"/>
                </a:endParaRPr>
              </a:p>
            </p:txBody>
          </p:sp>
        </p:grpSp>
        <p:graphicFrame>
          <p:nvGraphicFramePr>
            <p:cNvPr id="5" name="对象 4"/>
            <p:cNvGraphicFramePr>
              <a:graphicFrameLocks noChangeAspect="1"/>
            </p:cNvGraphicFramePr>
            <p:nvPr>
              <p:extLst/>
            </p:nvPr>
          </p:nvGraphicFramePr>
          <p:xfrm>
            <a:off x="3581400" y="5743575"/>
            <a:ext cx="778213" cy="457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44" name="Equation" r:id="rId6" imgW="520560" imgH="304560" progId="Equation.DSMT4">
                    <p:embed/>
                  </p:oleObj>
                </mc:Choice>
                <mc:Fallback>
                  <p:oleObj name="Equation" r:id="rId6" imgW="5205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81400" y="5743575"/>
                          <a:ext cx="778213" cy="4571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/>
            </p:nvPr>
          </p:nvGraphicFramePr>
          <p:xfrm>
            <a:off x="4791075" y="5105400"/>
            <a:ext cx="796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45" name="Equation" r:id="rId8" imgW="533160" imgH="304560" progId="Equation.DSMT4">
                    <p:embed/>
                  </p:oleObj>
                </mc:Choice>
                <mc:Fallback>
                  <p:oleObj name="Equation" r:id="rId8" imgW="533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791075" y="5105400"/>
                          <a:ext cx="7969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/>
            </p:nvPr>
          </p:nvGraphicFramePr>
          <p:xfrm>
            <a:off x="2819400" y="4724400"/>
            <a:ext cx="796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46" name="Equation" r:id="rId10" imgW="533160" imgH="304560" progId="Equation.DSMT4">
                    <p:embed/>
                  </p:oleObj>
                </mc:Choice>
                <mc:Fallback>
                  <p:oleObj name="Equation" r:id="rId10" imgW="533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819400" y="4724400"/>
                          <a:ext cx="7969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/>
            </p:nvPr>
          </p:nvGraphicFramePr>
          <p:xfrm>
            <a:off x="3962400" y="3505200"/>
            <a:ext cx="796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47" name="Equation" r:id="rId12" imgW="533160" imgH="304560" progId="Equation.DSMT4">
                    <p:embed/>
                  </p:oleObj>
                </mc:Choice>
                <mc:Fallback>
                  <p:oleObj name="Equation" r:id="rId12" imgW="533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962400" y="3505200"/>
                          <a:ext cx="7969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/>
            </p:nvPr>
          </p:nvGraphicFramePr>
          <p:xfrm>
            <a:off x="4953000" y="4267200"/>
            <a:ext cx="796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48" name="Equation" r:id="rId14" imgW="533160" imgH="304560" progId="Equation.DSMT4">
                    <p:embed/>
                  </p:oleObj>
                </mc:Choice>
                <mc:Fallback>
                  <p:oleObj name="Equation" r:id="rId14" imgW="533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953000" y="4267200"/>
                          <a:ext cx="7969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905000" y="3014138"/>
                <a:ext cx="930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凸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函数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014138"/>
                <a:ext cx="930062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124200" y="1252954"/>
                <a:ext cx="2584169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252954"/>
                <a:ext cx="2584169" cy="113082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39338" y="2205812"/>
                <a:ext cx="9184385" cy="1044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〈"/>
                              <m:endChr m:val="〉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8" y="2205812"/>
                <a:ext cx="9184385" cy="104426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587819" y="3621526"/>
                <a:ext cx="3041794" cy="1044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19" y="3621526"/>
                <a:ext cx="3041794" cy="104426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587819" y="5009952"/>
                <a:ext cx="3353097" cy="1044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0  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  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nor/>
                        </m:rPr>
                        <a:rPr lang="zh-CN" altLang="en-US" sz="2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19" y="5009952"/>
                <a:ext cx="3353097" cy="104426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68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4.3 </a:t>
            </a:r>
            <a:r>
              <a:rPr lang="zh-CN" altLang="en-US" kern="0" dirty="0"/>
              <a:t>优化</a:t>
            </a:r>
            <a:r>
              <a:rPr lang="zh-CN" altLang="en-US" kern="0" dirty="0" smtClean="0"/>
              <a:t>问题：标量</a:t>
            </a:r>
            <a:endParaRPr lang="zh-CN" altLang="en-US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81000" y="914400"/>
                <a:ext cx="8432163" cy="340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≠0,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r>
                      <a:rPr lang="el-GR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l-GR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，当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多大时，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𝑡𝑎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到</m:t>
                    </m:r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b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之间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距离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最小：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14400"/>
                <a:ext cx="8432163" cy="340863"/>
              </a:xfrm>
              <a:prstGeom prst="rect">
                <a:avLst/>
              </a:prstGeom>
              <a:blipFill rotWithShape="0">
                <a:blip r:embed="rId3"/>
                <a:stretch>
                  <a:fillRect l="-1880" t="-23214" r="-1157" b="-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1605248"/>
            <a:ext cx="5619750" cy="1914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523149" y="1318749"/>
                <a:ext cx="3771289" cy="586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lim>
                      </m:limLow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149" y="1318749"/>
                <a:ext cx="3771289" cy="586251"/>
              </a:xfrm>
              <a:prstGeom prst="rect">
                <a:avLst/>
              </a:prstGeom>
              <a:blipFill rotWithShape="0">
                <a:blip r:embed="rId12"/>
                <a:stretch>
                  <a:fillRect b="-3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48478" y="3798492"/>
                <a:ext cx="8382000" cy="466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78" y="3798492"/>
                <a:ext cx="8382000" cy="466666"/>
              </a:xfrm>
              <a:prstGeom prst="rect">
                <a:avLst/>
              </a:prstGeom>
              <a:blipFill rotWithShape="0">
                <a:blip r:embed="rId13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09600" y="4565235"/>
                <a:ext cx="36626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565235"/>
                <a:ext cx="3662606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714384" y="5326977"/>
                <a:ext cx="2348976" cy="922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84" y="5326977"/>
                <a:ext cx="2348976" cy="92236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423841" y="4195903"/>
                <a:ext cx="930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凸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函数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41" y="4195903"/>
                <a:ext cx="930062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7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6" grpId="0"/>
      <p:bldP spid="7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81000" y="1058614"/>
            <a:ext cx="80010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ea typeface="微软雅黑" pitchFamily="34" charset="-122"/>
              </a:rPr>
              <a:t>定义：将物理或抽象对象的集合分成由</a:t>
            </a:r>
            <a:r>
              <a:rPr lang="zh-CN" altLang="en-US" sz="2400" dirty="0" smtClean="0">
                <a:solidFill>
                  <a:srgbClr val="FF0000"/>
                </a:solidFill>
                <a:ea typeface="微软雅黑" pitchFamily="34" charset="-122"/>
              </a:rPr>
              <a:t>类似</a:t>
            </a:r>
            <a:r>
              <a:rPr lang="zh-CN" altLang="en-US" sz="2400" dirty="0">
                <a:solidFill>
                  <a:srgbClr val="FF0000"/>
                </a:solidFill>
                <a:ea typeface="微软雅黑" pitchFamily="34" charset="-122"/>
              </a:rPr>
              <a:t>特征</a:t>
            </a:r>
            <a:r>
              <a:rPr lang="zh-CN" altLang="en-US" sz="2400" dirty="0" smtClean="0">
                <a:ea typeface="微软雅黑" pitchFamily="34" charset="-122"/>
              </a:rPr>
              <a:t>组成的多个类的过程称为</a:t>
            </a:r>
            <a:r>
              <a:rPr lang="zh-CN" altLang="en-US" sz="2400" b="1" dirty="0" smtClean="0">
                <a:ea typeface="微软雅黑" pitchFamily="34" charset="-122"/>
              </a:rPr>
              <a:t>聚类</a:t>
            </a:r>
            <a:r>
              <a:rPr lang="en-US" altLang="zh-CN" sz="2400" dirty="0" smtClean="0">
                <a:ea typeface="微软雅黑" pitchFamily="34" charset="-122"/>
              </a:rPr>
              <a:t>(clustering)</a:t>
            </a:r>
            <a:r>
              <a:rPr lang="zh-CN" altLang="en-US" sz="2400" dirty="0">
                <a:ea typeface="微软雅黑" pitchFamily="34" charset="-122"/>
              </a:rPr>
              <a:t>；</a:t>
            </a:r>
            <a:endParaRPr lang="zh-CN" altLang="en-US" sz="2400" dirty="0" smtClean="0">
              <a:ea typeface="微软雅黑" pitchFamily="34" charset="-122"/>
            </a:endParaRPr>
          </a:p>
          <a:p>
            <a:pPr>
              <a:spcBef>
                <a:spcPct val="50000"/>
              </a:spcBef>
              <a:buClr>
                <a:srgbClr val="990000"/>
              </a:buClr>
            </a:pPr>
            <a:endParaRPr lang="zh-CN" altLang="en-US" sz="2400" dirty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 </a:t>
            </a:r>
            <a:r>
              <a:rPr lang="zh-CN" altLang="en-US" kern="0" dirty="0" smtClean="0"/>
              <a:t>聚类</a:t>
            </a:r>
            <a:endParaRPr lang="zh-CN" altLang="en-US" kern="0" dirty="0"/>
          </a:p>
        </p:txBody>
      </p:sp>
      <p:pic>
        <p:nvPicPr>
          <p:cNvPr id="38914" name="Picture 2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4742326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8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1058614"/>
                <a:ext cx="8001000" cy="1692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定义：将物理或抽象对象的集合分成由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微软雅黑" pitchFamily="34" charset="-122"/>
                  </a:rPr>
                  <a:t>类似</a:t>
                </a:r>
                <a:r>
                  <a:rPr lang="zh-CN" altLang="en-US" sz="2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微软雅黑" pitchFamily="34" charset="-122"/>
                  </a:rPr>
                  <a:t>特征</a:t>
                </a:r>
                <a:r>
                  <a:rPr lang="zh-CN" altLang="en-US" sz="2200" dirty="0" smtClean="0">
                    <a:ea typeface="微软雅黑" pitchFamily="34" charset="-122"/>
                  </a:rPr>
                  <a:t>组成的多个类的过程称为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聚类</a:t>
                </a:r>
                <a:r>
                  <a:rPr lang="en-US" altLang="zh-CN" sz="2200" dirty="0" smtClean="0">
                    <a:ea typeface="微软雅黑" pitchFamily="34" charset="-122"/>
                  </a:rPr>
                  <a:t>(clustering)</a:t>
                </a:r>
                <a:r>
                  <a:rPr lang="zh-CN" altLang="en-US" sz="2200" dirty="0">
                    <a:ea typeface="微软雅黑" pitchFamily="34" charset="-122"/>
                  </a:rPr>
                  <a:t>；</a:t>
                </a:r>
                <a:endParaRPr lang="zh-CN" altLang="en-US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给定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个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𝑁</m:t>
                        </m:r>
                      </m:sub>
                    </m:sSub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目标</a:t>
                </a:r>
                <a:r>
                  <a:rPr lang="zh-CN" altLang="en-US" sz="2200" dirty="0" smtClean="0">
                    <a:ea typeface="微软雅黑" pitchFamily="34" charset="-122"/>
                  </a:rPr>
                  <a:t>：分成</a:t>
                </a:r>
                <a:r>
                  <a:rPr lang="en-US" altLang="zh-CN" sz="2200" dirty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个集合，尽量使得同一个集合中</a:t>
                </a:r>
                <a:r>
                  <a:rPr lang="zh-CN" altLang="en-US" sz="2200" dirty="0">
                    <a:ea typeface="微软雅黑" pitchFamily="34" charset="-122"/>
                  </a:rPr>
                  <a:t>的向量彼此接近。</a:t>
                </a: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58614"/>
                <a:ext cx="8001000" cy="1692771"/>
              </a:xfrm>
              <a:prstGeom prst="rect">
                <a:avLst/>
              </a:prstGeom>
              <a:blipFill rotWithShape="0">
                <a:blip r:embed="rId3"/>
                <a:stretch>
                  <a:fillRect l="-1982" t="-5415" r="-2134" b="-93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 </a:t>
            </a:r>
            <a:r>
              <a:rPr lang="zh-CN" altLang="en-US" kern="0" dirty="0" smtClean="0"/>
              <a:t>聚类</a:t>
            </a:r>
            <a:endParaRPr lang="zh-CN" altLang="en-US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43200"/>
            <a:ext cx="3667125" cy="37584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3000" y="2819400"/>
            <a:ext cx="3587728" cy="3663793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 bwMode="auto">
          <a:xfrm>
            <a:off x="3962400" y="4419600"/>
            <a:ext cx="990600" cy="0"/>
          </a:xfrm>
          <a:prstGeom prst="straightConnector1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8" y="1100723"/>
                <a:ext cx="8614612" cy="2316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1,2,⋯,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表示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所属类别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例如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 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2</a:t>
                </a:r>
                <a:r>
                  <a:rPr lang="zh-CN" altLang="en-US" sz="2200" dirty="0" smtClean="0">
                    <a:ea typeface="微软雅黑" pitchFamily="34" charset="-122"/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属于第</a:t>
                </a:r>
                <a:r>
                  <a:rPr lang="en-US" altLang="zh-CN" sz="2200" dirty="0" smtClean="0">
                    <a:ea typeface="微软雅黑" pitchFamily="34" charset="-122"/>
                  </a:rPr>
                  <a:t>2</a:t>
                </a:r>
                <a:r>
                  <a:rPr lang="zh-CN" altLang="en-US" sz="2200" dirty="0" smtClean="0">
                    <a:ea typeface="微软雅黑" pitchFamily="34" charset="-122"/>
                  </a:rPr>
                  <a:t>类。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=1,…,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𝑘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，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e>
                    </m:d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表示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属</a:t>
                </a:r>
                <a:r>
                  <a:rPr lang="zh-CN" altLang="en-US" sz="2200" dirty="0">
                    <a:ea typeface="微软雅黑" pitchFamily="34" charset="-122"/>
                  </a:rPr>
                  <a:t>于</a:t>
                </a:r>
                <a14:m>
                  <m:oMath xmlns:m="http://schemas.openxmlformats.org/officeDocument/2006/math">
                    <m:r>
                      <a:rPr lang="zh-CN" alt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第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zh-CN" alt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类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下标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集合。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=1,…,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𝑘</m:t>
                    </m:r>
                    <m:r>
                      <m:rPr>
                        <m:nor/>
                      </m:rPr>
                      <a:rPr lang="zh-CN" altLang="en-US" sz="2200" dirty="0">
                        <a:ea typeface="微软雅黑" pitchFamily="34" charset="-122"/>
                      </a:rPr>
                      <m:t>，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表示同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属于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类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  <m:r>
                      <m:rPr>
                        <m:nor/>
                      </m:rPr>
                      <a:rPr lang="zh-CN" altLang="en-US" sz="2200" dirty="0">
                        <a:ea typeface="微软雅黑" pitchFamily="34" charset="-122"/>
                      </a:rPr>
                      <m:t>向量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聚类中心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聚类目标</a:t>
                </a:r>
                <a:r>
                  <a:rPr lang="zh-CN" altLang="en-US" sz="2200" dirty="0" smtClean="0">
                    <a:ea typeface="微软雅黑" pitchFamily="34" charset="-122"/>
                  </a:rPr>
                  <a:t>找到向量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的“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”和“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聚类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”。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8" y="1100723"/>
                <a:ext cx="8614612" cy="2316083"/>
              </a:xfrm>
              <a:prstGeom prst="rect">
                <a:avLst/>
              </a:prstGeom>
              <a:blipFill rotWithShape="0">
                <a:blip r:embed="rId3"/>
                <a:stretch>
                  <a:fillRect l="-1840" t="-2375" r="-5166" b="-42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 </a:t>
            </a:r>
            <a:r>
              <a:rPr lang="zh-CN" altLang="en-US" kern="0" dirty="0" smtClean="0"/>
              <a:t>聚类目标</a:t>
            </a:r>
            <a:endParaRPr lang="zh-CN" altLang="en-US" kern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3000" y="3200069"/>
            <a:ext cx="3587728" cy="3663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324600" y="4191000"/>
                <a:ext cx="5146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191000"/>
                <a:ext cx="514693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477000" y="3352800"/>
                <a:ext cx="4877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352800"/>
                <a:ext cx="487762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 bwMode="auto">
          <a:xfrm flipH="1">
            <a:off x="6553200" y="3733800"/>
            <a:ext cx="76200" cy="381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矩形 13"/>
          <p:cNvSpPr/>
          <p:nvPr/>
        </p:nvSpPr>
        <p:spPr bwMode="auto">
          <a:xfrm>
            <a:off x="5791200" y="4800600"/>
            <a:ext cx="152400" cy="152400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334000" y="3352800"/>
                <a:ext cx="495649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352800"/>
                <a:ext cx="495649" cy="491417"/>
              </a:xfrm>
              <a:prstGeom prst="rect">
                <a:avLst/>
              </a:prstGeom>
              <a:blipFill rotWithShape="0">
                <a:blip r:embed="rId8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/>
          <p:nvPr/>
        </p:nvCxnSpPr>
        <p:spPr bwMode="auto">
          <a:xfrm>
            <a:off x="5486400" y="3810000"/>
            <a:ext cx="381000" cy="990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0" name="矩形 19"/>
          <p:cNvSpPr/>
          <p:nvPr/>
        </p:nvSpPr>
        <p:spPr bwMode="auto">
          <a:xfrm>
            <a:off x="6400800" y="4114800"/>
            <a:ext cx="22860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81000" y="3657600"/>
                <a:ext cx="4952999" cy="1110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例如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1,3,9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latin typeface="Cambria Math" panose="02040503050406030204" pitchFamily="18" charset="0"/>
                    <a:ea typeface="微软雅黑" pitchFamily="34" charset="-122"/>
                  </a:rPr>
                  <a:t>表示向量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9</m:t>
                        </m:r>
                      </m:sub>
                    </m:sSub>
                    <m:r>
                      <a:rPr lang="zh-CN" altLang="en-US" sz="220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属于</m:t>
                    </m:r>
                  </m:oMath>
                </a14:m>
                <a:r>
                  <a:rPr lang="zh-CN" altLang="en-US" sz="2200" dirty="0" smtClean="0">
                    <a:latin typeface="Cambria Math" panose="02040503050406030204" pitchFamily="18" charset="0"/>
                    <a:ea typeface="微软雅黑" pitchFamily="34" charset="-122"/>
                  </a:rPr>
                  <a:t>第</a:t>
                </a:r>
                <a:r>
                  <a:rPr lang="en-US" altLang="zh-CN" sz="2200" dirty="0" smtClean="0">
                    <a:latin typeface="Cambria Math" panose="02040503050406030204" pitchFamily="18" charset="0"/>
                    <a:ea typeface="微软雅黑" pitchFamily="34" charset="-122"/>
                  </a:rPr>
                  <a:t>2</a:t>
                </a:r>
                <a:r>
                  <a:rPr lang="zh-CN" altLang="en-US" sz="2200" dirty="0">
                    <a:latin typeface="Cambria Math" panose="02040503050406030204" pitchFamily="18" charset="0"/>
                    <a:ea typeface="微软雅黑" pitchFamily="34" charset="-122"/>
                  </a:rPr>
                  <a:t>类</a:t>
                </a:r>
                <a:r>
                  <a:rPr lang="zh-CN" altLang="en-US" sz="2200" dirty="0" smtClean="0">
                    <a:latin typeface="Cambria Math" panose="02040503050406030204" pitchFamily="18" charset="0"/>
                    <a:ea typeface="微软雅黑" pitchFamily="34" charset="-122"/>
                  </a:rPr>
                  <a:t>，向量标签为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 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9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2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endParaRPr lang="en-US" altLang="zh-CN" sz="2200" b="0" i="1" dirty="0" smtClean="0">
                  <a:latin typeface="Cambria Math" panose="02040503050406030204" pitchFamily="18" charset="0"/>
                  <a:ea typeface="微软雅黑" pitchFamily="34" charset="-122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向量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Cambria Math" panose="02040503050406030204" pitchFamily="18" charset="0"/>
                    <a:ea typeface="微软雅黑" pitchFamily="34" charset="-122"/>
                  </a:rPr>
                  <a:t>表示向量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9</m:t>
                        </m:r>
                      </m:sub>
                    </m:sSub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聚类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中心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。</m:t>
                    </m:r>
                  </m:oMath>
                </a14:m>
                <a:endParaRPr lang="zh-CN" altLang="en-US" sz="2200" dirty="0"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657600"/>
                <a:ext cx="4952999" cy="1110432"/>
              </a:xfrm>
              <a:prstGeom prst="rect">
                <a:avLst/>
              </a:prstGeom>
              <a:blipFill rotWithShape="0">
                <a:blip r:embed="rId9"/>
                <a:stretch>
                  <a:fillRect l="-1601" t="-3846" r="-985" b="-104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 bwMode="auto">
          <a:xfrm>
            <a:off x="7543800" y="5791200"/>
            <a:ext cx="152400" cy="152400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8077200" y="3276600"/>
                <a:ext cx="532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276600"/>
                <a:ext cx="532262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 bwMode="auto">
          <a:xfrm flipH="1">
            <a:off x="7772400" y="5334000"/>
            <a:ext cx="533400" cy="4572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1" name="矩形 30"/>
          <p:cNvSpPr/>
          <p:nvPr/>
        </p:nvSpPr>
        <p:spPr bwMode="auto">
          <a:xfrm>
            <a:off x="7467600" y="4038600"/>
            <a:ext cx="152400" cy="152400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 flipH="1">
            <a:off x="7620000" y="3657600"/>
            <a:ext cx="609600" cy="4572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8305800" y="5105400"/>
                <a:ext cx="552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5105400"/>
                <a:ext cx="552395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85800" y="4800600"/>
                <a:ext cx="3921330" cy="9920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2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800600"/>
                <a:ext cx="3921330" cy="99200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81000" y="5715000"/>
                <a:ext cx="4672241" cy="732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2200" i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={1,⋯,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lim>
                      </m:limLow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715000"/>
                <a:ext cx="4672241" cy="73218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5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21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914400"/>
                <a:ext cx="8614612" cy="56350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b="1" dirty="0" smtClean="0">
                    <a:ea typeface="微软雅黑" pitchFamily="34" charset="-122"/>
                  </a:rPr>
                  <a:t>K-means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算法</a:t>
                </a:r>
                <a:r>
                  <a:rPr lang="zh-CN" altLang="en-US" sz="2200" dirty="0" smtClean="0">
                    <a:ea typeface="微软雅黑" pitchFamily="34" charset="-122"/>
                  </a:rPr>
                  <a:t>是将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个</a:t>
                </a:r>
                <a:r>
                  <a:rPr lang="zh-CN" altLang="en-US" sz="2200" dirty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划分</a:t>
                </a:r>
                <a:r>
                  <a:rPr lang="zh-CN" altLang="en-US" sz="2200" dirty="0">
                    <a:ea typeface="微软雅黑" pitchFamily="34" charset="-122"/>
                  </a:rPr>
                  <a:t>成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类的</a:t>
                </a:r>
                <a:r>
                  <a:rPr lang="zh-CN" altLang="en-US" sz="2200" dirty="0">
                    <a:ea typeface="微软雅黑" pitchFamily="34" charset="-122"/>
                  </a:rPr>
                  <a:t>迭代</a:t>
                </a:r>
                <a:r>
                  <a:rPr lang="zh-CN" altLang="en-US" sz="2200" dirty="0" smtClean="0">
                    <a:ea typeface="微软雅黑" pitchFamily="34" charset="-122"/>
                  </a:rPr>
                  <a:t>聚类</a:t>
                </a:r>
                <a:r>
                  <a:rPr lang="zh-CN" altLang="en-US" sz="2200" dirty="0">
                    <a:ea typeface="微软雅黑" pitchFamily="34" charset="-122"/>
                  </a:rPr>
                  <a:t>算法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>
                    <a:ea typeface="微软雅黑" pitchFamily="34" charset="-122"/>
                  </a:rPr>
                  <a:t>聚类目标</a:t>
                </a:r>
                <a:r>
                  <a:rPr lang="zh-CN" altLang="en-US" sz="2200" dirty="0">
                    <a:ea typeface="微软雅黑" pitchFamily="34" charset="-122"/>
                  </a:rPr>
                  <a:t>找到向量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的“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”和“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”。</a:t>
                </a: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步骤：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1</a:t>
                </a:r>
                <a:r>
                  <a:rPr lang="zh-CN" altLang="en-US" sz="2200" dirty="0">
                    <a:ea typeface="微软雅黑" pitchFamily="34" charset="-122"/>
                  </a:rPr>
                  <a:t>、在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个点中随机选取</a:t>
                </a:r>
                <a:r>
                  <a:rPr lang="en-US" altLang="zh-CN" sz="2200" dirty="0"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个点，分别作为聚类中心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；</a:t>
                </a:r>
                <a:endParaRPr lang="zh-CN" altLang="en-US" sz="2200" dirty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2</a:t>
                </a:r>
                <a:r>
                  <a:rPr lang="zh-CN" altLang="en-US" sz="2200" dirty="0">
                    <a:ea typeface="微软雅黑" pitchFamily="34" charset="-122"/>
                  </a:rPr>
                  <a:t>、</a:t>
                </a:r>
                <a:r>
                  <a:rPr lang="zh-CN" altLang="en-US" sz="2200" b="1" dirty="0">
                    <a:ea typeface="微软雅黑" pitchFamily="34" charset="-122"/>
                  </a:rPr>
                  <a:t>更新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聚类标签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zh-CN" altLang="en-US" sz="2200" dirty="0">
                    <a:ea typeface="微软雅黑" pitchFamily="34" charset="-122"/>
                  </a:rPr>
                  <a:t>计算每个点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到</a:t>
                </a:r>
                <a:r>
                  <a:rPr lang="en-US" altLang="zh-CN" sz="2200" dirty="0"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个聚类中心的距离，并将其分配到最近的聚类中心所在的聚类</a:t>
                </a:r>
                <a:r>
                  <a:rPr lang="zh-CN" altLang="en-US" sz="2200" dirty="0" smtClean="0">
                    <a:ea typeface="微软雅黑" pitchFamily="34" charset="-122"/>
                  </a:rPr>
                  <a:t>中；</a:t>
                </a:r>
                <a:endParaRPr lang="zh-CN" altLang="en-US" sz="2200" dirty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3</a:t>
                </a:r>
                <a:r>
                  <a:rPr lang="zh-CN" altLang="en-US" sz="2200" dirty="0">
                    <a:ea typeface="微软雅黑" pitchFamily="34" charset="-122"/>
                  </a:rPr>
                  <a:t>、</a:t>
                </a:r>
                <a:r>
                  <a:rPr lang="zh-CN" altLang="en-US" sz="2200" b="1" dirty="0">
                    <a:ea typeface="微软雅黑" pitchFamily="34" charset="-122"/>
                  </a:rPr>
                  <a:t>更新聚类中心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：重新计算每个聚类现在的质心，并以其作为新的聚类</a:t>
                </a:r>
                <a:r>
                  <a:rPr lang="zh-CN" altLang="en-US" sz="2200" dirty="0" smtClean="0">
                    <a:ea typeface="微软雅黑" pitchFamily="34" charset="-122"/>
                  </a:rPr>
                  <a:t>中心；</a:t>
                </a:r>
                <a:endParaRPr lang="zh-CN" altLang="en-US" sz="2200" dirty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4</a:t>
                </a:r>
                <a:r>
                  <a:rPr lang="zh-CN" altLang="en-US" sz="2200" dirty="0">
                    <a:ea typeface="微软雅黑" pitchFamily="34" charset="-122"/>
                  </a:rPr>
                  <a:t>、重复步骤</a:t>
                </a:r>
                <a:r>
                  <a:rPr lang="en-US" altLang="zh-CN" sz="2200" dirty="0" smtClean="0">
                    <a:ea typeface="微软雅黑" pitchFamily="34" charset="-122"/>
                  </a:rPr>
                  <a:t>2</a:t>
                </a:r>
                <a:r>
                  <a:rPr lang="zh-CN" altLang="en-US" sz="2200" dirty="0" smtClean="0">
                    <a:ea typeface="微软雅黑" pitchFamily="34" charset="-122"/>
                  </a:rPr>
                  <a:t>、</a:t>
                </a:r>
                <a:r>
                  <a:rPr lang="en-US" altLang="zh-CN" sz="2200" dirty="0" smtClean="0">
                    <a:ea typeface="微软雅黑" pitchFamily="34" charset="-122"/>
                  </a:rPr>
                  <a:t>3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zh-CN" altLang="en-US" sz="2200" dirty="0">
                    <a:ea typeface="微软雅黑" pitchFamily="34" charset="-122"/>
                  </a:rPr>
                  <a:t>直到所有</a:t>
                </a:r>
                <a:r>
                  <a:rPr lang="zh-CN" altLang="en-US" sz="2200" dirty="0" smtClean="0">
                    <a:ea typeface="微软雅黑" pitchFamily="34" charset="-122"/>
                  </a:rPr>
                  <a:t>聚类中心</a:t>
                </a:r>
                <a:r>
                  <a:rPr lang="zh-CN" altLang="en-US" sz="2200" dirty="0">
                    <a:ea typeface="微软雅黑" pitchFamily="34" charset="-122"/>
                  </a:rPr>
                  <a:t>不再</a:t>
                </a:r>
                <a:r>
                  <a:rPr lang="zh-CN" altLang="en-US" sz="2200" dirty="0" smtClean="0">
                    <a:ea typeface="微软雅黑" pitchFamily="34" charset="-122"/>
                  </a:rPr>
                  <a:t>变化。</a:t>
                </a: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14400"/>
                <a:ext cx="8614612" cy="5635069"/>
              </a:xfrm>
              <a:prstGeom prst="rect">
                <a:avLst/>
              </a:prstGeom>
              <a:blipFill rotWithShape="0">
                <a:blip r:embed="rId3"/>
                <a:stretch>
                  <a:fillRect l="-1840" t="-1623" b="-162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 k-means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362200" y="1905000"/>
                <a:ext cx="4672241" cy="732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2200" i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={1,⋯,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lim>
                      </m:limLow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905000"/>
                <a:ext cx="4672241" cy="7321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895600" y="2590800"/>
                <a:ext cx="4012701" cy="9920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2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590800"/>
                <a:ext cx="4012701" cy="99200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40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9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914400"/>
                <a:ext cx="8614612" cy="38068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b="1" dirty="0" smtClean="0">
                    <a:ea typeface="微软雅黑" pitchFamily="34" charset="-122"/>
                  </a:rPr>
                  <a:t>K-means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算法</a:t>
                </a:r>
                <a:r>
                  <a:rPr lang="zh-CN" altLang="en-US" sz="2200" dirty="0" smtClean="0">
                    <a:ea typeface="微软雅黑" pitchFamily="34" charset="-122"/>
                  </a:rPr>
                  <a:t>是将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个</a:t>
                </a:r>
                <a:r>
                  <a:rPr lang="zh-CN" altLang="en-US" sz="2200" dirty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划分</a:t>
                </a:r>
                <a:r>
                  <a:rPr lang="zh-CN" altLang="en-US" sz="2200" dirty="0">
                    <a:ea typeface="微软雅黑" pitchFamily="34" charset="-122"/>
                  </a:rPr>
                  <a:t>成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类的</a:t>
                </a:r>
                <a:r>
                  <a:rPr lang="zh-CN" altLang="en-US" sz="2200" dirty="0">
                    <a:ea typeface="微软雅黑" pitchFamily="34" charset="-122"/>
                  </a:rPr>
                  <a:t>迭代</a:t>
                </a:r>
                <a:r>
                  <a:rPr lang="zh-CN" altLang="en-US" sz="2200" dirty="0" smtClean="0">
                    <a:ea typeface="微软雅黑" pitchFamily="34" charset="-122"/>
                  </a:rPr>
                  <a:t>聚类</a:t>
                </a:r>
                <a:r>
                  <a:rPr lang="zh-CN" altLang="en-US" sz="2200" dirty="0">
                    <a:ea typeface="微软雅黑" pitchFamily="34" charset="-122"/>
                  </a:rPr>
                  <a:t>算法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>
                    <a:ea typeface="微软雅黑" pitchFamily="34" charset="-122"/>
                  </a:rPr>
                  <a:t>聚类目标</a:t>
                </a:r>
                <a:r>
                  <a:rPr lang="zh-CN" altLang="en-US" sz="2200" dirty="0">
                    <a:ea typeface="微软雅黑" pitchFamily="34" charset="-122"/>
                  </a:rPr>
                  <a:t>找到向量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的“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微软雅黑" pitchFamily="34" charset="-122"/>
                  </a:rPr>
                  <a:t>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𝒄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”和“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”。</a:t>
                </a: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步骤：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1</a:t>
                </a:r>
                <a:r>
                  <a:rPr lang="zh-CN" altLang="en-US" sz="2200" dirty="0">
                    <a:ea typeface="微软雅黑" pitchFamily="34" charset="-122"/>
                  </a:rPr>
                  <a:t>、在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个点中随机选取</a:t>
                </a:r>
                <a:r>
                  <a:rPr lang="en-US" altLang="zh-CN" sz="2200" dirty="0"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个</a:t>
                </a:r>
                <a:r>
                  <a:rPr lang="zh-CN" altLang="en-US" sz="2200" dirty="0" smtClean="0">
                    <a:ea typeface="微软雅黑" pitchFamily="34" charset="-122"/>
                  </a:rPr>
                  <a:t>点作为</a:t>
                </a:r>
                <a:r>
                  <a:rPr lang="zh-CN" altLang="en-US" sz="2200" dirty="0">
                    <a:ea typeface="微软雅黑" pitchFamily="34" charset="-122"/>
                  </a:rPr>
                  <a:t>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；</a:t>
                </a:r>
                <a:endParaRPr lang="zh-CN" altLang="en-US" sz="2200" dirty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2</a:t>
                </a:r>
                <a:r>
                  <a:rPr lang="zh-CN" altLang="en-US" sz="2200" dirty="0">
                    <a:ea typeface="微软雅黑" pitchFamily="34" charset="-122"/>
                  </a:rPr>
                  <a:t>、</a:t>
                </a:r>
                <a:r>
                  <a:rPr lang="zh-CN" altLang="en-US" sz="2200" b="1" dirty="0">
                    <a:ea typeface="微软雅黑" pitchFamily="34" charset="-122"/>
                  </a:rPr>
                  <a:t>更新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聚类标签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zh-CN" altLang="en-US" sz="2200" dirty="0">
                    <a:ea typeface="微软雅黑" pitchFamily="34" charset="-122"/>
                  </a:rPr>
                  <a:t>计算每个点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到</a:t>
                </a:r>
                <a:r>
                  <a:rPr lang="en-US" altLang="zh-CN" sz="2200" dirty="0">
                    <a:solidFill>
                      <a:srgbClr val="FF0000"/>
                    </a:solidFill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个聚类中心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的距离，并将其分配到最近的聚类中心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所在的聚类</a:t>
                </a:r>
                <a:r>
                  <a:rPr lang="zh-CN" altLang="en-US" sz="2200" dirty="0" smtClean="0">
                    <a:ea typeface="微软雅黑" pitchFamily="34" charset="-122"/>
                  </a:rPr>
                  <a:t>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；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14400"/>
                <a:ext cx="8614612" cy="3806876"/>
              </a:xfrm>
              <a:prstGeom prst="rect">
                <a:avLst/>
              </a:prstGeom>
              <a:blipFill rotWithShape="0">
                <a:blip r:embed="rId4"/>
                <a:stretch>
                  <a:fillRect l="-1840" t="-2404" b="-33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 k-means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733800" y="6075239"/>
                <a:ext cx="10038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𝑗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075239"/>
                <a:ext cx="100380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右箭头 3"/>
          <p:cNvSpPr/>
          <p:nvPr/>
        </p:nvSpPr>
        <p:spPr bwMode="auto">
          <a:xfrm flipV="1">
            <a:off x="2233914" y="5943600"/>
            <a:ext cx="1576086" cy="555204"/>
          </a:xfrm>
          <a:prstGeom prst="bentArrow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3810000" y="5905500"/>
            <a:ext cx="152400" cy="3048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n>
                <a:solidFill>
                  <a:schemeClr val="accent1"/>
                </a:solidFill>
              </a:ln>
              <a:solidFill>
                <a:srgbClr val="FF0000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905000" y="4800600"/>
                <a:ext cx="4646208" cy="435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00600"/>
                <a:ext cx="4646208" cy="435504"/>
              </a:xfrm>
              <a:prstGeom prst="rect">
                <a:avLst/>
              </a:prstGeom>
              <a:blipFill rotWithShape="0">
                <a:blip r:embed="rId12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62200" y="1905000"/>
                <a:ext cx="4672241" cy="732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2200" i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={1,⋯,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lim>
                      </m:limLow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905000"/>
                <a:ext cx="4672241" cy="73218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43000" y="5410200"/>
                <a:ext cx="7239000" cy="5933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200" i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220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220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,⋯,</m:t>
                          </m:r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2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410200"/>
                <a:ext cx="7239000" cy="59330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42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2" grpId="0"/>
      <p:bldP spid="4" grpId="0" animBg="1"/>
      <p:bldP spid="13" grpId="0" animBg="1"/>
      <p:bldP spid="3" grpId="0"/>
      <p:bldP spid="11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152400" y="914400"/>
                <a:ext cx="8843212" cy="33156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b="1" dirty="0" smtClean="0">
                    <a:ea typeface="微软雅黑" pitchFamily="34" charset="-122"/>
                  </a:rPr>
                  <a:t>K-means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算法</a:t>
                </a:r>
                <a:r>
                  <a:rPr lang="zh-CN" altLang="en-US" sz="2200" dirty="0" smtClean="0">
                    <a:ea typeface="微软雅黑" pitchFamily="34" charset="-122"/>
                  </a:rPr>
                  <a:t>是将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个</a:t>
                </a:r>
                <a:r>
                  <a:rPr lang="zh-CN" altLang="en-US" sz="2200" dirty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划分</a:t>
                </a:r>
                <a:r>
                  <a:rPr lang="zh-CN" altLang="en-US" sz="2200" dirty="0">
                    <a:ea typeface="微软雅黑" pitchFamily="34" charset="-122"/>
                  </a:rPr>
                  <a:t>成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类的</a:t>
                </a:r>
                <a:r>
                  <a:rPr lang="zh-CN" altLang="en-US" sz="2200" dirty="0">
                    <a:ea typeface="微软雅黑" pitchFamily="34" charset="-122"/>
                  </a:rPr>
                  <a:t>迭代</a:t>
                </a:r>
                <a:r>
                  <a:rPr lang="zh-CN" altLang="en-US" sz="2200" dirty="0" smtClean="0">
                    <a:ea typeface="微软雅黑" pitchFamily="34" charset="-122"/>
                  </a:rPr>
                  <a:t>聚类</a:t>
                </a:r>
                <a:r>
                  <a:rPr lang="zh-CN" altLang="en-US" sz="2200" dirty="0">
                    <a:ea typeface="微软雅黑" pitchFamily="34" charset="-122"/>
                  </a:rPr>
                  <a:t>算法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>
                    <a:ea typeface="微软雅黑" pitchFamily="34" charset="-122"/>
                  </a:rPr>
                  <a:t>聚类目标</a:t>
                </a:r>
                <a:r>
                  <a:rPr lang="zh-CN" altLang="en-US" sz="2200" dirty="0">
                    <a:ea typeface="微软雅黑" pitchFamily="34" charset="-122"/>
                  </a:rPr>
                  <a:t>找到向量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的“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”和“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微软雅黑" pitchFamily="34" charset="-122"/>
                  </a:rPr>
                  <a:t>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𝒛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”。</a:t>
                </a: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步骤：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 smtClean="0">
                    <a:ea typeface="微软雅黑" pitchFamily="34" charset="-122"/>
                  </a:rPr>
                  <a:t>3</a:t>
                </a:r>
                <a:r>
                  <a:rPr lang="zh-CN" altLang="en-US" sz="2200" dirty="0">
                    <a:ea typeface="微软雅黑" pitchFamily="34" charset="-122"/>
                  </a:rPr>
                  <a:t>、</a:t>
                </a:r>
                <a:r>
                  <a:rPr lang="zh-CN" altLang="en-US" sz="2200" b="1" dirty="0">
                    <a:ea typeface="微软雅黑" pitchFamily="34" charset="-122"/>
                  </a:rPr>
                  <a:t>更新聚类中心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：根据更新的标</a:t>
                </a:r>
                <a14:m>
                  <m:oMath xmlns:m="http://schemas.openxmlformats.org/officeDocument/2006/math">
                    <m:r>
                      <a:rPr lang="zh-CN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签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，更</m:t>
                    </m:r>
                    <m:r>
                      <m:rPr>
                        <m:nor/>
                      </m:rPr>
                      <a:rPr lang="zh-CN" altLang="en-US" sz="2200" dirty="0">
                        <a:ea typeface="微软雅黑" pitchFamily="34" charset="-122"/>
                      </a:rPr>
                      <m:t>新属于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第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类下标集合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 ，重新</a:t>
                </a:r>
                <a:r>
                  <a:rPr lang="zh-CN" altLang="en-US" sz="2200" dirty="0"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类的</a:t>
                </a:r>
                <a:r>
                  <a:rPr lang="zh-CN" altLang="en-US" sz="2200" dirty="0">
                    <a:ea typeface="微软雅黑" pitchFamily="34" charset="-122"/>
                  </a:rPr>
                  <a:t>聚类</a:t>
                </a:r>
                <a:r>
                  <a:rPr lang="zh-CN" altLang="en-US" sz="2200" dirty="0" smtClean="0">
                    <a:ea typeface="微软雅黑" pitchFamily="34" charset="-122"/>
                  </a:rPr>
                  <a:t>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  <m:r>
                      <a:rPr lang="zh-CN" alt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；</m:t>
                    </m:r>
                  </m:oMath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914400"/>
                <a:ext cx="8843212" cy="3315651"/>
              </a:xfrm>
              <a:prstGeom prst="rect">
                <a:avLst/>
              </a:prstGeom>
              <a:blipFill rotWithShape="0">
                <a:blip r:embed="rId4"/>
                <a:stretch>
                  <a:fillRect l="-1792" t="-2757" b="-34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 k-means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587487" y="6155885"/>
                <a:ext cx="3294876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表示集合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中元素的数目。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487" y="6155885"/>
                <a:ext cx="3294876" cy="411395"/>
              </a:xfrm>
              <a:prstGeom prst="rect">
                <a:avLst/>
              </a:prstGeom>
              <a:blipFill rotWithShape="0">
                <a:blip r:embed="rId5"/>
                <a:stretch>
                  <a:fillRect t="-4478" r="-1109" b="-17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209800" y="1981200"/>
                <a:ext cx="6286273" cy="9920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, </m:t>
                      </m:r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其中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≜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naryPr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  <m:r>
                            <a:rPr lang="zh-CN" altLang="en-US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20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0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2200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,</m:t>
                      </m:r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𝑗</m:t>
                      </m:r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=1,⋯,</m:t>
                      </m:r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𝑘</m:t>
                      </m:r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.</m:t>
                      </m:r>
                    </m:oMath>
                  </m:oMathPara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981200"/>
                <a:ext cx="6286273" cy="99200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940397" y="4230051"/>
                <a:ext cx="4196405" cy="1073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397" y="4230051"/>
                <a:ext cx="4196405" cy="107375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649128" y="5215099"/>
                <a:ext cx="2209516" cy="1073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128" y="5215099"/>
                <a:ext cx="2209516" cy="107375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50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2" grpId="0"/>
      <p:bldP spid="10" grpId="0" uiExpand="1"/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838200"/>
                <a:ext cx="8614612" cy="5583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聚类</a:t>
                </a:r>
                <a:r>
                  <a:rPr lang="zh-CN" altLang="en-US" sz="2200" b="1" dirty="0">
                    <a:ea typeface="微软雅黑" pitchFamily="34" charset="-122"/>
                  </a:rPr>
                  <a:t>目标</a:t>
                </a:r>
                <a:r>
                  <a:rPr lang="zh-CN" altLang="en-US" sz="2200" dirty="0" smtClean="0">
                    <a:ea typeface="微软雅黑" pitchFamily="34" charset="-122"/>
                  </a:rPr>
                  <a:t>找到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个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的“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”和“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”。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b="1" dirty="0">
                    <a:ea typeface="微软雅黑" pitchFamily="34" charset="-122"/>
                  </a:rPr>
                  <a:t>K-means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算法</a:t>
                </a:r>
                <a:r>
                  <a:rPr lang="zh-CN" altLang="en-US" sz="2200" dirty="0">
                    <a:ea typeface="微软雅黑" pitchFamily="34" charset="-122"/>
                  </a:rPr>
                  <a:t>划分成</a:t>
                </a:r>
                <a:r>
                  <a:rPr lang="en-US" altLang="zh-CN" sz="2200" dirty="0"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类步骤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1</a:t>
                </a:r>
                <a:r>
                  <a:rPr lang="zh-CN" altLang="en-US" sz="2200" dirty="0">
                    <a:ea typeface="微软雅黑" pitchFamily="34" charset="-122"/>
                  </a:rPr>
                  <a:t>、在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个点中随机选取</a:t>
                </a:r>
                <a:r>
                  <a:rPr lang="en-US" altLang="zh-CN" sz="2200" dirty="0"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个点作为聚类中心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；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2</a:t>
                </a:r>
                <a:r>
                  <a:rPr lang="zh-CN" altLang="en-US" sz="2200" dirty="0">
                    <a:ea typeface="微软雅黑" pitchFamily="34" charset="-122"/>
                  </a:rPr>
                  <a:t>、</a:t>
                </a:r>
                <a:r>
                  <a:rPr lang="zh-CN" altLang="en-US" sz="2200" b="1" dirty="0">
                    <a:ea typeface="微软雅黑" pitchFamily="34" charset="-122"/>
                  </a:rPr>
                  <a:t>更新聚类标签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：计算每个点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到</a:t>
                </a:r>
                <a:r>
                  <a:rPr lang="en-US" altLang="zh-CN" sz="2200" dirty="0">
                    <a:solidFill>
                      <a:srgbClr val="FF0000"/>
                    </a:solidFill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个聚类中心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的距离，并将其分配到最近的聚类中心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所在的聚类中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；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endParaRPr lang="zh-CN" altLang="en-US" sz="2200" dirty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3</a:t>
                </a:r>
                <a:r>
                  <a:rPr lang="zh-CN" altLang="en-US" sz="2200" dirty="0">
                    <a:ea typeface="微软雅黑" pitchFamily="34" charset="-122"/>
                  </a:rPr>
                  <a:t>、</a:t>
                </a:r>
                <a:r>
                  <a:rPr lang="zh-CN" altLang="en-US" sz="2200" b="1" dirty="0">
                    <a:ea typeface="微软雅黑" pitchFamily="34" charset="-122"/>
                  </a:rPr>
                  <a:t>更新聚类中心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：根据更新标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签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，更</m:t>
                    </m:r>
                    <m:r>
                      <m:rPr>
                        <m:nor/>
                      </m:rPr>
                      <a:rPr lang="zh-CN" altLang="en-US" sz="2200" dirty="0">
                        <a:ea typeface="微软雅黑" pitchFamily="34" charset="-122"/>
                      </a:rPr>
                      <m:t>新属于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第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类下标集合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 ，重新计算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类的聚类中心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  <m:r>
                      <a:rPr lang="zh-CN" alt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；</m:t>
                    </m:r>
                  </m:oMath>
                </a14:m>
                <a:endParaRPr lang="zh-CN" altLang="en-US" sz="2200" dirty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 smtClean="0">
                    <a:ea typeface="微软雅黑" pitchFamily="34" charset="-122"/>
                  </a:rPr>
                  <a:t>4</a:t>
                </a:r>
                <a:r>
                  <a:rPr lang="zh-CN" altLang="en-US" sz="2200" dirty="0">
                    <a:ea typeface="微软雅黑" pitchFamily="34" charset="-122"/>
                  </a:rPr>
                  <a:t>、重复步骤</a:t>
                </a:r>
                <a:r>
                  <a:rPr lang="en-US" altLang="zh-CN" sz="2200" dirty="0" smtClean="0">
                    <a:ea typeface="微软雅黑" pitchFamily="34" charset="-122"/>
                  </a:rPr>
                  <a:t>2</a:t>
                </a:r>
                <a:r>
                  <a:rPr lang="zh-CN" altLang="en-US" sz="2200" dirty="0" smtClean="0">
                    <a:ea typeface="微软雅黑" pitchFamily="34" charset="-122"/>
                  </a:rPr>
                  <a:t>、</a:t>
                </a:r>
                <a:r>
                  <a:rPr lang="en-US" altLang="zh-CN" sz="2200" dirty="0" smtClean="0">
                    <a:ea typeface="微软雅黑" pitchFamily="34" charset="-122"/>
                  </a:rPr>
                  <a:t>3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zh-CN" altLang="en-US" sz="2200" dirty="0">
                    <a:ea typeface="微软雅黑" pitchFamily="34" charset="-122"/>
                  </a:rPr>
                  <a:t>直到所有</a:t>
                </a:r>
                <a:r>
                  <a:rPr lang="zh-CN" altLang="en-US" sz="2200" dirty="0" smtClean="0">
                    <a:ea typeface="微软雅黑" pitchFamily="34" charset="-122"/>
                  </a:rPr>
                  <a:t>聚类中心</a:t>
                </a:r>
                <a:r>
                  <a:rPr lang="zh-CN" altLang="en-US" sz="2200" dirty="0">
                    <a:ea typeface="微软雅黑" pitchFamily="34" charset="-122"/>
                  </a:rPr>
                  <a:t>不再</a:t>
                </a:r>
                <a:r>
                  <a:rPr lang="zh-CN" altLang="en-US" sz="2200" dirty="0" smtClean="0">
                    <a:ea typeface="微软雅黑" pitchFamily="34" charset="-122"/>
                  </a:rPr>
                  <a:t>变化。</a:t>
                </a: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838200"/>
                <a:ext cx="8614612" cy="5583644"/>
              </a:xfrm>
              <a:prstGeom prst="rect">
                <a:avLst/>
              </a:prstGeom>
              <a:blipFill rotWithShape="0">
                <a:blip r:embed="rId4"/>
                <a:stretch>
                  <a:fillRect l="-1840" t="-1639" b="-17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 k-means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627730" y="3693196"/>
                <a:ext cx="10038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𝑗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30" y="3693196"/>
                <a:ext cx="100380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右箭头 8"/>
          <p:cNvSpPr/>
          <p:nvPr/>
        </p:nvSpPr>
        <p:spPr bwMode="auto">
          <a:xfrm flipV="1">
            <a:off x="1981200" y="3733800"/>
            <a:ext cx="1752600" cy="304800"/>
          </a:xfrm>
          <a:prstGeom prst="bentArrow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0" name="下箭头 9"/>
          <p:cNvSpPr/>
          <p:nvPr/>
        </p:nvSpPr>
        <p:spPr bwMode="auto">
          <a:xfrm>
            <a:off x="3733800" y="3561557"/>
            <a:ext cx="152400" cy="3048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n>
                <a:solidFill>
                  <a:schemeClr val="accent1"/>
                </a:solidFill>
              </a:ln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519581"/>
              </p:ext>
            </p:extLst>
          </p:nvPr>
        </p:nvGraphicFramePr>
        <p:xfrm>
          <a:off x="3200400" y="4953000"/>
          <a:ext cx="198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5" name="Equation" r:id="rId6" imgW="901440" imgH="469800" progId="Equation.DSMT4">
                  <p:embed/>
                </p:oleObj>
              </mc:Choice>
              <mc:Fallback>
                <p:oleObj name="Equation" r:id="rId6" imgW="9014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0400" y="4953000"/>
                        <a:ext cx="19812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66800" y="3048000"/>
                <a:ext cx="7239000" cy="5933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200" i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220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220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,⋯,</m:t>
                          </m:r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2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48000"/>
                <a:ext cx="7239000" cy="5933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80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8" grpId="0"/>
      <p:bldP spid="9" grpId="0" animBg="1"/>
      <p:bldP spid="10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4.1 </a:t>
            </a:r>
            <a:r>
              <a:rPr lang="zh-CN" altLang="en-US" dirty="0" smtClean="0"/>
              <a:t>渐近记号 </a:t>
            </a:r>
            <a:r>
              <a:rPr lang="en-US" altLang="zh-CN" dirty="0" smtClean="0">
                <a:latin typeface="Arial" panose="020B0604020202020204" pitchFamily="34" charset="0"/>
              </a:rPr>
              <a:t>— </a:t>
            </a:r>
            <a:r>
              <a:rPr lang="en-US" altLang="zh-CN" i="1" dirty="0" smtClean="0">
                <a:sym typeface="Symbol" panose="05050102010706020507" pitchFamily="18" charset="2"/>
              </a:rPr>
              <a:t>o</a:t>
            </a:r>
            <a:r>
              <a:rPr lang="zh-CN" altLang="en-US" dirty="0" smtClean="0">
                <a:sym typeface="Symbol" panose="05050102010706020507" pitchFamily="18" charset="2"/>
              </a:rPr>
              <a:t>记号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7896225" cy="1762125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ts val="600"/>
              </a:spcBef>
              <a:buNone/>
            </a:pPr>
            <a:r>
              <a:rPr lang="zh-CN" altLang="en-US" sz="2200" kern="1200" dirty="0">
                <a:latin typeface="+mn-lt"/>
                <a:ea typeface="微软雅黑" pitchFamily="34" charset="-122"/>
              </a:rPr>
              <a:t>高</a:t>
            </a:r>
            <a:r>
              <a:rPr lang="zh-CN" altLang="en-US" sz="2200" kern="1200" dirty="0" smtClean="0">
                <a:latin typeface="+mn-lt"/>
                <a:ea typeface="微软雅黑" pitchFamily="34" charset="-122"/>
              </a:rPr>
              <a:t>阶无穷小记号</a:t>
            </a:r>
            <a:r>
              <a:rPr lang="en-US" altLang="zh-CN" sz="2200" b="0" kern="1200" dirty="0" smtClean="0">
                <a:latin typeface="Cambria Math" panose="02040503050406030204" pitchFamily="18" charset="0"/>
                <a:ea typeface="微软雅黑" pitchFamily="34" charset="-122"/>
              </a:rPr>
              <a:t>o (</a:t>
            </a:r>
            <a:r>
              <a:rPr lang="zh-CN" altLang="en-US" sz="2200" b="0" kern="1200" dirty="0" smtClean="0">
                <a:latin typeface="Cambria Math" panose="02040503050406030204" pitchFamily="18" charset="0"/>
                <a:ea typeface="微软雅黑" pitchFamily="34" charset="-122"/>
              </a:rPr>
              <a:t>小</a:t>
            </a:r>
            <a:r>
              <a:rPr lang="en-US" altLang="zh-CN" sz="2200" b="0" kern="1200" dirty="0" smtClean="0">
                <a:latin typeface="Cambria Math" panose="02040503050406030204" pitchFamily="18" charset="0"/>
                <a:ea typeface="微软雅黑" pitchFamily="34" charset="-122"/>
              </a:rPr>
              <a:t>o </a:t>
            </a:r>
            <a:r>
              <a:rPr lang="zh-CN" altLang="en-US" sz="2200" b="0" kern="1200" dirty="0" smtClean="0">
                <a:latin typeface="Cambria Math" panose="02040503050406030204" pitchFamily="18" charset="0"/>
                <a:ea typeface="微软雅黑" pitchFamily="34" charset="-122"/>
              </a:rPr>
              <a:t>记号</a:t>
            </a:r>
            <a:r>
              <a:rPr lang="en-US" altLang="zh-CN" sz="2200" b="0" kern="1200" dirty="0" smtClean="0">
                <a:latin typeface="Cambria Math" panose="02040503050406030204" pitchFamily="18" charset="0"/>
                <a:ea typeface="微软雅黑" pitchFamily="34" charset="-122"/>
              </a:rPr>
              <a:t>)</a:t>
            </a:r>
          </a:p>
        </p:txBody>
      </p:sp>
      <p:sp>
        <p:nvSpPr>
          <p:cNvPr id="3" name="AutoShape 8" descr="https://bkimg.cdn.bcebos.com/formula/9173df9a0ee44170915714372086b561.svg"/>
          <p:cNvSpPr>
            <a:spLocks noChangeAspect="1" noChangeArrowheads="1"/>
          </p:cNvSpPr>
          <p:nvPr/>
        </p:nvSpPr>
        <p:spPr bwMode="auto">
          <a:xfrm>
            <a:off x="307975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9" descr="https://bkimg.cdn.bcebos.com/formula/0a29b118cbb987aa0bf29d4f274895f6.svg"/>
          <p:cNvSpPr>
            <a:spLocks noChangeAspect="1" noChangeArrowheads="1"/>
          </p:cNvSpPr>
          <p:nvPr/>
        </p:nvSpPr>
        <p:spPr bwMode="auto">
          <a:xfrm>
            <a:off x="311150" y="69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57200" y="2286000"/>
                <a:ext cx="784860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是</a:t>
                </a:r>
                <a:r>
                  <a:rPr lang="zh-CN" altLang="zh-CN" sz="2000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同一变化过程中的无穷小</a:t>
                </a:r>
                <a:r>
                  <a:rPr lang="zh-CN" altLang="en-US" sz="2000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zh-CN" altLang="en-US" sz="2000" dirty="0" smtClean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/>
                  <a:t>如果它们极限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86000"/>
                <a:ext cx="7848600" cy="477054"/>
              </a:xfrm>
              <a:prstGeom prst="rect">
                <a:avLst/>
              </a:prstGeom>
              <a:blipFill rotWithShape="0">
                <a:blip r:embed="rId3"/>
                <a:stretch>
                  <a:fillRect l="-776" r="-69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577447"/>
              </p:ext>
            </p:extLst>
          </p:nvPr>
        </p:nvGraphicFramePr>
        <p:xfrm>
          <a:off x="3028950" y="2895600"/>
          <a:ext cx="13827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6" name="Equation" r:id="rId4" imgW="609480" imgH="393480" progId="Equation.DSMT4">
                  <p:embed/>
                </p:oleObj>
              </mc:Choice>
              <mc:Fallback>
                <p:oleObj name="Equation" r:id="rId4" imgW="609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28950" y="2895600"/>
                        <a:ext cx="1382713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57200" y="3962400"/>
                <a:ext cx="7848600" cy="477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itchFamily="34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000" dirty="0" smtClean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000" dirty="0" smtClean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的高阶无穷小，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记</m:t>
                    </m:r>
                    <m:r>
                      <a:rPr lang="zh-CN" alt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作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𝑜</m:t>
                    </m:r>
                  </m:oMath>
                </a14:m>
                <a:r>
                  <a:rPr lang="en-US" altLang="zh-CN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en-US" altLang="zh-CN" sz="2000" dirty="0" smtClean="0"/>
                  <a:t>)</a:t>
                </a:r>
                <a:r>
                  <a:rPr lang="zh-CN" altLang="en-US" sz="2000" dirty="0" smtClean="0"/>
                  <a:t>。同时存在常数</a:t>
                </a:r>
                <a:r>
                  <a:rPr lang="en-US" altLang="zh-CN" sz="2000" dirty="0" smtClean="0"/>
                  <a:t>C</a:t>
                </a:r>
                <a:r>
                  <a:rPr lang="zh-CN" altLang="en-US" sz="2000" dirty="0" smtClean="0"/>
                  <a:t>，满足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62400"/>
                <a:ext cx="7848600" cy="477118"/>
              </a:xfrm>
              <a:prstGeom prst="rect">
                <a:avLst/>
              </a:prstGeom>
              <a:blipFill rotWithShape="0">
                <a:blip r:embed="rId6"/>
                <a:stretch>
                  <a:fillRect l="-77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007830"/>
              </p:ext>
            </p:extLst>
          </p:nvPr>
        </p:nvGraphicFramePr>
        <p:xfrm>
          <a:off x="2165350" y="4572000"/>
          <a:ext cx="2997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7" name="Equation" r:id="rId7" imgW="1320480" imgH="393480" progId="Equation.DSMT4">
                  <p:embed/>
                </p:oleObj>
              </mc:Choice>
              <mc:Fallback>
                <p:oleObj name="Equation" r:id="rId7" imgW="1320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5350" y="4572000"/>
                        <a:ext cx="2997200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57200" y="5715000"/>
                <a:ext cx="7848600" cy="477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itchFamily="34" charset="-122"/>
                  </a:rPr>
                  <a:t>也即则称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000" dirty="0" smtClean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C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000" dirty="0" smtClean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的高阶无穷小，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记</m:t>
                    </m:r>
                    <m:r>
                      <a:rPr lang="zh-CN" alt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作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𝑜</m:t>
                    </m:r>
                  </m:oMath>
                </a14:m>
                <a:r>
                  <a:rPr lang="en-US" altLang="zh-CN" sz="2000" dirty="0" smtClean="0"/>
                  <a:t>(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en-US" altLang="zh-CN" sz="2000" dirty="0" smtClean="0"/>
                  <a:t>)</a:t>
                </a:r>
                <a:r>
                  <a:rPr lang="zh-CN" altLang="en-US" sz="2000" dirty="0" smtClean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15000"/>
                <a:ext cx="7848600" cy="477118"/>
              </a:xfrm>
              <a:prstGeom prst="rect">
                <a:avLst/>
              </a:prstGeom>
              <a:blipFill rotWithShape="0">
                <a:blip r:embed="rId9"/>
                <a:stretch>
                  <a:fillRect l="-776" b="-14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30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2514600"/>
                <a:ext cx="8001000" cy="38354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在每一次迭代中目标函数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都会下降，直到聚类中心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,⋯,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和划分聚类标签集合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,⋯,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不再变化。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但是</a:t>
                </a:r>
                <a:r>
                  <a:rPr lang="en-US" altLang="zh-CN" sz="2200" dirty="0" smtClean="0">
                    <a:ea typeface="微软雅黑" pitchFamily="34" charset="-122"/>
                  </a:rPr>
                  <a:t>k-means</a:t>
                </a:r>
                <a:r>
                  <a:rPr lang="zh-CN" altLang="en-US" sz="2200" dirty="0">
                    <a:ea typeface="微软雅黑" pitchFamily="34" charset="-122"/>
                  </a:rPr>
                  <a:t>算法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依赖于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初始随机生成的聚类中心</a:t>
                </a:r>
                <a:r>
                  <a:rPr lang="zh-CN" altLang="en-US" sz="2200" dirty="0" smtClean="0">
                    <a:ea typeface="微软雅黑" pitchFamily="34" charset="-122"/>
                  </a:rPr>
                  <a:t>，只可得到目标函数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的局部最优。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解决方案：</a:t>
                </a:r>
                <a:r>
                  <a:rPr lang="zh-CN" altLang="en-US" sz="2200" dirty="0">
                    <a:ea typeface="微软雅黑" pitchFamily="34" charset="-122"/>
                  </a:rPr>
                  <a:t>使用不同的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:r>
                  <a:rPr lang="zh-CN" altLang="en-US" sz="2200" dirty="0" smtClean="0">
                    <a:ea typeface="微软雅黑" pitchFamily="34" charset="-122"/>
                  </a:rPr>
                  <a:t>随机的</a:t>
                </a:r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初始聚类中心</a:t>
                </a:r>
                <a:r>
                  <a:rPr lang="zh-CN" altLang="en-US" sz="2200" dirty="0" smtClean="0">
                    <a:ea typeface="微软雅黑" pitchFamily="34" charset="-122"/>
                  </a:rPr>
                  <a:t>运行</a:t>
                </a:r>
                <a:r>
                  <a:rPr lang="en-US" altLang="zh-CN" sz="2200" dirty="0" smtClean="0">
                    <a:ea typeface="微软雅黑" pitchFamily="34" charset="-122"/>
                  </a:rPr>
                  <a:t>k-means</a:t>
                </a:r>
                <a:r>
                  <a:rPr lang="zh-CN" altLang="en-US" sz="2200" dirty="0" smtClean="0">
                    <a:ea typeface="微软雅黑" pitchFamily="34" charset="-122"/>
                  </a:rPr>
                  <a:t>算法若干次，</a:t>
                </a:r>
                <a:r>
                  <a:rPr lang="zh-CN" altLang="en-US" sz="2200" dirty="0">
                    <a:ea typeface="微软雅黑" pitchFamily="34" charset="-122"/>
                  </a:rPr>
                  <a:t>取目标函数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值最小的一次作为最终的聚类结果。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514600"/>
                <a:ext cx="8001000" cy="3835474"/>
              </a:xfrm>
              <a:prstGeom prst="rect">
                <a:avLst/>
              </a:prstGeom>
              <a:blipFill rotWithShape="0">
                <a:blip r:embed="rId3"/>
                <a:stretch>
                  <a:fillRect l="-1980" r="-1371" b="-47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4.4.1 k-means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62000" y="762000"/>
                <a:ext cx="7239000" cy="1129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sz="22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200" i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762000"/>
                <a:ext cx="7239000" cy="11292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52600" y="1905000"/>
                <a:ext cx="4273606" cy="575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2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zh-CN" altLang="en-US" sz="22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200" i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lim>
                      </m:limLow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200" i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lim>
                      </m:limLow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05000"/>
                <a:ext cx="4273606" cy="575735"/>
              </a:xfrm>
              <a:prstGeom prst="rect">
                <a:avLst/>
              </a:prstGeom>
              <a:blipFill rotWithShape="0"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6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752600"/>
            <a:ext cx="3533775" cy="36576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81400" y="1066800"/>
            <a:ext cx="13131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初始数据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6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9" name="矩形 8"/>
          <p:cNvSpPr/>
          <p:nvPr/>
        </p:nvSpPr>
        <p:spPr>
          <a:xfrm>
            <a:off x="3810000" y="1022013"/>
            <a:ext cx="14414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第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1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次迭代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76400"/>
            <a:ext cx="3543300" cy="3562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713016"/>
            <a:ext cx="3524250" cy="3581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19200" y="5334000"/>
                <a:ext cx="2965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微软雅黑" pitchFamily="34" charset="-122"/>
                  </a:rPr>
                  <a:t>(a)</a:t>
                </a:r>
                <a:r>
                  <a:rPr lang="zh-CN" altLang="en-US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更新聚类标签集合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  <a:ea typeface="微软雅黑" pitchFamily="34" charset="-122"/>
                      </a:rPr>
                      <m:t>,⋯,</m:t>
                    </m:r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334000"/>
                <a:ext cx="296517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4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943600" y="5334000"/>
                <a:ext cx="24886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微软雅黑" pitchFamily="34" charset="-122"/>
                  </a:rPr>
                  <a:t>(b)</a:t>
                </a:r>
                <a:r>
                  <a:rPr lang="zh-CN" altLang="en-US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更新聚类中心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334000"/>
                <a:ext cx="248868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7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9" name="矩形 8"/>
          <p:cNvSpPr/>
          <p:nvPr/>
        </p:nvSpPr>
        <p:spPr>
          <a:xfrm>
            <a:off x="3810000" y="1022013"/>
            <a:ext cx="14414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第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2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次迭代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1658587"/>
            <a:ext cx="3533775" cy="359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58587"/>
            <a:ext cx="3533775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19200" y="5334000"/>
                <a:ext cx="2965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微软雅黑" pitchFamily="34" charset="-122"/>
                  </a:rPr>
                  <a:t>(a)</a:t>
                </a:r>
                <a:r>
                  <a:rPr lang="zh-CN" altLang="en-US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更新聚类标签集合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  <a:ea typeface="微软雅黑" pitchFamily="34" charset="-122"/>
                      </a:rPr>
                      <m:t>,⋯,</m:t>
                    </m:r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334000"/>
                <a:ext cx="296517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4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943600" y="5334000"/>
                <a:ext cx="24886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微软雅黑" pitchFamily="34" charset="-122"/>
                  </a:rPr>
                  <a:t>(b)</a:t>
                </a:r>
                <a:r>
                  <a:rPr lang="zh-CN" altLang="en-US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更新聚类中心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334000"/>
                <a:ext cx="248868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06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9" name="矩形 8"/>
          <p:cNvSpPr/>
          <p:nvPr/>
        </p:nvSpPr>
        <p:spPr>
          <a:xfrm>
            <a:off x="3810000" y="1022013"/>
            <a:ext cx="14414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第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3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次迭代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1684441"/>
            <a:ext cx="3495675" cy="3609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76400"/>
            <a:ext cx="3505200" cy="3552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19200" y="5334000"/>
                <a:ext cx="2965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微软雅黑" pitchFamily="34" charset="-122"/>
                  </a:rPr>
                  <a:t>(a)</a:t>
                </a:r>
                <a:r>
                  <a:rPr lang="zh-CN" altLang="en-US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更新聚类标签集合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  <a:ea typeface="微软雅黑" pitchFamily="34" charset="-122"/>
                      </a:rPr>
                      <m:t>,⋯,</m:t>
                    </m:r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334000"/>
                <a:ext cx="296517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4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943600" y="5334000"/>
                <a:ext cx="24886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微软雅黑" pitchFamily="34" charset="-122"/>
                  </a:rPr>
                  <a:t>(b)</a:t>
                </a:r>
                <a:r>
                  <a:rPr lang="zh-CN" altLang="en-US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更新聚类中心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334000"/>
                <a:ext cx="248868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7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9" name="矩形 8"/>
          <p:cNvSpPr/>
          <p:nvPr/>
        </p:nvSpPr>
        <p:spPr>
          <a:xfrm>
            <a:off x="3810000" y="1022013"/>
            <a:ext cx="15696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第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10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次迭代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91245"/>
            <a:ext cx="3543300" cy="358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691245"/>
            <a:ext cx="3486150" cy="3581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219200" y="5334000"/>
                <a:ext cx="2965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微软雅黑" pitchFamily="34" charset="-122"/>
                  </a:rPr>
                  <a:t>(a)</a:t>
                </a:r>
                <a:r>
                  <a:rPr lang="zh-CN" altLang="en-US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更新聚类标签集合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  <a:ea typeface="微软雅黑" pitchFamily="34" charset="-122"/>
                      </a:rPr>
                      <m:t>,⋯,</m:t>
                    </m:r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334000"/>
                <a:ext cx="296517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4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943600" y="5334000"/>
                <a:ext cx="24886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微软雅黑" pitchFamily="34" charset="-122"/>
                  </a:rPr>
                  <a:t>(b)</a:t>
                </a:r>
                <a:r>
                  <a:rPr lang="zh-CN" altLang="en-US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更新聚类中心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334000"/>
                <a:ext cx="248868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33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9" name="矩形 8"/>
          <p:cNvSpPr/>
          <p:nvPr/>
        </p:nvSpPr>
        <p:spPr>
          <a:xfrm>
            <a:off x="3657600" y="1029435"/>
            <a:ext cx="27238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最终形成的聚类结果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783" y="1654628"/>
            <a:ext cx="35052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9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7400" y="1676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alibri" pitchFamily="34" charset="0"/>
              </a:rPr>
              <a:t>作业</a:t>
            </a:r>
            <a:r>
              <a:rPr lang="en-US" altLang="zh-CN" sz="1800" dirty="0" smtClean="0">
                <a:latin typeface="Calibri" pitchFamily="34" charset="0"/>
              </a:rPr>
              <a:t>4.1 </a:t>
            </a:r>
            <a:r>
              <a:rPr lang="zh-CN" altLang="en-US" sz="1800" dirty="0" smtClean="0">
                <a:latin typeface="Calibri" pitchFamily="34" charset="0"/>
              </a:rPr>
              <a:t>；</a:t>
            </a:r>
            <a:r>
              <a:rPr lang="en-US" altLang="zh-CN" sz="1800" dirty="0" smtClean="0">
                <a:latin typeface="Calibri" pitchFamily="34" charset="0"/>
              </a:rPr>
              <a:t>      </a:t>
            </a:r>
            <a:r>
              <a:rPr lang="zh-CN" altLang="en-US" sz="1800" dirty="0" smtClean="0">
                <a:latin typeface="Calibri" pitchFamily="34" charset="0"/>
              </a:rPr>
              <a:t>实验</a:t>
            </a:r>
            <a:r>
              <a:rPr lang="en-US" altLang="zh-CN" dirty="0" smtClean="0">
                <a:latin typeface="Calibri" pitchFamily="34" charset="0"/>
              </a:rPr>
              <a:t>2 </a:t>
            </a:r>
            <a:r>
              <a:rPr lang="en-US" altLang="zh-CN" dirty="0">
                <a:latin typeface="Calibri" pitchFamily="34" charset="0"/>
              </a:rPr>
              <a:t>k-Means</a:t>
            </a:r>
            <a:r>
              <a:rPr lang="zh-CN" altLang="en-US" dirty="0">
                <a:latin typeface="Calibri" pitchFamily="34" charset="0"/>
              </a:rPr>
              <a:t>聚类</a:t>
            </a:r>
            <a:r>
              <a:rPr lang="zh-CN" altLang="en-US" dirty="0" smtClean="0">
                <a:latin typeface="Calibri" pitchFamily="34" charset="0"/>
              </a:rPr>
              <a:t>实验，</a:t>
            </a:r>
            <a:r>
              <a:rPr lang="en-US" altLang="zh-CN" dirty="0" smtClean="0">
                <a:latin typeface="Calibri" pitchFamily="34" charset="0"/>
              </a:rPr>
              <a:t>BB</a:t>
            </a:r>
            <a:r>
              <a:rPr lang="zh-CN" altLang="en-US" dirty="0" smtClean="0">
                <a:latin typeface="Calibri" pitchFamily="34" charset="0"/>
              </a:rPr>
              <a:t>提交</a:t>
            </a:r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640763" cy="569912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en-US" altLang="zh-CN" dirty="0"/>
              <a:t>4.1 </a:t>
            </a:r>
            <a:r>
              <a:rPr lang="zh-CN" altLang="en-US" dirty="0" smtClean="0"/>
              <a:t>必要</a:t>
            </a:r>
            <a:r>
              <a:rPr lang="zh-CN" altLang="en-US" dirty="0" smtClean="0">
                <a:latin typeface="MSTT31c62400" charset="0"/>
              </a:rPr>
              <a:t>条件</a:t>
            </a:r>
            <a:endParaRPr lang="zh-CN" altLang="en-US" dirty="0">
              <a:latin typeface="MSTT31c624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609600" y="838200"/>
                <a:ext cx="843216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定理</a:t>
                </a:r>
                <a:r>
                  <a:rPr lang="en-US" altLang="zh-CN" sz="2200" dirty="0" smtClean="0">
                    <a:ea typeface="微软雅黑" pitchFamily="34" charset="-122"/>
                  </a:rPr>
                  <a:t>1.1    </a:t>
                </a:r>
                <a:r>
                  <a:rPr lang="zh-CN" altLang="en-US" sz="2200" dirty="0" smtClean="0">
                    <a:ea typeface="微软雅黑" pitchFamily="34" charset="-122"/>
                  </a:rPr>
                  <a:t>假设函数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可微，则有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838200"/>
                <a:ext cx="8432163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880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533400" y="2057400"/>
                <a:ext cx="843216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证明： 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一阶泰勒展开，则有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057400"/>
                <a:ext cx="8432163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2025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609600" y="3048000"/>
                <a:ext cx="685799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             假设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𝛻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≠0,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则令</m:t>
                    </m:r>
                    <m:acc>
                      <m:accPr>
                        <m:chr m:val="̃"/>
                        <m:ctrlP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-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𝛻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可得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048000"/>
                <a:ext cx="6857999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609600" y="4114800"/>
                <a:ext cx="8077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             当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则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𝛻</m:t>
                            </m:r>
                            <m: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altLang="zh-CN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高阶</a:t>
                </a:r>
                <a:r>
                  <a:rPr lang="zh-CN" altLang="en-US" sz="2200" dirty="0" smtClean="0">
                    <a:ea typeface="微软雅黑" pitchFamily="34" charset="-122"/>
                  </a:rPr>
                  <a:t>无穷小</a:t>
                </a:r>
                <a:r>
                  <a:rPr lang="en-US" altLang="zh-CN" sz="2200" i="1" dirty="0" smtClean="0">
                    <a:ea typeface="微软雅黑" pitchFamily="34" charset="-122"/>
                  </a:rPr>
                  <a:t>o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𝛻</m:t>
                            </m:r>
                            <m: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0</a:t>
                </a: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114800"/>
                <a:ext cx="8077200" cy="338554"/>
              </a:xfrm>
              <a:prstGeom prst="rect">
                <a:avLst/>
              </a:prstGeom>
              <a:blipFill rotWithShape="0">
                <a:blip r:embed="rId13"/>
                <a:stretch>
                  <a:fillRect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609600" y="4648200"/>
                <a:ext cx="7391400" cy="340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             当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足够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小时，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存在</m:t>
                    </m:r>
                  </m:oMath>
                </a14:m>
                <a:r>
                  <a:rPr lang="en-US" altLang="zh-CN" sz="2200" i="1" dirty="0" smtClean="0">
                    <a:ea typeface="微软雅黑" pitchFamily="34" charset="-122"/>
                  </a:rPr>
                  <a:t>o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𝛻</m:t>
                            </m:r>
                            <m: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𝛻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，即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648200"/>
                <a:ext cx="7391400" cy="340350"/>
              </a:xfrm>
              <a:prstGeom prst="rect">
                <a:avLst/>
              </a:prstGeom>
              <a:blipFill rotWithShape="0">
                <a:blip r:embed="rId14"/>
                <a:stretch>
                  <a:fillRect t="-25455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743200" y="6248400"/>
            <a:ext cx="457200" cy="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ea typeface="微软雅黑" pitchFamily="34" charset="-122"/>
              </a:rPr>
              <a:t>与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257800" y="6248400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ea typeface="微软雅黑" pitchFamily="34" charset="-122"/>
              </a:rPr>
              <a:t>矛盾。</a:t>
            </a:r>
            <a:endParaRPr lang="en-US" altLang="zh-CN" sz="2200" dirty="0" smtClean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76400" y="3505200"/>
                <a:ext cx="5392630" cy="435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𝑡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𝛻</m:t>
                                      </m:r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505200"/>
                <a:ext cx="5392630" cy="435504"/>
              </a:xfrm>
              <a:prstGeom prst="rect">
                <a:avLst/>
              </a:prstGeom>
              <a:blipFill rotWithShape="0">
                <a:blip r:embed="rId19"/>
                <a:stretch>
                  <a:fillRect t="-122535" r="-2938" b="-192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43000" y="5638800"/>
                <a:ext cx="6477000" cy="435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𝑡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𝛻</m:t>
                                      </m:r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638800"/>
                <a:ext cx="6477000" cy="435504"/>
              </a:xfrm>
              <a:prstGeom prst="rect">
                <a:avLst/>
              </a:prstGeom>
              <a:blipFill rotWithShape="0">
                <a:blip r:embed="rId20"/>
                <a:stretch>
                  <a:fillRect t="-122535" r="-659" b="-192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048000" y="6172200"/>
                <a:ext cx="2207014" cy="571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172200"/>
                <a:ext cx="2207014" cy="571118"/>
              </a:xfrm>
              <a:prstGeom prst="rect">
                <a:avLst/>
              </a:prstGeom>
              <a:blipFill rotWithShape="0">
                <a:blip r:embed="rId21"/>
                <a:stretch>
                  <a:fillRect t="-2151" b="-5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057400" y="1295400"/>
                <a:ext cx="4140108" cy="573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)=0.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295400"/>
                <a:ext cx="4140108" cy="573106"/>
              </a:xfrm>
              <a:prstGeom prst="rect">
                <a:avLst/>
              </a:prstGeom>
              <a:blipFill rotWithShape="0">
                <a:blip r:embed="rId22"/>
                <a:stretch>
                  <a:fillRect t="-2128"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600200" y="2514600"/>
                <a:ext cx="561858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514600"/>
                <a:ext cx="5618589" cy="430887"/>
              </a:xfrm>
              <a:prstGeom prst="rect">
                <a:avLst/>
              </a:prstGeom>
              <a:blipFill rotWithShape="0">
                <a:blip r:embed="rId23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599210" y="5095923"/>
                <a:ext cx="4051942" cy="435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200">
                                          <a:latin typeface="Cambria Math" panose="02040503050406030204" pitchFamily="18" charset="0"/>
                                        </a:rPr>
                                        <m:t>𝛻</m:t>
                                      </m:r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zh-CN" altLang="en-US" sz="22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𝑡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210" y="5095923"/>
                <a:ext cx="4051942" cy="435504"/>
              </a:xfrm>
              <a:prstGeom prst="rect">
                <a:avLst/>
              </a:prstGeom>
              <a:blipFill rotWithShape="0">
                <a:blip r:embed="rId24"/>
                <a:stretch>
                  <a:fillRect t="-122535" b="-192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75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  <p:bldP spid="16" grpId="0"/>
      <p:bldP spid="17" grpId="0"/>
      <p:bldP spid="2" grpId="0"/>
      <p:bldP spid="3" grpId="0"/>
      <p:bldP spid="4" grpId="0"/>
      <p:bldP spid="1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/>
              <a:t>4.1 </a:t>
            </a:r>
            <a:r>
              <a:rPr lang="zh-CN" altLang="en-US" kern="0" dirty="0" smtClean="0">
                <a:latin typeface="MSTT31c62400" charset="0"/>
              </a:rPr>
              <a:t>必要条件</a:t>
            </a:r>
            <a:endParaRPr lang="zh-CN" altLang="en-US" kern="0" dirty="0">
              <a:latin typeface="MSTT31c624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09600" y="1143000"/>
                <a:ext cx="6857999" cy="3389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𝛻</m:t>
                      </m:r>
                      <m:r>
                        <a:rPr lang="en-US" altLang="zh-CN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0,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是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最优</m:t>
                      </m:r>
                      <m:r>
                        <a:rPr lang="zh-CN" altLang="en-US" sz="220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问题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解的</m:t>
                      </m:r>
                      <m:r>
                        <a:rPr lang="zh-CN" alt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必要条件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。</m:t>
                      </m:r>
                    </m:oMath>
                  </m:oMathPara>
                </a14:m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143000"/>
                <a:ext cx="6857999" cy="338939"/>
              </a:xfrm>
              <a:prstGeom prst="rect">
                <a:avLst/>
              </a:prstGeom>
              <a:blipFill rotWithShape="0">
                <a:blip r:embed="rId5"/>
                <a:stretch>
                  <a:fillRect t="-14545" b="-381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1143000" y="1981200"/>
                <a:ext cx="3352800" cy="3389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通常</m:t>
                      </m:r>
                      <m:r>
                        <a:rPr lang="en-US" altLang="zh-CN" sz="2200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𝛻</m:t>
                      </m:r>
                      <m:r>
                        <a:rPr lang="en-US" altLang="zh-CN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0,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 ⇎</m:t>
                      </m:r>
                    </m:oMath>
                  </m:oMathPara>
                </a14:m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981200"/>
                <a:ext cx="3352800" cy="338939"/>
              </a:xfrm>
              <a:prstGeom prst="rect">
                <a:avLst/>
              </a:prstGeom>
              <a:blipFill rotWithShape="0">
                <a:blip r:embed="rId8"/>
                <a:stretch>
                  <a:fillRect t="-12500" b="-357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52600" y="3124200"/>
            <a:ext cx="83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ea typeface="微软雅黑" pitchFamily="34" charset="-122"/>
              </a:rPr>
              <a:t>例子：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1676400" y="3886200"/>
                <a:ext cx="5638800" cy="340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𝛻</m:t>
                      </m:r>
                      <m:r>
                        <a:rPr lang="en-US" altLang="zh-CN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0,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 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则有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−2</m:t>
                      </m:r>
                      <m:acc>
                        <m:accPr>
                          <m:chr m:val="̂"/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=0,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即</m:t>
                      </m:r>
                      <m:acc>
                        <m:accPr>
                          <m:chr m:val="̂"/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=0</m:t>
                      </m:r>
                      <m:r>
                        <a:rPr lang="en-US" altLang="zh-CN" sz="2200" b="0" i="0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.</m:t>
                      </m:r>
                    </m:oMath>
                  </m:oMathPara>
                </a14:m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3886200"/>
                <a:ext cx="5638800" cy="340350"/>
              </a:xfrm>
              <a:prstGeom prst="rect">
                <a:avLst/>
              </a:prstGeom>
              <a:blipFill rotWithShape="0">
                <a:blip r:embed="rId11"/>
                <a:stretch>
                  <a:fillRect t="-14545" b="-381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209800" y="5181600"/>
                <a:ext cx="137569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最大值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！</m:t>
                      </m:r>
                    </m:oMath>
                  </m:oMathPara>
                </a14:m>
                <a:endParaRPr lang="zh-CN" altLang="en-US" sz="2200" i="1" dirty="0"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181600"/>
                <a:ext cx="1375698" cy="430887"/>
              </a:xfrm>
              <a:prstGeom prst="rect">
                <a:avLst/>
              </a:prstGeom>
              <a:blipFill rotWithShape="0">
                <a:blip r:embed="rId12"/>
                <a:stretch>
                  <a:fillRect l="-889" b="-14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590800" y="3048000"/>
                <a:ext cx="278884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048000"/>
                <a:ext cx="2788840" cy="430887"/>
              </a:xfrm>
              <a:prstGeom prst="rect">
                <a:avLst/>
              </a:prstGeom>
              <a:blipFill rotWithShape="0">
                <a:blip r:embed="rId13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962400" y="1905000"/>
                <a:ext cx="2207014" cy="571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905000"/>
                <a:ext cx="2207014" cy="571118"/>
              </a:xfrm>
              <a:prstGeom prst="rect">
                <a:avLst/>
              </a:prstGeom>
              <a:blipFill rotWithShape="0">
                <a:blip r:embed="rId14"/>
                <a:stretch>
                  <a:fillRect t="-2151" b="-5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362200" y="4495800"/>
                <a:ext cx="329564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=0≥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495800"/>
                <a:ext cx="3295646" cy="430887"/>
              </a:xfrm>
              <a:prstGeom prst="rect">
                <a:avLst/>
              </a:prstGeom>
              <a:blipFill rotWithShape="0">
                <a:blip r:embed="rId15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9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3" grpId="0"/>
      <p:bldP spid="11" grpId="0"/>
      <p:bldP spid="1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048000"/>
            <a:ext cx="5410200" cy="279271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4800" y="990600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Cambria Math" panose="02040503050406030204" pitchFamily="18" charset="0"/>
                <a:ea typeface="微软雅黑" pitchFamily="34" charset="-122"/>
              </a:rPr>
              <a:t>凸集的定义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/>
              <a:t>4.2 </a:t>
            </a:r>
            <a:r>
              <a:rPr lang="zh-CN" altLang="en-US" kern="0" dirty="0" smtClean="0">
                <a:latin typeface="MSTT31c62400" charset="0"/>
              </a:rPr>
              <a:t>凸集</a:t>
            </a:r>
            <a:endParaRPr lang="zh-CN" altLang="en-US" kern="0" dirty="0">
              <a:latin typeface="MSTT31c624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04800" y="1600200"/>
                <a:ext cx="8965339" cy="432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定义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域</m:t>
                    </m:r>
                    <m:r>
                      <m:rPr>
                        <m:sty m:val="p"/>
                      </m:rPr>
                      <a:rPr lang="el-GR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称为</m:t>
                    </m:r>
                    <m:r>
                      <a:rPr lang="zh-CN" alt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凸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𝐶𝑜𝑛𝑣𝑒𝑥</m:t>
                        </m:r>
                      </m:e>
                    </m:d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集合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，则∀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sz="22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l-GR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zh-CN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有</m:t>
                    </m:r>
                  </m:oMath>
                </a14:m>
                <a:endParaRPr lang="zh-CN" altLang="en-US" sz="2200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00200"/>
                <a:ext cx="8965339" cy="432106"/>
              </a:xfrm>
              <a:prstGeom prst="rect">
                <a:avLst/>
              </a:prstGeom>
              <a:blipFill rotWithShape="0">
                <a:blip r:embed="rId3"/>
                <a:stretch>
                  <a:fillRect l="-544" t="-10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976524" y="2211019"/>
                <a:ext cx="27129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524" y="2211019"/>
                <a:ext cx="2712986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370782" y="5840714"/>
                <a:ext cx="4833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82" y="5840714"/>
                <a:ext cx="4833374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282240" y="2675320"/>
                <a:ext cx="37262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线性</m:t>
                    </m:r>
                    <m:r>
                      <a:rPr lang="zh-CN" altLang="en-US" sz="24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空间</m:t>
                    </m:r>
                    <m:sSup>
                      <m:sSupPr>
                        <m:ctrlP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是否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为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凸集？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240" y="2675320"/>
                <a:ext cx="3726276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47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44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7200" y="10668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Cambria Math" panose="02040503050406030204" pitchFamily="18" charset="0"/>
                <a:ea typeface="微软雅黑" pitchFamily="34" charset="-122"/>
              </a:rPr>
              <a:t>凸函数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124200"/>
            <a:ext cx="5572903" cy="2534004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244979"/>
              </p:ext>
            </p:extLst>
          </p:nvPr>
        </p:nvGraphicFramePr>
        <p:xfrm>
          <a:off x="2979738" y="3886200"/>
          <a:ext cx="150653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1" name="Equation" r:id="rId4" imgW="1066680" imgH="203040" progId="Equation.DSMT4">
                  <p:embed/>
                </p:oleObj>
              </mc:Choice>
              <mc:Fallback>
                <p:oleObj name="Equation" r:id="rId4" imgW="1066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9738" y="3886200"/>
                        <a:ext cx="1506537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/>
              <a:t>4.2 </a:t>
            </a:r>
            <a:r>
              <a:rPr lang="zh-CN" altLang="en-US" kern="0" dirty="0" smtClean="0"/>
              <a:t>凸函数</a:t>
            </a:r>
            <a:endParaRPr lang="zh-CN" altLang="en-US" kern="0" dirty="0">
              <a:latin typeface="MSTT31c624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74360" y="1535875"/>
                <a:ext cx="8176982" cy="770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设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函数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</m:d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定义于称为凸的定义域</m:t>
                      </m:r>
                      <m:r>
                        <m:rPr>
                          <m:sty m:val="p"/>
                        </m:rPr>
                        <a:rPr lang="el-GR" altLang="zh-CN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Ω</m:t>
                      </m:r>
                      <m:r>
                        <a:rPr lang="el-GR" altLang="zh-CN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∈</m:t>
                      </m:r>
                      <m:sSup>
                        <m:sSupPr>
                          <m:ctrlPr>
                            <a:rPr lang="el-GR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l-GR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𝑛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，</m:t>
                      </m:r>
                      <m:r>
                        <a:rPr lang="zh-CN" altLang="en-US" sz="220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当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称其为凸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函数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时，</m:t>
                      </m:r>
                    </m:oMath>
                  </m:oMathPara>
                </a14:m>
                <a:endParaRPr lang="en-US" altLang="zh-CN" sz="2200" b="0" i="1" dirty="0" smtClean="0">
                  <a:latin typeface="Cambria Math" panose="02040503050406030204" pitchFamily="18" charset="0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对于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l-GR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zh-CN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0≤</m:t>
                      </m:r>
                      <m:r>
                        <a:rPr lang="zh-CN" altLang="en-US" sz="2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zh-CN" altLang="en-US" sz="2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满足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：</m:t>
                      </m:r>
                    </m:oMath>
                  </m:oMathPara>
                </a14:m>
                <a:endParaRPr lang="zh-CN" altLang="en-US" sz="2200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60" y="1535875"/>
                <a:ext cx="8176982" cy="770788"/>
              </a:xfrm>
              <a:prstGeom prst="rect">
                <a:avLst/>
              </a:prstGeom>
              <a:blipFill rotWithShape="0">
                <a:blip r:embed="rId6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638800" y="5181600"/>
                <a:ext cx="53053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l-GR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181600"/>
                <a:ext cx="53053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53366" y="2426613"/>
                <a:ext cx="879316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6" y="2426613"/>
                <a:ext cx="8793162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1524000"/>
            <a:ext cx="8001000" cy="1719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810000" y="4953000"/>
                <a:ext cx="1093569" cy="431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？</m:t>
                      </m:r>
                      <m:r>
                        <a:rPr lang="zh-CN" alt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作业</m:t>
                      </m:r>
                    </m:oMath>
                  </m:oMathPara>
                </a14:m>
                <a:endParaRPr lang="zh-CN" altLang="en-US" sz="2200" i="1" dirty="0"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953000"/>
                <a:ext cx="1093569" cy="431015"/>
              </a:xfrm>
              <a:prstGeom prst="rect">
                <a:avLst/>
              </a:prstGeom>
              <a:blipFill rotWithShape="0">
                <a:blip r:embed="rId6"/>
                <a:stretch>
                  <a:fillRect r="-1117" b="-1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/>
              <a:t>4.2 </a:t>
            </a:r>
            <a:r>
              <a:rPr lang="zh-CN" altLang="en-US" kern="0" dirty="0" smtClean="0"/>
              <a:t>凸函数</a:t>
            </a:r>
            <a:endParaRPr lang="zh-CN" altLang="en-US" kern="0" dirty="0">
              <a:latin typeface="MSTT31c62400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2667000" y="2438400"/>
            <a:ext cx="4572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 bwMode="auto">
          <a:xfrm>
            <a:off x="4495800" y="2438400"/>
            <a:ext cx="8382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 bwMode="auto">
          <a:xfrm>
            <a:off x="2667000" y="2133600"/>
            <a:ext cx="3810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 bwMode="auto">
          <a:xfrm>
            <a:off x="4800600" y="2133600"/>
            <a:ext cx="8382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 bwMode="auto">
          <a:xfrm>
            <a:off x="3276600" y="2438400"/>
            <a:ext cx="8382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/>
          <p:nvPr/>
        </p:nvCxnSpPr>
        <p:spPr bwMode="auto">
          <a:xfrm>
            <a:off x="5715000" y="2438400"/>
            <a:ext cx="8382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直接连接符 18"/>
          <p:cNvCxnSpPr/>
          <p:nvPr/>
        </p:nvCxnSpPr>
        <p:spPr bwMode="auto">
          <a:xfrm>
            <a:off x="4495800" y="2514600"/>
            <a:ext cx="3581400" cy="0"/>
          </a:xfrm>
          <a:prstGeom prst="line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/>
          <p:nvPr/>
        </p:nvCxnSpPr>
        <p:spPr bwMode="auto">
          <a:xfrm>
            <a:off x="4495800" y="2819400"/>
            <a:ext cx="1447800" cy="0"/>
          </a:xfrm>
          <a:prstGeom prst="line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2400" y="3429000"/>
                <a:ext cx="77724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子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，其中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•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表示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上的向量范数，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429000"/>
                <a:ext cx="7772400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33400" y="4114800"/>
                <a:ext cx="77724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114800"/>
                <a:ext cx="7772400" cy="430887"/>
              </a:xfrm>
              <a:prstGeom prst="rect">
                <a:avLst/>
              </a:prstGeom>
              <a:blipFill rotWithShape="0">
                <a:blip r:embed="rId8"/>
                <a:stretch>
                  <a:fillRect t="-123944" b="-191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04800" y="4953000"/>
                <a:ext cx="3560911" cy="435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子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53000"/>
                <a:ext cx="3560911" cy="435504"/>
              </a:xfrm>
              <a:prstGeom prst="rect">
                <a:avLst/>
              </a:prstGeom>
              <a:blipFill rotWithShape="0">
                <a:blip r:embed="rId9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81000" y="990600"/>
                <a:ext cx="317875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子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90600"/>
                <a:ext cx="3178754" cy="430887"/>
              </a:xfrm>
              <a:prstGeom prst="rect">
                <a:avLst/>
              </a:prstGeom>
              <a:blipFill rotWithShape="0">
                <a:blip r:embed="rId10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305300" y="986851"/>
                <a:ext cx="3835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0≤</m:t>
                      </m:r>
                      <m:r>
                        <a:rPr lang="zh-CN" alt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00" y="986851"/>
                <a:ext cx="3835089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25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8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688829"/>
              </p:ext>
            </p:extLst>
          </p:nvPr>
        </p:nvGraphicFramePr>
        <p:xfrm>
          <a:off x="5791200" y="533400"/>
          <a:ext cx="17716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5" name="Equation" r:id="rId3" imgW="888840" imgH="126720" progId="Equation.DSMT4">
                  <p:embed/>
                </p:oleObj>
              </mc:Choice>
              <mc:Fallback>
                <p:oleObj name="Equation" r:id="rId3" imgW="88884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1200" y="533400"/>
                        <a:ext cx="1771650" cy="25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505200" y="6172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课后作业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/>
              <a:t>4.2 </a:t>
            </a:r>
            <a:r>
              <a:rPr lang="zh-CN" altLang="en-US" kern="0" dirty="0" smtClean="0"/>
              <a:t>凸函数</a:t>
            </a:r>
            <a:endParaRPr lang="zh-CN" altLang="en-US" kern="0" dirty="0">
              <a:latin typeface="MSTT31c624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57200" y="762000"/>
                <a:ext cx="5198859" cy="431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引理：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可微函数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是</m:t>
                      </m:r>
                      <m:r>
                        <a:rPr lang="zh-CN" alt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凸</m:t>
                      </m:r>
                      <m:r>
                        <a:rPr lang="zh-CN" alt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函数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的充要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条件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：</m:t>
                      </m:r>
                    </m:oMath>
                  </m:oMathPara>
                </a14:m>
                <a:endParaRPr lang="zh-CN" altLang="en-US" sz="2200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2000"/>
                <a:ext cx="5198859" cy="431849"/>
              </a:xfrm>
              <a:prstGeom prst="rect">
                <a:avLst/>
              </a:prstGeom>
              <a:blipFill rotWithShape="0">
                <a:blip r:embed="rId9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28600" y="4953000"/>
                <a:ext cx="29971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证明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维情况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：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953000"/>
                <a:ext cx="2997167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0" y="5334000"/>
                <a:ext cx="9372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“⇒”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充分条件：令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，则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0"/>
                <a:ext cx="93726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-609600" y="5715000"/>
                <a:ext cx="9906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由于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是凸函数，证明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也是凸函数；并可得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(0)≥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(1)+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(1)(−1)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，得证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9600" y="5715000"/>
                <a:ext cx="9906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28600" y="6172200"/>
                <a:ext cx="32784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“⇐”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必要条件：与一维类似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172200"/>
                <a:ext cx="3278462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371600" y="1219200"/>
                <a:ext cx="51054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219200"/>
                <a:ext cx="5105400" cy="430887"/>
              </a:xfrm>
              <a:prstGeom prst="rect">
                <a:avLst/>
              </a:prstGeom>
              <a:blipFill rotWithShape="0">
                <a:blip r:embed="rId14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-152400" y="1676400"/>
                <a:ext cx="6096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证明：首先，证明一维情况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1676400"/>
                <a:ext cx="6096000" cy="400110"/>
              </a:xfrm>
              <a:prstGeom prst="rect">
                <a:avLst/>
              </a:prstGeom>
              <a:blipFill rotWithShape="0"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09600" y="1981200"/>
                <a:ext cx="6629400" cy="707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“⇒”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充分条件：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))≤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)+(1−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，则有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81200"/>
                <a:ext cx="6629400" cy="707117"/>
              </a:xfrm>
              <a:prstGeom prst="rect">
                <a:avLst/>
              </a:prstGeom>
              <a:blipFill rotWithShape="0">
                <a:blip r:embed="rId16"/>
                <a:stretch>
                  <a:fillRect b="-9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905000" y="2514600"/>
                <a:ext cx="7239000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zh-CN" alt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2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514600"/>
                <a:ext cx="7239000" cy="74424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33400" y="3200400"/>
                <a:ext cx="75543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smtClean="0"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→1−,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则有</m:t>
                      </m:r>
                      <m:r>
                        <a:rPr lang="zh-CN" alt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即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200400"/>
                <a:ext cx="7554376" cy="400110"/>
              </a:xfrm>
              <a:prstGeom prst="rect">
                <a:avLst/>
              </a:prstGeom>
              <a:blipFill rotWithShape="0"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33400" y="3581400"/>
                <a:ext cx="58711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“⇐”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必要条件：令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，则有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81400"/>
                <a:ext cx="5871159" cy="400110"/>
              </a:xfrm>
              <a:prstGeom prst="rect">
                <a:avLst/>
              </a:prstGeom>
              <a:blipFill rotWithShape="0">
                <a:blip r:embed="rId19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85800" y="3962400"/>
                <a:ext cx="63945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962400"/>
                <a:ext cx="6394507" cy="400110"/>
              </a:xfrm>
              <a:prstGeom prst="rect">
                <a:avLst/>
              </a:prstGeom>
              <a:blipFill rotWithShape="0">
                <a:blip r:embed="rId2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85800" y="4343400"/>
                <a:ext cx="8077200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mtClean="0">
                        <a:latin typeface="Cambria Math" panose="02040503050406030204" pitchFamily="18" charset="0"/>
                      </a:rPr>
                      <m:t>可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)+(1−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)+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)+(1−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343400"/>
                <a:ext cx="8077200" cy="677108"/>
              </a:xfrm>
              <a:prstGeom prst="rect">
                <a:avLst/>
              </a:prstGeom>
              <a:blipFill rotWithShape="0">
                <a:blip r:embed="rId21"/>
                <a:stretch>
                  <a:fillRect l="-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200400" y="4724400"/>
                <a:ext cx="4918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724400"/>
                <a:ext cx="4918719" cy="400110"/>
              </a:xfrm>
              <a:prstGeom prst="rect">
                <a:avLst/>
              </a:prstGeom>
              <a:blipFill rotWithShape="0">
                <a:blip r:embed="rId22"/>
                <a:stretch>
                  <a:fillRect t="-122727" b="-192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02186"/>
            <a:ext cx="3341669" cy="157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10" grpId="0"/>
      <p:bldP spid="11" grpId="0"/>
      <p:bldP spid="12" grpId="0"/>
      <p:bldP spid="13" grpId="0"/>
      <p:bldP spid="9" grpId="0"/>
      <p:bldP spid="16" grpId="0"/>
      <p:bldP spid="17" grpId="0"/>
      <p:bldP spid="18" grpId="0"/>
      <p:bldP spid="20" grpId="0"/>
      <p:bldP spid="21" grpId="0"/>
      <p:bldP spid="23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/>
              <a:t>4.2 </a:t>
            </a:r>
            <a:r>
              <a:rPr lang="zh-CN" altLang="en-US" kern="0" dirty="0" smtClean="0"/>
              <a:t>凸函数</a:t>
            </a:r>
            <a:endParaRPr lang="zh-CN" altLang="en-US" kern="0" dirty="0">
              <a:latin typeface="MSTT31c624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14400" y="838200"/>
                <a:ext cx="4854214" cy="432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定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理：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如果可微函数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是凸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函数</m:t>
                    </m:r>
                  </m:oMath>
                </a14:m>
                <a:r>
                  <a:rPr lang="zh-CN" altLang="en-US" sz="22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，</a:t>
                </a:r>
                <a:r>
                  <a:rPr lang="zh-CN" altLang="en-US" sz="2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则有</a:t>
                </a:r>
                <a:endParaRPr lang="zh-CN" altLang="en-US" sz="2200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838200"/>
                <a:ext cx="4854214" cy="432106"/>
              </a:xfrm>
              <a:prstGeom prst="rect">
                <a:avLst/>
              </a:prstGeom>
              <a:blipFill rotWithShape="0">
                <a:blip r:embed="rId7"/>
                <a:stretch>
                  <a:fillRect l="-1005" t="-10000" r="-754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295400" y="3962400"/>
                <a:ext cx="6035354" cy="11560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由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于函数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是可微凸的，则有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，</m:t>
                            </m:r>
                          </m:e>
                        </m:mr>
                        <m:m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)≥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altLang="zh-CN" sz="2200" b="0" i="0" smtClean="0"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962400"/>
                <a:ext cx="6035354" cy="115602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371600" y="5410200"/>
                <a:ext cx="5791200" cy="536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可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得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，</m:t>
                      </m:r>
                      <m:acc>
                        <m:accPr>
                          <m:chr m:val="̂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zh-CN" altLang="en-US" sz="2200" i="1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410200"/>
                <a:ext cx="5791200" cy="536685"/>
              </a:xfrm>
              <a:prstGeom prst="rect">
                <a:avLst/>
              </a:prstGeom>
              <a:blipFill rotWithShape="0">
                <a:blip r:embed="rId11"/>
                <a:stretch>
                  <a:fillRect t="-1136" b="-3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62000" y="2438400"/>
                <a:ext cx="6400800" cy="536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证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明：已证</m:t>
                      </m:r>
                      <m:acc>
                        <m:accPr>
                          <m:chr m:val="̂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zh-CN" altLang="en-US" sz="2200" i="1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可得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)=0.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438400"/>
                <a:ext cx="6400800" cy="536685"/>
              </a:xfrm>
              <a:prstGeom prst="rect">
                <a:avLst/>
              </a:prstGeom>
              <a:blipFill rotWithShape="0">
                <a:blip r:embed="rId12"/>
                <a:stretch>
                  <a:fillRect t="-1136" b="-3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905000" y="1447800"/>
                <a:ext cx="3861250" cy="5330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zh-CN" altLang="en-US" sz="2200" i="1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)⇔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)=0.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447800"/>
                <a:ext cx="3861250" cy="533031"/>
              </a:xfrm>
              <a:prstGeom prst="rect">
                <a:avLst/>
              </a:prstGeom>
              <a:blipFill rotWithShape="0">
                <a:blip r:embed="rId13"/>
                <a:stretch>
                  <a:fillRect t="-1149" b="-4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905000" y="3200400"/>
                <a:ext cx="4659545" cy="53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只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需证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)=0⇒</m:t>
                      </m:r>
                      <m:acc>
                        <m:accPr>
                          <m:chr m:val="̂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zh-CN" altLang="en-US" sz="2200" i="1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200400"/>
                <a:ext cx="4659545" cy="534505"/>
              </a:xfrm>
              <a:prstGeom prst="rect">
                <a:avLst/>
              </a:prstGeom>
              <a:blipFill rotWithShape="0">
                <a:blip r:embed="rId14"/>
                <a:stretch>
                  <a:fillRect t="-1136" b="-3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27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2" grpId="0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6874</TotalTime>
  <Words>2350</Words>
  <Application>Microsoft Office PowerPoint</Application>
  <PresentationFormat>全屏显示(4:3)</PresentationFormat>
  <Paragraphs>205</Paragraphs>
  <Slides>27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ＭＳ Ｐゴシック</vt:lpstr>
      <vt:lpstr>MSTT31c62400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Symbol</vt:lpstr>
      <vt:lpstr>Times New Roman</vt:lpstr>
      <vt:lpstr>Wingdings</vt:lpstr>
      <vt:lpstr>Wingdings 2</vt:lpstr>
      <vt:lpstr>template2007</vt:lpstr>
      <vt:lpstr>Equation</vt:lpstr>
      <vt:lpstr>PowerPoint 演示文稿</vt:lpstr>
      <vt:lpstr>4.1 渐近记号 — o记号</vt:lpstr>
      <vt:lpstr>4.1 必要条件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Galaxy</cp:lastModifiedBy>
  <cp:revision>405</cp:revision>
  <dcterms:created xsi:type="dcterms:W3CDTF">2018-04-21T22:14:36Z</dcterms:created>
  <dcterms:modified xsi:type="dcterms:W3CDTF">2024-09-25T08:00:44Z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