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4"/>
  </p:notesMasterIdLst>
  <p:sldIdLst>
    <p:sldId id="310" r:id="rId2"/>
    <p:sldId id="314" r:id="rId3"/>
    <p:sldId id="313" r:id="rId4"/>
    <p:sldId id="337" r:id="rId5"/>
    <p:sldId id="359" r:id="rId6"/>
    <p:sldId id="338" r:id="rId7"/>
    <p:sldId id="341" r:id="rId8"/>
    <p:sldId id="346" r:id="rId9"/>
    <p:sldId id="347" r:id="rId10"/>
    <p:sldId id="348" r:id="rId11"/>
    <p:sldId id="350" r:id="rId12"/>
    <p:sldId id="349" r:id="rId13"/>
    <p:sldId id="351" r:id="rId14"/>
    <p:sldId id="352" r:id="rId15"/>
    <p:sldId id="361" r:id="rId16"/>
    <p:sldId id="353" r:id="rId17"/>
    <p:sldId id="354" r:id="rId18"/>
    <p:sldId id="355" r:id="rId19"/>
    <p:sldId id="356" r:id="rId20"/>
    <p:sldId id="357" r:id="rId21"/>
    <p:sldId id="358" r:id="rId22"/>
    <p:sldId id="360" r:id="rId23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7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6" autoAdjust="0"/>
    <p:restoredTop sz="91366" autoAdjust="0"/>
  </p:normalViewPr>
  <p:slideViewPr>
    <p:cSldViewPr>
      <p:cViewPr varScale="1">
        <p:scale>
          <a:sx n="105" d="100"/>
          <a:sy n="105" d="100"/>
        </p:scale>
        <p:origin x="159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2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2024/10/10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9DDF5B7C-F785-49AB-A1B6-643076120324}" type="slidenum">
              <a:rPr lang="en-US" altLang="zh-CN" sz="1200" b="0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altLang="zh-CN" sz="1200" b="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91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233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323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061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792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222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096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9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358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109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1143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01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71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391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73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857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532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682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4520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64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7" Type="http://schemas.openxmlformats.org/officeDocument/2006/relationships/image" Target="../media/image34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5.png"/><Relationship Id="rId15" Type="http://schemas.openxmlformats.org/officeDocument/2006/relationships/image" Target="../media/image24.png"/><Relationship Id="rId4" Type="http://schemas.openxmlformats.org/officeDocument/2006/relationships/image" Target="../media/image250.png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11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280.png"/><Relationship Id="rId9" Type="http://schemas.openxmlformats.org/officeDocument/2006/relationships/image" Target="../media/image2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28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2.wmf"/><Relationship Id="rId12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45.png"/><Relationship Id="rId4" Type="http://schemas.openxmlformats.org/officeDocument/2006/relationships/image" Target="../media/image43.png"/><Relationship Id="rId9" Type="http://schemas.openxmlformats.org/officeDocument/2006/relationships/image" Target="../media/image31.png"/><Relationship Id="rId14" Type="http://schemas.openxmlformats.org/officeDocument/2006/relationships/image" Target="../media/image22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2" Type="http://schemas.openxmlformats.org/officeDocument/2006/relationships/image" Target="../media/image38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3.png"/><Relationship Id="rId5" Type="http://schemas.openxmlformats.org/officeDocument/2006/relationships/image" Target="../media/image52.png"/><Relationship Id="rId15" Type="http://schemas.openxmlformats.org/officeDocument/2006/relationships/image" Target="../media/image42.png"/><Relationship Id="rId10" Type="http://schemas.openxmlformats.org/officeDocument/2006/relationships/image" Target="../media/image53.png"/><Relationship Id="rId4" Type="http://schemas.openxmlformats.org/officeDocument/2006/relationships/image" Target="../media/image330.png"/><Relationship Id="rId1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4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1.png"/><Relationship Id="rId10" Type="http://schemas.openxmlformats.org/officeDocument/2006/relationships/image" Target="../media/image58.png"/><Relationship Id="rId4" Type="http://schemas.openxmlformats.org/officeDocument/2006/relationships/image" Target="../media/image48.png"/><Relationship Id="rId9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7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390.png"/><Relationship Id="rId7" Type="http://schemas.openxmlformats.org/officeDocument/2006/relationships/image" Target="../media/image4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0.png"/><Relationship Id="rId11" Type="http://schemas.openxmlformats.org/officeDocument/2006/relationships/image" Target="../media/image360.png"/><Relationship Id="rId5" Type="http://schemas.openxmlformats.org/officeDocument/2006/relationships/image" Target="../media/image410.png"/><Relationship Id="rId10" Type="http://schemas.openxmlformats.org/officeDocument/2006/relationships/image" Target="../media/image320.png"/><Relationship Id="rId4" Type="http://schemas.openxmlformats.org/officeDocument/2006/relationships/image" Target="../media/image400.png"/><Relationship Id="rId9" Type="http://schemas.openxmlformats.org/officeDocument/2006/relationships/image" Target="../media/image31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0.png"/><Relationship Id="rId12" Type="http://schemas.openxmlformats.org/officeDocument/2006/relationships/image" Target="../media/image4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70.png"/><Relationship Id="rId15" Type="http://schemas.openxmlformats.org/officeDocument/2006/relationships/image" Target="../media/image510.png"/><Relationship Id="rId10" Type="http://schemas.openxmlformats.org/officeDocument/2006/relationships/image" Target="../media/image460.png"/><Relationship Id="rId9" Type="http://schemas.openxmlformats.org/officeDocument/2006/relationships/image" Target="../media/image450.png"/><Relationship Id="rId14" Type="http://schemas.openxmlformats.org/officeDocument/2006/relationships/image" Target="../media/image5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1.png"/><Relationship Id="rId11" Type="http://schemas.openxmlformats.org/officeDocument/2006/relationships/image" Target="../media/image590.png"/><Relationship Id="rId5" Type="http://schemas.openxmlformats.org/officeDocument/2006/relationships/image" Target="../media/image24.wmf"/><Relationship Id="rId10" Type="http://schemas.openxmlformats.org/officeDocument/2006/relationships/image" Target="../media/image580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5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.wmf"/><Relationship Id="rId10" Type="http://schemas.openxmlformats.org/officeDocument/2006/relationships/image" Target="../media/image4.w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png"/><Relationship Id="rId7" Type="http://schemas.openxmlformats.org/officeDocument/2006/relationships/image" Target="../media/image6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65.png"/><Relationship Id="rId10" Type="http://schemas.openxmlformats.org/officeDocument/2006/relationships/image" Target="../media/image64.png"/><Relationship Id="rId4" Type="http://schemas.openxmlformats.org/officeDocument/2006/relationships/image" Target="../media/image600.png"/><Relationship Id="rId9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67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68.png"/><Relationship Id="rId12" Type="http://schemas.openxmlformats.org/officeDocument/2006/relationships/image" Target="../media/image6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11" Type="http://schemas.openxmlformats.org/officeDocument/2006/relationships/image" Target="../media/image70.png"/><Relationship Id="rId10" Type="http://schemas.openxmlformats.org/officeDocument/2006/relationships/image" Target="../media/image25.wmf"/><Relationship Id="rId4" Type="http://schemas.openxmlformats.org/officeDocument/2006/relationships/image" Target="../media/image650.png"/><Relationship Id="rId9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9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120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7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5" Type="http://schemas.openxmlformats.org/officeDocument/2006/relationships/image" Target="../media/image20.png"/><Relationship Id="rId1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30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50.png"/><Relationship Id="rId4" Type="http://schemas.openxmlformats.org/officeDocument/2006/relationships/image" Target="../media/image2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2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47353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707105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4566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="" xmlns:a16="http://schemas.microsoft.com/office/drawing/2014/main" id="{33930377-A92B-40E9-B67D-84BD626B3BFA}"/>
              </a:ext>
            </a:extLst>
          </p:cNvPr>
          <p:cNvSpPr txBox="1">
            <a:spLocks/>
          </p:cNvSpPr>
          <p:nvPr/>
        </p:nvSpPr>
        <p:spPr bwMode="auto">
          <a:xfrm>
            <a:off x="3200400" y="2286000"/>
            <a:ext cx="2438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Part I </a:t>
            </a:r>
            <a:r>
              <a:rPr lang="zh-CN" altLang="en-US" kern="0" dirty="0" smtClean="0"/>
              <a:t>向量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213959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1593246"/>
                <a:ext cx="7102457" cy="447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是一</a:t>
                </a:r>
                <a:r>
                  <a:rPr lang="zh-CN" altLang="en-US" sz="2200" dirty="0">
                    <a:ea typeface="微软雅黑" pitchFamily="34" charset="-122"/>
                  </a:rPr>
                  <a:t>个标准正交基，对于任意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zh-CN" altLang="en-US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：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593246"/>
                <a:ext cx="7102457" cy="447174"/>
              </a:xfrm>
              <a:prstGeom prst="rect">
                <a:avLst/>
              </a:prstGeom>
              <a:blipFill rotWithShape="0">
                <a:blip r:embed="rId4"/>
                <a:stretch>
                  <a:fillRect l="-2232" b="-3648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5.4.2 </a:t>
            </a:r>
            <a:r>
              <a:rPr lang="zh-CN" altLang="en-US" kern="0" dirty="0" smtClean="0"/>
              <a:t>标准正交分解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43000" y="3384756"/>
                <a:ext cx="566052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则称其为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在标准正交基下的标准正交分解。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384756"/>
                <a:ext cx="5660524" cy="430887"/>
              </a:xfrm>
              <a:prstGeom prst="rect">
                <a:avLst/>
              </a:prstGeom>
              <a:blipFill rotWithShape="0">
                <a:blip r:embed="rId7"/>
                <a:stretch>
                  <a:fillRect l="-1401" t="-9859" r="-1509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609600" y="4419600"/>
                <a:ext cx="736535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为了验证以上公式，可以让等式两边同时乘以任意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419600"/>
                <a:ext cx="7365350" cy="507831"/>
              </a:xfrm>
              <a:prstGeom prst="rect">
                <a:avLst/>
              </a:prstGeom>
              <a:blipFill rotWithShape="0">
                <a:blip r:embed="rId8"/>
                <a:stretch>
                  <a:fillRect l="-2152" b="-216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 rot="2392115">
            <a:off x="6858000" y="3048000"/>
            <a:ext cx="1892966" cy="1056480"/>
            <a:chOff x="3892723" y="4963320"/>
            <a:chExt cx="1892966" cy="1056480"/>
          </a:xfrm>
        </p:grpSpPr>
        <p:cxnSp>
          <p:nvCxnSpPr>
            <p:cNvPr id="9" name="直接箭头连接符 8"/>
            <p:cNvCxnSpPr>
              <a:stCxn id="11" idx="7"/>
            </p:cNvCxnSpPr>
            <p:nvPr/>
          </p:nvCxnSpPr>
          <p:spPr bwMode="auto">
            <a:xfrm flipV="1">
              <a:off x="4800600" y="5105400"/>
              <a:ext cx="985089" cy="849359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" name="直接箭头连接符 9"/>
            <p:cNvCxnSpPr/>
            <p:nvPr/>
          </p:nvCxnSpPr>
          <p:spPr bwMode="auto">
            <a:xfrm rot="16200000" flipV="1">
              <a:off x="3824858" y="5031185"/>
              <a:ext cx="985089" cy="84935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1" name="椭圆 10"/>
            <p:cNvSpPr/>
            <p:nvPr/>
          </p:nvSpPr>
          <p:spPr bwMode="auto">
            <a:xfrm>
              <a:off x="4735559" y="5943600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p:cxnSp>
        <p:nvCxnSpPr>
          <p:cNvPr id="5" name="直接连接符 4"/>
          <p:cNvCxnSpPr>
            <a:stCxn id="11" idx="0"/>
          </p:cNvCxnSpPr>
          <p:nvPr/>
        </p:nvCxnSpPr>
        <p:spPr bwMode="auto">
          <a:xfrm flipV="1">
            <a:off x="7464404" y="2971800"/>
            <a:ext cx="841396" cy="909371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001000" y="2590800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2590800"/>
                <a:ext cx="36798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/>
          <p:cNvCxnSpPr/>
          <p:nvPr/>
        </p:nvCxnSpPr>
        <p:spPr bwMode="auto">
          <a:xfrm>
            <a:off x="8305800" y="2971800"/>
            <a:ext cx="0" cy="99060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22" name="直接连接符 21"/>
          <p:cNvCxnSpPr/>
          <p:nvPr/>
        </p:nvCxnSpPr>
        <p:spPr bwMode="auto">
          <a:xfrm>
            <a:off x="7391400" y="2971800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8458200" y="3810000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3810000"/>
                <a:ext cx="467820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7010400" y="2438400"/>
                <a:ext cx="473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2438400"/>
                <a:ext cx="473142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362200" y="2514600"/>
                <a:ext cx="3662028" cy="435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+⋯+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514600"/>
                <a:ext cx="3662028" cy="435119"/>
              </a:xfrm>
              <a:prstGeom prst="rect">
                <a:avLst/>
              </a:prstGeom>
              <a:blipFill rotWithShape="0">
                <a:blip r:embed="rId14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04800" y="5410200"/>
                <a:ext cx="8001000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+⋯+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Sup>
                        <m:sSubSupPr>
                          <m:ctrlPr>
                            <a:rPr lang="zh-CN" alt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+⋯+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410200"/>
                <a:ext cx="8001000" cy="47448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25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uild="p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990600"/>
                <a:ext cx="6612644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以</a:t>
                </a:r>
                <a:r>
                  <a:rPr lang="en-US" altLang="zh-CN" sz="2200" dirty="0" smtClean="0">
                    <a:ea typeface="微软雅黑" pitchFamily="34" charset="-122"/>
                  </a:rPr>
                  <a:t>3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1,2,3</m:t>
                        </m:r>
                      </m:e>
                    </m:d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为例</a:t>
                </a:r>
                <a:r>
                  <a:rPr lang="zh-CN" altLang="en-US" sz="2200" dirty="0" smtClean="0">
                    <a:ea typeface="微软雅黑" pitchFamily="34" charset="-122"/>
                  </a:rPr>
                  <a:t>，使用以下标准正交基：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90600"/>
                <a:ext cx="6612644" cy="507831"/>
              </a:xfrm>
              <a:prstGeom prst="rect">
                <a:avLst/>
              </a:prstGeom>
              <a:blipFill>
                <a:blip r:embed="rId4"/>
                <a:stretch>
                  <a:fillRect l="-2399" r="-1845" b="-204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5.4.3 </a:t>
            </a:r>
            <a:r>
              <a:rPr lang="zh-CN" altLang="en-US" kern="0" dirty="0" smtClean="0"/>
              <a:t>标准正交分解例子</a:t>
            </a:r>
            <a:endParaRPr lang="zh-CN" altLang="en-US" kern="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68971"/>
              </p:ext>
            </p:extLst>
          </p:nvPr>
        </p:nvGraphicFramePr>
        <p:xfrm>
          <a:off x="2743200" y="1593860"/>
          <a:ext cx="3962400" cy="109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5" name="Equation" r:id="rId5" imgW="2565360" imgH="711000" progId="Equation.DSMT4">
                  <p:embed/>
                </p:oleObj>
              </mc:Choice>
              <mc:Fallback>
                <p:oleObj name="Equation" r:id="rId5" imgW="25653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3200" y="1593860"/>
                        <a:ext cx="3962400" cy="1098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33400" y="3205017"/>
            <a:ext cx="91050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则：</a:t>
            </a:r>
            <a:endParaRPr lang="en-US" altLang="zh-CN" sz="2200" dirty="0">
              <a:ea typeface="微软雅黑" pitchFamily="34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52110"/>
              </p:ext>
            </p:extLst>
          </p:nvPr>
        </p:nvGraphicFramePr>
        <p:xfrm>
          <a:off x="1479466" y="2839014"/>
          <a:ext cx="7331075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6" name="Equation" r:id="rId7" imgW="4343400" imgH="736560" progId="Equation.DSMT4">
                  <p:embed/>
                </p:oleObj>
              </mc:Choice>
              <mc:Fallback>
                <p:oleObj name="Equation" r:id="rId7" imgW="4343400" imgH="73656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9466" y="2839014"/>
                        <a:ext cx="7331075" cy="1239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533400" y="4175314"/>
                <a:ext cx="3044616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在此基</a:t>
                </a:r>
                <a:r>
                  <a:rPr lang="zh-CN" altLang="en-US" sz="2200" dirty="0" smtClean="0">
                    <a:ea typeface="微软雅黑" pitchFamily="34" charset="-122"/>
                  </a:rPr>
                  <a:t>上的分解为</a:t>
                </a:r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4175314"/>
                <a:ext cx="3044616" cy="507831"/>
              </a:xfrm>
              <a:prstGeom prst="rect">
                <a:avLst/>
              </a:prstGeom>
              <a:blipFill>
                <a:blip r:embed="rId9"/>
                <a:stretch>
                  <a:fillRect l="-5210" r="-4810" b="-216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065523"/>
              </p:ext>
            </p:extLst>
          </p:nvPr>
        </p:nvGraphicFramePr>
        <p:xfrm>
          <a:off x="1600200" y="4876800"/>
          <a:ext cx="5722412" cy="1338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7" name="Equation" r:id="rId10" imgW="3149280" imgH="736560" progId="Equation.DSMT4">
                  <p:embed/>
                </p:oleObj>
              </mc:Choice>
              <mc:Fallback>
                <p:oleObj name="Equation" r:id="rId10" imgW="31492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00200" y="4876800"/>
                        <a:ext cx="5722412" cy="1338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211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9" grpId="0" build="p"/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16731" y="990600"/>
                <a:ext cx="8229600" cy="5456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给定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，如何将其标准正交化？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b="1" kern="0" dirty="0" smtClean="0"/>
                  <a:t>Gram-Schmidt</a:t>
                </a:r>
                <a:r>
                  <a:rPr lang="en-US" altLang="zh-CN" sz="2200" b="1" kern="0" dirty="0"/>
                  <a:t>(</a:t>
                </a:r>
                <a:r>
                  <a:rPr lang="zh-CN" altLang="en-US" sz="2200" b="1" kern="0" dirty="0"/>
                  <a:t>正交化</a:t>
                </a:r>
                <a:r>
                  <a:rPr lang="en-US" altLang="zh-CN" sz="2200" b="1" kern="0" dirty="0"/>
                  <a:t>)</a:t>
                </a:r>
                <a:r>
                  <a:rPr lang="zh-CN" altLang="en-US" sz="2200" b="1" kern="0" dirty="0" smtClean="0"/>
                  <a:t>算法</a:t>
                </a:r>
                <a:r>
                  <a:rPr lang="zh-CN" altLang="en-US" sz="2200" kern="0" dirty="0" smtClean="0"/>
                  <a:t>常用于解决上述问题，且能检验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kern="0" dirty="0" smtClean="0"/>
                  <a:t>是否是线性相关。</a:t>
                </a:r>
                <a:endParaRPr lang="zh-CN" altLang="en-US" sz="2200" kern="0" dirty="0"/>
              </a:p>
              <a:p>
                <a:pPr marL="342900" indent="-342900">
                  <a:lnSpc>
                    <a:spcPct val="12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步骤（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=2,…,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𝑘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）：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1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、</a:t>
                </a:r>
                <a:r>
                  <a:rPr lang="zh-CN" altLang="en-US" sz="2200" b="1" dirty="0" smtClean="0">
                    <a:solidFill>
                      <a:srgbClr val="000000"/>
                    </a:solidFill>
                    <a:ea typeface="微软雅黑" pitchFamily="34" charset="-122"/>
                  </a:rPr>
                  <a:t>正交化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−…−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;</m:t>
                    </m:r>
                  </m:oMath>
                </a14:m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2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、</a:t>
                </a:r>
                <a:r>
                  <a:rPr lang="zh-CN" altLang="en-US" sz="2200" b="1" dirty="0">
                    <a:solidFill>
                      <a:srgbClr val="000000"/>
                    </a:solidFill>
                    <a:ea typeface="微软雅黑" pitchFamily="34" charset="-122"/>
                  </a:rPr>
                  <a:t>检验</a:t>
                </a:r>
                <a:r>
                  <a:rPr lang="zh-CN" altLang="en-US" sz="2200" b="1" dirty="0" smtClean="0">
                    <a:solidFill>
                      <a:srgbClr val="000000"/>
                    </a:solidFill>
                    <a:ea typeface="微软雅黑" pitchFamily="34" charset="-122"/>
                  </a:rPr>
                  <a:t>线性相关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：如果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，提前退出迭代</a:t>
                </a:r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;</a:t>
                </a: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3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、</a:t>
                </a:r>
                <a:r>
                  <a:rPr lang="zh-CN" altLang="en-US" sz="2200" b="1" dirty="0" smtClean="0">
                    <a:solidFill>
                      <a:srgbClr val="000000"/>
                    </a:solidFill>
                    <a:ea typeface="微软雅黑" pitchFamily="34" charset="-122"/>
                  </a:rPr>
                  <a:t>单位化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f>
                          <m:fPr>
                            <m:type m:val="lin"/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acc>
                              <m:accPr>
                                <m:chr m:val="̃"/>
                                <m:ctrlPr>
                                  <a:rPr lang="en-US" altLang="zh-CN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den>
                        </m:f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lvl="0" indent="-342900">
                  <a:lnSpc>
                    <a:spcPct val="12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如果步骤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2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中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未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提前结束迭代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是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线性独立的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，而且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是标准正交基。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342900" lvl="0" indent="-342900">
                  <a:lnSpc>
                    <a:spcPct val="12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如果在第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次迭代中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提前结束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，说明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的线性组合，因此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是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线性相关的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。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731" y="990600"/>
                <a:ext cx="8229600" cy="5456365"/>
              </a:xfrm>
              <a:prstGeom prst="rect">
                <a:avLst/>
              </a:prstGeom>
              <a:blipFill rotWithShape="0">
                <a:blip r:embed="rId3"/>
                <a:stretch>
                  <a:fillRect l="-1926" t="-1006" r="-2074" b="-22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5.5 </a:t>
            </a:r>
            <a:r>
              <a:rPr lang="en-US" altLang="zh-CN" kern="0" dirty="0" smtClean="0"/>
              <a:t>Gram-Schmidt</a:t>
            </a:r>
            <a:r>
              <a:rPr lang="en-US" altLang="zh-CN" kern="0" dirty="0"/>
              <a:t>(</a:t>
            </a:r>
            <a:r>
              <a:rPr lang="zh-CN" altLang="en-US" kern="0" dirty="0"/>
              <a:t>正交化</a:t>
            </a:r>
            <a:r>
              <a:rPr lang="en-US" altLang="zh-CN" kern="0" dirty="0"/>
              <a:t>)</a:t>
            </a:r>
            <a:r>
              <a:rPr lang="zh-CN" altLang="en-US" kern="0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429000" y="2590800"/>
                <a:ext cx="1766381" cy="396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f>
                            <m:fPr>
                              <m:type m:val="lin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590800"/>
                <a:ext cx="1766381" cy="396455"/>
              </a:xfrm>
              <a:prstGeom prst="rect">
                <a:avLst/>
              </a:prstGeom>
              <a:blipFill rotWithShape="0">
                <a:blip r:embed="rId4"/>
                <a:stretch>
                  <a:fillRect t="-107692" b="-16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19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99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762000" y="1295400"/>
                <a:ext cx="7924800" cy="11849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假设第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−1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次迭代成立</a:t>
                </a:r>
                <a:r>
                  <a:rPr lang="zh-CN" altLang="en-US" sz="2200" dirty="0">
                    <a:ea typeface="微软雅黑" pitchFamily="34" charset="-122"/>
                  </a:rPr>
                  <a:t>，</a:t>
                </a:r>
                <a:r>
                  <a:rPr lang="zh-CN" altLang="en-US" sz="2200" dirty="0" smtClean="0">
                    <a:ea typeface="微软雅黑" pitchFamily="34" charset="-122"/>
                  </a:rPr>
                  <a:t>即：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正交化步骤保证有以下关系成立：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7924800" cy="1184940"/>
              </a:xfrm>
              <a:prstGeom prst="rect">
                <a:avLst/>
              </a:prstGeom>
              <a:blipFill rotWithShape="0">
                <a:blip r:embed="rId4"/>
                <a:stretch>
                  <a:fillRect l="-2000" b="-82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5.5.1 </a:t>
            </a:r>
            <a:r>
              <a:rPr lang="zh-CN" altLang="en-US" kern="0" dirty="0" smtClean="0"/>
              <a:t>算法分析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04800" y="896006"/>
                <a:ext cx="64008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 smtClean="0">
                    <a:ea typeface="微软雅黑" pitchFamily="34" charset="-122"/>
                  </a:rPr>
                  <a:t>归纳法</a:t>
                </a:r>
                <a:r>
                  <a:rPr lang="zh-CN" altLang="en-US" sz="2200" dirty="0">
                    <a:ea typeface="微软雅黑" pitchFamily="34" charset="-122"/>
                  </a:rPr>
                  <a:t>来证明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是标准</a:t>
                </a:r>
                <a:r>
                  <a:rPr lang="zh-CN" altLang="en-US" sz="2200" dirty="0" smtClean="0">
                    <a:ea typeface="微软雅黑" pitchFamily="34" charset="-122"/>
                  </a:rPr>
                  <a:t>正交的：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896006"/>
                <a:ext cx="6400800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1238" t="-9859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415996"/>
              </p:ext>
            </p:extLst>
          </p:nvPr>
        </p:nvGraphicFramePr>
        <p:xfrm>
          <a:off x="4914900" y="1295400"/>
          <a:ext cx="235108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3" name="Equation" r:id="rId6" imgW="1041120" imgH="228600" progId="Equation.DSMT4">
                  <p:embed/>
                </p:oleObj>
              </mc:Choice>
              <mc:Fallback>
                <p:oleObj name="Equation" r:id="rId6" imgW="1041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14900" y="1295400"/>
                        <a:ext cx="2351088" cy="51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762000" y="3200400"/>
                <a:ext cx="7924800" cy="593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等式两边同时乘以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1,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…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−1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200400"/>
                <a:ext cx="7924800" cy="593176"/>
              </a:xfrm>
              <a:prstGeom prst="rect">
                <a:avLst/>
              </a:prstGeom>
              <a:blipFill rotWithShape="0">
                <a:blip r:embed="rId8"/>
                <a:stretch>
                  <a:fillRect l="-2000" b="-1340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782454" y="4952961"/>
                <a:ext cx="7924800" cy="12508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  <m:acc>
                      <m:accPr>
                        <m:chr m:val="̃"/>
                        <m:ctrlP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acc>
                      <m:accPr>
                        <m:chr m:val="̃"/>
                        <m:ctrlP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单位化步骤保证了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f>
                          <m:fPr>
                            <m:type m:val="lin"/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acc>
                              <m:accPr>
                                <m:chr m:val="̃"/>
                                <m:ctrlPr>
                                  <a:rPr lang="en-US" altLang="zh-CN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den>
                        </m:f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ea typeface="微软雅黑" pitchFamily="34" charset="-122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是标准</a:t>
                </a:r>
                <a:r>
                  <a:rPr lang="zh-CN" altLang="en-US" sz="2200" dirty="0" smtClean="0">
                    <a:ea typeface="微软雅黑" pitchFamily="34" charset="-122"/>
                  </a:rPr>
                  <a:t>正交。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454" y="4952961"/>
                <a:ext cx="7924800" cy="1250855"/>
              </a:xfrm>
              <a:prstGeom prst="rect">
                <a:avLst/>
              </a:prstGeom>
              <a:blipFill rotWithShape="0">
                <a:blip r:embed="rId9"/>
                <a:stretch>
                  <a:fillRect l="-2000" b="-6068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62000" y="2590800"/>
                <a:ext cx="6400800" cy="5127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−…−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  <m:r>
                              <a:rPr lang="en-US" altLang="zh-CN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;</m:t>
                    </m:r>
                  </m:oMath>
                </a14:m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590800"/>
                <a:ext cx="6400800" cy="512704"/>
              </a:xfrm>
              <a:prstGeom prst="rect">
                <a:avLst/>
              </a:prstGeom>
              <a:blipFill rotWithShape="0">
                <a:blip r:embed="rId12"/>
                <a:stretch>
                  <a:fillRect t="-119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33400" y="3810000"/>
                <a:ext cx="6632970" cy="937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zh-CN" altLang="en-US" sz="22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−⋯−</m:t>
                            </m:r>
                            <m:d>
                              <m:d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zh-CN" altLang="en-US" sz="22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zh-CN" altLang="en-US" sz="2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zh-CN" alt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810000"/>
                <a:ext cx="6632970" cy="93769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029200" y="4267200"/>
                <a:ext cx="3560526" cy="487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∵</m:t>
                      </m:r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267200"/>
                <a:ext cx="3560526" cy="487762"/>
              </a:xfrm>
              <a:prstGeom prst="rect">
                <a:avLst/>
              </a:prstGeom>
              <a:blipFill rotWithShape="0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21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2" grpId="0"/>
      <p:bldP spid="7" grpId="0" build="p"/>
      <p:bldP spid="9" grpId="0" build="p"/>
      <p:bldP spid="4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762000" y="1934250"/>
                <a:ext cx="792480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的一个线性组合：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934250"/>
                <a:ext cx="7924800" cy="507831"/>
              </a:xfrm>
              <a:prstGeom prst="rect">
                <a:avLst/>
              </a:prstGeom>
              <a:blipFill>
                <a:blip r:embed="rId4"/>
                <a:stretch>
                  <a:fillRect l="-2000" b="-202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5.5.1 </a:t>
            </a:r>
            <a:r>
              <a:rPr lang="zh-CN" altLang="en-US" kern="0" dirty="0" smtClean="0"/>
              <a:t>算法分析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57200" y="990600"/>
                <a:ext cx="64008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latin typeface="Cambria Math" panose="02040503050406030204" pitchFamily="18" charset="0"/>
                    <a:ea typeface="微软雅黑" pitchFamily="34" charset="-122"/>
                  </a:rPr>
                  <a:t>假设</a:t>
                </a:r>
                <a:r>
                  <a:rPr lang="en-US" altLang="zh-CN" sz="2200" dirty="0">
                    <a:latin typeface="Cambria Math" panose="02040503050406030204" pitchFamily="18" charset="0"/>
                    <a:ea typeface="微软雅黑" pitchFamily="34" charset="-122"/>
                  </a:rPr>
                  <a:t>Schmidt</a:t>
                </a:r>
                <a:r>
                  <a:rPr lang="zh-CN" altLang="en-US" sz="2200" dirty="0">
                    <a:latin typeface="Cambria Math" panose="02040503050406030204" pitchFamily="18" charset="0"/>
                    <a:ea typeface="微软雅黑" pitchFamily="34" charset="-122"/>
                  </a:rPr>
                  <a:t>正交法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未在</a:t>
                </a:r>
                <a:r>
                  <a:rPr lang="zh-CN" altLang="en-US" sz="2200" dirty="0">
                    <a:latin typeface="Cambria Math" panose="02040503050406030204" pitchFamily="18" charset="0"/>
                    <a:ea typeface="微软雅黑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</m:oMath>
                </a14:m>
                <a:r>
                  <a:rPr lang="zh-CN" altLang="en-US" sz="2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次</a:t>
                </a:r>
                <a:r>
                  <a:rPr lang="zh-CN" altLang="en-US" sz="2200" dirty="0">
                    <a:latin typeface="Cambria Math" panose="02040503050406030204" pitchFamily="18" charset="0"/>
                    <a:ea typeface="微软雅黑" pitchFamily="34" charset="-122"/>
                  </a:rPr>
                  <a:t>迭代提前终止：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90600"/>
                <a:ext cx="6400800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1238" t="-11429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82454" y="3260615"/>
            <a:ext cx="7924800" cy="447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则有</a:t>
            </a:r>
            <a:endParaRPr lang="en-US" altLang="zh-CN" sz="2200" dirty="0" smtClean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762000" y="4038600"/>
                <a:ext cx="807720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归纳假设，每个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都是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的线性组合：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4038600"/>
                <a:ext cx="8077200" cy="507831"/>
              </a:xfrm>
              <a:prstGeom prst="rect">
                <a:avLst/>
              </a:prstGeom>
              <a:blipFill rotWithShape="0">
                <a:blip r:embed="rId10"/>
                <a:stretch>
                  <a:fillRect l="-1962" b="-204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62000" y="1455934"/>
                <a:ext cx="6400800" cy="5127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−…−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;</m:t>
                    </m:r>
                  </m:oMath>
                </a14:m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455934"/>
                <a:ext cx="6400800" cy="512704"/>
              </a:xfrm>
              <a:prstGeom prst="rect">
                <a:avLst/>
              </a:prstGeom>
              <a:blipFill rotWithShape="0">
                <a:blip r:embed="rId11"/>
                <a:stretch>
                  <a:fillRect t="-119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762500" y="2028012"/>
                <a:ext cx="1757019" cy="430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=</m:t>
                          </m:r>
                          <m:f>
                            <m:fPr>
                              <m:type m:val="lin"/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itchFamily="34" charset="-122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0" y="2028012"/>
                <a:ext cx="1757019" cy="430054"/>
              </a:xfrm>
              <a:prstGeom prst="rect">
                <a:avLst/>
              </a:prstGeom>
              <a:blipFill rotWithShape="0">
                <a:blip r:embed="rId12"/>
                <a:stretch>
                  <a:fillRect t="-108571" r="-6944" b="-16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762000" y="5867400"/>
                <a:ext cx="792480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通过对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ea typeface="微软雅黑" pitchFamily="34" charset="-122"/>
                  </a:rPr>
                  <a:t>归纳证明，可得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ea typeface="微软雅黑" pitchFamily="34" charset="-122"/>
                  </a:rPr>
                  <a:t>一个线性组合。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5867400"/>
                <a:ext cx="7924800" cy="507831"/>
              </a:xfrm>
              <a:prstGeom prst="rect">
                <a:avLst/>
              </a:prstGeom>
              <a:blipFill rotWithShape="0">
                <a:blip r:embed="rId13"/>
                <a:stretch>
                  <a:fillRect l="-2000" b="-204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315200" y="51816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  <a:latin typeface="Calibri" pitchFamily="34" charset="0"/>
              </a:rPr>
              <a:t>课后作业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295400" y="2590800"/>
                <a:ext cx="5570756" cy="474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+⋯+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590800"/>
                <a:ext cx="5570756" cy="474489"/>
              </a:xfrm>
              <a:prstGeom prst="rect">
                <a:avLst/>
              </a:prstGeom>
              <a:blipFill rotWithShape="0">
                <a:blip r:embed="rId1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600200" y="3276600"/>
                <a:ext cx="6477000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zh-CN" altLang="en-US" sz="22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2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−⋯−</m:t>
                          </m:r>
                          <m:d>
                            <m:dPr>
                              <m:ctrlP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22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CN" altLang="en-US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276600"/>
                <a:ext cx="6477000" cy="474489"/>
              </a:xfrm>
              <a:prstGeom prst="rect">
                <a:avLst/>
              </a:prstGeom>
              <a:blipFill rotWithShape="0">
                <a:blip r:embed="rId15"/>
                <a:stretch>
                  <a:fillRect t="-106494" b="-166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33400" y="4572000"/>
                <a:ext cx="8458200" cy="4351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type m:val="lin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572000"/>
                <a:ext cx="8458200" cy="435119"/>
              </a:xfrm>
              <a:prstGeom prst="rect">
                <a:avLst/>
              </a:prstGeom>
              <a:blipFill rotWithShape="0">
                <a:blip r:embed="rId16"/>
                <a:stretch>
                  <a:fillRect l="-72" t="-118310" b="-187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57200" y="5257800"/>
                <a:ext cx="5408212" cy="435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257800"/>
                <a:ext cx="5408212" cy="435697"/>
              </a:xfrm>
              <a:prstGeom prst="rect">
                <a:avLst/>
              </a:prstGeom>
              <a:blipFill rotWithShape="0">
                <a:blip r:embed="rId17"/>
                <a:stretch>
                  <a:fillRect t="-116901" b="-187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12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2" grpId="0"/>
      <p:bldP spid="7" grpId="0" build="p"/>
      <p:bldP spid="9" grpId="0" build="p"/>
      <p:bldP spid="11" grpId="0" build="p"/>
      <p:bldP spid="6" grpId="0"/>
      <p:bldP spid="8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5.5.1 </a:t>
            </a:r>
            <a:r>
              <a:rPr lang="zh-CN" altLang="en-US" kern="0" dirty="0" smtClean="0"/>
              <a:t>算法分析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57200" y="990600"/>
                <a:ext cx="64008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latin typeface="Cambria Math" panose="02040503050406030204" pitchFamily="18" charset="0"/>
                    <a:ea typeface="微软雅黑" pitchFamily="34" charset="-122"/>
                  </a:rPr>
                  <a:t>假设</a:t>
                </a:r>
                <a:r>
                  <a:rPr lang="en-US" altLang="zh-CN" sz="2200" dirty="0">
                    <a:latin typeface="Cambria Math" panose="02040503050406030204" pitchFamily="18" charset="0"/>
                    <a:ea typeface="微软雅黑" pitchFamily="34" charset="-122"/>
                  </a:rPr>
                  <a:t>Schmidt</a:t>
                </a:r>
                <a:r>
                  <a:rPr lang="zh-CN" altLang="en-US" sz="2200" dirty="0">
                    <a:latin typeface="Cambria Math" panose="02040503050406030204" pitchFamily="18" charset="0"/>
                    <a:ea typeface="微软雅黑" pitchFamily="34" charset="-122"/>
                  </a:rPr>
                  <a:t>正交法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未在</a:t>
                </a:r>
                <a:r>
                  <a:rPr lang="zh-CN" altLang="en-US" sz="2200" dirty="0">
                    <a:latin typeface="Cambria Math" panose="02040503050406030204" pitchFamily="18" charset="0"/>
                    <a:ea typeface="微软雅黑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</m:oMath>
                </a14:m>
                <a:r>
                  <a:rPr lang="zh-CN" altLang="en-US" sz="2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次</a:t>
                </a:r>
                <a:r>
                  <a:rPr lang="zh-CN" altLang="en-US" sz="2200" dirty="0">
                    <a:latin typeface="Cambria Math" panose="02040503050406030204" pitchFamily="18" charset="0"/>
                    <a:ea typeface="微软雅黑" pitchFamily="34" charset="-122"/>
                  </a:rPr>
                  <a:t>迭代提前终止：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90600"/>
                <a:ext cx="6400800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1238" t="-11429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723900" y="2532169"/>
                <a:ext cx="807720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都是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的线性组合</a:t>
                </a:r>
                <a:endParaRPr lang="en-US" altLang="zh-CN" sz="2200" dirty="0" smtClean="0">
                  <a:solidFill>
                    <a:srgbClr val="FF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3900" y="2532169"/>
                <a:ext cx="8077200" cy="507831"/>
              </a:xfrm>
              <a:prstGeom prst="rect">
                <a:avLst/>
              </a:prstGeom>
              <a:blipFill rotWithShape="0">
                <a:blip r:embed="rId4"/>
                <a:stretch>
                  <a:fillRect l="-1962" b="-202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40923" y="1681499"/>
                <a:ext cx="6400800" cy="5127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−…−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;</m:t>
                    </m:r>
                  </m:oMath>
                </a14:m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23" y="1681499"/>
                <a:ext cx="6400800" cy="512704"/>
              </a:xfrm>
              <a:prstGeom prst="rect">
                <a:avLst/>
              </a:prstGeom>
              <a:blipFill rotWithShape="0">
                <a:blip r:embed="rId5"/>
                <a:stretch>
                  <a:fillRect t="-119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65335" y="4863270"/>
                <a:ext cx="3720762" cy="432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>
                    <a:ea typeface="微软雅黑" pitchFamily="34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有</m:t>
                    </m:r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是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线性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独立的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。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335" y="4863270"/>
                <a:ext cx="3720762" cy="432683"/>
              </a:xfrm>
              <a:prstGeom prst="rect">
                <a:avLst/>
              </a:prstGeom>
              <a:blipFill rotWithShape="0">
                <a:blip r:embed="rId6"/>
                <a:stretch>
                  <a:fillRect l="-2128" t="-8451" r="-1309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420238" y="3239850"/>
                <a:ext cx="6684523" cy="463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sz="2200" i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2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sz="2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,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238" y="3239850"/>
                <a:ext cx="6684523" cy="463075"/>
              </a:xfrm>
              <a:prstGeom prst="rect">
                <a:avLst/>
              </a:prstGeom>
              <a:blipFill rotWithShape="0">
                <a:blip r:embed="rId7"/>
                <a:stretch>
                  <a:fillRect l="-182" t="-1316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533400" y="4008737"/>
                <a:ext cx="7620000" cy="529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−…−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;</m:t>
                    </m:r>
                  </m:oMath>
                </a14:m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008737"/>
                <a:ext cx="7620000" cy="529697"/>
              </a:xfrm>
              <a:prstGeom prst="rect">
                <a:avLst/>
              </a:prstGeom>
              <a:blipFill rotWithShape="0">
                <a:blip r:embed="rId8"/>
                <a:stretch>
                  <a:fillRect t="-1163" b="-13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083642" y="4080423"/>
                <a:ext cx="17174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 smtClean="0"/>
                  <a:t>系数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642" y="4080423"/>
                <a:ext cx="1717458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8197" r="-248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313565" y="3262400"/>
                <a:ext cx="1791196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系数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565" y="3262400"/>
                <a:ext cx="1791196" cy="395621"/>
              </a:xfrm>
              <a:prstGeom prst="rect">
                <a:avLst/>
              </a:prstGeom>
              <a:blipFill rotWithShape="0">
                <a:blip r:embed="rId10"/>
                <a:stretch>
                  <a:fillRect t="-1538" r="-2041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32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771728" y="2084204"/>
                <a:ext cx="792480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的一个线性组合：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1728" y="2084204"/>
                <a:ext cx="7924800" cy="507831"/>
              </a:xfrm>
              <a:prstGeom prst="rect">
                <a:avLst/>
              </a:prstGeom>
              <a:blipFill rotWithShape="0">
                <a:blip r:embed="rId3"/>
                <a:stretch>
                  <a:fillRect l="-2000" b="-2650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5.5.1 </a:t>
            </a:r>
            <a:r>
              <a:rPr lang="zh-CN" altLang="en-US" kern="0" dirty="0" smtClean="0"/>
              <a:t>算法分析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04800" y="1138535"/>
                <a:ext cx="64008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:r>
                  <a:rPr lang="en-US" altLang="zh-CN" sz="2200" dirty="0">
                    <a:ea typeface="微软雅黑" pitchFamily="34" charset="-122"/>
                  </a:rPr>
                  <a:t>Schmidt</a:t>
                </a:r>
                <a:r>
                  <a:rPr lang="zh-CN" altLang="en-US" sz="2200" dirty="0">
                    <a:ea typeface="微软雅黑" pitchFamily="34" charset="-122"/>
                  </a:rPr>
                  <a:t>正交法在第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</m:oMath>
                </a14:m>
                <a:r>
                  <a:rPr lang="zh-CN" altLang="en-US" sz="2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次</a:t>
                </a:r>
                <a:r>
                  <a:rPr lang="zh-CN" altLang="en-US" sz="2200" dirty="0">
                    <a:ea typeface="微软雅黑" pitchFamily="34" charset="-122"/>
                  </a:rPr>
                  <a:t>迭代提前终止：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38535"/>
                <a:ext cx="6400800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1238" t="-1000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762000" y="3310590"/>
                <a:ext cx="7924800" cy="12799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每一个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都是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的线性组合。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的线性组合。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310590"/>
                <a:ext cx="7924800" cy="1279966"/>
              </a:xfrm>
              <a:prstGeom prst="rect">
                <a:avLst/>
              </a:prstGeom>
              <a:blipFill rotWithShape="0">
                <a:blip r:embed="rId6"/>
                <a:stretch>
                  <a:fillRect l="-2000" b="-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43000" y="2706103"/>
                <a:ext cx="4395370" cy="493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+⋯+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706103"/>
                <a:ext cx="4395370" cy="493661"/>
              </a:xfrm>
              <a:prstGeom prst="rect">
                <a:avLst/>
              </a:prstGeom>
              <a:blipFill rotWithShape="0">
                <a:blip r:embed="rId7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14400" y="1571500"/>
                <a:ext cx="6400800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−…−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=0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;</m:t>
                    </m:r>
                  </m:oMath>
                </a14:m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71500"/>
                <a:ext cx="6400800" cy="521297"/>
              </a:xfrm>
              <a:prstGeom prst="rect">
                <a:avLst/>
              </a:prstGeom>
              <a:blipFill rotWithShape="0">
                <a:blip r:embed="rId8"/>
                <a:stretch>
                  <a:fillRect b="-1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62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2" grpId="0"/>
      <p:bldP spid="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5.5.2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grpSp>
        <p:nvGrpSpPr>
          <p:cNvPr id="70" name="组合 69"/>
          <p:cNvGrpSpPr/>
          <p:nvPr/>
        </p:nvGrpSpPr>
        <p:grpSpPr>
          <a:xfrm>
            <a:off x="3686059" y="1524000"/>
            <a:ext cx="2286000" cy="1600200"/>
            <a:chOff x="533400" y="990600"/>
            <a:chExt cx="2286000" cy="1600200"/>
          </a:xfrm>
        </p:grpSpPr>
        <p:sp>
          <p:nvSpPr>
            <p:cNvPr id="5" name="椭圆 4"/>
            <p:cNvSpPr/>
            <p:nvPr/>
          </p:nvSpPr>
          <p:spPr bwMode="auto">
            <a:xfrm>
              <a:off x="533400" y="1219200"/>
              <a:ext cx="1371600" cy="1371600"/>
            </a:xfrm>
            <a:prstGeom prst="ellipse">
              <a:avLst/>
            </a:prstGeom>
            <a:noFill/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13" name="直接箭头连接符 12"/>
            <p:cNvCxnSpPr>
              <a:stCxn id="4" idx="0"/>
            </p:cNvCxnSpPr>
            <p:nvPr/>
          </p:nvCxnSpPr>
          <p:spPr bwMode="auto">
            <a:xfrm flipV="1">
              <a:off x="1219200" y="990600"/>
              <a:ext cx="152400" cy="887896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7" name="直接箭头连接符 16"/>
            <p:cNvCxnSpPr>
              <a:stCxn id="4" idx="6"/>
            </p:cNvCxnSpPr>
            <p:nvPr/>
          </p:nvCxnSpPr>
          <p:spPr bwMode="auto">
            <a:xfrm flipV="1">
              <a:off x="1245704" y="1229209"/>
              <a:ext cx="1573696" cy="675791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846630" y="1348931"/>
                  <a:ext cx="4678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630" y="1348931"/>
                  <a:ext cx="4678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1973746" y="1509164"/>
                  <a:ext cx="4731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746" y="1509164"/>
                  <a:ext cx="47314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椭圆 3"/>
            <p:cNvSpPr/>
            <p:nvPr/>
          </p:nvSpPr>
          <p:spPr bwMode="auto">
            <a:xfrm>
              <a:off x="1192696" y="1878496"/>
              <a:ext cx="53008" cy="5300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219200" y="3962400"/>
            <a:ext cx="2286000" cy="1600200"/>
            <a:chOff x="3505200" y="1017104"/>
            <a:chExt cx="2286000" cy="1600200"/>
          </a:xfrm>
        </p:grpSpPr>
        <p:sp>
          <p:nvSpPr>
            <p:cNvPr id="25" name="椭圆 24"/>
            <p:cNvSpPr/>
            <p:nvPr/>
          </p:nvSpPr>
          <p:spPr bwMode="auto">
            <a:xfrm>
              <a:off x="3505200" y="1245704"/>
              <a:ext cx="1371600" cy="1371600"/>
            </a:xfrm>
            <a:prstGeom prst="ellipse">
              <a:avLst/>
            </a:prstGeom>
            <a:noFill/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27" name="直接箭头连接符 26"/>
            <p:cNvCxnSpPr>
              <a:stCxn id="24" idx="0"/>
            </p:cNvCxnSpPr>
            <p:nvPr/>
          </p:nvCxnSpPr>
          <p:spPr bwMode="auto">
            <a:xfrm flipV="1">
              <a:off x="4191000" y="1017104"/>
              <a:ext cx="152400" cy="887896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8" name="直接箭头连接符 27"/>
            <p:cNvCxnSpPr>
              <a:stCxn id="24" idx="6"/>
            </p:cNvCxnSpPr>
            <p:nvPr/>
          </p:nvCxnSpPr>
          <p:spPr bwMode="auto">
            <a:xfrm flipV="1">
              <a:off x="4217504" y="1255713"/>
              <a:ext cx="1573696" cy="675791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3818430" y="1375435"/>
                  <a:ext cx="4601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430" y="1375435"/>
                  <a:ext cx="46012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6579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4945546" y="1535668"/>
                  <a:ext cx="4731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5546" y="1535668"/>
                  <a:ext cx="47314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椭圆 23"/>
            <p:cNvSpPr/>
            <p:nvPr/>
          </p:nvSpPr>
          <p:spPr bwMode="auto">
            <a:xfrm>
              <a:off x="4164496" y="1905000"/>
              <a:ext cx="53008" cy="5300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444006" y="4103466"/>
            <a:ext cx="2286000" cy="1371600"/>
            <a:chOff x="6324600" y="1272208"/>
            <a:chExt cx="2286000" cy="1371600"/>
          </a:xfrm>
        </p:grpSpPr>
        <p:sp>
          <p:nvSpPr>
            <p:cNvPr id="33" name="椭圆 32"/>
            <p:cNvSpPr/>
            <p:nvPr/>
          </p:nvSpPr>
          <p:spPr bwMode="auto">
            <a:xfrm>
              <a:off x="6324600" y="1272208"/>
              <a:ext cx="1371600" cy="1371600"/>
            </a:xfrm>
            <a:prstGeom prst="ellipse">
              <a:avLst/>
            </a:prstGeom>
            <a:noFill/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34" name="直接箭头连接符 33"/>
            <p:cNvCxnSpPr>
              <a:stCxn id="32" idx="0"/>
            </p:cNvCxnSpPr>
            <p:nvPr/>
          </p:nvCxnSpPr>
          <p:spPr bwMode="auto">
            <a:xfrm flipV="1">
              <a:off x="7010400" y="1295400"/>
              <a:ext cx="95250" cy="636104"/>
            </a:xfrm>
            <a:prstGeom prst="straightConnector1">
              <a:avLst/>
            </a:prstGeom>
            <a:noFill/>
            <a:ln w="25400" cap="flat" cmpd="sng" algn="ctr">
              <a:solidFill>
                <a:srgbClr val="007F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35" name="直接箭头连接符 34"/>
            <p:cNvCxnSpPr>
              <a:stCxn id="32" idx="6"/>
            </p:cNvCxnSpPr>
            <p:nvPr/>
          </p:nvCxnSpPr>
          <p:spPr bwMode="auto">
            <a:xfrm flipV="1">
              <a:off x="7036904" y="1282217"/>
              <a:ext cx="1573696" cy="675791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/>
                <p:cNvSpPr/>
                <p:nvPr/>
              </p:nvSpPr>
              <p:spPr>
                <a:xfrm>
                  <a:off x="6637830" y="1401939"/>
                  <a:ext cx="4601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7830" y="1401939"/>
                  <a:ext cx="46012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/>
                <p:cNvSpPr/>
                <p:nvPr/>
              </p:nvSpPr>
              <p:spPr>
                <a:xfrm>
                  <a:off x="7764946" y="1562172"/>
                  <a:ext cx="4731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946" y="1562172"/>
                  <a:ext cx="47314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椭圆 31"/>
            <p:cNvSpPr/>
            <p:nvPr/>
          </p:nvSpPr>
          <p:spPr bwMode="auto">
            <a:xfrm>
              <a:off x="6983896" y="1931504"/>
              <a:ext cx="53008" cy="5300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5"/>
              <p:cNvSpPr>
                <a:spLocks noChangeArrowheads="1"/>
              </p:cNvSpPr>
              <p:nvPr/>
            </p:nvSpPr>
            <p:spPr bwMode="auto">
              <a:xfrm>
                <a:off x="669131" y="953084"/>
                <a:ext cx="792480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000" kern="0" dirty="0" smtClean="0"/>
                  <a:t>Schmidt</a:t>
                </a:r>
                <a:r>
                  <a:rPr lang="zh-CN" altLang="en-US" sz="2000" kern="0" dirty="0"/>
                  <a:t>正交</a:t>
                </a:r>
                <a:r>
                  <a:rPr lang="zh-CN" altLang="en-US" sz="2000" kern="0" dirty="0" smtClean="0"/>
                  <a:t>法应用在</a:t>
                </a:r>
                <a:r>
                  <a:rPr lang="en-US" altLang="zh-CN" sz="2000" kern="0" dirty="0" smtClean="0"/>
                  <a:t>2</a:t>
                </a:r>
                <a:r>
                  <a:rPr lang="zh-CN" altLang="en-US" sz="2000" kern="0" dirty="0" smtClean="0"/>
                  <a:t>维向量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中：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131" y="953084"/>
                <a:ext cx="7924800" cy="507831"/>
              </a:xfrm>
              <a:prstGeom prst="rect">
                <a:avLst/>
              </a:prstGeom>
              <a:blipFill>
                <a:blip r:embed="rId9"/>
                <a:stretch>
                  <a:fillRect l="-1846" b="-202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163981" y="3239534"/>
                <a:ext cx="518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>
                    <a:latin typeface="Calibri" pitchFamily="34" charset="0"/>
                  </a:rPr>
                  <a:t>(1)</a:t>
                </a:r>
                <a:r>
                  <a:rPr lang="zh-CN" altLang="en-US" dirty="0" smtClean="0">
                    <a:latin typeface="Calibri" pitchFamily="34" charset="0"/>
                  </a:rPr>
                  <a:t> 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libri" pitchFamily="3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libri" pitchFamily="34" charset="0"/>
                  </a:rPr>
                  <a:t>。灰色的圆圈表示范数为</a:t>
                </a:r>
                <a:r>
                  <a:rPr lang="en-US" altLang="zh-CN" dirty="0">
                    <a:latin typeface="Calibri" pitchFamily="34" charset="0"/>
                  </a:rPr>
                  <a:t>1</a:t>
                </a:r>
                <a:r>
                  <a:rPr lang="zh-CN" altLang="en-US" dirty="0">
                    <a:latin typeface="Calibri" pitchFamily="34" charset="0"/>
                  </a:rPr>
                  <a:t>的点。</a:t>
                </a:r>
                <a:endParaRPr lang="zh-CN" alt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981" y="3239534"/>
                <a:ext cx="5181600" cy="369332"/>
              </a:xfrm>
              <a:prstGeom prst="rect">
                <a:avLst/>
              </a:prstGeom>
              <a:blipFill>
                <a:blip r:embed="rId10"/>
                <a:stretch>
                  <a:fillRect l="-1059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305317" y="5741019"/>
                <a:ext cx="3733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>
                    <a:latin typeface="Calibri" pitchFamily="34" charset="0"/>
                  </a:rPr>
                  <a:t>(2)</a:t>
                </a:r>
                <a:r>
                  <a:rPr lang="zh-CN" altLang="en-US" sz="1800" dirty="0" smtClean="0">
                    <a:latin typeface="Calibri" pitchFamily="34" charset="0"/>
                  </a:rPr>
                  <a:t>第</a:t>
                </a:r>
                <a:r>
                  <a:rPr lang="en-US" altLang="zh-CN" sz="1800" dirty="0" smtClean="0">
                    <a:latin typeface="Calibri" pitchFamily="34" charset="0"/>
                  </a:rPr>
                  <a:t>1</a:t>
                </a:r>
                <a:r>
                  <a:rPr lang="zh-CN" altLang="en-US" sz="1800" dirty="0" smtClean="0">
                    <a:latin typeface="Calibri" pitchFamily="34" charset="0"/>
                  </a:rPr>
                  <a:t>次迭代的正交化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微软雅黑" pitchFamily="34" charset="-122"/>
                      </a:rPr>
                      <m:t>：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dirty="0" smtClean="0">
                    <a:latin typeface="Calibri" pitchFamily="34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17" y="5741019"/>
                <a:ext cx="3733283" cy="369332"/>
              </a:xfrm>
              <a:prstGeom prst="rect">
                <a:avLst/>
              </a:prstGeom>
              <a:blipFill>
                <a:blip r:embed="rId11"/>
                <a:stretch>
                  <a:fillRect l="-1305"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5057659" y="5741019"/>
            <a:ext cx="263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(3)</a:t>
            </a:r>
            <a:r>
              <a:rPr lang="zh-CN" altLang="en-US" dirty="0" smtClean="0">
                <a:latin typeface="Calibri" pitchFamily="34" charset="0"/>
              </a:rPr>
              <a:t>第</a:t>
            </a:r>
            <a:r>
              <a:rPr lang="en-US" altLang="zh-CN" dirty="0" smtClean="0">
                <a:latin typeface="Calibri" pitchFamily="34" charset="0"/>
              </a:rPr>
              <a:t>1</a:t>
            </a:r>
            <a:r>
              <a:rPr lang="zh-CN" altLang="en-US" dirty="0" smtClean="0">
                <a:latin typeface="Calibri" pitchFamily="34" charset="0"/>
              </a:rPr>
              <a:t>次</a:t>
            </a:r>
            <a:r>
              <a:rPr lang="zh-CN" altLang="en-US" dirty="0">
                <a:latin typeface="Calibri" pitchFamily="34" charset="0"/>
              </a:rPr>
              <a:t>迭代</a:t>
            </a:r>
            <a:r>
              <a:rPr lang="zh-CN" altLang="en-US" dirty="0" smtClean="0">
                <a:latin typeface="Calibri" pitchFamily="34" charset="0"/>
              </a:rPr>
              <a:t>的单位化。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19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  <p:bldP spid="2" grpId="0"/>
      <p:bldP spid="49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5.5.2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grpSp>
        <p:nvGrpSpPr>
          <p:cNvPr id="76" name="组合 75"/>
          <p:cNvGrpSpPr/>
          <p:nvPr/>
        </p:nvGrpSpPr>
        <p:grpSpPr>
          <a:xfrm>
            <a:off x="3505200" y="1219200"/>
            <a:ext cx="3470825" cy="1371600"/>
            <a:chOff x="685800" y="3581400"/>
            <a:chExt cx="3470825" cy="1371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/>
                <p:cNvSpPr/>
                <p:nvPr/>
              </p:nvSpPr>
              <p:spPr>
                <a:xfrm>
                  <a:off x="2845369" y="3856854"/>
                  <a:ext cx="1311256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7" name="矩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5369" y="3856854"/>
                  <a:ext cx="1311256" cy="372666"/>
                </a:xfrm>
                <a:prstGeom prst="rect">
                  <a:avLst/>
                </a:prstGeom>
                <a:blipFill>
                  <a:blip r:embed="rId9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椭圆 41"/>
            <p:cNvSpPr/>
            <p:nvPr/>
          </p:nvSpPr>
          <p:spPr bwMode="auto">
            <a:xfrm>
              <a:off x="685800" y="3581400"/>
              <a:ext cx="1371600" cy="1371600"/>
            </a:xfrm>
            <a:prstGeom prst="ellipse">
              <a:avLst/>
            </a:prstGeom>
            <a:noFill/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43" name="直接箭头连接符 42"/>
            <p:cNvCxnSpPr>
              <a:stCxn id="41" idx="0"/>
            </p:cNvCxnSpPr>
            <p:nvPr/>
          </p:nvCxnSpPr>
          <p:spPr bwMode="auto">
            <a:xfrm flipV="1">
              <a:off x="1371600" y="3604592"/>
              <a:ext cx="95250" cy="636104"/>
            </a:xfrm>
            <a:prstGeom prst="straightConnector1">
              <a:avLst/>
            </a:prstGeom>
            <a:noFill/>
            <a:ln w="25400" cap="flat" cmpd="sng" algn="ctr">
              <a:solidFill>
                <a:srgbClr val="007F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4" name="直接箭头连接符 43"/>
            <p:cNvCxnSpPr>
              <a:stCxn id="41" idx="6"/>
            </p:cNvCxnSpPr>
            <p:nvPr/>
          </p:nvCxnSpPr>
          <p:spPr bwMode="auto">
            <a:xfrm flipV="1">
              <a:off x="1398104" y="3591409"/>
              <a:ext cx="1573696" cy="675791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/>
                <p:cNvSpPr/>
                <p:nvPr/>
              </p:nvSpPr>
              <p:spPr>
                <a:xfrm>
                  <a:off x="999030" y="3711131"/>
                  <a:ext cx="4601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030" y="3711131"/>
                  <a:ext cx="46012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/>
                <p:cNvSpPr/>
                <p:nvPr/>
              </p:nvSpPr>
              <p:spPr>
                <a:xfrm>
                  <a:off x="2135499" y="3817781"/>
                  <a:ext cx="4731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499" y="3817781"/>
                  <a:ext cx="473143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/>
            <p:cNvCxnSpPr/>
            <p:nvPr/>
          </p:nvCxnSpPr>
          <p:spPr bwMode="auto">
            <a:xfrm flipH="1">
              <a:off x="2828923" y="3594519"/>
              <a:ext cx="142877" cy="90707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50" name="直接箭头连接符 49"/>
            <p:cNvCxnSpPr/>
            <p:nvPr/>
          </p:nvCxnSpPr>
          <p:spPr bwMode="auto">
            <a:xfrm>
              <a:off x="1403350" y="4292793"/>
              <a:ext cx="1416050" cy="208805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/>
                <p:cNvSpPr/>
                <p:nvPr/>
              </p:nvSpPr>
              <p:spPr>
                <a:xfrm>
                  <a:off x="1969535" y="4392942"/>
                  <a:ext cx="4654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6" name="矩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9535" y="4392942"/>
                  <a:ext cx="465447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7895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椭圆 40"/>
            <p:cNvSpPr/>
            <p:nvPr/>
          </p:nvSpPr>
          <p:spPr bwMode="auto">
            <a:xfrm>
              <a:off x="1345096" y="4240696"/>
              <a:ext cx="53008" cy="5300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3505200" y="3962400"/>
            <a:ext cx="1371600" cy="1371600"/>
            <a:chOff x="4419600" y="3711131"/>
            <a:chExt cx="1371600" cy="1371600"/>
          </a:xfrm>
        </p:grpSpPr>
        <p:sp>
          <p:nvSpPr>
            <p:cNvPr id="60" name="椭圆 59"/>
            <p:cNvSpPr/>
            <p:nvPr/>
          </p:nvSpPr>
          <p:spPr bwMode="auto">
            <a:xfrm>
              <a:off x="4419600" y="3711131"/>
              <a:ext cx="1371600" cy="1371600"/>
            </a:xfrm>
            <a:prstGeom prst="ellipse">
              <a:avLst/>
            </a:prstGeom>
            <a:noFill/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61" name="直接箭头连接符 60"/>
            <p:cNvCxnSpPr>
              <a:stCxn id="59" idx="0"/>
            </p:cNvCxnSpPr>
            <p:nvPr/>
          </p:nvCxnSpPr>
          <p:spPr bwMode="auto">
            <a:xfrm flipV="1">
              <a:off x="5105400" y="3734323"/>
              <a:ext cx="95250" cy="636104"/>
            </a:xfrm>
            <a:prstGeom prst="straightConnector1">
              <a:avLst/>
            </a:prstGeom>
            <a:noFill/>
            <a:ln w="25400" cap="flat" cmpd="sng" algn="ctr">
              <a:solidFill>
                <a:srgbClr val="007F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/>
                <p:cNvSpPr/>
                <p:nvPr/>
              </p:nvSpPr>
              <p:spPr>
                <a:xfrm>
                  <a:off x="4732830" y="3840862"/>
                  <a:ext cx="4601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矩形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830" y="3840862"/>
                  <a:ext cx="460126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接箭头连接符 65"/>
            <p:cNvCxnSpPr/>
            <p:nvPr/>
          </p:nvCxnSpPr>
          <p:spPr bwMode="auto">
            <a:xfrm rot="5400000" flipV="1">
              <a:off x="5409164" y="4141540"/>
              <a:ext cx="95250" cy="636104"/>
            </a:xfrm>
            <a:prstGeom prst="straightConnector1">
              <a:avLst/>
            </a:prstGeom>
            <a:noFill/>
            <a:ln w="25400" cap="flat" cmpd="sng" algn="ctr">
              <a:solidFill>
                <a:srgbClr val="007F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/>
                <p:cNvSpPr/>
                <p:nvPr/>
              </p:nvSpPr>
              <p:spPr>
                <a:xfrm>
                  <a:off x="5105400" y="4425642"/>
                  <a:ext cx="4654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1" name="矩形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4425642"/>
                  <a:ext cx="465447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椭圆 58"/>
            <p:cNvSpPr/>
            <p:nvPr/>
          </p:nvSpPr>
          <p:spPr bwMode="auto">
            <a:xfrm>
              <a:off x="5078896" y="4370427"/>
              <a:ext cx="53008" cy="5300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1649929" y="2817172"/>
                <a:ext cx="6278011" cy="369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>
                    <a:latin typeface="Calibri" pitchFamily="34" charset="0"/>
                  </a:rPr>
                  <a:t>(4)</a:t>
                </a:r>
                <a:r>
                  <a:rPr lang="zh-CN" altLang="en-US" dirty="0" smtClean="0">
                    <a:latin typeface="Calibri" pitchFamily="34" charset="0"/>
                  </a:rPr>
                  <a:t> 第</a:t>
                </a:r>
                <a:r>
                  <a:rPr lang="en-US" altLang="zh-CN" dirty="0" smtClean="0">
                    <a:latin typeface="Calibri" pitchFamily="34" charset="0"/>
                  </a:rPr>
                  <a:t>2</a:t>
                </a:r>
                <a:r>
                  <a:rPr lang="zh-CN" altLang="en-US" dirty="0" smtClean="0">
                    <a:latin typeface="Calibri" pitchFamily="34" charset="0"/>
                  </a:rPr>
                  <a:t>次迭代的正交化：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libri" pitchFamily="34" charset="0"/>
                  </a:rPr>
                  <a:t>减去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latin typeface="Calibri" pitchFamily="34" charset="0"/>
                      </a:rPr>
                      <m:t>与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dirty="0" smtClean="0">
                    <a:latin typeface="Calibri" pitchFamily="34" charset="0"/>
                  </a:rPr>
                  <a:t>平行的部分得到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800" dirty="0" smtClean="0">
                    <a:latin typeface="Calibri" pitchFamily="34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929" y="2817172"/>
                <a:ext cx="6278011" cy="369588"/>
              </a:xfrm>
              <a:prstGeom prst="rect">
                <a:avLst/>
              </a:prstGeom>
              <a:blipFill>
                <a:blip r:embed="rId15"/>
                <a:stretch>
                  <a:fillRect l="-874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2919995" y="5580522"/>
            <a:ext cx="263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(5)</a:t>
            </a:r>
            <a:r>
              <a:rPr lang="zh-CN" altLang="en-US" dirty="0" smtClean="0">
                <a:latin typeface="Calibri" pitchFamily="34" charset="0"/>
              </a:rPr>
              <a:t>第</a:t>
            </a:r>
            <a:r>
              <a:rPr lang="en-US" altLang="zh-CN" dirty="0" smtClean="0">
                <a:latin typeface="Calibri" pitchFamily="34" charset="0"/>
              </a:rPr>
              <a:t>2</a:t>
            </a:r>
            <a:r>
              <a:rPr lang="zh-CN" altLang="en-US" dirty="0" smtClean="0">
                <a:latin typeface="Calibri" pitchFamily="34" charset="0"/>
              </a:rPr>
              <a:t>次</a:t>
            </a:r>
            <a:r>
              <a:rPr lang="zh-CN" altLang="en-US" dirty="0">
                <a:latin typeface="Calibri" pitchFamily="34" charset="0"/>
              </a:rPr>
              <a:t>迭代</a:t>
            </a:r>
            <a:r>
              <a:rPr lang="zh-CN" altLang="en-US" dirty="0" smtClean="0">
                <a:latin typeface="Calibri" pitchFamily="34" charset="0"/>
              </a:rPr>
              <a:t>的单位化。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33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5.5.2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2000" y="1066800"/>
            <a:ext cx="7924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给定三个向量，使用</a:t>
            </a:r>
            <a:r>
              <a:rPr lang="en-US" altLang="zh-CN" sz="2000" kern="0" dirty="0"/>
              <a:t>Schmidt</a:t>
            </a:r>
            <a:r>
              <a:rPr lang="zh-CN" altLang="en-US" sz="2000" kern="0" dirty="0"/>
              <a:t>正交</a:t>
            </a:r>
            <a:r>
              <a:rPr lang="zh-CN" altLang="en-US" sz="2000" kern="0" dirty="0" smtClean="0"/>
              <a:t>法来正交化</a:t>
            </a:r>
            <a:r>
              <a:rPr lang="zh-CN" altLang="en-US" sz="2200" dirty="0" smtClean="0">
                <a:ea typeface="微软雅黑" pitchFamily="34" charset="-122"/>
              </a:rPr>
              <a:t>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808583"/>
              </p:ext>
            </p:extLst>
          </p:nvPr>
        </p:nvGraphicFramePr>
        <p:xfrm>
          <a:off x="1447800" y="1600200"/>
          <a:ext cx="6447860" cy="503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4" name="Equation" r:id="rId4" imgW="3251160" imgH="253800" progId="Equation.DSMT4">
                  <p:embed/>
                </p:oleObj>
              </mc:Choice>
              <mc:Fallback>
                <p:oleObj name="Equation" r:id="rId4" imgW="3251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0" y="1600200"/>
                        <a:ext cx="6447860" cy="503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762000" y="2103939"/>
                <a:ext cx="7924800" cy="541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=1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0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=2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，单位化：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103939"/>
                <a:ext cx="7924800" cy="541238"/>
              </a:xfrm>
              <a:prstGeom prst="rect">
                <a:avLst/>
              </a:prstGeom>
              <a:blipFill rotWithShape="0">
                <a:blip r:embed="rId6"/>
                <a:stretch>
                  <a:fillRect l="-2154" b="-1910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5"/>
              <p:cNvSpPr>
                <a:spLocks noChangeArrowheads="1"/>
              </p:cNvSpPr>
              <p:nvPr/>
            </p:nvSpPr>
            <p:spPr bwMode="auto">
              <a:xfrm>
                <a:off x="762000" y="3777257"/>
                <a:ext cx="7924800" cy="486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=2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0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=4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，正交化：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777257"/>
                <a:ext cx="7924800" cy="486480"/>
              </a:xfrm>
              <a:prstGeom prst="rect">
                <a:avLst/>
              </a:prstGeom>
              <a:blipFill>
                <a:blip r:embed="rId9"/>
                <a:stretch>
                  <a:fillRect l="-2154" b="-329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71600" y="2667000"/>
                <a:ext cx="4184479" cy="853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,−</m:t>
                          </m:r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667000"/>
                <a:ext cx="4184479" cy="85305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14400" y="4419600"/>
                <a:ext cx="6172200" cy="1428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419600"/>
                <a:ext cx="6172200" cy="142898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20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5" grpId="0" build="p"/>
      <p:bldP spid="27" grpId="0" build="p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5.1 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81000" y="1211014"/>
            <a:ext cx="9105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向量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381000" y="4218338"/>
            <a:ext cx="80812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dirty="0" smtClean="0">
                <a:ea typeface="微软雅黑" pitchFamily="34" charset="-122"/>
              </a:rPr>
              <a:t>     其中一个向量可以用另外两个向量的</a:t>
            </a:r>
            <a:r>
              <a:rPr lang="zh-CN" altLang="en-US" sz="2200" dirty="0">
                <a:ea typeface="微软雅黑" pitchFamily="34" charset="-122"/>
              </a:rPr>
              <a:t>线性组合来</a:t>
            </a:r>
            <a:r>
              <a:rPr lang="zh-CN" altLang="en-US" sz="2200" dirty="0" smtClean="0">
                <a:ea typeface="微软雅黑" pitchFamily="34" charset="-122"/>
              </a:rPr>
              <a:t>表示，比如：</a:t>
            </a:r>
            <a:endParaRPr lang="en-US" altLang="zh-CN" sz="2200" dirty="0">
              <a:ea typeface="微软雅黑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786423"/>
              </p:ext>
            </p:extLst>
          </p:nvPr>
        </p:nvGraphicFramePr>
        <p:xfrm>
          <a:off x="1828800" y="1676400"/>
          <a:ext cx="5407216" cy="160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3" name="Equation" r:id="rId6" imgW="2400120" imgH="711000" progId="Equation.DSMT4">
                  <p:embed/>
                </p:oleObj>
              </mc:Choice>
              <mc:Fallback>
                <p:oleObj name="Equation" r:id="rId6" imgW="24001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8800" y="1676400"/>
                        <a:ext cx="5407216" cy="1602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895600" y="3505200"/>
                <a:ext cx="303820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−3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505200"/>
                <a:ext cx="3038204" cy="430887"/>
              </a:xfrm>
              <a:prstGeom prst="rect">
                <a:avLst/>
              </a:prstGeom>
              <a:blipFill rotWithShape="0">
                <a:blip r:embed="rId8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974141"/>
              </p:ext>
            </p:extLst>
          </p:nvPr>
        </p:nvGraphicFramePr>
        <p:xfrm>
          <a:off x="2859505" y="4837970"/>
          <a:ext cx="3124200" cy="538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4" name="Equation" r:id="rId9" imgW="1473120" imgH="253800" progId="Equation.DSMT4">
                  <p:embed/>
                </p:oleObj>
              </mc:Choice>
              <mc:Fallback>
                <p:oleObj name="Equation" r:id="rId9" imgW="1473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9505" y="4837970"/>
                        <a:ext cx="3124200" cy="538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5.5.2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762000" y="958999"/>
                <a:ext cx="7924800" cy="474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=2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200" b="0" i="0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=2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，单位化：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958999"/>
                <a:ext cx="7924800" cy="474297"/>
              </a:xfrm>
              <a:prstGeom prst="rect">
                <a:avLst/>
              </a:prstGeom>
              <a:blipFill>
                <a:blip r:embed="rId4"/>
                <a:stretch>
                  <a:fillRect l="-2154" b="-358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5"/>
              <p:cNvSpPr>
                <a:spLocks noChangeArrowheads="1"/>
              </p:cNvSpPr>
              <p:nvPr/>
            </p:nvSpPr>
            <p:spPr bwMode="auto">
              <a:xfrm>
                <a:off x="762000" y="2627055"/>
                <a:ext cx="7924800" cy="474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=3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 b="0" i="0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=2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0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8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，正交化：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627055"/>
                <a:ext cx="7924800" cy="474297"/>
              </a:xfrm>
              <a:prstGeom prst="rect">
                <a:avLst/>
              </a:prstGeom>
              <a:blipFill>
                <a:blip r:embed="rId7"/>
                <a:stretch>
                  <a:fillRect l="-2154" b="-3461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762000" y="4876800"/>
                <a:ext cx="7924800" cy="541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=3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0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4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，单位化：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4876800"/>
                <a:ext cx="7924800" cy="541238"/>
              </a:xfrm>
              <a:prstGeom prst="rect">
                <a:avLst/>
              </a:prstGeom>
              <a:blipFill rotWithShape="0">
                <a:blip r:embed="rId8"/>
                <a:stretch>
                  <a:fillRect l="-2154" b="-179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600200" y="1524000"/>
                <a:ext cx="3690113" cy="853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524000"/>
                <a:ext cx="3690113" cy="8530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04800" y="3276600"/>
                <a:ext cx="8686800" cy="1428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−8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276600"/>
                <a:ext cx="8686800" cy="142898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71600" y="5562600"/>
                <a:ext cx="4204100" cy="853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,−</m:t>
                          </m:r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562600"/>
                <a:ext cx="4204100" cy="85305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37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7" grpId="0" build="p"/>
      <p:bldP spid="9" grpId="0" build="p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762000" y="1024275"/>
                <a:ext cx="7924800" cy="447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次迭代的步骤</a:t>
                </a:r>
                <a:r>
                  <a:rPr lang="en-US" altLang="zh-CN" sz="2200" dirty="0" smtClean="0">
                    <a:ea typeface="微软雅黑" pitchFamily="34" charset="-122"/>
                  </a:rPr>
                  <a:t>1</a:t>
                </a:r>
                <a:r>
                  <a:rPr lang="zh-CN" altLang="en-US" sz="2200" dirty="0" smtClean="0">
                    <a:ea typeface="微软雅黑" pitchFamily="34" charset="-122"/>
                  </a:rPr>
                  <a:t>需要进行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−1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次内积：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024275"/>
                <a:ext cx="7924800" cy="447174"/>
              </a:xfrm>
              <a:prstGeom prst="rect">
                <a:avLst/>
              </a:prstGeom>
              <a:blipFill>
                <a:blip r:embed="rId4"/>
                <a:stretch>
                  <a:fillRect l="-2000" b="-3835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5.5.3 </a:t>
            </a:r>
            <a:r>
              <a:rPr lang="zh-CN" altLang="en-US" kern="0" dirty="0" smtClean="0"/>
              <a:t>时间复杂度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762000" y="2721723"/>
                <a:ext cx="7924800" cy="186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需要进行 </a:t>
                </a:r>
                <a:r>
                  <a:rPr lang="en-US" altLang="zh-CN" sz="2200" dirty="0" smtClean="0">
                    <a:ea typeface="微软雅黑" pitchFamily="34" charset="-122"/>
                  </a:rPr>
                  <a:t>2n(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−1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) </a:t>
                </a:r>
                <a:r>
                  <a:rPr lang="zh-CN" altLang="en-US" sz="2200" dirty="0" smtClean="0">
                    <a:ea typeface="微软雅黑" pitchFamily="34" charset="-122"/>
                  </a:rPr>
                  <a:t>次</a:t>
                </a:r>
                <a:r>
                  <a:rPr lang="en-US" altLang="zh-CN" sz="2200" dirty="0" smtClean="0">
                    <a:ea typeface="微软雅黑" pitchFamily="34" charset="-122"/>
                  </a:rPr>
                  <a:t>flop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需要进行 </a:t>
                </a:r>
                <a:r>
                  <a:rPr lang="en-US" altLang="zh-CN" sz="2200" dirty="0" smtClean="0">
                    <a:ea typeface="微软雅黑" pitchFamily="34" charset="-122"/>
                  </a:rPr>
                  <a:t>3n </a:t>
                </a:r>
                <a:r>
                  <a:rPr lang="zh-CN" altLang="en-US" sz="2200" dirty="0" smtClean="0">
                    <a:ea typeface="微软雅黑" pitchFamily="34" charset="-122"/>
                  </a:rPr>
                  <a:t>次</a:t>
                </a:r>
                <a:r>
                  <a:rPr lang="en-US" altLang="zh-CN" sz="2200" dirty="0" smtClean="0">
                    <a:ea typeface="微软雅黑" pitchFamily="34" charset="-122"/>
                  </a:rPr>
                  <a:t>flop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总共需要：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721723"/>
                <a:ext cx="7924800" cy="1862048"/>
              </a:xfrm>
              <a:prstGeom prst="rect">
                <a:avLst/>
              </a:prstGeom>
              <a:blipFill rotWithShape="0">
                <a:blip r:embed="rId7"/>
                <a:stretch>
                  <a:fillRect l="-2000" b="-490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43000" y="2127059"/>
                <a:ext cx="367254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需要进行 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−1</m:t>
                    </m:r>
                  </m:oMath>
                </a14:m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)(2n-1)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次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flop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127059"/>
                <a:ext cx="3672544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2159" t="-9859" r="-1661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771742"/>
              </p:ext>
            </p:extLst>
          </p:nvPr>
        </p:nvGraphicFramePr>
        <p:xfrm>
          <a:off x="1674330" y="4747548"/>
          <a:ext cx="5846923" cy="7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5" name="Equation" r:id="rId9" imgW="3377880" imgH="444240" progId="Equation.DSMT4">
                  <p:embed/>
                </p:oleObj>
              </mc:Choice>
              <mc:Fallback>
                <p:oleObj name="Equation" r:id="rId9" imgW="3377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4330" y="4747548"/>
                        <a:ext cx="5846923" cy="7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762000" y="5516880"/>
                <a:ext cx="7924800" cy="9550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因此</a:t>
                </a:r>
                <a:r>
                  <a:rPr lang="en-US" altLang="zh-CN" sz="2200" kern="0" dirty="0" smtClean="0"/>
                  <a:t>Schmidt</a:t>
                </a:r>
                <a:r>
                  <a:rPr lang="zh-CN" altLang="en-US" sz="2200" kern="0" dirty="0" smtClean="0"/>
                  <a:t>正交法的时间复杂度为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2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𝑛</m:t>
                    </m:r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:r>
                  <a:rPr lang="zh-CN" altLang="en-US" sz="2200" dirty="0" smtClean="0">
                    <a:ea typeface="微软雅黑" pitchFamily="34" charset="-122"/>
                  </a:rPr>
                  <a:t>其中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为向量维数，</a:t>
                </a:r>
                <a:r>
                  <a:rPr lang="en-US" altLang="zh-CN" sz="2200" dirty="0" smtClean="0">
                    <a:ea typeface="微软雅黑" pitchFamily="34" charset="-122"/>
                  </a:rPr>
                  <a:t>k</a:t>
                </a:r>
                <a:r>
                  <a:rPr lang="zh-CN" altLang="en-US" sz="2200" dirty="0" smtClean="0">
                    <a:ea typeface="微软雅黑" pitchFamily="34" charset="-122"/>
                  </a:rPr>
                  <a:t>为向量个数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5516880"/>
                <a:ext cx="7924800" cy="955005"/>
              </a:xfrm>
              <a:prstGeom prst="rect">
                <a:avLst/>
              </a:prstGeom>
              <a:blipFill rotWithShape="0">
                <a:blip r:embed="rId11"/>
                <a:stretch>
                  <a:fillRect l="-2000" b="-165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419600" y="2775195"/>
                <a:ext cx="4724400" cy="436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−…−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;</m:t>
                      </m:r>
                    </m:oMath>
                  </m:oMathPara>
                </a14:m>
                <a:endParaRPr lang="en-US" altLang="zh-CN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775195"/>
                <a:ext cx="4724400" cy="43627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581400" y="1524000"/>
                <a:ext cx="2189254" cy="481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524000"/>
                <a:ext cx="2189254" cy="48186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79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7" grpId="0" uiExpand="1" build="p"/>
      <p:bldP spid="5" grpId="0"/>
      <p:bldP spid="10" grpId="0" build="p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0" y="2133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Calibri" pitchFamily="34" charset="0"/>
              </a:rPr>
              <a:t>作业 </a:t>
            </a:r>
            <a:r>
              <a:rPr lang="en-US" altLang="zh-CN" dirty="0" smtClean="0">
                <a:latin typeface="Calibri" pitchFamily="34" charset="0"/>
              </a:rPr>
              <a:t>5.1 5.4 5.6</a:t>
            </a:r>
            <a:endParaRPr lang="zh-CN" alt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0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1" y="1058614"/>
                <a:ext cx="8229599" cy="677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定义：对于向量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,…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  <m: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，如果存在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不全为零</a:t>
                </a:r>
                <a:r>
                  <a:rPr lang="zh-CN" altLang="en-US" sz="2200" dirty="0" smtClean="0">
                    <a:ea typeface="微软雅黑" pitchFamily="34" charset="-122"/>
                  </a:rPr>
                  <a:t>的数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  <m: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l-GR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，使得</a:t>
                </a: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1" y="1058614"/>
                <a:ext cx="8229599" cy="677108"/>
              </a:xfrm>
              <a:prstGeom prst="rect">
                <a:avLst/>
              </a:prstGeom>
              <a:blipFill rotWithShape="0">
                <a:blip r:embed="rId3"/>
                <a:stretch>
                  <a:fillRect l="-1926" t="-13514" b="-243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04800" y="3048000"/>
                <a:ext cx="8686800" cy="2369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等价于：至少有一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个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其它向量的线性组合。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向量集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是线性相关的，当且仅当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向量集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是线性相关的，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当且仅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当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其中一个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200" i="1" dirty="0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𝛽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对于两个以上的向量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，则需要用定义去描述。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3048000"/>
                <a:ext cx="8686800" cy="2369880"/>
              </a:xfrm>
              <a:prstGeom prst="rect">
                <a:avLst/>
              </a:prstGeom>
              <a:blipFill rotWithShape="0">
                <a:blip r:embed="rId5"/>
                <a:stretch>
                  <a:fillRect l="-1825" t="-3599" b="-617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5.1 </a:t>
            </a:r>
            <a:r>
              <a:rPr lang="zh-CN" altLang="en-US" kern="0" dirty="0" smtClean="0"/>
              <a:t>线性相关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38200" y="2235740"/>
                <a:ext cx="621099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ea typeface="微软雅黑" pitchFamily="34" charset="-122"/>
                  </a:rPr>
                  <a:t>则称向量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,…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线性相关</a:t>
                </a:r>
                <a:r>
                  <a:rPr lang="en-US" altLang="zh-CN" sz="2200" dirty="0">
                    <a:ea typeface="微软雅黑" pitchFamily="34" charset="-122"/>
                  </a:rPr>
                  <a:t>(linearly dependent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35740"/>
                <a:ext cx="6210996" cy="430887"/>
              </a:xfrm>
              <a:prstGeom prst="rect">
                <a:avLst/>
              </a:prstGeom>
              <a:blipFill rotWithShape="0">
                <a:blip r:embed="rId6"/>
                <a:stretch>
                  <a:fillRect l="-1277" t="-1000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048000" y="1676400"/>
                <a:ext cx="295247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676400"/>
                <a:ext cx="2952475" cy="430887"/>
              </a:xfrm>
              <a:prstGeom prst="rect">
                <a:avLst/>
              </a:prstGeom>
              <a:blipFill rotWithShape="0">
                <a:blip r:embed="rId9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8" grpId="0" uiExpand="1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8309811" cy="677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定义：如果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不是线性相关的，即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线性独立</a:t>
                </a:r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:r>
                  <a:rPr lang="en-US" altLang="zh-CN" sz="2200" dirty="0">
                    <a:ea typeface="微软雅黑" pitchFamily="34" charset="-122"/>
                  </a:rPr>
                  <a:t>linearly dependent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，也称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线性无关</a:t>
                </a:r>
                <a:r>
                  <a:rPr lang="zh-CN" altLang="en-US" sz="2200" dirty="0" smtClean="0">
                    <a:ea typeface="微软雅黑" pitchFamily="34" charset="-122"/>
                  </a:rPr>
                  <a:t>，即：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8309811" cy="677108"/>
              </a:xfrm>
              <a:prstGeom prst="rect">
                <a:avLst/>
              </a:prstGeom>
              <a:blipFill rotWithShape="0">
                <a:blip r:embed="rId4"/>
                <a:stretch>
                  <a:fillRect l="-1908" t="-13514" b="-243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990600" y="2686725"/>
                <a:ext cx="552189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=…=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=0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，上述等式成立。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2686725"/>
                <a:ext cx="5521896" cy="338554"/>
              </a:xfrm>
              <a:prstGeom prst="rect">
                <a:avLst/>
              </a:prstGeom>
              <a:blipFill>
                <a:blip r:embed="rId5"/>
                <a:stretch>
                  <a:fillRect l="-3094" t="-27273" r="-2320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5.2 </a:t>
            </a:r>
            <a:r>
              <a:rPr lang="zh-CN" altLang="en-US" kern="0" dirty="0" smtClean="0"/>
              <a:t>线性无关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381000" y="3276600"/>
                <a:ext cx="8534400" cy="22006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等价于：不存在一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个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其它向量的线性组合。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注：一个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n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维向量集最多有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n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个线性无关的向量，也就是说如果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维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向量集有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n+1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个向量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，那它们必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线性相关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P.94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例子：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维单位向量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是线性独立的。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276600"/>
                <a:ext cx="8534400" cy="2200602"/>
              </a:xfrm>
              <a:prstGeom prst="rect">
                <a:avLst/>
              </a:prstGeom>
              <a:blipFill rotWithShape="0">
                <a:blip r:embed="rId6"/>
                <a:stretch>
                  <a:fillRect l="-1857" t="-4167" b="-694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858000" y="57912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ea typeface="微软雅黑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>
                    <a:ea typeface="微软雅黑" pitchFamily="34" charset="-122"/>
                  </a:rPr>
                  <a:t>项为</a:t>
                </a:r>
                <a:r>
                  <a:rPr lang="en-US" altLang="zh-CN" dirty="0" smtClean="0">
                    <a:ea typeface="微软雅黑" pitchFamily="34" charset="-122"/>
                  </a:rPr>
                  <a:t>1</a:t>
                </a:r>
                <a:r>
                  <a:rPr lang="zh-CN" altLang="en-US" dirty="0" smtClean="0">
                    <a:ea typeface="微软雅黑" pitchFamily="34" charset="-122"/>
                  </a:rPr>
                  <a:t>，其它为</a:t>
                </a:r>
                <a:r>
                  <a:rPr lang="en-US" altLang="zh-CN" dirty="0" smtClean="0">
                    <a:ea typeface="微软雅黑" pitchFamily="34" charset="-122"/>
                  </a:rPr>
                  <a:t>0</a:t>
                </a:r>
                <a:r>
                  <a:rPr lang="zh-CN" altLang="en-US" dirty="0" smtClean="0">
                    <a:ea typeface="微软雅黑" pitchFamily="34" charset="-122"/>
                  </a:rPr>
                  <a:t>。</a:t>
                </a:r>
                <a:endParaRPr lang="zh-CN" alt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5791200"/>
                <a:ext cx="213360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286" t="-9836" r="-12857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667000" y="1981200"/>
                <a:ext cx="295247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981200"/>
                <a:ext cx="2952475" cy="430887"/>
              </a:xfrm>
              <a:prstGeom prst="rect">
                <a:avLst/>
              </a:prstGeom>
              <a:blipFill rotWithShape="0">
                <a:blip r:embed="rId10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410200" y="5257800"/>
                <a:ext cx="1575944" cy="1366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257800"/>
                <a:ext cx="1575944" cy="136620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55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5.2.1 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81000" y="1211014"/>
            <a:ext cx="9105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向量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77707"/>
              </p:ext>
            </p:extLst>
          </p:nvPr>
        </p:nvGraphicFramePr>
        <p:xfrm>
          <a:off x="2128838" y="1676400"/>
          <a:ext cx="4806950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5" name="Equation" r:id="rId6" imgW="2133360" imgH="711000" progId="Equation.DSMT4">
                  <p:embed/>
                </p:oleObj>
              </mc:Choice>
              <mc:Fallback>
                <p:oleObj name="Equation" r:id="rId6" imgW="21333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8838" y="1676400"/>
                        <a:ext cx="4806950" cy="160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583313"/>
              </p:ext>
            </p:extLst>
          </p:nvPr>
        </p:nvGraphicFramePr>
        <p:xfrm>
          <a:off x="3227388" y="5437188"/>
          <a:ext cx="215423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6" name="Equation" r:id="rId8" imgW="1015920" imgH="228600" progId="Equation.DSMT4">
                  <p:embed/>
                </p:oleObj>
              </mc:Choice>
              <mc:Fallback>
                <p:oleObj name="Equation" r:id="rId8" imgW="1015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27388" y="5437188"/>
                        <a:ext cx="2154237" cy="484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856809"/>
              </p:ext>
            </p:extLst>
          </p:nvPr>
        </p:nvGraphicFramePr>
        <p:xfrm>
          <a:off x="1600200" y="3505200"/>
          <a:ext cx="4627563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7" name="Equation" r:id="rId10" imgW="2222280" imgH="711000" progId="Equation.DSMT4">
                  <p:embed/>
                </p:oleObj>
              </mc:Choice>
              <mc:Fallback>
                <p:oleObj name="Equation" r:id="rId10" imgW="22222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00200" y="3505200"/>
                        <a:ext cx="4627563" cy="148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0054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1066800"/>
                <a:ext cx="5786199" cy="447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是线性无关</a:t>
                </a: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的线性组合：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066800"/>
                <a:ext cx="5786199" cy="447174"/>
              </a:xfrm>
              <a:prstGeom prst="rect">
                <a:avLst/>
              </a:prstGeom>
              <a:blipFill>
                <a:blip r:embed="rId4"/>
                <a:stretch>
                  <a:fillRect l="-2740" r="-2107" b="-3835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5.2.1 </a:t>
            </a:r>
            <a:r>
              <a:rPr lang="zh-CN" altLang="en-US" kern="0" dirty="0" smtClean="0"/>
              <a:t>线性无关向量</a:t>
            </a:r>
            <a:r>
              <a:rPr lang="zh-CN" altLang="en-US" kern="0" dirty="0"/>
              <a:t>的线性组合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38200" y="2057400"/>
                <a:ext cx="5562600" cy="600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则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其系数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是唯一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的，即如果有：</a:t>
                </a:r>
                <a:endParaRPr lang="en-US" altLang="zh-CN" sz="22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57400"/>
                <a:ext cx="5562600" cy="600164"/>
              </a:xfrm>
              <a:prstGeom prst="rect">
                <a:avLst/>
              </a:prstGeom>
              <a:blipFill rotWithShape="0">
                <a:blip r:embed="rId5"/>
                <a:stretch>
                  <a:fillRect l="-1425" b="-10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457200" y="4171227"/>
            <a:ext cx="7010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系数是唯一的原因：</a:t>
            </a:r>
            <a:endParaRPr lang="zh-CN" altLang="en-US" sz="2200" dirty="0">
              <a:solidFill>
                <a:srgbClr val="00000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14400" y="3429000"/>
                <a:ext cx="386573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则对于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=1,…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𝛾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/>
                  <a:t>。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3865738" cy="430887"/>
              </a:xfrm>
              <a:prstGeom prst="rect">
                <a:avLst/>
              </a:prstGeom>
              <a:blipFill rotWithShape="0">
                <a:blip r:embed="rId10"/>
                <a:stretch>
                  <a:fillRect l="-2050" t="-10000" r="-142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81023" y="5761458"/>
                <a:ext cx="761298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由于</a:t>
                </a:r>
                <a:r>
                  <a:rPr lang="zh-CN" altLang="en-US" sz="2200" dirty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线性无关，有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𝛾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𝛾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</m:oMath>
                </a14:m>
                <a:r>
                  <a:rPr lang="zh-CN" altLang="en-US" sz="2200" dirty="0" smtClean="0"/>
                  <a:t>。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3" y="5761458"/>
                <a:ext cx="7612982" cy="430887"/>
              </a:xfrm>
              <a:prstGeom prst="rect">
                <a:avLst/>
              </a:prstGeom>
              <a:blipFill rotWithShape="0">
                <a:blip r:embed="rId11"/>
                <a:stretch>
                  <a:fillRect l="-1042" t="-9859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352800" y="1600200"/>
                <a:ext cx="255384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600200"/>
                <a:ext cx="2553841" cy="430887"/>
              </a:xfrm>
              <a:prstGeom prst="rect">
                <a:avLst/>
              </a:prstGeom>
              <a:blipFill rotWithShape="0">
                <a:blip r:embed="rId14"/>
                <a:stretch>
                  <a:fillRect b="-1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429000" y="2743200"/>
                <a:ext cx="252280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743200"/>
                <a:ext cx="2522807" cy="430887"/>
              </a:xfrm>
              <a:prstGeom prst="rect">
                <a:avLst/>
              </a:prstGeom>
              <a:blipFill rotWithShape="0">
                <a:blip r:embed="rId15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057400" y="4953000"/>
                <a:ext cx="531517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953000"/>
                <a:ext cx="5315173" cy="430887"/>
              </a:xfrm>
              <a:prstGeom prst="rect">
                <a:avLst/>
              </a:prstGeom>
              <a:blipFill rotWithShape="0">
                <a:blip r:embed="rId16"/>
                <a:stretch>
                  <a:fillRect b="-1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96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uild="p"/>
      <p:bldP spid="9" grpId="0"/>
      <p:bldP spid="15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7755778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定义：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个线性独立的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的集合称为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基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(basis)</a:t>
                </a:r>
                <a:endParaRPr lang="zh-CN" altLang="en-US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任何一个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维向量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都可以用它们的线性组合来表示：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7755778" cy="846386"/>
              </a:xfrm>
              <a:prstGeom prst="rect">
                <a:avLst/>
              </a:prstGeom>
              <a:blipFill rotWithShape="0">
                <a:blip r:embed="rId4"/>
                <a:stretch>
                  <a:fillRect l="-2044" t="-11594" b="-202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5</a:t>
            </a:r>
            <a:r>
              <a:rPr lang="en-US" altLang="zh-CN" kern="0" dirty="0" smtClean="0"/>
              <a:t>.3 </a:t>
            </a:r>
            <a:r>
              <a:rPr lang="zh-CN" altLang="en-US" kern="0" dirty="0" smtClean="0"/>
              <a:t>基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76989" y="2895600"/>
                <a:ext cx="7132402" cy="186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同一向量的系数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zh-CN" alt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是唯一的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上述等式称为向量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在基底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下的分解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例子：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是一组基，那么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在此基底下的分解为：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2895600"/>
                <a:ext cx="7132402" cy="1862048"/>
              </a:xfrm>
              <a:prstGeom prst="rect">
                <a:avLst/>
              </a:prstGeom>
              <a:blipFill rotWithShape="0">
                <a:blip r:embed="rId5"/>
                <a:stretch>
                  <a:fillRect l="-2222" t="-4590" r="-1966" b="-852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895600" y="2133600"/>
                <a:ext cx="283686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133600"/>
                <a:ext cx="2836867" cy="430887"/>
              </a:xfrm>
              <a:prstGeom prst="rect">
                <a:avLst/>
              </a:prstGeom>
              <a:blipFill rotWithShape="0">
                <a:blip r:embed="rId6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752600" y="5257800"/>
                <a:ext cx="276441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257800"/>
                <a:ext cx="2764411" cy="430887"/>
              </a:xfrm>
              <a:prstGeom prst="rect">
                <a:avLst/>
              </a:prstGeom>
              <a:blipFill rotWithShape="0">
                <a:blip r:embed="rId7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572000" y="5029200"/>
                <a:ext cx="1982017" cy="1051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029200"/>
                <a:ext cx="1982017" cy="105157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40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8081211" cy="24787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定义：在</a:t>
                </a:r>
                <a:r>
                  <a:rPr lang="en-US" altLang="zh-CN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n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维</a:t>
                </a:r>
                <a:r>
                  <a:rPr lang="zh-CN" altLang="en-US" sz="2200" dirty="0" smtClean="0">
                    <a:ea typeface="微软雅黑" pitchFamily="34" charset="-122"/>
                  </a:rPr>
                  <a:t>向量集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中，如果对于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，则称它们相互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正交</a:t>
                </a:r>
                <a:r>
                  <a:rPr lang="en-US" altLang="zh-CN" sz="2200" b="1" dirty="0">
                    <a:ea typeface="微软雅黑" pitchFamily="34" charset="-122"/>
                  </a:rPr>
                  <a:t>(orthogonal)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相互正交，且每个向量的模长都为单位长度</a:t>
                </a:r>
                <a:r>
                  <a:rPr lang="en-US" altLang="zh-CN" sz="2200" dirty="0" smtClean="0">
                    <a:ea typeface="微软雅黑" pitchFamily="34" charset="-122"/>
                  </a:rPr>
                  <a:t>1</a:t>
                </a:r>
                <a:r>
                  <a:rPr lang="zh-CN" altLang="en-US" sz="2200" dirty="0">
                    <a:ea typeface="微软雅黑" pitchFamily="34" charset="-122"/>
                  </a:rPr>
                  <a:t>，即对于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=1,…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𝑘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有</m:t>
                    </m:r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=1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，则称它们是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标准正交</a:t>
                </a:r>
                <a:r>
                  <a:rPr lang="en-US" altLang="zh-CN" sz="2200" b="1" dirty="0">
                    <a:ea typeface="微软雅黑" pitchFamily="34" charset="-122"/>
                  </a:rPr>
                  <a:t>(orthonormal)</a:t>
                </a:r>
                <a:r>
                  <a:rPr lang="zh-CN" altLang="en-US" sz="2200" dirty="0" smtClean="0">
                    <a:ea typeface="微软雅黑" pitchFamily="34" charset="-122"/>
                  </a:rPr>
                  <a:t>的。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标准正交向量用内积表示为：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8081211" cy="2478755"/>
              </a:xfrm>
              <a:prstGeom prst="rect">
                <a:avLst/>
              </a:prstGeom>
              <a:blipFill rotWithShape="0">
                <a:blip r:embed="rId3"/>
                <a:stretch>
                  <a:fillRect l="-1961" t="-3941" r="-603" b="-295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5</a:t>
            </a:r>
            <a:r>
              <a:rPr lang="en-US" altLang="zh-CN" kern="0" dirty="0" smtClean="0"/>
              <a:t>.4 </a:t>
            </a:r>
            <a:r>
              <a:rPr lang="zh-CN" altLang="en-US" kern="0" dirty="0" smtClean="0"/>
              <a:t>标准正交向量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76989" y="4800600"/>
                <a:ext cx="8081211" cy="1354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标准正交的向量集是线性无关的。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根据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线性无关</a:t>
                </a:r>
                <a:r>
                  <a:rPr lang="zh-CN" altLang="en-US" sz="2200" dirty="0" smtClean="0">
                    <a:ea typeface="微软雅黑" pitchFamily="34" charset="-122"/>
                  </a:rPr>
                  <a:t>的性质，必有</a:t>
                </a:r>
                <a:r>
                  <a:rPr lang="zh-CN" altLang="en-US" sz="2200" dirty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集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向量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个数</m:t>
                    </m:r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𝑘</m:t>
                    </m:r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200" dirty="0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200" dirty="0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.94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𝑘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维向量的一个标准正交基。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4800600"/>
                <a:ext cx="8081211" cy="1354217"/>
              </a:xfrm>
              <a:prstGeom prst="rect">
                <a:avLst/>
              </a:prstGeom>
              <a:blipFill rotWithShape="0">
                <a:blip r:embed="rId7"/>
                <a:stretch>
                  <a:fillRect l="-1961" t="-6757" b="-117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905000" y="3695771"/>
                <a:ext cx="4648200" cy="9236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280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Arial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Arial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0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Arial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695771"/>
                <a:ext cx="4648200" cy="92365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15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955253" y="1455115"/>
                <a:ext cx="7502947" cy="11849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0" dirty="0" smtClean="0">
                    <a:ea typeface="微软雅黑" pitchFamily="34" charset="-122"/>
                  </a:rPr>
                  <a:t>标准</a:t>
                </a:r>
                <a:r>
                  <a:rPr lang="en-US" altLang="zh-CN" sz="2200" b="0" dirty="0" smtClean="0">
                    <a:ea typeface="微软雅黑" pitchFamily="34" charset="-122"/>
                  </a:rPr>
                  <a:t>n</a:t>
                </a:r>
                <a:r>
                  <a:rPr lang="zh-CN" altLang="en-US" sz="2200" b="0" dirty="0" smtClean="0">
                    <a:ea typeface="微软雅黑" pitchFamily="34" charset="-122"/>
                  </a:rPr>
                  <a:t>维单位向量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200" b="1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3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维向量的一个标准正交基：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5253" y="1455115"/>
                <a:ext cx="7502947" cy="1184940"/>
              </a:xfrm>
              <a:prstGeom prst="rect">
                <a:avLst/>
              </a:prstGeom>
              <a:blipFill rotWithShape="0">
                <a:blip r:embed="rId4"/>
                <a:stretch>
                  <a:fillRect l="-2112" b="-87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955253" y="4348872"/>
            <a:ext cx="47192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维向量的一个标准正交基示意图：</a:t>
            </a:r>
            <a:endParaRPr lang="en-US" altLang="zh-CN" sz="2200" dirty="0" smtClean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5</a:t>
            </a:r>
            <a:r>
              <a:rPr lang="en-US" altLang="zh-CN" kern="0" dirty="0" smtClean="0"/>
              <a:t>.4.1 </a:t>
            </a:r>
            <a:r>
              <a:rPr lang="zh-CN" altLang="en-US" kern="0" dirty="0" smtClean="0"/>
              <a:t>标准正交基例子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23"/>
              </p:ext>
            </p:extLst>
          </p:nvPr>
        </p:nvGraphicFramePr>
        <p:xfrm>
          <a:off x="2798763" y="2716213"/>
          <a:ext cx="366395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name="Equation" r:id="rId5" imgW="1803240" imgH="711000" progId="Equation.DSMT4">
                  <p:embed/>
                </p:oleObj>
              </mc:Choice>
              <mc:Fallback>
                <p:oleObj name="Equation" r:id="rId5" imgW="18032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8763" y="2716213"/>
                        <a:ext cx="3663950" cy="1444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3581400" y="5029200"/>
            <a:ext cx="1892966" cy="1056480"/>
            <a:chOff x="3892723" y="4963320"/>
            <a:chExt cx="1892966" cy="1056480"/>
          </a:xfrm>
        </p:grpSpPr>
        <p:cxnSp>
          <p:nvCxnSpPr>
            <p:cNvPr id="6" name="直接箭头连接符 5"/>
            <p:cNvCxnSpPr>
              <a:stCxn id="4" idx="7"/>
            </p:cNvCxnSpPr>
            <p:nvPr/>
          </p:nvCxnSpPr>
          <p:spPr bwMode="auto">
            <a:xfrm flipV="1">
              <a:off x="4800600" y="5105400"/>
              <a:ext cx="985089" cy="849359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" name="直接箭头连接符 9"/>
            <p:cNvCxnSpPr/>
            <p:nvPr/>
          </p:nvCxnSpPr>
          <p:spPr bwMode="auto">
            <a:xfrm rot="16200000" flipV="1">
              <a:off x="3824858" y="5031185"/>
              <a:ext cx="985089" cy="84935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4" name="椭圆 3"/>
            <p:cNvSpPr/>
            <p:nvPr/>
          </p:nvSpPr>
          <p:spPr bwMode="auto">
            <a:xfrm>
              <a:off x="4735559" y="5943600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 bwMode="auto">
          <a:xfrm rot="19279621">
            <a:off x="4388836" y="5866052"/>
            <a:ext cx="146097" cy="1517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5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8" grpId="0"/>
      <p:bldP spid="15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5667</TotalTime>
  <Words>1550</Words>
  <Application>Microsoft Office PowerPoint</Application>
  <PresentationFormat>全屏显示(4:3)</PresentationFormat>
  <Paragraphs>183</Paragraphs>
  <Slides>22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ＭＳ Ｐゴシック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Wingdings 2</vt:lpstr>
      <vt:lpstr>template2007</vt:lpstr>
      <vt:lpstr>Equation</vt:lpstr>
      <vt:lpstr>PowerPoint 演示文稿</vt:lpstr>
      <vt:lpstr>5.1 例子</vt:lpstr>
      <vt:lpstr>PowerPoint 演示文稿</vt:lpstr>
      <vt:lpstr>PowerPoint 演示文稿</vt:lpstr>
      <vt:lpstr>5.2.1 例子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Galaxy</cp:lastModifiedBy>
  <cp:revision>353</cp:revision>
  <dcterms:created xsi:type="dcterms:W3CDTF">2018-04-21T22:14:36Z</dcterms:created>
  <dcterms:modified xsi:type="dcterms:W3CDTF">2024-10-10T09:42:03Z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