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54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55" r:id="rId27"/>
    <p:sldId id="356" r:id="rId28"/>
    <p:sldId id="357" r:id="rId29"/>
    <p:sldId id="358" r:id="rId30"/>
    <p:sldId id="340" r:id="rId31"/>
    <p:sldId id="341" r:id="rId32"/>
    <p:sldId id="342" r:id="rId33"/>
    <p:sldId id="343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39" r:id="rId4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3978" autoAdjust="0"/>
  </p:normalViewPr>
  <p:slideViewPr>
    <p:cSldViewPr>
      <p:cViewPr varScale="1">
        <p:scale>
          <a:sx n="113" d="100"/>
          <a:sy n="113" d="100"/>
        </p:scale>
        <p:origin x="111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wmf"/><Relationship Id="rId3" Type="http://schemas.openxmlformats.org/officeDocument/2006/relationships/image" Target="../media/image97.wmf"/><Relationship Id="rId7" Type="http://schemas.openxmlformats.org/officeDocument/2006/relationships/image" Target="../media/image101.emf"/><Relationship Id="rId12" Type="http://schemas.openxmlformats.org/officeDocument/2006/relationships/image" Target="../media/image106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emf"/><Relationship Id="rId11" Type="http://schemas.openxmlformats.org/officeDocument/2006/relationships/image" Target="../media/image105.wmf"/><Relationship Id="rId5" Type="http://schemas.openxmlformats.org/officeDocument/2006/relationships/image" Target="../media/image99.emf"/><Relationship Id="rId15" Type="http://schemas.openxmlformats.org/officeDocument/2006/relationships/image" Target="../media/image109.wmf"/><Relationship Id="rId10" Type="http://schemas.openxmlformats.org/officeDocument/2006/relationships/image" Target="../media/image104.w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642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558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37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0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51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92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96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54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38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34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94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png"/><Relationship Id="rId5" Type="http://schemas.openxmlformats.org/officeDocument/2006/relationships/image" Target="../media/image360.png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7.bin"/><Relationship Id="rId21" Type="http://schemas.openxmlformats.org/officeDocument/2006/relationships/oleObject" Target="../embeddings/oleObject23.bin"/><Relationship Id="rId34" Type="http://schemas.openxmlformats.org/officeDocument/2006/relationships/oleObject" Target="../embeddings/oleObject33.bin"/><Relationship Id="rId42" Type="http://schemas.openxmlformats.org/officeDocument/2006/relationships/oleObject" Target="../embeddings/oleObject39.bin"/><Relationship Id="rId47" Type="http://schemas.openxmlformats.org/officeDocument/2006/relationships/oleObject" Target="../embeddings/oleObject44.bin"/><Relationship Id="rId50" Type="http://schemas.openxmlformats.org/officeDocument/2006/relationships/oleObject" Target="../embeddings/oleObject47.bin"/><Relationship Id="rId55" Type="http://schemas.openxmlformats.org/officeDocument/2006/relationships/oleObject" Target="../embeddings/oleObject52.bin"/><Relationship Id="rId63" Type="http://schemas.openxmlformats.org/officeDocument/2006/relationships/oleObject" Target="../embeddings/oleObject60.bin"/><Relationship Id="rId68" Type="http://schemas.openxmlformats.org/officeDocument/2006/relationships/oleObject" Target="../embeddings/oleObject65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9" Type="http://schemas.openxmlformats.org/officeDocument/2006/relationships/oleObject" Target="../embeddings/oleObject29.bin"/><Relationship Id="rId11" Type="http://schemas.openxmlformats.org/officeDocument/2006/relationships/oleObject" Target="../embeddings/oleObject18.bin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31.bin"/><Relationship Id="rId37" Type="http://schemas.openxmlformats.org/officeDocument/2006/relationships/image" Target="../media/image50.wmf"/><Relationship Id="rId40" Type="http://schemas.openxmlformats.org/officeDocument/2006/relationships/image" Target="../media/image51.wmf"/><Relationship Id="rId45" Type="http://schemas.openxmlformats.org/officeDocument/2006/relationships/oleObject" Target="../embeddings/oleObject42.bin"/><Relationship Id="rId53" Type="http://schemas.openxmlformats.org/officeDocument/2006/relationships/oleObject" Target="../embeddings/oleObject50.bin"/><Relationship Id="rId58" Type="http://schemas.openxmlformats.org/officeDocument/2006/relationships/oleObject" Target="../embeddings/oleObject55.bin"/><Relationship Id="rId66" Type="http://schemas.openxmlformats.org/officeDocument/2006/relationships/oleObject" Target="../embeddings/oleObject63.bin"/><Relationship Id="rId61" Type="http://schemas.openxmlformats.org/officeDocument/2006/relationships/oleObject" Target="../embeddings/oleObject58.bin"/><Relationship Id="rId19" Type="http://schemas.openxmlformats.org/officeDocument/2006/relationships/oleObject" Target="../embeddings/oleObject22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28.bin"/><Relationship Id="rId30" Type="http://schemas.openxmlformats.org/officeDocument/2006/relationships/oleObject" Target="../embeddings/oleObject30.bin"/><Relationship Id="rId35" Type="http://schemas.openxmlformats.org/officeDocument/2006/relationships/oleObject" Target="../embeddings/oleObject34.bin"/><Relationship Id="rId43" Type="http://schemas.openxmlformats.org/officeDocument/2006/relationships/oleObject" Target="../embeddings/oleObject40.bin"/><Relationship Id="rId48" Type="http://schemas.openxmlformats.org/officeDocument/2006/relationships/oleObject" Target="../embeddings/oleObject45.bin"/><Relationship Id="rId56" Type="http://schemas.openxmlformats.org/officeDocument/2006/relationships/oleObject" Target="../embeddings/oleObject53.bin"/><Relationship Id="rId64" Type="http://schemas.openxmlformats.org/officeDocument/2006/relationships/oleObject" Target="../embeddings/oleObject61.bin"/><Relationship Id="rId69" Type="http://schemas.openxmlformats.org/officeDocument/2006/relationships/image" Target="../media/image59.png"/><Relationship Id="rId8" Type="http://schemas.openxmlformats.org/officeDocument/2006/relationships/image" Target="../media/image40.wmf"/><Relationship Id="rId51" Type="http://schemas.openxmlformats.org/officeDocument/2006/relationships/oleObject" Target="../embeddings/oleObject48.bin"/><Relationship Id="rId3" Type="http://schemas.openxmlformats.org/officeDocument/2006/relationships/image" Target="../media/image58.png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2.bin"/><Relationship Id="rId38" Type="http://schemas.openxmlformats.org/officeDocument/2006/relationships/oleObject" Target="../embeddings/oleObject36.bin"/><Relationship Id="rId46" Type="http://schemas.openxmlformats.org/officeDocument/2006/relationships/oleObject" Target="../embeddings/oleObject43.bin"/><Relationship Id="rId59" Type="http://schemas.openxmlformats.org/officeDocument/2006/relationships/oleObject" Target="../embeddings/oleObject56.bin"/><Relationship Id="rId67" Type="http://schemas.openxmlformats.org/officeDocument/2006/relationships/oleObject" Target="../embeddings/oleObject64.bin"/><Relationship Id="rId20" Type="http://schemas.openxmlformats.org/officeDocument/2006/relationships/image" Target="../media/image46.wmf"/><Relationship Id="rId41" Type="http://schemas.openxmlformats.org/officeDocument/2006/relationships/oleObject" Target="../embeddings/oleObject38.bin"/><Relationship Id="rId54" Type="http://schemas.openxmlformats.org/officeDocument/2006/relationships/oleObject" Target="../embeddings/oleObject51.bin"/><Relationship Id="rId62" Type="http://schemas.openxmlformats.org/officeDocument/2006/relationships/oleObject" Target="../embeddings/oleObject5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0.png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48.wmf"/><Relationship Id="rId36" Type="http://schemas.openxmlformats.org/officeDocument/2006/relationships/oleObject" Target="../embeddings/oleObject35.bin"/><Relationship Id="rId49" Type="http://schemas.openxmlformats.org/officeDocument/2006/relationships/oleObject" Target="../embeddings/oleObject46.bin"/><Relationship Id="rId57" Type="http://schemas.openxmlformats.org/officeDocument/2006/relationships/oleObject" Target="../embeddings/oleObject54.bin"/><Relationship Id="rId10" Type="http://schemas.openxmlformats.org/officeDocument/2006/relationships/image" Target="../media/image41.wmf"/><Relationship Id="rId31" Type="http://schemas.openxmlformats.org/officeDocument/2006/relationships/image" Target="../media/image49.wmf"/><Relationship Id="rId44" Type="http://schemas.openxmlformats.org/officeDocument/2006/relationships/oleObject" Target="../embeddings/oleObject41.bin"/><Relationship Id="rId52" Type="http://schemas.openxmlformats.org/officeDocument/2006/relationships/oleObject" Target="../embeddings/oleObject49.bin"/><Relationship Id="rId60" Type="http://schemas.openxmlformats.org/officeDocument/2006/relationships/oleObject" Target="../embeddings/oleObject57.bin"/><Relationship Id="rId65" Type="http://schemas.openxmlformats.org/officeDocument/2006/relationships/oleObject" Target="../embeddings/oleObject62.bin"/><Relationship Id="rId9" Type="http://schemas.openxmlformats.org/officeDocument/2006/relationships/oleObject" Target="../embeddings/oleObject17.bin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45.wmf"/><Relationship Id="rId39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5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0.png"/><Relationship Id="rId7" Type="http://schemas.openxmlformats.org/officeDocument/2006/relationships/image" Target="../media/image67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1.png"/><Relationship Id="rId9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0.png"/><Relationship Id="rId15" Type="http://schemas.openxmlformats.org/officeDocument/2006/relationships/image" Target="../media/image68.png"/><Relationship Id="rId4" Type="http://schemas.openxmlformats.org/officeDocument/2006/relationships/image" Target="../media/image66.png"/><Relationship Id="rId1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7.png"/><Relationship Id="rId7" Type="http://schemas.openxmlformats.org/officeDocument/2006/relationships/image" Target="../media/image7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71.png"/><Relationship Id="rId19" Type="http://schemas.openxmlformats.org/officeDocument/2006/relationships/image" Target="../media/image78.png"/><Relationship Id="rId4" Type="http://schemas.openxmlformats.org/officeDocument/2006/relationships/image" Target="../media/image720.png"/><Relationship Id="rId14" Type="http://schemas.openxmlformats.org/officeDocument/2006/relationships/image" Target="../media/image7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1.png"/><Relationship Id="rId5" Type="http://schemas.openxmlformats.org/officeDocument/2006/relationships/image" Target="../media/image760.png"/><Relationship Id="rId10" Type="http://schemas.openxmlformats.org/officeDocument/2006/relationships/image" Target="../media/image80.png"/><Relationship Id="rId4" Type="http://schemas.openxmlformats.org/officeDocument/2006/relationships/image" Target="../media/image750.png"/><Relationship Id="rId9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84.png"/><Relationship Id="rId4" Type="http://schemas.openxmlformats.org/officeDocument/2006/relationships/image" Target="../media/image781.png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80.png"/><Relationship Id="rId9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780.png"/><Relationship Id="rId5" Type="http://schemas.openxmlformats.org/officeDocument/2006/relationships/image" Target="../media/image91.png"/><Relationship Id="rId15" Type="http://schemas.openxmlformats.org/officeDocument/2006/relationships/image" Target="../media/image86.png"/><Relationship Id="rId1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2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7.png"/><Relationship Id="rId10" Type="http://schemas.openxmlformats.org/officeDocument/2006/relationships/image" Target="../media/image92.png"/><Relationship Id="rId1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5.png"/><Relationship Id="rId7" Type="http://schemas.openxmlformats.org/officeDocument/2006/relationships/image" Target="../media/image10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102.emf"/><Relationship Id="rId26" Type="http://schemas.openxmlformats.org/officeDocument/2006/relationships/image" Target="../media/image106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105.wmf"/><Relationship Id="rId32" Type="http://schemas.openxmlformats.org/officeDocument/2006/relationships/image" Target="../media/image109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107.w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100.emf"/><Relationship Id="rId22" Type="http://schemas.openxmlformats.org/officeDocument/2006/relationships/image" Target="../media/image104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10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83.bin"/><Relationship Id="rId21" Type="http://schemas.openxmlformats.org/officeDocument/2006/relationships/image" Target="../media/image120.png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15.wmf"/><Relationship Id="rId22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4.png"/><Relationship Id="rId9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6.png"/><Relationship Id="rId4" Type="http://schemas.openxmlformats.org/officeDocument/2006/relationships/image" Target="../media/image133.png"/><Relationship Id="rId9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40.png"/><Relationship Id="rId4" Type="http://schemas.openxmlformats.org/officeDocument/2006/relationships/image" Target="../media/image1020.png"/><Relationship Id="rId9" Type="http://schemas.openxmlformats.org/officeDocument/2006/relationships/image" Target="../media/image1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31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0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0.png"/><Relationship Id="rId1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0.png"/><Relationship Id="rId5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54728" y="875463"/>
            <a:ext cx="62723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矩阵是一个由数字构成的矩阵数组，例如：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54726" y="2760110"/>
                <a:ext cx="8636873" cy="2918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Calibri" pitchFamily="34" charset="0"/>
                  </a:rPr>
                  <a:t>上述矩阵大小</a:t>
                </a:r>
                <a:r>
                  <a:rPr lang="en-US" altLang="zh-CN" sz="2200" dirty="0">
                    <a:latin typeface="Calibri" pitchFamily="34" charset="0"/>
                  </a:rPr>
                  <a:t>(size)</a:t>
                </a:r>
                <a:r>
                  <a:rPr lang="zh-CN" altLang="en-US" sz="2200" dirty="0">
                    <a:latin typeface="Calibri" pitchFamily="34" charset="0"/>
                  </a:rPr>
                  <a:t>为 </a:t>
                </a:r>
                <a:r>
                  <a:rPr lang="en-US" altLang="zh-CN" sz="2200" dirty="0" smtClean="0">
                    <a:latin typeface="Calibri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Calibri" pitchFamily="34" charset="0"/>
                  </a:rPr>
                  <a:t>4</a:t>
                </a:r>
                <a:r>
                  <a:rPr lang="en-US" altLang="zh-CN" sz="2200" dirty="0">
                    <a:latin typeface="Calibri" pitchFamily="34" charset="0"/>
                  </a:rPr>
                  <a:t>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Calibri" pitchFamily="34" charset="0"/>
                  </a:rPr>
                  <a:t>矩阵的每一个元素</a:t>
                </a:r>
                <a:r>
                  <a:rPr lang="en-US" altLang="zh-CN" sz="2200" dirty="0">
                    <a:latin typeface="Calibri" pitchFamily="34" charset="0"/>
                  </a:rPr>
                  <a:t>(element)</a:t>
                </a:r>
                <a:r>
                  <a:rPr lang="zh-CN" altLang="en-US" sz="2200" dirty="0" smtClean="0">
                    <a:latin typeface="Calibri" pitchFamily="34" charset="0"/>
                  </a:rPr>
                  <a:t>又称为系数</a:t>
                </a:r>
                <a:r>
                  <a:rPr lang="en-US" altLang="zh-CN" sz="2200" dirty="0" smtClean="0">
                    <a:latin typeface="Calibri" pitchFamily="34" charset="0"/>
                  </a:rPr>
                  <a:t>(coefficient);</a:t>
                </a:r>
                <a:endParaRPr lang="en-US" altLang="zh-CN" sz="22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Calibri" pitchFamily="34" charset="0"/>
                  </a:rPr>
                  <a:t> </a:t>
                </a:r>
                <a:r>
                  <a:rPr lang="zh-CN" altLang="en-US" sz="2200" dirty="0" smtClean="0">
                    <a:latin typeface="Calibri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表示矩阵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中第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行第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列的元素；</a:t>
                </a:r>
                <a:endParaRPr lang="en-US" altLang="zh-CN" sz="2200" dirty="0" smtClean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Calibri" pitchFamily="34" charset="0"/>
                  </a:rPr>
                  <a:t>实数域</a:t>
                </a:r>
                <a:r>
                  <a:rPr lang="zh-CN" altLang="en-US" sz="2200" dirty="0">
                    <a:latin typeface="Calibri" pitchFamily="34" charset="0"/>
                  </a:rPr>
                  <a:t>中大小为</a:t>
                </a:r>
                <a:r>
                  <a:rPr lang="en-US" altLang="zh-CN" sz="2200" dirty="0">
                    <a:latin typeface="Calibri" pitchFamily="34" charset="0"/>
                  </a:rPr>
                  <a:t>m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200" dirty="0">
                    <a:latin typeface="Calibri" pitchFamily="34" charset="0"/>
                  </a:rPr>
                  <a:t>n</a:t>
                </a:r>
                <a:r>
                  <a:rPr lang="zh-CN" altLang="en-US" sz="2200" dirty="0">
                    <a:latin typeface="Calibri" pitchFamily="34" charset="0"/>
                  </a:rPr>
                  <a:t>的矩阵集合写为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Calibri" pitchFamily="34" charset="0"/>
                  </a:rPr>
                  <a:t>复数域中大小为</a:t>
                </a:r>
                <a:r>
                  <a:rPr lang="en-US" altLang="zh-CN" sz="2200" dirty="0">
                    <a:latin typeface="Calibri" pitchFamily="34" charset="0"/>
                  </a:rPr>
                  <a:t>m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200" dirty="0">
                    <a:latin typeface="Calibri" pitchFamily="34" charset="0"/>
                  </a:rPr>
                  <a:t>n</a:t>
                </a:r>
                <a:r>
                  <a:rPr lang="zh-CN" altLang="en-US" sz="2200" dirty="0">
                    <a:latin typeface="Calibri" pitchFamily="34" charset="0"/>
                  </a:rPr>
                  <a:t>的矩阵集合写为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6" y="2760110"/>
                <a:ext cx="8636873" cy="2918428"/>
              </a:xfrm>
              <a:prstGeom prst="rect">
                <a:avLst/>
              </a:prstGeom>
              <a:blipFill rotWithShape="0">
                <a:blip r:embed="rId4"/>
                <a:stretch>
                  <a:fillRect l="-1835" t="-313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563971" y="1787009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或者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6.1 </a:t>
            </a:r>
            <a:r>
              <a:rPr lang="zh-CN" altLang="en-US" kern="0" dirty="0"/>
              <a:t>矩阵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90672"/>
              </p:ext>
            </p:extLst>
          </p:nvPr>
        </p:nvGraphicFramePr>
        <p:xfrm>
          <a:off x="1266093" y="1494878"/>
          <a:ext cx="15343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" name="Equation" r:id="rId5" imgW="1180800" imgH="711000" progId="Equation.DSMT4">
                  <p:embed/>
                </p:oleObj>
              </mc:Choice>
              <mc:Fallback>
                <p:oleObj name="Equation" r:id="rId5" imgW="1180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6093" y="1494878"/>
                        <a:ext cx="15343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D7F133E2-2C15-4BBA-99AA-034299679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06969"/>
              </p:ext>
            </p:extLst>
          </p:nvPr>
        </p:nvGraphicFramePr>
        <p:xfrm>
          <a:off x="5029200" y="1495425"/>
          <a:ext cx="15176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" name="Equation" r:id="rId7" imgW="1168200" imgH="711000" progId="Equation.DSMT4">
                  <p:embed/>
                </p:oleObj>
              </mc:Choice>
              <mc:Fallback>
                <p:oleObj name="Equation" r:id="rId7" imgW="1168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200" y="1495425"/>
                        <a:ext cx="15176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CC117D9-7CAE-47C1-8258-60BA1A28DB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6.10 </a:t>
            </a:r>
            <a:r>
              <a:rPr lang="zh-CN" altLang="en-US" kern="0" dirty="0">
                <a:latin typeface="MSTT31c62400" charset="0"/>
              </a:rPr>
              <a:t>共轭转置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BAF103E-8A1C-4430-9EA7-8262D5C02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956191"/>
                <a:ext cx="78962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的共轭转置表示为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 smtClean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，其被定义为：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例如矩阵</a:t>
                </a:r>
                <a:r>
                  <a:rPr lang="en-US" altLang="zh-CN" sz="2200" b="0" kern="0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则其共轭转置为一个</a:t>
                </a:r>
                <a:r>
                  <a:rPr lang="en-US" altLang="zh-CN" sz="2200" b="0" kern="0" dirty="0"/>
                  <a:t>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200" b="0" kern="0" dirty="0"/>
                  <a:t>m</a:t>
                </a:r>
                <a:r>
                  <a:rPr lang="zh-CN" altLang="en-US" sz="2200" b="0" kern="0" dirty="0"/>
                  <a:t>矩阵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>
                    <a:latin typeface="+mn-ea"/>
                  </a:rPr>
                  <a:t>Hermitian</a:t>
                </a:r>
                <a:r>
                  <a:rPr lang="zh-CN" altLang="en-US" b="0" dirty="0">
                    <a:latin typeface="+mn-ea"/>
                  </a:rPr>
                  <a:t>矩阵满足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sz="22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AF103E-8A1C-4430-9EA7-8262D5C0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56191"/>
                <a:ext cx="7896225" cy="4972050"/>
              </a:xfrm>
              <a:prstGeom prst="rect">
                <a:avLst/>
              </a:prstGeom>
              <a:blipFill rotWithShape="0">
                <a:blip r:embed="rId2"/>
                <a:stretch>
                  <a:fillRect l="-77" t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38400" y="2362200"/>
                <a:ext cx="3668761" cy="1512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62200"/>
                <a:ext cx="3668761" cy="15125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316EECB-6FA6-48A6-80F0-8A444FC693D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6.11 </a:t>
            </a:r>
            <a:r>
              <a:rPr lang="zh-CN" altLang="en-US" kern="0" dirty="0">
                <a:latin typeface="MSTT31c62400" charset="0"/>
              </a:rPr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EDC6AB5-236D-458C-9AA1-F6471D13D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3" y="1143000"/>
                <a:ext cx="78962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定义：</a:t>
                </a:r>
                <a:r>
                  <a:rPr lang="zh-CN" altLang="en-US" sz="2200" b="0" kern="0" dirty="0"/>
                  <a:t>设矩阵</a:t>
                </a:r>
                <a:r>
                  <a:rPr lang="en-US" altLang="zh-CN" sz="2200" b="0" kern="0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:r>
                  <a:rPr lang="zh-CN" altLang="en-US" sz="2200" b="0" kern="0" dirty="0" smtClean="0"/>
                  <a:t>那么矩阵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与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的乘积，记作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b="0" kern="0" dirty="0"/>
                  <a:t>行第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b="0" kern="0" dirty="0"/>
                  <a:t>列元素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r>
                  <a:rPr lang="zh-CN" altLang="en-US" sz="2200" b="0" kern="0" dirty="0"/>
                  <a:t>例子：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的列大小必须等于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的行大小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EDC6AB5-236D-458C-9AA1-F6471D13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3" y="1143000"/>
                <a:ext cx="7896225" cy="4972050"/>
              </a:xfrm>
              <a:prstGeom prst="rect">
                <a:avLst/>
              </a:prstGeom>
              <a:blipFill rotWithShape="0">
                <a:blip r:embed="rId3"/>
                <a:stretch>
                  <a:fillRect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3DE79E7D-FDA6-4B0B-BE7B-A12460B56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17673"/>
              </p:ext>
            </p:extLst>
          </p:nvPr>
        </p:nvGraphicFramePr>
        <p:xfrm>
          <a:off x="3276600" y="1985433"/>
          <a:ext cx="1879600" cy="91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2" name="Equation" r:id="rId4" imgW="1726689" imgH="838470" progId="Equation.DSMT4">
                  <p:embed/>
                </p:oleObj>
              </mc:Choice>
              <mc:Fallback>
                <p:oleObj name="Equation" r:id="rId4" imgW="1726689" imgH="8384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1985433"/>
                        <a:ext cx="1879600" cy="912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58755" y="3739323"/>
                <a:ext cx="4772460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−4.5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55" y="3739323"/>
                <a:ext cx="4772460" cy="906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19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1FCE4CF8-2952-4A19-A6BF-232AAA6094F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6.12 </a:t>
            </a:r>
            <a:r>
              <a:rPr lang="zh-CN" altLang="en-US" kern="0" dirty="0">
                <a:latin typeface="MSTT31c62400" charset="0"/>
              </a:rPr>
              <a:t>矩阵乘法性质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C4203D4-5FFB-4FB1-A447-EDA1305C6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19200"/>
                <a:ext cx="78962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b="0" dirty="0"/>
              </a:p>
              <a:p>
                <a:r>
                  <a:rPr lang="zh-CN" altLang="en-US" sz="2200" b="0" kern="0" dirty="0"/>
                  <a:t>分配律：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sz="2000" b="0" dirty="0" smtClean="0"/>
              </a:p>
              <a:p>
                <a:endParaRPr lang="en-US" altLang="zh-CN" sz="2000" b="0" dirty="0"/>
              </a:p>
              <a:p>
                <a:r>
                  <a:rPr lang="zh-CN" altLang="en-US" sz="2000" b="0" dirty="0">
                    <a:solidFill>
                      <a:srgbClr val="FF0000"/>
                    </a:solidFill>
                  </a:rPr>
                  <a:t>一般情况下</a:t>
                </a:r>
                <a:r>
                  <a:rPr lang="zh-CN" altLang="en-US" sz="2000" b="0" dirty="0"/>
                  <a:t>：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altLang="zh-CN" sz="2000" b="0" dirty="0" smtClean="0"/>
              </a:p>
              <a:p>
                <a:endParaRPr lang="en-US" altLang="zh-CN" sz="2000" b="0" dirty="0"/>
              </a:p>
              <a:p>
                <a:r>
                  <a:rPr lang="zh-CN" altLang="en-US" sz="2000" b="0" dirty="0"/>
                  <a:t>对于方阵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/>
                  <a:t>有，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200" b="0" kern="0" dirty="0"/>
              </a:p>
              <a:p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4203D4-5FFB-4FB1-A447-EDA1305C6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7896225" cy="4972050"/>
              </a:xfrm>
              <a:prstGeom prst="rect">
                <a:avLst/>
              </a:prstGeom>
              <a:blipFill rotWithShape="0">
                <a:blip r:embed="rId2"/>
                <a:stretch>
                  <a:fillRect l="-77" t="-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6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7DF342A-47CB-47B4-A84A-9048924FF42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6.13 </a:t>
            </a:r>
            <a:r>
              <a:rPr lang="zh-CN" altLang="en-US" kern="0" dirty="0">
                <a:latin typeface="MSTT31c62400" charset="0"/>
              </a:rPr>
              <a:t>分块矩阵乘法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CF28E2E-5A43-4A71-8C36-8078D6451579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例子：</a:t>
            </a:r>
            <a:endParaRPr lang="en-US" altLang="zh-CN" sz="2200" b="0" kern="0" dirty="0"/>
          </a:p>
          <a:p>
            <a:endParaRPr lang="zh-CN" altLang="en-US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95400" y="3048000"/>
                <a:ext cx="6551537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𝐴𝑊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𝐵𝑋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𝐴𝑌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𝐵𝑍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𝐶𝑊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𝐷𝑋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𝐶𝑌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𝐷𝑍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048000"/>
                <a:ext cx="6551537" cy="8179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8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55B93EC-6EC0-4215-A3AD-F5D31EF8FB9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6.14 </a:t>
            </a:r>
            <a:r>
              <a:rPr lang="zh-CN" altLang="en-US" kern="0" dirty="0">
                <a:latin typeface="MSTT31c62400" charset="0"/>
              </a:rPr>
              <a:t>矩阵</a:t>
            </a:r>
            <a:r>
              <a:rPr lang="en-US" altLang="zh-CN" kern="0" dirty="0">
                <a:latin typeface="MSTT31c62400" charset="0"/>
              </a:rPr>
              <a:t>-</a:t>
            </a:r>
            <a:r>
              <a:rPr lang="zh-CN" altLang="en-US" kern="0" dirty="0">
                <a:latin typeface="MSTT31c62400" charset="0"/>
              </a:rPr>
              <a:t>向量乘积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76F519C-E582-4EA1-A29F-3B707249C6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66800"/>
                <a:ext cx="7896225" cy="533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和一</a:t>
                </a:r>
                <a:r>
                  <a:rPr lang="zh-CN" altLang="en-US" sz="2200" b="0" kern="0" dirty="0" smtClean="0"/>
                  <a:t>个向量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的积为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76F519C-E582-4EA1-A29F-3B707249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7896225" cy="533400"/>
              </a:xfrm>
              <a:prstGeom prst="rect">
                <a:avLst/>
              </a:prstGeom>
              <a:blipFill rotWithShape="0">
                <a:blip r:embed="rId3"/>
                <a:stretch>
                  <a:fillRect l="-77" t="-9091"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DDAC58BE-218C-469D-B7E9-C2DB0F5957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533" y="3657600"/>
                <a:ext cx="7896225" cy="533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zh-CN" altLang="en-US" sz="2200" b="0" kern="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z="2200" b="0" kern="0" dirty="0"/>
                  <a:t>的线性组合</a:t>
                </a:r>
                <a:endParaRPr lang="en-US" altLang="zh-CN" sz="2200" b="0" kern="0" dirty="0"/>
              </a:p>
              <a:p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AC58BE-218C-469D-B7E9-C2DB0F59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" y="3657600"/>
                <a:ext cx="7896225" cy="533400"/>
              </a:xfrm>
              <a:prstGeom prst="rect">
                <a:avLst/>
              </a:prstGeom>
              <a:blipFill rotWithShape="0">
                <a:blip r:embed="rId4"/>
                <a:stretch>
                  <a:fillRect t="-9091"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76400" y="1828800"/>
                <a:ext cx="4851649" cy="1384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28800"/>
                <a:ext cx="4851649" cy="13844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2000" y="4419600"/>
                <a:ext cx="6781800" cy="1339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419600"/>
                <a:ext cx="6781800" cy="13395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7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64F11B0-912B-4A03-AC25-7B7FA053EE1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6.15 </a:t>
            </a:r>
            <a:r>
              <a:rPr lang="zh-CN" altLang="en-US" kern="0" dirty="0">
                <a:latin typeface="MSTT31c62400" charset="0"/>
              </a:rPr>
              <a:t>矩阵</a:t>
            </a:r>
            <a:r>
              <a:rPr lang="en-US" altLang="zh-CN" kern="0" dirty="0">
                <a:latin typeface="MSTT31c62400" charset="0"/>
              </a:rPr>
              <a:t>-</a:t>
            </a:r>
            <a:r>
              <a:rPr lang="zh-CN" altLang="en-US" kern="0" dirty="0">
                <a:latin typeface="MSTT31c62400" charset="0"/>
              </a:rPr>
              <a:t>向量乘积函数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98988F5-3A6A-431A-AC3D-F227C47F4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534400" cy="4572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给定矩阵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，定义函数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200" b="0" i="1" kern="0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该函数为一个线性函数：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任意一个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线性函数</a:t>
                </a:r>
                <a:r>
                  <a:rPr lang="zh-CN" altLang="en-US" sz="2200" b="0" kern="0" dirty="0"/>
                  <a:t>都可以写成矩阵</a:t>
                </a:r>
                <a:r>
                  <a:rPr lang="en-US" altLang="zh-CN" sz="2200" b="0" kern="0" dirty="0"/>
                  <a:t>-</a:t>
                </a:r>
                <a:r>
                  <a:rPr lang="zh-CN" altLang="en-US" sz="2200" b="0" kern="0" dirty="0"/>
                  <a:t>向量乘积函数的形式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kern="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m:rPr>
                        <m:lit/>
                      </m:rP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sz="2200" b="0" kern="0" dirty="0"/>
                  <a:t>	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8988F5-3A6A-431A-AC3D-F227C47F4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534400" cy="45720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19200" y="2895600"/>
                <a:ext cx="5638800" cy="1806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   </m:t>
                                </m:r>
                                <m: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)]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5638800" cy="1806328"/>
              </a:xfrm>
              <a:prstGeom prst="rect">
                <a:avLst/>
              </a:prstGeom>
              <a:blipFill rotWithShape="0">
                <a:blip r:embed="rId3"/>
                <a:stretch>
                  <a:fillRect r="-3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66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B13B99F-928D-4AFC-861E-9E59149D875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MSTT31c62400" charset="0"/>
              </a:rPr>
              <a:t>6.15 </a:t>
            </a:r>
            <a:r>
              <a:rPr lang="zh-CN" altLang="en-US" kern="0" dirty="0">
                <a:latin typeface="MSTT31c62400" charset="0"/>
              </a:rPr>
              <a:t>矩阵向量乘积复杂度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6206646-5499-49DC-8060-0CCC5C274D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534400" cy="441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和向量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的乘</a:t>
                </a:r>
                <a:r>
                  <a:rPr lang="zh-CN" altLang="en-US" sz="2200" b="0" kern="0" dirty="0" smtClean="0"/>
                  <a:t>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 smtClean="0"/>
                  <a:t>，需要</a:t>
                </a:r>
                <a:r>
                  <a:rPr lang="en-US" altLang="zh-CN" sz="2200" b="0" kern="0" dirty="0"/>
                  <a:t>(2n-1)m </a:t>
                </a:r>
                <a:r>
                  <a:rPr lang="en-US" altLang="zh-CN" sz="2200" b="0" kern="0" dirty="0" smtClean="0"/>
                  <a:t>flops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乘积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y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，每个</a:t>
                </a:r>
                <a:r>
                  <a:rPr lang="zh-CN" altLang="en-US" sz="2200" b="0" kern="0" dirty="0"/>
                  <a:t>元素需要做向量内积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需要</a:t>
                </a:r>
                <a:r>
                  <a:rPr lang="en-US" altLang="zh-CN" sz="2200" b="0" kern="0" dirty="0" smtClean="0"/>
                  <a:t> 2n-1 flops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当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足够大时，复杂度近似于</a:t>
                </a:r>
                <a:r>
                  <a:rPr lang="en-US" altLang="zh-CN" sz="2200" b="0" kern="0" dirty="0" smtClean="0"/>
                  <a:t>2mn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特殊情况</a:t>
                </a:r>
                <a:endParaRPr lang="en-US" altLang="zh-CN" sz="2200" b="0" kern="0" dirty="0"/>
              </a:p>
              <a:p>
                <a:pPr lvl="1"/>
                <a:r>
                  <a:rPr lang="en-US" altLang="zh-CN" sz="1800" kern="0" dirty="0"/>
                  <a:t>A</a:t>
                </a:r>
                <a:r>
                  <a:rPr lang="zh-CN" altLang="en-US" sz="1800" kern="0" dirty="0"/>
                  <a:t>为对角矩阵：</a:t>
                </a:r>
                <a:r>
                  <a:rPr lang="en-US" altLang="zh-CN" sz="1800" kern="0" dirty="0"/>
                  <a:t>n flops</a:t>
                </a:r>
              </a:p>
              <a:p>
                <a:pPr lvl="1"/>
                <a:r>
                  <a:rPr lang="en-US" altLang="zh-CN" sz="1800" b="0" kern="0" dirty="0"/>
                  <a:t>A</a:t>
                </a:r>
                <a:r>
                  <a:rPr lang="zh-CN" altLang="en-US" sz="1800" b="0" kern="0" dirty="0"/>
                  <a:t>为下三角矩阵：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b="0" kern="0" dirty="0"/>
                  <a:t>flops</a:t>
                </a:r>
              </a:p>
              <a:p>
                <a:pPr lvl="1"/>
                <a:r>
                  <a:rPr lang="en-US" altLang="zh-CN" sz="1800" kern="0" dirty="0"/>
                  <a:t>A</a:t>
                </a:r>
                <a:r>
                  <a:rPr lang="zh-CN" altLang="en-US" sz="1800" kern="0" dirty="0" smtClean="0"/>
                  <a:t>为</a:t>
                </a:r>
                <a:r>
                  <a:rPr lang="zh-CN" altLang="en-US" sz="1800" kern="0" dirty="0"/>
                  <a:t>稀疏</a:t>
                </a:r>
                <a:r>
                  <a:rPr lang="zh-CN" altLang="en-US" sz="1800" kern="0" dirty="0" smtClean="0"/>
                  <a:t>矩阵</a:t>
                </a:r>
                <a:r>
                  <a:rPr lang="zh-CN" altLang="en-US" sz="1800" kern="0" dirty="0"/>
                  <a:t>时：</a:t>
                </a:r>
                <a:r>
                  <a:rPr lang="en-US" altLang="zh-CN" sz="1800" kern="0" dirty="0"/>
                  <a:t>flops &lt;&lt; 2mn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206646-5499-49DC-8060-0CCC5C274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534400" cy="44196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6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xmlns="" id="{5A38A2B9-FE45-4EB5-9F4D-59A90F09E3F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211124"/>
                <a:ext cx="7591425" cy="762000"/>
              </a:xfrm>
              <a:prstGeom prst="rect">
                <a:avLst/>
              </a:prstGeom>
            </p:spPr>
            <p:txBody>
              <a:bodyPr lIns="91440" tIns="45720" rIns="91440" bIns="45720" anchor="ctr"/>
              <a:lstStyle>
                <a:lvl1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  <a:ea typeface="+mj-ea"/>
                    <a:cs typeface="+mj-cs"/>
                  </a:defRPr>
                </a:lvl1pPr>
                <a:lvl2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5765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10337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14909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19481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zh-CN" kern="0" dirty="0">
                    <a:latin typeface="MSTT31c62400" charset="0"/>
                  </a:rPr>
                  <a:t>6.16 </a:t>
                </a:r>
                <a:r>
                  <a:rPr lang="zh-CN" altLang="en-US" kern="0" dirty="0">
                    <a:latin typeface="MSTT31c62400" charset="0"/>
                  </a:rPr>
                  <a:t>例子</a:t>
                </a:r>
                <a:r>
                  <a:rPr lang="en-US" altLang="zh-CN" kern="0" dirty="0">
                    <a:latin typeface="MSTT31c62400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kern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kern="0" dirty="0">
                    <a:latin typeface="MSTT31c62400" charset="0"/>
                  </a:rPr>
                  <a:t>)</a:t>
                </a:r>
                <a:endParaRPr lang="zh-CN" altLang="en-US" kern="0" dirty="0">
                  <a:latin typeface="MSTT31c62400" charset="0"/>
                </a:endParaRP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38A2B9-FE45-4EB5-9F4D-59A90F09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124"/>
                <a:ext cx="7591425" cy="762000"/>
              </a:xfrm>
              <a:prstGeom prst="rect">
                <a:avLst/>
              </a:prstGeom>
              <a:blipFill rotWithShape="0">
                <a:blip r:embed="rId3"/>
                <a:stretch>
                  <a:fillRect l="-2410" t="-4800" b="-2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726A0A1-5110-48FF-9CF8-0C819624DA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1430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b="0" kern="0" dirty="0"/>
                  <a:t>颠倒向量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中的元素的顺序，一个线性函数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其中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26A0A1-5110-48FF-9CF8-0C819624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8534400" cy="457200"/>
              </a:xfrm>
              <a:prstGeom prst="rect">
                <a:avLst/>
              </a:prstGeom>
              <a:blipFill rotWithShape="0">
                <a:blip r:embed="rId4"/>
                <a:stretch>
                  <a:fillRect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8378724E-A6E7-4E6F-8261-9836E371EF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3386666"/>
                <a:ext cx="8534400" cy="2785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b="0" kern="0" dirty="0"/>
                  <a:t>对向量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中的元素进行升序排序，</a:t>
                </a:r>
                <a:r>
                  <a:rPr lang="zh-CN" altLang="en-US" sz="2200" b="0" kern="0" dirty="0" smtClean="0"/>
                  <a:t>非线性</a:t>
                </a:r>
                <a:r>
                  <a:rPr lang="en-US" altLang="zh-CN" sz="2200" b="0" kern="0" dirty="0" smtClean="0"/>
                  <a:t>;</a:t>
                </a:r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b="0" kern="0" dirty="0"/>
                  <a:t>将向量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中的元素替换成相应的绝对值，</a:t>
                </a:r>
                <a:r>
                  <a:rPr lang="zh-CN" altLang="en-US" sz="2200" b="0" kern="0" dirty="0" smtClean="0"/>
                  <a:t>非线性</a:t>
                </a:r>
                <a:r>
                  <a:rPr lang="en-US" altLang="zh-CN" sz="2200" b="0" kern="0" dirty="0" smtClean="0"/>
                  <a:t>;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78724E-A6E7-4E6F-8261-9836E371E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86666"/>
                <a:ext cx="8534400" cy="2785533"/>
              </a:xfrm>
              <a:prstGeom prst="rect">
                <a:avLst/>
              </a:prstGeom>
              <a:blipFill rotWithShape="0">
                <a:blip r:embed="rId7"/>
                <a:stretch>
                  <a:fillRect l="-71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76400" y="2059845"/>
                <a:ext cx="5105821" cy="90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59845"/>
                <a:ext cx="5105821" cy="9069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E53E064-569F-4CD8-9865-1228749C6D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6.17 </a:t>
            </a:r>
            <a:r>
              <a:rPr lang="zh-CN" altLang="en-US" kern="0" dirty="0">
                <a:latin typeface="MSTT31c62400" charset="0"/>
              </a:rPr>
              <a:t>反转和循环移位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11B950-F051-45AB-9D2D-F645F9FD57F7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反转矩阵</a:t>
            </a:r>
            <a:endParaRPr lang="en-US" altLang="zh-CN" sz="2200" b="0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F01578C1-A066-4FBC-8DA6-8F77F9DE4784}"/>
              </a:ext>
            </a:extLst>
          </p:cNvPr>
          <p:cNvSpPr txBox="1">
            <a:spLocks/>
          </p:cNvSpPr>
          <p:nvPr/>
        </p:nvSpPr>
        <p:spPr>
          <a:xfrm>
            <a:off x="228600" y="3784057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循环移位矩阵</a:t>
            </a:r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05000" y="1752600"/>
                <a:ext cx="4885312" cy="1649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752600"/>
                <a:ext cx="4885312" cy="16490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05000" y="4267200"/>
                <a:ext cx="4885312" cy="165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267200"/>
                <a:ext cx="4885312" cy="16500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6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1319069-429F-4487-A4E0-A51C673ECF8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6.18 </a:t>
            </a:r>
            <a:r>
              <a:rPr lang="zh-CN" altLang="en-US" kern="0" dirty="0">
                <a:latin typeface="MSTT31c62400" charset="0"/>
              </a:rPr>
              <a:t>平面旋转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47E2D2E5-CD5B-4CAB-AEB2-61110D2CE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8911"/>
              </p:ext>
            </p:extLst>
          </p:nvPr>
        </p:nvGraphicFramePr>
        <p:xfrm>
          <a:off x="2895600" y="1295400"/>
          <a:ext cx="2222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3" imgW="1333440" imgH="457200" progId="Equation.DSMT4">
                  <p:embed/>
                </p:oleObj>
              </mc:Choice>
              <mc:Fallback>
                <p:oleObj name="Equation" r:id="rId3" imgW="133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295400"/>
                        <a:ext cx="2222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1FDA86CB-24FA-4439-BD42-F09DF9076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590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将向量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进行旋转，角度为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DA86CB-24FA-4439-BD42-F09DF907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90800"/>
                <a:ext cx="8534400" cy="457200"/>
              </a:xfrm>
              <a:prstGeom prst="rect">
                <a:avLst/>
              </a:prstGeom>
              <a:blipFill rotWithShape="0">
                <a:blip r:embed="rId5"/>
                <a:stretch>
                  <a:fillRect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A99DDCE-4B64-4BB7-8E31-24D05F9DC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550" y="3200400"/>
            <a:ext cx="4038600" cy="26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BD2DABA-73ED-43A7-8245-D450312A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6.2 </a:t>
            </a:r>
            <a:r>
              <a:rPr lang="zh-CN" altLang="en-US" kern="0" dirty="0"/>
              <a:t>矩阵形状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1D77F997-1C55-46DD-8A3B-8793228E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7" y="875463"/>
                <a:ext cx="8679735" cy="4401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标量：不区分一个</a:t>
                </a:r>
                <a:r>
                  <a:rPr lang="en-US" altLang="zh-CN" sz="2200" dirty="0">
                    <a:latin typeface="+mn-ea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矩阵和一个标量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向量：不区分一个</a:t>
                </a:r>
                <a:r>
                  <a:rPr lang="en-US" altLang="zh-CN" sz="2200" dirty="0">
                    <a:latin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矩阵和一个向量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行向量和列向量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一个</a:t>
                </a:r>
                <a:r>
                  <a:rPr lang="en-US" altLang="zh-CN" sz="2200" dirty="0">
                    <a:latin typeface="+mn-ea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n</a:t>
                </a:r>
                <a:r>
                  <a:rPr lang="zh-CN" altLang="en-US" sz="2200" dirty="0">
                    <a:latin typeface="+mn-ea"/>
                  </a:rPr>
                  <a:t>矩阵被称为一个行向量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一个</a:t>
                </a:r>
                <a:r>
                  <a:rPr lang="en-US" altLang="zh-CN" sz="2200" dirty="0">
                    <a:latin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矩阵杯称为一个列向量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高形，宽形和方形矩阵，一个大小为</a:t>
                </a:r>
                <a:r>
                  <a:rPr lang="en-US" altLang="zh-CN" sz="2200" dirty="0">
                    <a:latin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n</a:t>
                </a:r>
                <a:r>
                  <a:rPr lang="zh-CN" altLang="en-US" sz="2200" dirty="0">
                    <a:latin typeface="+mn-ea"/>
                  </a:rPr>
                  <a:t>的矩阵为：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高的，如果</a:t>
                </a:r>
                <a:r>
                  <a:rPr lang="en-US" altLang="zh-CN" sz="2200" dirty="0">
                    <a:latin typeface="+mn-ea"/>
                  </a:rPr>
                  <a:t>m&gt;n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宽的，如果</a:t>
                </a:r>
                <a:r>
                  <a:rPr lang="en-US" altLang="zh-CN" sz="2200" dirty="0">
                    <a:latin typeface="+mn-ea"/>
                  </a:rPr>
                  <a:t>m&lt;n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方的，如果</a:t>
                </a:r>
                <a:r>
                  <a:rPr lang="en-US" altLang="zh-CN" sz="2200" dirty="0">
                    <a:latin typeface="+mn-ea"/>
                  </a:rPr>
                  <a:t>m=n</a:t>
                </a: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1D77F997-1C55-46DD-8A3B-8793228E8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7" y="875463"/>
                <a:ext cx="8679735" cy="4401205"/>
              </a:xfrm>
              <a:prstGeom prst="rect">
                <a:avLst/>
              </a:prstGeom>
              <a:blipFill rotWithShape="0">
                <a:blip r:embed="rId3"/>
                <a:stretch>
                  <a:fillRect l="-1826" t="-2078" b="-2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07749"/>
              </p:ext>
            </p:extLst>
          </p:nvPr>
        </p:nvGraphicFramePr>
        <p:xfrm>
          <a:off x="3657600" y="4114800"/>
          <a:ext cx="577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3" name="Equation" r:id="rId4" imgW="444240" imgH="711000" progId="Equation.DSMT4">
                  <p:embed/>
                </p:oleObj>
              </mc:Choice>
              <mc:Fallback>
                <p:oleObj name="Equation" r:id="rId4" imgW="444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4114800"/>
                        <a:ext cx="5778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56461"/>
              </p:ext>
            </p:extLst>
          </p:nvPr>
        </p:nvGraphicFramePr>
        <p:xfrm>
          <a:off x="4584700" y="4279900"/>
          <a:ext cx="8588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4" name="Equation" r:id="rId6" imgW="660240" imgH="457200" progId="Equation.DSMT4">
                  <p:embed/>
                </p:oleObj>
              </mc:Choice>
              <mc:Fallback>
                <p:oleObj name="Equation" r:id="rId6" imgW="660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4700" y="4279900"/>
                        <a:ext cx="858838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86071"/>
              </p:ext>
            </p:extLst>
          </p:nvPr>
        </p:nvGraphicFramePr>
        <p:xfrm>
          <a:off x="6096000" y="4114800"/>
          <a:ext cx="8921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5" name="Equation" r:id="rId8" imgW="685800" imgH="685800" progId="Equation.DSMT4">
                  <p:embed/>
                </p:oleObj>
              </mc:Choice>
              <mc:Fallback>
                <p:oleObj name="Equation" r:id="rId8" imgW="6858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4114800"/>
                        <a:ext cx="892175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9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DE823073-C26A-405F-A079-CFF33CF1019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6.19 </a:t>
            </a:r>
            <a:r>
              <a:rPr lang="zh-CN" altLang="en-US" kern="0" dirty="0">
                <a:latin typeface="MSTT31c62400" charset="0"/>
              </a:rPr>
              <a:t>节点弧关联矩阵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CE46EBC-2F48-4547-801F-CCEECCAA9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914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假设有向图</a:t>
                </a:r>
                <a:r>
                  <a:rPr lang="en-US" altLang="zh-CN" sz="2200" b="0" kern="0" dirty="0"/>
                  <a:t>G</a:t>
                </a:r>
                <a:r>
                  <a:rPr lang="zh-CN" altLang="en-US" sz="2200" b="0" kern="0" dirty="0"/>
                  <a:t>有</a:t>
                </a:r>
                <a:r>
                  <a:rPr lang="en-US" altLang="zh-CN" sz="2200" b="0" kern="0" dirty="0"/>
                  <a:t>m</a:t>
                </a:r>
                <a:r>
                  <a:rPr lang="zh-CN" altLang="en-US" sz="2200" b="0" kern="0" dirty="0"/>
                  <a:t>个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顶点</a:t>
                </a:r>
                <a:r>
                  <a:rPr lang="zh-CN" altLang="en-US" sz="2200" b="0" kern="0" dirty="0"/>
                  <a:t>，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条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弧</a:t>
                </a:r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2200" b="0" kern="0" dirty="0" smtClean="0"/>
                  <a:t>则关联矩阵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大小为</a:t>
                </a:r>
                <a:r>
                  <a:rPr lang="en-US" altLang="zh-CN" sz="2200" b="0" kern="0" dirty="0"/>
                  <a:t>m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b="0" kern="0" dirty="0"/>
                  <a:t>n</a:t>
                </a:r>
                <a:r>
                  <a:rPr lang="zh-CN" altLang="en-US" sz="2200" b="0" kern="0" dirty="0" smtClean="0"/>
                  <a:t>，其中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E46EBC-2F48-4547-801F-CCEECCAA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914400"/>
              </a:xfrm>
              <a:prstGeom prst="rect">
                <a:avLst/>
              </a:prstGeom>
              <a:blipFill rotWithShape="0">
                <a:blip r:embed="rId3"/>
                <a:stretch>
                  <a:fillRect l="-71" t="-533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F441EB6-DE48-43F0-8B82-E59944FA4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55" y="3425853"/>
            <a:ext cx="3196289" cy="270510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463D0917-FA97-4841-ABDF-13C1C6CFA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29037"/>
              </p:ext>
            </p:extLst>
          </p:nvPr>
        </p:nvGraphicFramePr>
        <p:xfrm>
          <a:off x="4724400" y="4038600"/>
          <a:ext cx="279505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3" name="Equation" r:id="rId5" imgW="1765080" imgH="914400" progId="Equation.DSMT4">
                  <p:embed/>
                </p:oleObj>
              </mc:Choice>
              <mc:Fallback>
                <p:oleObj name="Equation" r:id="rId5" imgW="1765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4038600"/>
                        <a:ext cx="2795058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86000" y="2057400"/>
                <a:ext cx="3573607" cy="1176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如果点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是弧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的终点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−1 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如果点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是弧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的起点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0 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57400"/>
                <a:ext cx="3573607" cy="11760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22EEBE8A-96DB-4615-AEA1-9E88184B59E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6.20 </a:t>
            </a:r>
            <a:r>
              <a:rPr lang="zh-CN" altLang="en-US" kern="0" dirty="0">
                <a:latin typeface="MSTT31c62400" charset="0"/>
              </a:rPr>
              <a:t>向量卷积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1FA8A47-D08A-4DCF-B96E-A42A345F8F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和向量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卷积</a:t>
                </a:r>
                <a:r>
                  <a:rPr lang="zh-CN" altLang="en-US" sz="2200" b="0" kern="0" dirty="0"/>
                  <a:t>是一个</a:t>
                </a:r>
                <a:r>
                  <a:rPr lang="en-US" altLang="zh-CN" sz="2200" b="0" kern="0" dirty="0" smtClean="0"/>
                  <a:t>(n+m-1)</a:t>
                </a:r>
                <a:r>
                  <a:rPr lang="zh-CN" altLang="en-US" sz="2200" b="0" kern="0" dirty="0"/>
                  <a:t>维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1FA8A47-D08A-4DCF-B96E-A42A345F8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8C9AE657-0DDD-4BA6-A87F-B7F979D825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2429390"/>
                <a:ext cx="3657600" cy="92340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记为</a:t>
                </a:r>
                <a:r>
                  <a:rPr lang="en-US" altLang="zh-CN" sz="2200" b="0" kern="0" dirty="0"/>
                  <a:t>c=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*b</a:t>
                </a:r>
              </a:p>
              <a:p>
                <a:r>
                  <a:rPr lang="zh-CN" altLang="en-US" sz="2200" b="0" kern="0" dirty="0"/>
                  <a:t>例如：</a:t>
                </a:r>
                <a:r>
                  <a:rPr lang="en-US" altLang="zh-CN" sz="2200" b="0" kern="0" dirty="0"/>
                  <a:t>n=4</a:t>
                </a:r>
                <a:r>
                  <a:rPr lang="zh-CN" altLang="en-US" sz="2200" b="0" kern="0" dirty="0"/>
                  <a:t>，</a:t>
                </a:r>
                <a:r>
                  <a:rPr lang="en-US" altLang="zh-CN" sz="2200" b="0" kern="0" dirty="0"/>
                  <a:t>m=3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8C9AE657-0DDD-4BA6-A87F-B7F979D82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429390"/>
                <a:ext cx="3657600" cy="923409"/>
              </a:xfrm>
              <a:prstGeom prst="rect">
                <a:avLst/>
              </a:prstGeom>
              <a:blipFill rotWithShape="0">
                <a:blip r:embed="rId6"/>
                <a:stretch>
                  <a:fillRect l="-167" t="-5298" b="-3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554E9631-F4D2-41A1-B243-6A11E0607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59851"/>
              </p:ext>
            </p:extLst>
          </p:nvPr>
        </p:nvGraphicFramePr>
        <p:xfrm>
          <a:off x="1600200" y="3276600"/>
          <a:ext cx="2946463" cy="311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7" imgW="1320480" imgH="1396800" progId="Equation.DSMT4">
                  <p:embed/>
                </p:oleObj>
              </mc:Choice>
              <mc:Fallback>
                <p:oleObj name="Equation" r:id="rId7" imgW="1320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3276600"/>
                        <a:ext cx="2946463" cy="311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172200" y="2133600"/>
            <a:ext cx="2362200" cy="342900"/>
            <a:chOff x="6172200" y="2667000"/>
            <a:chExt cx="2362200" cy="342900"/>
          </a:xfrm>
        </p:grpSpPr>
        <p:sp>
          <p:nvSpPr>
            <p:cNvPr id="6" name="矩形 5"/>
            <p:cNvSpPr/>
            <p:nvPr/>
          </p:nvSpPr>
          <p:spPr bwMode="auto">
            <a:xfrm>
              <a:off x="6172200" y="2743200"/>
              <a:ext cx="23622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6781800" y="2743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391400" y="2743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8001000" y="2743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7117902"/>
                </p:ext>
              </p:extLst>
            </p:nvPr>
          </p:nvGraphicFramePr>
          <p:xfrm>
            <a:off x="6400800" y="26670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6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00800" y="26670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2448553"/>
                </p:ext>
              </p:extLst>
            </p:nvPr>
          </p:nvGraphicFramePr>
          <p:xfrm>
            <a:off x="7000875" y="2667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7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00875" y="2667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860656"/>
                </p:ext>
              </p:extLst>
            </p:nvPr>
          </p:nvGraphicFramePr>
          <p:xfrm>
            <a:off x="7620000" y="2667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8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20000" y="2667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133478"/>
                </p:ext>
              </p:extLst>
            </p:nvPr>
          </p:nvGraphicFramePr>
          <p:xfrm>
            <a:off x="8153400" y="2667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9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153400" y="2667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6172200" y="2514600"/>
            <a:ext cx="1828800" cy="381000"/>
            <a:chOff x="6172200" y="3429000"/>
            <a:chExt cx="1828800" cy="381000"/>
          </a:xfrm>
        </p:grpSpPr>
        <p:sp>
          <p:nvSpPr>
            <p:cNvPr id="21" name="矩形 20"/>
            <p:cNvSpPr/>
            <p:nvPr/>
          </p:nvSpPr>
          <p:spPr bwMode="auto">
            <a:xfrm>
              <a:off x="6172200" y="3505200"/>
              <a:ext cx="1828800" cy="228600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6781800" y="3505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7391400" y="3505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7952314"/>
                </p:ext>
              </p:extLst>
            </p:nvPr>
          </p:nvGraphicFramePr>
          <p:xfrm>
            <a:off x="6410325" y="3467100"/>
            <a:ext cx="2095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0" name="Equation" r:id="rId17" imgW="139680" imgH="228600" progId="Equation.DSMT4">
                    <p:embed/>
                  </p:oleObj>
                </mc:Choice>
                <mc:Fallback>
                  <p:oleObj name="Equation" r:id="rId17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0325" y="3467100"/>
                          <a:ext cx="2095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747807"/>
                </p:ext>
              </p:extLst>
            </p:nvPr>
          </p:nvGraphicFramePr>
          <p:xfrm>
            <a:off x="7010400" y="34671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1" name="Equation" r:id="rId19" imgW="152280" imgH="228600" progId="Equation.DSMT4">
                    <p:embed/>
                  </p:oleObj>
                </mc:Choice>
                <mc:Fallback>
                  <p:oleObj name="Equation" r:id="rId1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010400" y="34671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327823"/>
                </p:ext>
              </p:extLst>
            </p:nvPr>
          </p:nvGraphicFramePr>
          <p:xfrm>
            <a:off x="7629525" y="34290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2" name="Equation" r:id="rId21" imgW="152280" imgH="228600" progId="Equation.DSMT4">
                    <p:embed/>
                  </p:oleObj>
                </mc:Choice>
                <mc:Fallback>
                  <p:oleObj name="Equation" r:id="rId21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629525" y="34290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" name="组合 126"/>
          <p:cNvGrpSpPr/>
          <p:nvPr/>
        </p:nvGrpSpPr>
        <p:grpSpPr>
          <a:xfrm>
            <a:off x="5105400" y="2895600"/>
            <a:ext cx="3657600" cy="609600"/>
            <a:chOff x="5105400" y="3124200"/>
            <a:chExt cx="3657600" cy="609600"/>
          </a:xfrm>
        </p:grpSpPr>
        <p:sp>
          <p:nvSpPr>
            <p:cNvPr id="31" name="矩形 30"/>
            <p:cNvSpPr/>
            <p:nvPr/>
          </p:nvSpPr>
          <p:spPr bwMode="auto">
            <a:xfrm>
              <a:off x="6324600" y="32004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6934200" y="3200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543800" y="3200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8153400" y="3200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195609"/>
                </p:ext>
              </p:extLst>
            </p:nvPr>
          </p:nvGraphicFramePr>
          <p:xfrm>
            <a:off x="6553200" y="3124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3" name="Equation" r:id="rId23" imgW="152280" imgH="228600" progId="Equation.DSMT4">
                    <p:embed/>
                  </p:oleObj>
                </mc:Choice>
                <mc:Fallback>
                  <p:oleObj name="Equation" r:id="rId2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53200" y="3124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330550"/>
                </p:ext>
              </p:extLst>
            </p:nvPr>
          </p:nvGraphicFramePr>
          <p:xfrm>
            <a:off x="7153275" y="3124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4" name="Equation" r:id="rId24" imgW="164880" imgH="228600" progId="Equation.DSMT4">
                    <p:embed/>
                  </p:oleObj>
                </mc:Choice>
                <mc:Fallback>
                  <p:oleObj name="Equation" r:id="rId2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53275" y="3124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357964"/>
                </p:ext>
              </p:extLst>
            </p:nvPr>
          </p:nvGraphicFramePr>
          <p:xfrm>
            <a:off x="7772400" y="3124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5" name="Equation" r:id="rId25" imgW="164880" imgH="228600" progId="Equation.DSMT4">
                    <p:embed/>
                  </p:oleObj>
                </mc:Choice>
                <mc:Fallback>
                  <p:oleObj name="Equation" r:id="rId2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72400" y="3124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5062343"/>
                </p:ext>
              </p:extLst>
            </p:nvPr>
          </p:nvGraphicFramePr>
          <p:xfrm>
            <a:off x="8305800" y="3124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" name="Equation" r:id="rId26" imgW="164880" imgH="228600" progId="Equation.DSMT4">
                    <p:embed/>
                  </p:oleObj>
                </mc:Choice>
                <mc:Fallback>
                  <p:oleObj name="Equation" r:id="rId2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05800" y="3124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组合 38"/>
            <p:cNvGrpSpPr/>
            <p:nvPr/>
          </p:nvGrpSpPr>
          <p:grpSpPr>
            <a:xfrm>
              <a:off x="5105400" y="3352800"/>
              <a:ext cx="1828800" cy="381000"/>
              <a:chOff x="6172200" y="3429000"/>
              <a:chExt cx="1828800" cy="38100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直接连接符 41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43" name="对象 42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7006892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27" name="Equation" r:id="rId27" imgW="152280" imgH="228600" progId="Equation.DSMT4">
                      <p:embed/>
                    </p:oleObj>
                  </mc:Choice>
                  <mc:Fallback>
                    <p:oleObj name="Equation" r:id="rId27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8247308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28" name="Equation" r:id="rId29" imgW="152280" imgH="228600" progId="Equation.DSMT4">
                      <p:embed/>
                    </p:oleObj>
                  </mc:Choice>
                  <mc:Fallback>
                    <p:oleObj name="Equation" r:id="rId29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对象 44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9684455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29" name="Equation" r:id="rId30" imgW="139680" imgH="228600" progId="Equation.DSMT4">
                      <p:embed/>
                    </p:oleObj>
                  </mc:Choice>
                  <mc:Fallback>
                    <p:oleObj name="Equation" r:id="rId30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9" name="组合 128"/>
          <p:cNvGrpSpPr/>
          <p:nvPr/>
        </p:nvGrpSpPr>
        <p:grpSpPr>
          <a:xfrm>
            <a:off x="5715000" y="3505200"/>
            <a:ext cx="3048000" cy="571500"/>
            <a:chOff x="5715000" y="3657600"/>
            <a:chExt cx="3048000" cy="571500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6934200" y="3733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543800" y="3733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8153400" y="3733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" name="组合 127"/>
            <p:cNvGrpSpPr/>
            <p:nvPr/>
          </p:nvGrpSpPr>
          <p:grpSpPr>
            <a:xfrm>
              <a:off x="5715000" y="3657600"/>
              <a:ext cx="3048000" cy="533400"/>
              <a:chOff x="5715000" y="3657600"/>
              <a:chExt cx="3048000" cy="533400"/>
            </a:xfrm>
          </p:grpSpPr>
          <p:grpSp>
            <p:nvGrpSpPr>
              <p:cNvPr id="126" name="组合 125"/>
              <p:cNvGrpSpPr/>
              <p:nvPr/>
            </p:nvGrpSpPr>
            <p:grpSpPr>
              <a:xfrm>
                <a:off x="6324600" y="3657600"/>
                <a:ext cx="2438400" cy="342900"/>
                <a:chOff x="6324600" y="3657600"/>
                <a:chExt cx="2438400" cy="342900"/>
              </a:xfrm>
            </p:grpSpPr>
            <p:sp>
              <p:nvSpPr>
                <p:cNvPr id="48" name="矩形 47"/>
                <p:cNvSpPr/>
                <p:nvPr/>
              </p:nvSpPr>
              <p:spPr bwMode="auto">
                <a:xfrm>
                  <a:off x="6324600" y="3733800"/>
                  <a:ext cx="2438400" cy="2286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vert="horz" wrap="square" lIns="91440" tIns="45720" rIns="91440" bIns="45720" numCol="1" rtlCol="0" anchor="ctr" anchorCtr="1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dirty="0" smtClean="0">
                    <a:latin typeface="Calibri" pitchFamily="34" charset="0"/>
                  </a:endParaRPr>
                </a:p>
              </p:txBody>
            </p:sp>
            <p:graphicFrame>
              <p:nvGraphicFramePr>
                <p:cNvPr id="52" name="对象 51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63457779"/>
                    </p:ext>
                  </p:extLst>
                </p:nvPr>
              </p:nvGraphicFramePr>
              <p:xfrm>
                <a:off x="6553200" y="3657600"/>
                <a:ext cx="22860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930" name="Equation" r:id="rId32" imgW="152280" imgH="228600" progId="Equation.DSMT4">
                        <p:embed/>
                      </p:oleObj>
                    </mc:Choice>
                    <mc:Fallback>
                      <p:oleObj name="Equation" r:id="rId32" imgW="1522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3200" y="3657600"/>
                              <a:ext cx="22860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对象 52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40764911"/>
                    </p:ext>
                  </p:extLst>
                </p:nvPr>
              </p:nvGraphicFramePr>
              <p:xfrm>
                <a:off x="7153275" y="3657600"/>
                <a:ext cx="24765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931" name="Equation" r:id="rId33" imgW="164880" imgH="228600" progId="Equation.DSMT4">
                        <p:embed/>
                      </p:oleObj>
                    </mc:Choice>
                    <mc:Fallback>
                      <p:oleObj name="Equation" r:id="rId33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53275" y="3657600"/>
                              <a:ext cx="24765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对象 53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7136613"/>
                    </p:ext>
                  </p:extLst>
                </p:nvPr>
              </p:nvGraphicFramePr>
              <p:xfrm>
                <a:off x="7772400" y="3657600"/>
                <a:ext cx="24765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932" name="Equation" r:id="rId34" imgW="164880" imgH="228600" progId="Equation.DSMT4">
                        <p:embed/>
                      </p:oleObj>
                    </mc:Choice>
                    <mc:Fallback>
                      <p:oleObj name="Equation" r:id="rId34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772400" y="3657600"/>
                              <a:ext cx="24765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5" name="对象 54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0474919"/>
                    </p:ext>
                  </p:extLst>
                </p:nvPr>
              </p:nvGraphicFramePr>
              <p:xfrm>
                <a:off x="8305800" y="3657600"/>
                <a:ext cx="24765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933" name="Equation" r:id="rId35" imgW="164880" imgH="228600" progId="Equation.DSMT4">
                        <p:embed/>
                      </p:oleObj>
                    </mc:Choice>
                    <mc:Fallback>
                      <p:oleObj name="Equation" r:id="rId35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05800" y="3657600"/>
                              <a:ext cx="24765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7" name="矩形 56"/>
              <p:cNvSpPr/>
              <p:nvPr/>
            </p:nvSpPr>
            <p:spPr bwMode="auto">
              <a:xfrm>
                <a:off x="5715000" y="39624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</p:grpSp>
        <p:cxnSp>
          <p:nvCxnSpPr>
            <p:cNvPr id="58" name="直接连接符 57"/>
            <p:cNvCxnSpPr/>
            <p:nvPr/>
          </p:nvCxnSpPr>
          <p:spPr bwMode="auto">
            <a:xfrm>
              <a:off x="6324600" y="3962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934200" y="3962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94902"/>
                </p:ext>
              </p:extLst>
            </p:nvPr>
          </p:nvGraphicFramePr>
          <p:xfrm>
            <a:off x="5943600" y="3886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4" name="Equation" r:id="rId36" imgW="152280" imgH="228600" progId="Equation.DSMT4">
                    <p:embed/>
                  </p:oleObj>
                </mc:Choice>
                <mc:Fallback>
                  <p:oleObj name="Equation" r:id="rId36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943600" y="3886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486383"/>
                </p:ext>
              </p:extLst>
            </p:nvPr>
          </p:nvGraphicFramePr>
          <p:xfrm>
            <a:off x="6553200" y="3886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5" name="Equation" r:id="rId38" imgW="152280" imgH="228600" progId="Equation.DSMT4">
                    <p:embed/>
                  </p:oleObj>
                </mc:Choice>
                <mc:Fallback>
                  <p:oleObj name="Equation" r:id="rId38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53200" y="3886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2875787"/>
                </p:ext>
              </p:extLst>
            </p:nvPr>
          </p:nvGraphicFramePr>
          <p:xfrm>
            <a:off x="7181850" y="3886200"/>
            <a:ext cx="2095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6" name="Equation" r:id="rId39" imgW="139680" imgH="228600" progId="Equation.DSMT4">
                    <p:embed/>
                  </p:oleObj>
                </mc:Choice>
                <mc:Fallback>
                  <p:oleObj name="Equation" r:id="rId39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7181850" y="3886200"/>
                          <a:ext cx="2095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" name="组合 129"/>
          <p:cNvGrpSpPr/>
          <p:nvPr/>
        </p:nvGrpSpPr>
        <p:grpSpPr>
          <a:xfrm>
            <a:off x="6324600" y="4191000"/>
            <a:ext cx="2438400" cy="609600"/>
            <a:chOff x="6324600" y="4191000"/>
            <a:chExt cx="2438400" cy="609600"/>
          </a:xfrm>
        </p:grpSpPr>
        <p:sp>
          <p:nvSpPr>
            <p:cNvPr id="64" name="矩形 63"/>
            <p:cNvSpPr/>
            <p:nvPr/>
          </p:nvSpPr>
          <p:spPr bwMode="auto">
            <a:xfrm>
              <a:off x="6324600" y="42672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6934200" y="4267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7543800" y="4267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153400" y="4267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68" name="对象 67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855109"/>
                </p:ext>
              </p:extLst>
            </p:nvPr>
          </p:nvGraphicFramePr>
          <p:xfrm>
            <a:off x="6553200" y="41910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7" name="Equation" r:id="rId41" imgW="152280" imgH="228600" progId="Equation.DSMT4">
                    <p:embed/>
                  </p:oleObj>
                </mc:Choice>
                <mc:Fallback>
                  <p:oleObj name="Equation" r:id="rId41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53200" y="41910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828195"/>
                </p:ext>
              </p:extLst>
            </p:nvPr>
          </p:nvGraphicFramePr>
          <p:xfrm>
            <a:off x="7153275" y="4191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8" name="Equation" r:id="rId42" imgW="164880" imgH="228600" progId="Equation.DSMT4">
                    <p:embed/>
                  </p:oleObj>
                </mc:Choice>
                <mc:Fallback>
                  <p:oleObj name="Equation" r:id="rId4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53275" y="4191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2520229"/>
                </p:ext>
              </p:extLst>
            </p:nvPr>
          </p:nvGraphicFramePr>
          <p:xfrm>
            <a:off x="7772400" y="4191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9" name="Equation" r:id="rId43" imgW="164880" imgH="228600" progId="Equation.DSMT4">
                    <p:embed/>
                  </p:oleObj>
                </mc:Choice>
                <mc:Fallback>
                  <p:oleObj name="Equation" r:id="rId4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72400" y="4191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3936495"/>
                </p:ext>
              </p:extLst>
            </p:nvPr>
          </p:nvGraphicFramePr>
          <p:xfrm>
            <a:off x="8305800" y="4191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0" name="Equation" r:id="rId44" imgW="164880" imgH="228600" progId="Equation.DSMT4">
                    <p:embed/>
                  </p:oleObj>
                </mc:Choice>
                <mc:Fallback>
                  <p:oleObj name="Equation" r:id="rId4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05800" y="4191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" name="组合 71"/>
            <p:cNvGrpSpPr/>
            <p:nvPr/>
          </p:nvGrpSpPr>
          <p:grpSpPr>
            <a:xfrm>
              <a:off x="6324600" y="4419600"/>
              <a:ext cx="1828800" cy="381000"/>
              <a:chOff x="6172200" y="3429000"/>
              <a:chExt cx="1828800" cy="381000"/>
            </a:xfrm>
          </p:grpSpPr>
          <p:sp>
            <p:nvSpPr>
              <p:cNvPr id="73" name="矩形 72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74" name="直接连接符 73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76" name="对象 75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496970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41" name="Equation" r:id="rId45" imgW="152280" imgH="228600" progId="Equation.DSMT4">
                      <p:embed/>
                    </p:oleObj>
                  </mc:Choice>
                  <mc:Fallback>
                    <p:oleObj name="Equation" r:id="rId45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对象 76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851623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42" name="Equation" r:id="rId46" imgW="152280" imgH="228600" progId="Equation.DSMT4">
                      <p:embed/>
                    </p:oleObj>
                  </mc:Choice>
                  <mc:Fallback>
                    <p:oleObj name="Equation" r:id="rId46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对象 77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228451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43" name="Equation" r:id="rId47" imgW="139680" imgH="228600" progId="Equation.DSMT4">
                      <p:embed/>
                    </p:oleObj>
                  </mc:Choice>
                  <mc:Fallback>
                    <p:oleObj name="Equation" r:id="rId47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1" name="组合 130"/>
          <p:cNvGrpSpPr/>
          <p:nvPr/>
        </p:nvGrpSpPr>
        <p:grpSpPr>
          <a:xfrm>
            <a:off x="5486400" y="4800600"/>
            <a:ext cx="2438400" cy="609600"/>
            <a:chOff x="5486400" y="4800600"/>
            <a:chExt cx="2438400" cy="609600"/>
          </a:xfrm>
        </p:grpSpPr>
        <p:sp>
          <p:nvSpPr>
            <p:cNvPr id="80" name="矩形 79"/>
            <p:cNvSpPr/>
            <p:nvPr/>
          </p:nvSpPr>
          <p:spPr bwMode="auto">
            <a:xfrm>
              <a:off x="5486400" y="48768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6096000" y="4876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6705600" y="4876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315200" y="4876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84" name="对象 83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689414"/>
                </p:ext>
              </p:extLst>
            </p:nvPr>
          </p:nvGraphicFramePr>
          <p:xfrm>
            <a:off x="5715000" y="48006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4" name="Equation" r:id="rId48" imgW="152280" imgH="228600" progId="Equation.DSMT4">
                    <p:embed/>
                  </p:oleObj>
                </mc:Choice>
                <mc:Fallback>
                  <p:oleObj name="Equation" r:id="rId48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15000" y="48006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8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5971318"/>
                </p:ext>
              </p:extLst>
            </p:nvPr>
          </p:nvGraphicFramePr>
          <p:xfrm>
            <a:off x="6315075" y="48006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5" name="Equation" r:id="rId49" imgW="164880" imgH="228600" progId="Equation.DSMT4">
                    <p:embed/>
                  </p:oleObj>
                </mc:Choice>
                <mc:Fallback>
                  <p:oleObj name="Equation" r:id="rId4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15075" y="48006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784073"/>
                </p:ext>
              </p:extLst>
            </p:nvPr>
          </p:nvGraphicFramePr>
          <p:xfrm>
            <a:off x="6934200" y="48006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6" name="Equation" r:id="rId50" imgW="164880" imgH="228600" progId="Equation.DSMT4">
                    <p:embed/>
                  </p:oleObj>
                </mc:Choice>
                <mc:Fallback>
                  <p:oleObj name="Equation" r:id="rId50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34200" y="48006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79013"/>
                </p:ext>
              </p:extLst>
            </p:nvPr>
          </p:nvGraphicFramePr>
          <p:xfrm>
            <a:off x="7467600" y="48006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7" name="Equation" r:id="rId51" imgW="164880" imgH="228600" progId="Equation.DSMT4">
                    <p:embed/>
                  </p:oleObj>
                </mc:Choice>
                <mc:Fallback>
                  <p:oleObj name="Equation" r:id="rId5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67600" y="48006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8" name="组合 87"/>
            <p:cNvGrpSpPr/>
            <p:nvPr/>
          </p:nvGrpSpPr>
          <p:grpSpPr>
            <a:xfrm>
              <a:off x="6096000" y="5029200"/>
              <a:ext cx="1828800" cy="381000"/>
              <a:chOff x="6172200" y="3429000"/>
              <a:chExt cx="1828800" cy="381000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90" name="直接连接符 89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92" name="对象 91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496970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48" name="Equation" r:id="rId52" imgW="152280" imgH="228600" progId="Equation.DSMT4">
                      <p:embed/>
                    </p:oleObj>
                  </mc:Choice>
                  <mc:Fallback>
                    <p:oleObj name="Equation" r:id="rId52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" name="对象 92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851623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49" name="Equation" r:id="rId53" imgW="152280" imgH="228600" progId="Equation.DSMT4">
                      <p:embed/>
                    </p:oleObj>
                  </mc:Choice>
                  <mc:Fallback>
                    <p:oleObj name="Equation" r:id="rId5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228451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50" name="Equation" r:id="rId54" imgW="139680" imgH="228600" progId="Equation.DSMT4">
                      <p:embed/>
                    </p:oleObj>
                  </mc:Choice>
                  <mc:Fallback>
                    <p:oleObj name="Equation" r:id="rId54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2" name="组合 131"/>
          <p:cNvGrpSpPr/>
          <p:nvPr/>
        </p:nvGrpSpPr>
        <p:grpSpPr>
          <a:xfrm>
            <a:off x="4724400" y="5410200"/>
            <a:ext cx="3048000" cy="609600"/>
            <a:chOff x="4724400" y="5410200"/>
            <a:chExt cx="3048000" cy="609600"/>
          </a:xfrm>
        </p:grpSpPr>
        <p:sp>
          <p:nvSpPr>
            <p:cNvPr id="96" name="矩形 95"/>
            <p:cNvSpPr/>
            <p:nvPr/>
          </p:nvSpPr>
          <p:spPr bwMode="auto">
            <a:xfrm>
              <a:off x="4724400" y="54864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5334000" y="5486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5943600" y="5486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6553200" y="5486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00" name="对象 99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8807609"/>
                </p:ext>
              </p:extLst>
            </p:nvPr>
          </p:nvGraphicFramePr>
          <p:xfrm>
            <a:off x="4953000" y="5410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1" name="Equation" r:id="rId55" imgW="152280" imgH="228600" progId="Equation.DSMT4">
                    <p:embed/>
                  </p:oleObj>
                </mc:Choice>
                <mc:Fallback>
                  <p:oleObj name="Equation" r:id="rId55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53000" y="5410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对象 100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649866"/>
                </p:ext>
              </p:extLst>
            </p:nvPr>
          </p:nvGraphicFramePr>
          <p:xfrm>
            <a:off x="5553075" y="5410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2" name="Equation" r:id="rId56" imgW="164880" imgH="228600" progId="Equation.DSMT4">
                    <p:embed/>
                  </p:oleObj>
                </mc:Choice>
                <mc:Fallback>
                  <p:oleObj name="Equation" r:id="rId5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53075" y="5410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101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4156659"/>
                </p:ext>
              </p:extLst>
            </p:nvPr>
          </p:nvGraphicFramePr>
          <p:xfrm>
            <a:off x="6172200" y="5410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3" name="Equation" r:id="rId57" imgW="164880" imgH="228600" progId="Equation.DSMT4">
                    <p:embed/>
                  </p:oleObj>
                </mc:Choice>
                <mc:Fallback>
                  <p:oleObj name="Equation" r:id="rId5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72200" y="5410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013542"/>
                </p:ext>
              </p:extLst>
            </p:nvPr>
          </p:nvGraphicFramePr>
          <p:xfrm>
            <a:off x="6705600" y="5410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4" name="Equation" r:id="rId58" imgW="164880" imgH="228600" progId="Equation.DSMT4">
                    <p:embed/>
                  </p:oleObj>
                </mc:Choice>
                <mc:Fallback>
                  <p:oleObj name="Equation" r:id="rId5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05600" y="5410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" name="组合 103"/>
            <p:cNvGrpSpPr/>
            <p:nvPr/>
          </p:nvGrpSpPr>
          <p:grpSpPr>
            <a:xfrm>
              <a:off x="5943600" y="5638800"/>
              <a:ext cx="1828800" cy="381000"/>
              <a:chOff x="6172200" y="3429000"/>
              <a:chExt cx="1828800" cy="38100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106" name="直接连接符 105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直接连接符 106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496970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55" name="Equation" r:id="rId59" imgW="152280" imgH="228600" progId="Equation.DSMT4">
                      <p:embed/>
                    </p:oleObj>
                  </mc:Choice>
                  <mc:Fallback>
                    <p:oleObj name="Equation" r:id="rId59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对象 108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851623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56" name="Equation" r:id="rId60" imgW="152280" imgH="228600" progId="Equation.DSMT4">
                      <p:embed/>
                    </p:oleObj>
                  </mc:Choice>
                  <mc:Fallback>
                    <p:oleObj name="Equation" r:id="rId60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对象 109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228451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57" name="Equation" r:id="rId61" imgW="139680" imgH="228600" progId="Equation.DSMT4">
                      <p:embed/>
                    </p:oleObj>
                  </mc:Choice>
                  <mc:Fallback>
                    <p:oleObj name="Equation" r:id="rId61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3" name="组合 132"/>
          <p:cNvGrpSpPr/>
          <p:nvPr/>
        </p:nvGrpSpPr>
        <p:grpSpPr>
          <a:xfrm>
            <a:off x="4876800" y="6019800"/>
            <a:ext cx="3657600" cy="609600"/>
            <a:chOff x="4876800" y="6019800"/>
            <a:chExt cx="3657600" cy="609600"/>
          </a:xfrm>
        </p:grpSpPr>
        <p:sp>
          <p:nvSpPr>
            <p:cNvPr id="111" name="矩形 110"/>
            <p:cNvSpPr/>
            <p:nvPr/>
          </p:nvSpPr>
          <p:spPr bwMode="auto">
            <a:xfrm>
              <a:off x="4876800" y="60960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5486400" y="60960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6096000" y="60960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6705600" y="60960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15" name="对象 11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824886"/>
                </p:ext>
              </p:extLst>
            </p:nvPr>
          </p:nvGraphicFramePr>
          <p:xfrm>
            <a:off x="5105400" y="60198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8" name="Equation" r:id="rId62" imgW="152280" imgH="228600" progId="Equation.DSMT4">
                    <p:embed/>
                  </p:oleObj>
                </mc:Choice>
                <mc:Fallback>
                  <p:oleObj name="Equation" r:id="rId62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05400" y="60198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7593062"/>
                </p:ext>
              </p:extLst>
            </p:nvPr>
          </p:nvGraphicFramePr>
          <p:xfrm>
            <a:off x="5705475" y="6019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9" name="Equation" r:id="rId63" imgW="164880" imgH="228600" progId="Equation.DSMT4">
                    <p:embed/>
                  </p:oleObj>
                </mc:Choice>
                <mc:Fallback>
                  <p:oleObj name="Equation" r:id="rId6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05475" y="6019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675189"/>
                </p:ext>
              </p:extLst>
            </p:nvPr>
          </p:nvGraphicFramePr>
          <p:xfrm>
            <a:off x="6324600" y="6019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0" name="Equation" r:id="rId64" imgW="164880" imgH="228600" progId="Equation.DSMT4">
                    <p:embed/>
                  </p:oleObj>
                </mc:Choice>
                <mc:Fallback>
                  <p:oleObj name="Equation" r:id="rId6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24600" y="6019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6117994"/>
                </p:ext>
              </p:extLst>
            </p:nvPr>
          </p:nvGraphicFramePr>
          <p:xfrm>
            <a:off x="6858000" y="6019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1" name="Equation" r:id="rId65" imgW="164880" imgH="228600" progId="Equation.DSMT4">
                    <p:embed/>
                  </p:oleObj>
                </mc:Choice>
                <mc:Fallback>
                  <p:oleObj name="Equation" r:id="rId6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58000" y="6019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9" name="组合 118"/>
            <p:cNvGrpSpPr/>
            <p:nvPr/>
          </p:nvGrpSpPr>
          <p:grpSpPr>
            <a:xfrm>
              <a:off x="6705600" y="6248400"/>
              <a:ext cx="1828800" cy="381000"/>
              <a:chOff x="6172200" y="3429000"/>
              <a:chExt cx="1828800" cy="381000"/>
            </a:xfrm>
          </p:grpSpPr>
          <p:sp>
            <p:nvSpPr>
              <p:cNvPr id="120" name="矩形 119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121" name="直接连接符 120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直接连接符 121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123" name="对象 122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8650145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62" name="Equation" r:id="rId66" imgW="152280" imgH="228600" progId="Equation.DSMT4">
                      <p:embed/>
                    </p:oleObj>
                  </mc:Choice>
                  <mc:Fallback>
                    <p:oleObj name="Equation" r:id="rId66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对象 123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9352017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63" name="Equation" r:id="rId67" imgW="152280" imgH="228600" progId="Equation.DSMT4">
                      <p:embed/>
                    </p:oleObj>
                  </mc:Choice>
                  <mc:Fallback>
                    <p:oleObj name="Equation" r:id="rId67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对象 124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62009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64" name="Equation" r:id="rId68" imgW="139680" imgH="228600" progId="Equation.DSMT4">
                      <p:embed/>
                    </p:oleObj>
                  </mc:Choice>
                  <mc:Fallback>
                    <p:oleObj name="Equation" r:id="rId68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95400" y="1447800"/>
                <a:ext cx="5006948" cy="952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=1,…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5006948" cy="9521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3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030166-0A45-4FAF-B3E1-53CA1683D8D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6.21 </a:t>
            </a:r>
            <a:r>
              <a:rPr lang="zh-CN" altLang="en-US" kern="0" dirty="0">
                <a:latin typeface="MSTT31c62400" charset="0"/>
              </a:rPr>
              <a:t>向量卷积性质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40C701E-B3CC-4F56-8A7C-15B33E5B1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假设向量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分别</a:t>
                </a:r>
                <a:r>
                  <a:rPr lang="zh-CN" altLang="en-US" sz="2200" b="0" kern="0" dirty="0" smtClean="0"/>
                  <a:t>是多项式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的系数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40C701E-B3CC-4F56-8A7C-15B33E5B1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71" b="-3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37ADBFB7-E934-49F4-BE9B-574A60FD3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2362200"/>
                <a:ext cx="8534400" cy="3124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则</a:t>
                </a:r>
                <a:r>
                  <a:rPr lang="en-US" altLang="zh-CN" sz="2200" b="0" kern="0" dirty="0"/>
                  <a:t>c=</a:t>
                </a:r>
                <a:r>
                  <a:rPr lang="en-US" altLang="zh-CN" sz="20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*b</a:t>
                </a:r>
                <a:r>
                  <a:rPr lang="zh-CN" altLang="en-US" sz="2200" b="0" kern="0" dirty="0"/>
                  <a:t>是多项式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系数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性质：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kern="0" dirty="0"/>
                  <a:t>对称性：</a:t>
                </a:r>
                <a:r>
                  <a:rPr lang="en-US" altLang="zh-CN" sz="18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b="0" kern="0" dirty="0"/>
                  <a:t>结合律：</a:t>
                </a:r>
                <a:r>
                  <a:rPr lang="en-US" altLang="zh-CN" sz="1800" kern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b="0" kern="0" dirty="0"/>
                  <a:t>=0</a:t>
                </a:r>
                <a:r>
                  <a:rPr lang="zh-CN" altLang="en-US" sz="1800" b="0" kern="0" dirty="0"/>
                  <a:t>，</a:t>
                </a:r>
                <a:r>
                  <a:rPr lang="zh-CN" altLang="en-US" sz="1800" b="0" kern="0" dirty="0" smtClean="0"/>
                  <a:t>则 </a:t>
                </a:r>
                <a:r>
                  <a:rPr lang="en-US" altLang="zh-CN" sz="1800" b="0" i="1" kern="0" dirty="0" smtClean="0"/>
                  <a:t>a</a:t>
                </a:r>
                <a:r>
                  <a:rPr lang="en-US" altLang="zh-CN" sz="1800" b="0" kern="0" dirty="0" smtClean="0"/>
                  <a:t>=</a:t>
                </a:r>
                <a:r>
                  <a:rPr lang="en-US" altLang="zh-CN" sz="1800" kern="0" dirty="0" smtClean="0"/>
                  <a:t>0</a:t>
                </a:r>
                <a:r>
                  <a:rPr lang="zh-CN" altLang="en-US" sz="1800" kern="0" dirty="0"/>
                  <a:t>，</a:t>
                </a:r>
                <a:r>
                  <a:rPr lang="zh-CN" altLang="en-US" sz="1800" kern="0" dirty="0" smtClean="0"/>
                  <a:t>或者 </a:t>
                </a:r>
                <a:r>
                  <a:rPr lang="en-US" altLang="zh-CN" sz="1800" kern="0" dirty="0" smtClean="0"/>
                  <a:t>b=0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ADBFB7-E934-49F4-BE9B-574A60FD3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62200"/>
                <a:ext cx="8534400" cy="3124200"/>
              </a:xfrm>
              <a:prstGeom prst="rect">
                <a:avLst/>
              </a:prstGeom>
              <a:blipFill rotWithShape="0">
                <a:blip r:embed="rId3"/>
                <a:stretch>
                  <a:fillRect l="-71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19200" y="3124200"/>
                <a:ext cx="7162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24200"/>
                <a:ext cx="71628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19200" y="1676400"/>
                <a:ext cx="54262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76400"/>
                <a:ext cx="5426294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2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2659B79-8130-4FB7-A331-06A28F662F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6.22 </a:t>
            </a:r>
            <a:r>
              <a:rPr lang="zh-CN" altLang="en-US" kern="0" dirty="0">
                <a:latin typeface="MSTT31c62400" charset="0"/>
              </a:rPr>
              <a:t>向量和</a:t>
            </a:r>
            <a:r>
              <a:rPr lang="en-US" altLang="zh-CN" kern="0" dirty="0">
                <a:latin typeface="MSTT31c62400" charset="0"/>
              </a:rPr>
              <a:t>Toeplitz</a:t>
            </a:r>
            <a:r>
              <a:rPr lang="zh-CN" altLang="en-US" kern="0" dirty="0">
                <a:latin typeface="MSTT31c62400" charset="0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8810343-6412-4FD1-8E33-01009D320D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1600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如果固定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是一个线性函数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如果固定</a:t>
                </a:r>
                <a:r>
                  <a:rPr lang="en-US" altLang="zh-CN" sz="2200" b="0" kern="0" dirty="0"/>
                  <a:t>b,</a:t>
                </a:r>
                <a:r>
                  <a:rPr lang="zh-CN" altLang="en-US" sz="2200" b="0" kern="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是一个线性函数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例子：</a:t>
                </a:r>
                <a:r>
                  <a:rPr lang="en-US" altLang="zh-CN" sz="2200" b="0" kern="0" dirty="0"/>
                  <a:t>4</a:t>
                </a:r>
                <a:r>
                  <a:rPr lang="zh-CN" altLang="en-US" sz="2200" b="0" kern="0" dirty="0"/>
                  <a:t>维向量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/>
                  <a:t>和</a:t>
                </a:r>
                <a:r>
                  <a:rPr lang="en-US" altLang="zh-CN" sz="2200" b="0" kern="0" dirty="0"/>
                  <a:t>3</a:t>
                </a:r>
                <a:r>
                  <a:rPr lang="zh-CN" altLang="en-US" sz="2200" b="0" kern="0" dirty="0"/>
                  <a:t>维向量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，则</a:t>
                </a:r>
                <a:r>
                  <a:rPr lang="en-US" altLang="zh-CN" sz="2200" b="0" kern="0" dirty="0"/>
                  <a:t>c= 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*b</a:t>
                </a:r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810343-6412-4FD1-8E33-01009D32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1600200"/>
              </a:xfrm>
              <a:prstGeom prst="rect">
                <a:avLst/>
              </a:prstGeom>
              <a:blipFill rotWithShape="0">
                <a:blip r:embed="rId4"/>
                <a:stretch>
                  <a:fillRect l="-71" t="-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0F6CF50-4404-4EC8-90A3-26BA98939D12}"/>
              </a:ext>
            </a:extLst>
          </p:cNvPr>
          <p:cNvSpPr txBox="1">
            <a:spLocks/>
          </p:cNvSpPr>
          <p:nvPr/>
        </p:nvSpPr>
        <p:spPr>
          <a:xfrm>
            <a:off x="228600" y="47244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上述的矩阵向量乘积中的矩阵被称为</a:t>
            </a:r>
            <a:r>
              <a:rPr lang="en-US" altLang="zh-CN" sz="2200" b="0" kern="0" dirty="0"/>
              <a:t>Toeplitz</a:t>
            </a:r>
            <a:r>
              <a:rPr lang="zh-CN" altLang="en-US" sz="2200" b="0" kern="0" dirty="0"/>
              <a:t>矩阵</a:t>
            </a:r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2667000"/>
                <a:ext cx="7010400" cy="1749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7000"/>
                <a:ext cx="7010400" cy="17497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E81724F-6CCD-4CE7-8D5D-B46AE94E57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6.23 </a:t>
            </a:r>
            <a:r>
              <a:rPr lang="en-US" altLang="zh-CN" kern="0" dirty="0" err="1">
                <a:latin typeface="MSTT31c62400" charset="0"/>
              </a:rPr>
              <a:t>Vandermonde</a:t>
            </a:r>
            <a:r>
              <a:rPr lang="zh-CN" altLang="en-US" kern="0" dirty="0">
                <a:latin typeface="MSTT31c62400" charset="0"/>
              </a:rPr>
              <a:t>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F0001A-89BC-4745-B443-C4258F87F236}"/>
              </a:ext>
            </a:extLst>
          </p:cNvPr>
          <p:cNvSpPr txBox="1">
            <a:spLocks/>
          </p:cNvSpPr>
          <p:nvPr/>
        </p:nvSpPr>
        <p:spPr>
          <a:xfrm>
            <a:off x="228600" y="10668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7A046715-0147-43B2-AC88-491FDA23B3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 smtClean="0"/>
                  <a:t>其度</a:t>
                </a:r>
                <a:r>
                  <a:rPr lang="zh-CN" altLang="en-US" sz="2200" b="0" kern="0" dirty="0"/>
                  <a:t>为</a:t>
                </a:r>
                <a:r>
                  <a:rPr lang="en-US" altLang="zh-CN" sz="2200" b="0" kern="0" dirty="0"/>
                  <a:t>n-1,</a:t>
                </a:r>
                <a:r>
                  <a:rPr lang="zh-CN" altLang="en-US" sz="2200" b="0" kern="0" dirty="0"/>
                  <a:t>系数为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A046715-0147-43B2-AC88-491FDA23B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534400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CED750A4-596B-4E4E-835D-B96C9D8A4F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23622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在</a:t>
                </a:r>
                <a:r>
                  <a:rPr lang="en-US" altLang="zh-CN" sz="2200" b="0" kern="0" dirty="0"/>
                  <a:t>m</a:t>
                </a:r>
                <a:r>
                  <a:rPr lang="zh-CN" altLang="en-US" sz="2200" b="0" kern="0" dirty="0"/>
                  <a:t>个点中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b="0" kern="0" dirty="0"/>
                  <a:t>的值为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ED750A4-596B-4E4E-835D-B96C9D8A4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62200"/>
                <a:ext cx="8534400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33791810-5A52-4138-8708-48CF18E3763A}"/>
              </a:ext>
            </a:extLst>
          </p:cNvPr>
          <p:cNvSpPr txBox="1">
            <a:spLocks/>
          </p:cNvSpPr>
          <p:nvPr/>
        </p:nvSpPr>
        <p:spPr>
          <a:xfrm>
            <a:off x="381000" y="4728634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矩阵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被称为</a:t>
            </a:r>
            <a:r>
              <a:rPr lang="en-US" altLang="zh-CN" sz="2000" kern="0" dirty="0" err="1">
                <a:latin typeface="MSTT31c62400" charset="0"/>
              </a:rPr>
              <a:t>Vandermonde</a:t>
            </a:r>
            <a:r>
              <a:rPr lang="zh-CN" altLang="en-US" sz="2000" kern="0" dirty="0">
                <a:latin typeface="MSTT31c62400" charset="0"/>
              </a:rPr>
              <a:t>矩阵</a:t>
            </a:r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57400" y="1828800"/>
                <a:ext cx="473681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28800"/>
                <a:ext cx="4736810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57400" y="2971800"/>
                <a:ext cx="4324004" cy="1273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71800"/>
                <a:ext cx="4324004" cy="1273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8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879AE39-62EA-48E1-B223-D4C66752316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6.24 </a:t>
            </a:r>
            <a:r>
              <a:rPr lang="zh-CN" altLang="en-US" kern="0" dirty="0">
                <a:latin typeface="MSTT31c62400" charset="0"/>
              </a:rPr>
              <a:t>离散傅里叶变换</a:t>
            </a:r>
            <a:r>
              <a:rPr lang="en-US" altLang="zh-CN" kern="0" dirty="0">
                <a:latin typeface="MSTT31c62400" charset="0"/>
              </a:rPr>
              <a:t>(DFT)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FE0E2F1-9589-4BAA-B9A1-B7A7D1536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66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/>
                  <a:t>DFT</a:t>
                </a:r>
                <a:r>
                  <a:rPr lang="zh-CN" altLang="en-US" sz="2200" b="0" kern="0" dirty="0"/>
                  <a:t>将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维复向量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映射为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维复向量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E0E2F1-9589-4BAA-B9A1-B7A7D153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8534400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DBDE26DD-ACEA-4D55-8E22-69A857AA25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4648200"/>
                <a:ext cx="8534400" cy="10668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r>
                  <a:rPr lang="en-US" altLang="zh-CN" sz="2200" b="0" kern="0" dirty="0"/>
                  <a:t>DFT</a:t>
                </a:r>
                <a:r>
                  <a:rPr lang="zh-CN" altLang="en-US" sz="2200" b="0" kern="0" dirty="0"/>
                  <a:t>矩阵</a:t>
                </a:r>
                <a:r>
                  <a:rPr lang="en-US" altLang="zh-CN" sz="2200" b="0" kern="0" dirty="0"/>
                  <a:t>W</a:t>
                </a:r>
                <a:r>
                  <a:rPr lang="zh-CN" altLang="en-US" sz="2200" b="0" kern="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b="0" kern="0" dirty="0"/>
                  <a:t>行第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200" b="0" kern="0" dirty="0"/>
                  <a:t>列的元素为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DE26DD-ACEA-4D55-8E22-69A857AA2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48200"/>
                <a:ext cx="8534400" cy="1066800"/>
              </a:xfrm>
              <a:prstGeom prst="rect">
                <a:avLst/>
              </a:prstGeom>
              <a:blipFill rotWithShape="0">
                <a:blip r:embed="rId6"/>
                <a:stretch>
                  <a:fillRect l="-71" t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90600" y="2667000"/>
                <a:ext cx="6858000" cy="1703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−1)(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67000"/>
                <a:ext cx="6858000" cy="1703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56918" y="5401116"/>
                <a:ext cx="4854791" cy="11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𝓁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−1)(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2000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918" y="5401116"/>
                <a:ext cx="4854791" cy="11830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52600" y="1371600"/>
                <a:ext cx="5263429" cy="129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−1)(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2200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371600"/>
                <a:ext cx="5263429" cy="12918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3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686277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对称矩阵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称为</a:t>
                </a:r>
                <a:r>
                  <a:rPr lang="zh-CN" altLang="en-US" sz="2200" b="1" dirty="0">
                    <a:ea typeface="微软雅黑" pitchFamily="34" charset="-122"/>
                  </a:rPr>
                  <a:t>半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正定矩阵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，满足以下条件：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6862776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311" t="-27273" r="-1778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4191000"/>
                <a:ext cx="6934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注：</a:t>
                </a:r>
                <a:r>
                  <a:rPr lang="zh-CN" altLang="en-US" sz="2200" dirty="0">
                    <a:ea typeface="微软雅黑" pitchFamily="34" charset="-122"/>
                  </a:rPr>
                  <a:t>如果对称矩阵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是函数：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91000"/>
                <a:ext cx="69342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287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6.25</a:t>
            </a:r>
            <a:r>
              <a:rPr lang="en-US" altLang="zh-CN" kern="0" dirty="0" smtClean="0"/>
              <a:t> </a:t>
            </a:r>
            <a:r>
              <a:rPr lang="zh-CN" altLang="en-US" kern="0" dirty="0"/>
              <a:t>半</a:t>
            </a:r>
            <a:r>
              <a:rPr lang="zh-CN" altLang="en-US" kern="0" dirty="0" smtClean="0"/>
              <a:t>正定矩阵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2324943"/>
                <a:ext cx="65806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对称矩阵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正定矩阵，</a:t>
                </a:r>
                <a:r>
                  <a:rPr lang="zh-CN" altLang="en-US" sz="2200" dirty="0" smtClean="0">
                    <a:ea typeface="微软雅黑" pitchFamily="34" charset="-122"/>
                  </a:rPr>
                  <a:t>满足以下条件：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324943"/>
                <a:ext cx="6580648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2410" t="-25000" r="-1854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914400" y="3505199"/>
            <a:ext cx="38523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/>
              <a:t>这是</a:t>
            </a:r>
            <a:r>
              <a:rPr lang="zh-CN" altLang="en-US" sz="2200" dirty="0"/>
              <a:t>半正定矩阵的一个</a:t>
            </a:r>
            <a:r>
              <a:rPr lang="zh-CN" altLang="en-US" sz="2200" dirty="0" smtClean="0"/>
              <a:t>子集。</a:t>
            </a:r>
            <a:endParaRPr lang="zh-CN" altLang="en-US" sz="2200" dirty="0"/>
          </a:p>
        </p:txBody>
      </p:sp>
      <p:sp>
        <p:nvSpPr>
          <p:cNvPr id="12" name="矩形 11"/>
          <p:cNvSpPr/>
          <p:nvPr/>
        </p:nvSpPr>
        <p:spPr>
          <a:xfrm>
            <a:off x="914400" y="5841613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这叫做</a:t>
            </a:r>
            <a:r>
              <a:rPr lang="zh-CN" altLang="en-US" sz="2200" b="1" dirty="0" smtClean="0"/>
              <a:t>二次型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43200" y="1600200"/>
                <a:ext cx="276146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600200"/>
                <a:ext cx="2761462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90800" y="2841064"/>
                <a:ext cx="259231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41064"/>
                <a:ext cx="2592313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90600" y="4727029"/>
                <a:ext cx="6477000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727029"/>
                <a:ext cx="6477000" cy="87985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3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9" grpId="0"/>
      <p:bldP spid="12" grpId="0"/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4191000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为半正定矩阵，但不是正定矩阵：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91000"/>
                <a:ext cx="75438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02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6.27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半正定矩阵例子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3039548"/>
                <a:ext cx="431810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为正定矩阵：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039548"/>
                <a:ext cx="4318105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3672" t="-27273" r="-3107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81000" y="5388363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不是半正定矩阵：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388363"/>
                <a:ext cx="7543800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2102"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85878" y="1121855"/>
                <a:ext cx="1735475" cy="708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78" y="1121855"/>
                <a:ext cx="1735475" cy="70820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47634" y="2077669"/>
                <a:ext cx="8166205" cy="466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=9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34" y="2077669"/>
                <a:ext cx="8166205" cy="466666"/>
              </a:xfrm>
              <a:prstGeom prst="rect">
                <a:avLst/>
              </a:prstGeom>
              <a:blipFill rotWithShape="0">
                <a:blip r:embed="rId1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957458" y="3535461"/>
                <a:ext cx="259231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458" y="3535461"/>
                <a:ext cx="2592313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81814" y="4650641"/>
                <a:ext cx="5943600" cy="6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14" y="4650641"/>
                <a:ext cx="5943600" cy="60555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62200" y="5859089"/>
                <a:ext cx="2628027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&lt;0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59089"/>
                <a:ext cx="2628027" cy="60555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7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13" grpId="0" build="p"/>
      <p:bldP spid="14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4435945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每个半正定矩阵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都有非</a:t>
                </a:r>
                <a:r>
                  <a:rPr lang="zh-CN" altLang="en-US" sz="2200" dirty="0" smtClean="0">
                    <a:ea typeface="微软雅黑" pitchFamily="34" charset="-122"/>
                  </a:rPr>
                  <a:t>负的对角元素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435945"/>
                <a:ext cx="75438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02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6.28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正定矩阵性质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1219200"/>
                <a:ext cx="33482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正定矩阵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都是非</a:t>
                </a:r>
                <a:r>
                  <a:rPr lang="zh-CN" altLang="en-US" sz="2200" dirty="0" smtClean="0">
                    <a:ea typeface="微软雅黑" pitchFamily="34" charset="-122"/>
                  </a:rPr>
                  <a:t>奇异的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334822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4736" t="-25000" r="-4189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19068" y="2416563"/>
            <a:ext cx="34419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/>
              <a:t>(</a:t>
            </a:r>
            <a:r>
              <a:rPr lang="zh-CN" altLang="en-US" sz="2200" dirty="0" smtClean="0"/>
              <a:t>最后一步由正定性得到的</a:t>
            </a:r>
            <a:r>
              <a:rPr lang="en-US" altLang="zh-CN" sz="2200" dirty="0" smtClean="0"/>
              <a:t>)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81000" y="3130214"/>
                <a:ext cx="363035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正定矩阵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正的对角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元素</a:t>
                </a:r>
                <a:endParaRPr lang="zh-CN" altLang="en-US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130214"/>
                <a:ext cx="3630353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4370" t="-25000" r="-386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29867" y="1738623"/>
                <a:ext cx="55006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67" y="1738623"/>
                <a:ext cx="550067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969307" y="3706259"/>
                <a:ext cx="2367186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307" y="3706259"/>
                <a:ext cx="2367186" cy="4818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69307" y="5259813"/>
                <a:ext cx="2367186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307" y="5259813"/>
                <a:ext cx="2367186" cy="4818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86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7" grpId="0"/>
      <p:bldP spid="14" grpId="0" build="p"/>
      <p:bldP spid="2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6.29</a:t>
            </a:r>
            <a:r>
              <a:rPr lang="en-US" altLang="zh-CN" kern="0" dirty="0" smtClean="0"/>
              <a:t> Gram</a:t>
            </a:r>
            <a:r>
              <a:rPr lang="zh-CN" altLang="en-US" kern="0" dirty="0" smtClean="0"/>
              <a:t>矩阵</a:t>
            </a:r>
            <a:r>
              <a:rPr lang="en-US" altLang="zh-CN" kern="0" dirty="0" smtClean="0"/>
              <a:t> 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1219200"/>
                <a:ext cx="24505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Gram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定义：</a:t>
                </a:r>
                <a:endParaRPr lang="zh-CN" altLang="en-US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245054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6983" t="-25000" r="-6234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2439942"/>
            <a:ext cx="402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每个</a:t>
            </a:r>
            <a:r>
              <a:rPr lang="en-US" altLang="zh-CN" sz="2200" dirty="0">
                <a:ea typeface="微软雅黑" pitchFamily="34" charset="-122"/>
              </a:rPr>
              <a:t>Gram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zh-CN" altLang="en-US" sz="2200" dirty="0">
                <a:ea typeface="微软雅黑" pitchFamily="34" charset="-122"/>
              </a:rPr>
              <a:t>都是半正定</a:t>
            </a:r>
            <a:r>
              <a:rPr lang="zh-CN" altLang="en-US" sz="2200" dirty="0" smtClean="0">
                <a:ea typeface="微软雅黑" pitchFamily="34" charset="-122"/>
              </a:rPr>
              <a:t>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14400" y="5145477"/>
                <a:ext cx="4956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/>
                  <a:t>也就是说，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𝐵</m:t>
                    </m:r>
                  </m:oMath>
                </a14:m>
                <a:r>
                  <a:rPr lang="zh-CN" altLang="en-US" sz="2200" dirty="0"/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列向量是线性无关的</a:t>
                </a:r>
                <a:r>
                  <a:rPr lang="zh-CN" altLang="en-US" sz="2200" dirty="0"/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45477"/>
                <a:ext cx="4956357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599" t="-9859" r="-86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3861239"/>
            <a:ext cx="4873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如果</a:t>
            </a:r>
            <a:r>
              <a:rPr lang="en-US" altLang="zh-CN" sz="2200" dirty="0" smtClean="0">
                <a:ea typeface="微软雅黑" pitchFamily="34" charset="-122"/>
              </a:rPr>
              <a:t>Gram</a:t>
            </a:r>
            <a:r>
              <a:rPr lang="zh-CN" altLang="en-US" sz="2200" dirty="0" smtClean="0">
                <a:ea typeface="微软雅黑" pitchFamily="34" charset="-122"/>
              </a:rPr>
              <a:t>矩阵是正定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，则要满足：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91809" y="1687864"/>
                <a:ext cx="14318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9" y="1687864"/>
                <a:ext cx="143186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84547" y="3025101"/>
                <a:ext cx="4893968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547" y="3025101"/>
                <a:ext cx="4893968" cy="466666"/>
              </a:xfrm>
              <a:prstGeom prst="rect">
                <a:avLst/>
              </a:prstGeom>
              <a:blipFill rotWithShape="0">
                <a:blip r:embed="rId9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52600" y="4458754"/>
                <a:ext cx="5464060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458754"/>
                <a:ext cx="5464060" cy="466666"/>
              </a:xfrm>
              <a:prstGeom prst="rect">
                <a:avLst/>
              </a:prstGeom>
              <a:blipFill rotWithShape="0">
                <a:blip r:embed="rId10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3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/>
      <p:bldP spid="9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C52D1020-B96A-49D4-9297-AE7622B66D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6.3 </a:t>
            </a:r>
            <a:r>
              <a:rPr lang="zh-CN" altLang="en-US" kern="0" dirty="0">
                <a:latin typeface="MSTT31c62400" charset="0"/>
              </a:rPr>
              <a:t>分块矩阵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54B2F860-73DE-4DDB-B007-B3497AD10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27" y="875463"/>
            <a:ext cx="86797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分块矩阵的每一个元都是一个矩阵，例如：</a:t>
            </a:r>
            <a:endParaRPr lang="en-US" altLang="zh-CN" sz="2200" dirty="0">
              <a:latin typeface="Calibri" pitchFamily="34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1B1554BA-315E-4BD1-A91D-97133A12E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39788"/>
              </p:ext>
            </p:extLst>
          </p:nvPr>
        </p:nvGraphicFramePr>
        <p:xfrm>
          <a:off x="3352800" y="1487652"/>
          <a:ext cx="14986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6" name="Equation" r:id="rId3" imgW="1498072" imgH="842790" progId="Equation.DSMT4">
                  <p:embed/>
                </p:oleObj>
              </mc:Choice>
              <mc:Fallback>
                <p:oleObj name="Equation" r:id="rId3" imgW="1498072" imgH="8427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487652"/>
                        <a:ext cx="1498600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093F97B-A3E7-4F5A-815D-84EB6B8B5D61}"/>
              </a:ext>
            </a:extLst>
          </p:cNvPr>
          <p:cNvSpPr/>
          <p:nvPr/>
        </p:nvSpPr>
        <p:spPr>
          <a:xfrm>
            <a:off x="354726" y="2667000"/>
            <a:ext cx="635087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其中</a:t>
            </a:r>
            <a:r>
              <a:rPr lang="en-US" altLang="zh-CN" sz="2200" dirty="0">
                <a:latin typeface="Calibri" pitchFamily="34" charset="0"/>
              </a:rPr>
              <a:t>B,C,D,E</a:t>
            </a:r>
            <a:r>
              <a:rPr lang="zh-CN" altLang="en-US" sz="2200" dirty="0">
                <a:latin typeface="Calibri" pitchFamily="34" charset="0"/>
              </a:rPr>
              <a:t>都是矩阵</a:t>
            </a:r>
            <a:r>
              <a:rPr lang="en-US" altLang="zh-CN" sz="2200" dirty="0">
                <a:latin typeface="Calibri" pitchFamily="34" charset="0"/>
              </a:rPr>
              <a:t>(</a:t>
            </a:r>
            <a:r>
              <a:rPr lang="zh-CN" altLang="en-US" sz="2200" dirty="0">
                <a:latin typeface="Calibri" pitchFamily="34" charset="0"/>
              </a:rPr>
              <a:t>被称为矩阵</a:t>
            </a:r>
            <a:r>
              <a:rPr lang="en-US" altLang="zh-CN" sz="2200" dirty="0">
                <a:latin typeface="Calibri" pitchFamily="34" charset="0"/>
              </a:rPr>
              <a:t>A</a:t>
            </a:r>
            <a:r>
              <a:rPr lang="zh-CN" altLang="en-US" sz="2200" dirty="0">
                <a:latin typeface="Calibri" pitchFamily="34" charset="0"/>
              </a:rPr>
              <a:t>的子矩阵</a:t>
            </a:r>
            <a:r>
              <a:rPr lang="en-US" altLang="zh-CN" sz="2200" dirty="0">
                <a:latin typeface="Calibri" pitchFamily="34" charset="0"/>
              </a:rPr>
              <a:t>)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位于同一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行</a:t>
            </a:r>
            <a:r>
              <a:rPr lang="zh-CN" altLang="en-US" sz="2200" dirty="0">
                <a:latin typeface="Calibri" pitchFamily="34" charset="0"/>
              </a:rPr>
              <a:t>的子矩阵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行维度</a:t>
            </a:r>
            <a:r>
              <a:rPr lang="zh-CN" altLang="en-US" sz="2200" dirty="0">
                <a:latin typeface="Calibri" pitchFamily="34" charset="0"/>
              </a:rPr>
              <a:t>必须</a:t>
            </a:r>
            <a:r>
              <a:rPr lang="zh-CN" altLang="en-US" sz="2200" dirty="0" smtClean="0">
                <a:latin typeface="Calibri" pitchFamily="34" charset="0"/>
              </a:rPr>
              <a:t>相等</a:t>
            </a:r>
            <a:endParaRPr lang="en-U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位于同一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列</a:t>
            </a:r>
            <a:r>
              <a:rPr lang="zh-CN" altLang="en-US" sz="2200" dirty="0">
                <a:latin typeface="Calibri" pitchFamily="34" charset="0"/>
              </a:rPr>
              <a:t>的子矩阵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列维度</a:t>
            </a:r>
            <a:r>
              <a:rPr lang="zh-CN" altLang="en-US" sz="2200" dirty="0">
                <a:latin typeface="Calibri" pitchFamily="34" charset="0"/>
              </a:rPr>
              <a:t>必须</a:t>
            </a:r>
            <a:r>
              <a:rPr lang="zh-CN" altLang="en-US" sz="2200" dirty="0" smtClean="0">
                <a:latin typeface="Calibri" pitchFamily="34" charset="0"/>
              </a:rPr>
              <a:t>相等</a:t>
            </a:r>
            <a:endParaRPr lang="en-U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itchFamily="34" charset="0"/>
              </a:rPr>
              <a:t> </a:t>
            </a:r>
            <a:r>
              <a:rPr lang="zh-CN" altLang="en-US" sz="2200" dirty="0">
                <a:latin typeface="Calibri" pitchFamily="34" charset="0"/>
              </a:rPr>
              <a:t>例子：</a:t>
            </a:r>
            <a:endParaRPr lang="en-US" altLang="zh-CN" sz="2200" dirty="0">
              <a:latin typeface="Calibri" pitchFamily="34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B7AD2E57-3D93-410F-8183-01B0BAB89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094699"/>
              </p:ext>
            </p:extLst>
          </p:nvPr>
        </p:nvGraphicFramePr>
        <p:xfrm>
          <a:off x="1066800" y="4804843"/>
          <a:ext cx="131112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7" name="Equation" r:id="rId5" imgW="901440" imgH="253800" progId="Equation.DSMT4">
                  <p:embed/>
                </p:oleObj>
              </mc:Choice>
              <mc:Fallback>
                <p:oleObj name="Equation" r:id="rId5" imgW="90144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xmlns="" id="{974A0863-52DE-47CC-992E-DB4F3AE066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804843"/>
                        <a:ext cx="1311129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98DF223C-4F68-4E49-80EB-CBFCC62DC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64468"/>
              </p:ext>
            </p:extLst>
          </p:nvPr>
        </p:nvGraphicFramePr>
        <p:xfrm>
          <a:off x="2971800" y="4833933"/>
          <a:ext cx="914400" cy="34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8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xmlns="" id="{565DA13A-C2C1-440B-8327-9536D6678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4833933"/>
                        <a:ext cx="914400" cy="340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BDA8B0C3-AB6A-4344-ABE7-CD04EA9CC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28417"/>
              </p:ext>
            </p:extLst>
          </p:nvPr>
        </p:nvGraphicFramePr>
        <p:xfrm>
          <a:off x="4562186" y="4736827"/>
          <a:ext cx="1391227" cy="57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9" name="Equation" r:id="rId9" imgW="965160" imgH="457200" progId="Equation.DSMT4">
                  <p:embed/>
                </p:oleObj>
              </mc:Choice>
              <mc:Fallback>
                <p:oleObj name="Equation" r:id="rId9" imgW="965160" imgH="457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xmlns="" id="{E8FD6938-7947-42A7-B382-4A9F34153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62186" y="4736827"/>
                        <a:ext cx="1391227" cy="57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xmlns="" id="{C1BA80E4-5A5F-4A04-A02B-9D4004410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44488"/>
              </p:ext>
            </p:extLst>
          </p:nvPr>
        </p:nvGraphicFramePr>
        <p:xfrm>
          <a:off x="6400800" y="4724400"/>
          <a:ext cx="685800" cy="60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0" name="Equation" r:id="rId11" imgW="520560" imgH="457200" progId="Equation.DSMT4">
                  <p:embed/>
                </p:oleObj>
              </mc:Choice>
              <mc:Fallback>
                <p:oleObj name="Equation" r:id="rId11" imgW="520560" imgH="457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xmlns="" id="{145F2AF1-4F60-4EBB-869E-7BF269A5F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0800" y="4724400"/>
                        <a:ext cx="685800" cy="60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xmlns="" id="{DBFC811F-EA65-4970-B579-1C78FF297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509585"/>
              </p:ext>
            </p:extLst>
          </p:nvPr>
        </p:nvGraphicFramePr>
        <p:xfrm>
          <a:off x="3124200" y="5486400"/>
          <a:ext cx="1743220" cy="100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1" name="Equation" r:id="rId13" imgW="1231560" imgH="711000" progId="Equation.DSMT4">
                  <p:embed/>
                </p:oleObj>
              </mc:Choice>
              <mc:Fallback>
                <p:oleObj name="Equation" r:id="rId13" imgW="1231560" imgH="711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E04F2A09-6D61-4F2D-9498-F5779DB0C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4200" y="5486400"/>
                        <a:ext cx="1743220" cy="100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1" y="914400"/>
                <a:ext cx="8534400" cy="4167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latin typeface="+mn-ea"/>
                  </a:rPr>
                  <a:t>矩阵范数</a:t>
                </a:r>
                <a:r>
                  <a:rPr lang="en-US" altLang="zh-CN" sz="2200" b="1" dirty="0" smtClean="0">
                    <a:latin typeface="+mn-ea"/>
                  </a:rPr>
                  <a:t>(Matrix norm)</a:t>
                </a:r>
                <a:r>
                  <a:rPr lang="zh-CN" altLang="en-US" sz="2200" dirty="0" smtClean="0">
                    <a:latin typeface="+mn-ea"/>
                  </a:rPr>
                  <a:t>：向量空间中存在一个函数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→</a:t>
                </a:r>
                <a:r>
                  <a:rPr lang="en-US" altLang="zh-CN" sz="2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en-US" altLang="zh-CN" sz="2200" dirty="0" smtClean="0">
                    <a:latin typeface="+mn-ea"/>
                  </a:rPr>
                  <a:t>    </a:t>
                </a:r>
                <a:r>
                  <a:rPr lang="zh-CN" altLang="en-US" sz="2200" dirty="0" smtClean="0">
                    <a:latin typeface="+mn-ea"/>
                  </a:rPr>
                  <a:t>且满足以下条件：</a:t>
                </a:r>
                <a:endParaRPr lang="en-US" altLang="zh-CN" sz="2200" dirty="0" smtClean="0">
                  <a:latin typeface="+mn-ea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+mn-ea"/>
                  </a:rPr>
                  <a:t>齐次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latin typeface="+mn-ea"/>
                  </a:rPr>
                  <a:t>性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kern="0" dirty="0" smtClean="0">
                  <a:solidFill>
                    <a:srgbClr val="000000"/>
                  </a:solidFill>
                  <a:latin typeface="+mn-ea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solidFill>
                      <a:srgbClr val="000000"/>
                    </a:solidFill>
                    <a:latin typeface="+mn-ea"/>
                  </a:rPr>
                  <a:t>三角不等式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;</a:t>
                </a:r>
                <a:endParaRPr lang="en-US" altLang="zh-CN" sz="2200" kern="0" dirty="0">
                  <a:solidFill>
                    <a:srgbClr val="000000"/>
                  </a:solidFill>
                  <a:latin typeface="+mn-ea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latin typeface="+mn-ea"/>
                  </a:rPr>
                  <a:t>非负性</a:t>
                </a:r>
                <a:r>
                  <a:rPr lang="zh-CN" altLang="en-US" sz="2200" dirty="0" smtClean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2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;</a:t>
                </a: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则称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为矩阵范数。</a:t>
                </a:r>
                <a:endParaRPr lang="en-US" altLang="zh-CN" sz="2200" dirty="0" smtClean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矩阵范数：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en-US" altLang="zh-CN" sz="2200" dirty="0" err="1"/>
                  <a:t>Frobenius</a:t>
                </a:r>
                <a:r>
                  <a:rPr lang="en-US" altLang="zh-CN" sz="2200" dirty="0"/>
                  <a:t> 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norm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                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914400"/>
                <a:ext cx="8534400" cy="4167872"/>
              </a:xfrm>
              <a:prstGeom prst="rect">
                <a:avLst/>
              </a:prstGeom>
              <a:blipFill rotWithShape="0">
                <a:blip r:embed="rId4"/>
                <a:stretch>
                  <a:fillRect l="-1857" t="-20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6.3 </a:t>
            </a:r>
            <a:r>
              <a:rPr lang="zh-CN" altLang="en-US" kern="0" dirty="0" smtClean="0"/>
              <a:t>矩阵范数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07363"/>
              </p:ext>
            </p:extLst>
          </p:nvPr>
        </p:nvGraphicFramePr>
        <p:xfrm>
          <a:off x="443311" y="5118294"/>
          <a:ext cx="8409780" cy="161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4" name="Equation" r:id="rId5" imgW="4228920" imgH="812520" progId="Equation.DSMT4">
                  <p:embed/>
                </p:oleObj>
              </mc:Choice>
              <mc:Fallback>
                <p:oleObj name="Equation" r:id="rId5" imgW="42289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311" y="5118294"/>
                        <a:ext cx="8409780" cy="161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99578"/>
              </p:ext>
            </p:extLst>
          </p:nvPr>
        </p:nvGraphicFramePr>
        <p:xfrm>
          <a:off x="4191000" y="3810000"/>
          <a:ext cx="2755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" name="Equation" r:id="rId7" imgW="1346040" imgH="533160" progId="Equation.DSMT4">
                  <p:embed/>
                </p:oleObj>
              </mc:Choice>
              <mc:Fallback>
                <p:oleObj name="Equation" r:id="rId7" imgW="13460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3810000"/>
                        <a:ext cx="2755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28800" y="6248400"/>
            <a:ext cx="2286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b="1" dirty="0" err="1" smtClean="0">
                <a:latin typeface="Arial Rounded MT Bold" panose="020F0704030504030204" pitchFamily="34" charset="0"/>
                <a:ea typeface="微软雅黑" pitchFamily="34" charset="-122"/>
              </a:rPr>
              <a:t>Minkowshi</a:t>
            </a:r>
            <a:r>
              <a:rPr lang="zh-CN" altLang="en-US" sz="2200" dirty="0" smtClean="0">
                <a:ea typeface="微软雅黑" pitchFamily="34" charset="-122"/>
              </a:rPr>
              <a:t>不等式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3168" y="4778178"/>
                <a:ext cx="453316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8" y="4778178"/>
                <a:ext cx="4533164" cy="430887"/>
              </a:xfrm>
              <a:prstGeom prst="rect">
                <a:avLst/>
              </a:prstGeom>
              <a:blipFill rotWithShape="0">
                <a:blip r:embed="rId9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5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7" grpId="0" build="p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609600" y="5486400"/>
            <a:ext cx="80010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0" dirty="0"/>
          </a:p>
        </p:txBody>
      </p:sp>
      <p:sp>
        <p:nvSpPr>
          <p:cNvPr id="208916" name="Rectangle 20"/>
          <p:cNvSpPr>
            <a:spLocks noChangeArrowheads="1"/>
          </p:cNvSpPr>
          <p:nvPr/>
        </p:nvSpPr>
        <p:spPr bwMode="auto">
          <a:xfrm>
            <a:off x="7467600" y="2057400"/>
            <a:ext cx="965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solidFill>
                  <a:srgbClr val="FF0000"/>
                </a:solidFill>
              </a:rPr>
              <a:t>---(1)</a:t>
            </a: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2438400" y="5791200"/>
            <a:ext cx="35702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 dirty="0"/>
              <a:t>简称为</a:t>
            </a:r>
            <a:r>
              <a:rPr lang="zh-CN" altLang="en-US" sz="2200" dirty="0">
                <a:solidFill>
                  <a:srgbClr val="FF0000"/>
                </a:solidFill>
              </a:rPr>
              <a:t>从属范数</a:t>
            </a:r>
            <a:r>
              <a:rPr lang="zh-CN" altLang="en-US" sz="2200" b="0" dirty="0"/>
              <a:t>或</a:t>
            </a:r>
            <a:r>
              <a:rPr lang="zh-CN" altLang="en-US" sz="2200" dirty="0">
                <a:solidFill>
                  <a:srgbClr val="FF0000"/>
                </a:solidFill>
              </a:rPr>
              <a:t>算子范数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6.3 </a:t>
            </a:r>
            <a:r>
              <a:rPr lang="zh-CN" altLang="en-US" kern="0" dirty="0" smtClean="0"/>
              <a:t>算子范数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4800" y="914400"/>
                <a:ext cx="8429143" cy="975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为一种向量范数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则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zh-CN" altLang="en-US" sz="2200">
                        <a:latin typeface="Cambria Math" panose="02040503050406030204" pitchFamily="18" charset="0"/>
                      </a:rPr>
                      <m:t>对所有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有最大</a:t>
                </a:r>
                <a:r>
                  <a:rPr lang="zh-CN" altLang="en-US" sz="2200" dirty="0" smtClean="0">
                    <a:latin typeface="+mn-ea"/>
                  </a:rPr>
                  <a:t>值。令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429143" cy="975523"/>
              </a:xfrm>
              <a:prstGeom prst="rect">
                <a:avLst/>
              </a:prstGeom>
              <a:blipFill rotWithShape="0">
                <a:blip r:embed="rId5"/>
                <a:stretch>
                  <a:fillRect l="-940" b="-1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4800" y="2971800"/>
                <a:ext cx="452784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可以验证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满足矩阵范数定义。</m:t>
                      </m:r>
                    </m:oMath>
                  </m:oMathPara>
                </a14:m>
                <a:endParaRPr lang="zh-CN" altLang="en-US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1800"/>
                <a:ext cx="4527842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09600" y="5410200"/>
                <a:ext cx="8077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由</m:t>
                    </m:r>
                    <m:d>
                      <m:d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200">
                        <a:latin typeface="Cambria Math" panose="02040503050406030204" pitchFamily="18" charset="0"/>
                      </a:rPr>
                      <m:t>式确定的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𝜐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称为从属于给定向量范数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𝜐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的矩阵范数</m:t>
                    </m:r>
                  </m:oMath>
                </a14:m>
                <a:r>
                  <a:rPr lang="zh-CN" altLang="en-US" sz="2200" dirty="0" smtClean="0"/>
                  <a:t>，</a:t>
                </a:r>
                <a:endParaRPr lang="zh-CN" altLang="en-US" sz="2200" dirty="0"/>
              </a:p>
              <a:p>
                <a:endParaRPr lang="zh-CN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10200"/>
                <a:ext cx="8077200" cy="769441"/>
              </a:xfrm>
              <a:prstGeom prst="rect">
                <a:avLst/>
              </a:prstGeom>
              <a:blipFill rotWithShape="0">
                <a:blip r:embed="rId11"/>
                <a:stretch>
                  <a:fillRect l="-453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610100" y="3495404"/>
                <a:ext cx="826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3495404"/>
                <a:ext cx="82644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1904210"/>
                <a:ext cx="8077199" cy="84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>
                                <m:fPr>
                                  <m:ctrlP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2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𝐴𝑦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4210"/>
                <a:ext cx="8077199" cy="84754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38141" y="3495404"/>
                <a:ext cx="33037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41" y="3495404"/>
                <a:ext cx="3303725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6800" y="4261815"/>
                <a:ext cx="6598345" cy="977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d>
                                  <m:dPr>
                                    <m:end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limLow>
                              <m:limLow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𝐴𝑦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𝐵𝑦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limLow>
                              <m:limLow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𝐴𝑦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‖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𝐵𝑦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261815"/>
                <a:ext cx="6598345" cy="97725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5" grpId="0" animBg="1" autoUpdateAnimBg="0"/>
      <p:bldP spid="208916" grpId="0" autoUpdateAnimBg="0"/>
      <p:bldP spid="208919" grpId="0" autoUpdateAnimBg="0"/>
      <p:bldP spid="5" grpId="0"/>
      <p:bldP spid="8" grpId="0"/>
      <p:bldP spid="3" grpId="0"/>
      <p:bldP spid="4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457200" y="990600"/>
            <a:ext cx="10310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+mn-ea"/>
                <a:ea typeface="+mn-ea"/>
              </a:rPr>
              <a:t>由定义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6.3 </a:t>
            </a:r>
            <a:r>
              <a:rPr lang="zh-CN" altLang="en-US" kern="0" dirty="0" smtClean="0"/>
              <a:t>算子范数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3886200" y="990600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+mn-ea"/>
              </a:rPr>
              <a:t>可得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57200" y="2667000"/>
                <a:ext cx="3916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称向量范数和算子范数相容</m:t>
                      </m:r>
                      <m:r>
                        <a:rPr lang="zh-CN" altLang="en-US" sz="2200" dirty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200" dirty="0">
                  <a:latin typeface="+mn-ea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7000"/>
                <a:ext cx="3916457" cy="430887"/>
              </a:xfrm>
              <a:prstGeom prst="rect">
                <a:avLst/>
              </a:prstGeom>
              <a:blipFill rotWithShape="0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09600" y="4953000"/>
                <a:ext cx="44165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算子范数服从乘法范数</m:t>
                    </m:r>
                    <m:r>
                      <m:rPr>
                        <m:nor/>
                      </m:rPr>
                      <a:rPr lang="zh-CN" altLang="en-US" sz="2200" smtClean="0">
                        <a:solidFill>
                          <a:srgbClr val="FF0000"/>
                        </a:solidFill>
                        <a:latin typeface="+mn-ea"/>
                      </a:rPr>
                      <m:t>相容性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0"/>
                <a:ext cx="4416594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1793" t="-14286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3200400"/>
                <a:ext cx="226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22699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363431" y="798513"/>
                <a:ext cx="2594941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31" y="798513"/>
                <a:ext cx="2594941" cy="77886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219200" y="1679880"/>
                <a:ext cx="4330801" cy="728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79880"/>
                <a:ext cx="4330801" cy="72872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28600" y="3720397"/>
                <a:ext cx="8780875" cy="1086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𝐴𝐵𝑥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𝐵𝑥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20397"/>
                <a:ext cx="8780875" cy="1086644"/>
              </a:xfrm>
              <a:prstGeom prst="rect">
                <a:avLst/>
              </a:prstGeom>
              <a:blipFill rotWithShape="0">
                <a:blip r:embed="rId14"/>
                <a:stretch>
                  <a:fillRect b="-5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7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4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7"/>
          <p:cNvSpPr>
            <a:spLocks noChangeArrowheads="1"/>
          </p:cNvSpPr>
          <p:nvPr/>
        </p:nvSpPr>
        <p:spPr bwMode="auto">
          <a:xfrm>
            <a:off x="381000" y="1066800"/>
            <a:ext cx="8534400" cy="16002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2" name="Rectangle 28"/>
          <p:cNvSpPr>
            <a:spLocks noChangeArrowheads="1"/>
          </p:cNvSpPr>
          <p:nvPr/>
        </p:nvSpPr>
        <p:spPr bwMode="auto">
          <a:xfrm>
            <a:off x="381000" y="2819400"/>
            <a:ext cx="8534400" cy="16764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3" name="Rectangle 29"/>
          <p:cNvSpPr>
            <a:spLocks noChangeArrowheads="1"/>
          </p:cNvSpPr>
          <p:nvPr/>
        </p:nvSpPr>
        <p:spPr bwMode="auto">
          <a:xfrm>
            <a:off x="381000" y="4648200"/>
            <a:ext cx="8534400" cy="16764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50" name="Text Box 6"/>
              <p:cNvSpPr txBox="1">
                <a:spLocks noChangeArrowheads="1"/>
              </p:cNvSpPr>
              <p:nvPr/>
            </p:nvSpPr>
            <p:spPr bwMode="auto">
              <a:xfrm>
                <a:off x="381000" y="404813"/>
                <a:ext cx="64368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根据向量的常用范数矩阵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算子范数</a:t>
                </a:r>
              </a:p>
            </p:txBody>
          </p:sp>
        </mc:Choice>
        <mc:Fallback xmlns="">
          <p:sp>
            <p:nvSpPr>
              <p:cNvPr id="21095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04813"/>
                <a:ext cx="643682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517" t="-14474" r="-569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963" name="Line 19"/>
          <p:cNvSpPr>
            <a:spLocks noChangeShapeType="1"/>
          </p:cNvSpPr>
          <p:nvPr/>
        </p:nvSpPr>
        <p:spPr bwMode="auto">
          <a:xfrm>
            <a:off x="5257800" y="2667000"/>
            <a:ext cx="2382837" cy="30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4" name="Line 20"/>
          <p:cNvSpPr>
            <a:spLocks noChangeShapeType="1"/>
          </p:cNvSpPr>
          <p:nvPr/>
        </p:nvSpPr>
        <p:spPr bwMode="auto">
          <a:xfrm flipV="1">
            <a:off x="5181600" y="4495800"/>
            <a:ext cx="2378075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5" name="Line 21"/>
          <p:cNvSpPr>
            <a:spLocks noChangeShapeType="1"/>
          </p:cNvSpPr>
          <p:nvPr/>
        </p:nvSpPr>
        <p:spPr bwMode="auto">
          <a:xfrm flipV="1">
            <a:off x="7239000" y="62484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00600" y="1143000"/>
                <a:ext cx="227549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143000"/>
                <a:ext cx="2275495" cy="11005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9600" y="1371600"/>
                <a:ext cx="4413452" cy="738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1)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   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4413452" cy="73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19200" y="2209800"/>
                <a:ext cx="6518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的每列绝对值之和的最大值</m:t>
                    </m:r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800" dirty="0" smtClean="0">
                    <a:latin typeface="Cambria Math" panose="02040503050406030204" pitchFamily="18" charset="0"/>
                  </a:rPr>
                  <a:t>称为</a:t>
                </a:r>
                <a:r>
                  <a:rPr kumimoji="1" lang="zh-CN" altLang="en-US" sz="2800" dirty="0">
                    <a:latin typeface="Cambria Math" panose="02040503050406030204" pitchFamily="18" charset="0"/>
                  </a:rPr>
                  <a:t>𝐴</a:t>
                </a:r>
                <a:r>
                  <a:rPr kumimoji="1" lang="zh-CN" altLang="en-US" sz="2800" dirty="0" smtClean="0">
                    <a:latin typeface="Cambria Math" panose="02040503050406030204" pitchFamily="18" charset="0"/>
                  </a:rPr>
                  <a:t>的列范数</a:t>
                </a:r>
                <a:endParaRPr kumimoji="1"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09800"/>
                <a:ext cx="651813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471" r="-748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09600" y="3048000"/>
                <a:ext cx="4665636" cy="738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   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48000"/>
                <a:ext cx="4665636" cy="738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105400" y="2819400"/>
                <a:ext cx="2389757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819400"/>
                <a:ext cx="2389757" cy="11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143000" y="3962400"/>
                <a:ext cx="6178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zh-CN" altLang="en-US" sz="2400" smtClean="0">
                        <a:latin typeface="Cambria Math" panose="02040503050406030204" pitchFamily="18" charset="0"/>
                      </a:rPr>
                      <m:t>的每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行</m:t>
                    </m:r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绝对值之和的最大值</m:t>
                    </m:r>
                    <m:r>
                      <a:rPr kumimoji="1" lang="zh-CN" alt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400" dirty="0" smtClean="0">
                    <a:latin typeface="Cambria Math" panose="02040503050406030204" pitchFamily="18" charset="0"/>
                  </a:rPr>
                  <a:t>称为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𝐴</a:t>
                </a:r>
                <a:r>
                  <a:rPr kumimoji="1" lang="zh-CN" altLang="en-US" sz="2400" dirty="0" smtClean="0">
                    <a:latin typeface="Cambria Math" panose="02040503050406030204" pitchFamily="18" charset="0"/>
                  </a:rPr>
                  <a:t>的行范数</a:t>
                </a:r>
                <a:endParaRPr kumimoji="1"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62400"/>
                <a:ext cx="617829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6" t="-14474" r="-59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28600" y="4724400"/>
                <a:ext cx="7315200" cy="738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   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≠0</m:t>
                          </m:r>
                        </m:lim>
                      </m:limLow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724400"/>
                <a:ext cx="7315200" cy="7386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09600" y="5791200"/>
                <a:ext cx="8377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的特征值的绝对值的最大值，称为𝐴的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2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范数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91200"/>
                <a:ext cx="8377165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18" t="-14474" r="-14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6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utoUpdateAnimBg="0"/>
      <p:bldP spid="210963" grpId="0" animBg="1"/>
      <p:bldP spid="210964" grpId="0" animBg="1"/>
      <p:bldP spid="2109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633507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例</a:t>
            </a:r>
            <a:r>
              <a:rPr lang="en-US" altLang="zh-CN" sz="2800" b="0" dirty="0" smtClean="0"/>
              <a:t>.</a:t>
            </a:r>
            <a:endParaRPr lang="en-US" altLang="zh-CN" sz="2800" b="0" dirty="0"/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828800" y="54768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求矩阵</a:t>
            </a:r>
            <a:r>
              <a:rPr lang="en-US" altLang="zh-CN" sz="2800" dirty="0">
                <a:latin typeface="Cambria Math" panose="02040503050406030204" pitchFamily="18" charset="0"/>
                <a:ea typeface="+mn-ea"/>
              </a:rPr>
              <a:t>A</a:t>
            </a: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的各种常用范数</a:t>
            </a:r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2308225" y="1143000"/>
          <a:ext cx="294957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4" name="公式" r:id="rId3" imgW="1180588" imgH="634725" progId="Equation.3">
                  <p:embed/>
                </p:oleObj>
              </mc:Choice>
              <mc:Fallback>
                <p:oleObj name="公式" r:id="rId3" imgW="1180588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143000"/>
                        <a:ext cx="2949575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685800" y="3429000"/>
            <a:ext cx="6381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解</a:t>
            </a:r>
            <a:r>
              <a:rPr lang="en-US" altLang="zh-CN" sz="2800" b="0" dirty="0"/>
              <a:t>: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1752600" y="3427413"/>
          <a:ext cx="6985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5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7413"/>
                        <a:ext cx="6985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362200" y="3162300"/>
          <a:ext cx="2092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6" name="公式" r:id="rId7" imgW="837836" imgH="431613" progId="Equation.3">
                  <p:embed/>
                </p:oleObj>
              </mc:Choice>
              <mc:Fallback>
                <p:oleObj name="公式" r:id="rId7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62300"/>
                        <a:ext cx="20923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Line 12"/>
          <p:cNvSpPr>
            <a:spLocks noChangeShapeType="1"/>
          </p:cNvSpPr>
          <p:nvPr/>
        </p:nvSpPr>
        <p:spPr bwMode="auto">
          <a:xfrm>
            <a:off x="3657600" y="12954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4267200" y="12954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>
            <a:off x="5029200" y="12954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3352800" y="2667000"/>
          <a:ext cx="2365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7" name="公式" r:id="rId9" imgW="114416" imgH="152451" progId="Equation.3">
                  <p:embed/>
                </p:oleObj>
              </mc:Choice>
              <mc:Fallback>
                <p:oleObj name="公式" r:id="rId9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36538" cy="309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3" name="Object 17"/>
          <p:cNvGraphicFramePr>
            <a:graphicFrameLocks noChangeAspect="1"/>
          </p:cNvGraphicFramePr>
          <p:nvPr/>
        </p:nvGraphicFramePr>
        <p:xfrm>
          <a:off x="4030663" y="2667000"/>
          <a:ext cx="2365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8" name="公式" r:id="rId11" imgW="114416" imgH="171373" progId="Equation.3">
                  <p:embed/>
                </p:oleObj>
              </mc:Choice>
              <mc:Fallback>
                <p:oleObj name="公式" r:id="rId11" imgW="114416" imgH="1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2667000"/>
                        <a:ext cx="236537" cy="334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4" name="Object 18"/>
          <p:cNvGraphicFramePr>
            <a:graphicFrameLocks noChangeAspect="1"/>
          </p:cNvGraphicFramePr>
          <p:nvPr/>
        </p:nvGraphicFramePr>
        <p:xfrm>
          <a:off x="4640263" y="2667000"/>
          <a:ext cx="2365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9" name="公式" r:id="rId13" imgW="114416" imgH="152451" progId="Equation.3">
                  <p:embed/>
                </p:oleObj>
              </mc:Choice>
              <mc:Fallback>
                <p:oleObj name="公式" r:id="rId13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2667000"/>
                        <a:ext cx="236537" cy="309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3048000" y="16002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>
            <a:off x="3048000" y="25908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>
            <a:off x="3048000" y="21336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40" name="Object 24"/>
          <p:cNvGraphicFramePr>
            <a:graphicFrameLocks noChangeAspect="1"/>
          </p:cNvGraphicFramePr>
          <p:nvPr/>
        </p:nvGraphicFramePr>
        <p:xfrm>
          <a:off x="5334000" y="1282700"/>
          <a:ext cx="2365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0" name="公式" r:id="rId15" imgW="114416" imgH="171373" progId="Equation.3">
                  <p:embed/>
                </p:oleObj>
              </mc:Choice>
              <mc:Fallback>
                <p:oleObj name="公式" r:id="rId15" imgW="114416" imgH="1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82700"/>
                        <a:ext cx="236538" cy="334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1" name="Object 25"/>
          <p:cNvGraphicFramePr>
            <a:graphicFrameLocks noChangeAspect="1"/>
          </p:cNvGraphicFramePr>
          <p:nvPr/>
        </p:nvGraphicFramePr>
        <p:xfrm>
          <a:off x="5334000" y="1809750"/>
          <a:ext cx="236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1" name="公式" r:id="rId17" imgW="114416" imgH="152451" progId="Equation.3">
                  <p:embed/>
                </p:oleObj>
              </mc:Choice>
              <mc:Fallback>
                <p:oleObj name="公式" r:id="rId17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09750"/>
                        <a:ext cx="236538" cy="311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95554"/>
              </p:ext>
            </p:extLst>
          </p:nvPr>
        </p:nvGraphicFramePr>
        <p:xfrm>
          <a:off x="5334000" y="2286000"/>
          <a:ext cx="2365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2" name="公式" r:id="rId19" imgW="114416" imgH="152451" progId="Equation.3">
                  <p:embed/>
                </p:oleObj>
              </mc:Choice>
              <mc:Fallback>
                <p:oleObj name="公式" r:id="rId19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236537" cy="311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3" name="Object 27"/>
          <p:cNvGraphicFramePr>
            <a:graphicFrameLocks noChangeAspect="1"/>
          </p:cNvGraphicFramePr>
          <p:nvPr/>
        </p:nvGraphicFramePr>
        <p:xfrm>
          <a:off x="4494213" y="3429000"/>
          <a:ext cx="28209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3" name="公式" r:id="rId21" imgW="1130300" imgH="279400" progId="Equation.3">
                  <p:embed/>
                </p:oleObj>
              </mc:Choice>
              <mc:Fallback>
                <p:oleObj name="公式" r:id="rId21" imgW="1130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3429000"/>
                        <a:ext cx="282098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4" name="Object 28"/>
          <p:cNvGraphicFramePr>
            <a:graphicFrameLocks noChangeAspect="1"/>
          </p:cNvGraphicFramePr>
          <p:nvPr/>
        </p:nvGraphicFramePr>
        <p:xfrm>
          <a:off x="1722438" y="4546600"/>
          <a:ext cx="758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4" name="公式" r:id="rId23" imgW="304668" imgH="241195" progId="Equation.3">
                  <p:embed/>
                </p:oleObj>
              </mc:Choice>
              <mc:Fallback>
                <p:oleObj name="公式" r:id="rId23" imgW="30466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546600"/>
                        <a:ext cx="7588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5" name="Object 29"/>
          <p:cNvGraphicFramePr>
            <a:graphicFrameLocks noChangeAspect="1"/>
          </p:cNvGraphicFramePr>
          <p:nvPr/>
        </p:nvGraphicFramePr>
        <p:xfrm>
          <a:off x="2403475" y="4267200"/>
          <a:ext cx="20923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5" name="公式" r:id="rId25" imgW="837836" imgH="444307" progId="Equation.3">
                  <p:embed/>
                </p:oleObj>
              </mc:Choice>
              <mc:Fallback>
                <p:oleObj name="公式" r:id="rId25" imgW="8378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267200"/>
                        <a:ext cx="20923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6" name="Object 30"/>
          <p:cNvGraphicFramePr>
            <a:graphicFrameLocks noChangeAspect="1"/>
          </p:cNvGraphicFramePr>
          <p:nvPr/>
        </p:nvGraphicFramePr>
        <p:xfrm>
          <a:off x="4494213" y="4565650"/>
          <a:ext cx="2820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6" name="公式" r:id="rId27" imgW="1129810" imgH="266584" progId="Equation.3">
                  <p:embed/>
                </p:oleObj>
              </mc:Choice>
              <mc:Fallback>
                <p:oleObj name="公式" r:id="rId27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565650"/>
                        <a:ext cx="28209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7" name="Object 31"/>
          <p:cNvGraphicFramePr>
            <a:graphicFrameLocks noChangeAspect="1"/>
          </p:cNvGraphicFramePr>
          <p:nvPr/>
        </p:nvGraphicFramePr>
        <p:xfrm>
          <a:off x="3100388" y="5599113"/>
          <a:ext cx="6969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7" name="公式" r:id="rId29" imgW="279279" imgH="241195" progId="Equation.3">
                  <p:embed/>
                </p:oleObj>
              </mc:Choice>
              <mc:Fallback>
                <p:oleObj name="公式" r:id="rId29" imgW="27927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599113"/>
                        <a:ext cx="69691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61542"/>
              </p:ext>
            </p:extLst>
          </p:nvPr>
        </p:nvGraphicFramePr>
        <p:xfrm>
          <a:off x="3783013" y="5505450"/>
          <a:ext cx="23129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8" name="Equation" r:id="rId31" imgW="927100" imgH="279400" progId="Equation.DSMT4">
                  <p:embed/>
                </p:oleObj>
              </mc:Choice>
              <mc:Fallback>
                <p:oleObj name="Equation" r:id="rId31" imgW="927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5505450"/>
                        <a:ext cx="23129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49" name="Text Box 33"/>
          <p:cNvSpPr txBox="1">
            <a:spLocks noChangeArrowheads="1"/>
          </p:cNvSpPr>
          <p:nvPr/>
        </p:nvSpPr>
        <p:spPr bwMode="auto">
          <a:xfrm>
            <a:off x="1600200" y="5576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由于</a:t>
            </a:r>
          </a:p>
        </p:txBody>
      </p:sp>
    </p:spTree>
    <p:extLst>
      <p:ext uri="{BB962C8B-B14F-4D97-AF65-F5344CB8AC3E}">
        <p14:creationId xmlns:p14="http://schemas.microsoft.com/office/powerpoint/2010/main" val="32414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animBg="1" autoUpdateAnimBg="0"/>
      <p:bldP spid="214023" grpId="0" autoUpdateAnimBg="0"/>
      <p:bldP spid="214025" grpId="0" animBg="1" autoUpdateAnimBg="0"/>
      <p:bldP spid="214028" grpId="0" animBg="1"/>
      <p:bldP spid="214029" grpId="0" animBg="1"/>
      <p:bldP spid="214030" grpId="0" animBg="1"/>
      <p:bldP spid="214035" grpId="0" animBg="1"/>
      <p:bldP spid="214037" grpId="0" animBg="1"/>
      <p:bldP spid="214039" grpId="0" animBg="1"/>
      <p:bldP spid="21404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69379"/>
              </p:ext>
            </p:extLst>
          </p:nvPr>
        </p:nvGraphicFramePr>
        <p:xfrm>
          <a:off x="2200275" y="425450"/>
          <a:ext cx="2841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3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25450"/>
                        <a:ext cx="2841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9" name="Object 9"/>
          <p:cNvGraphicFramePr>
            <a:graphicFrameLocks noChangeAspect="1"/>
          </p:cNvGraphicFramePr>
          <p:nvPr/>
        </p:nvGraphicFramePr>
        <p:xfrm>
          <a:off x="609600" y="1676400"/>
          <a:ext cx="7889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4" name="公式" r:id="rId5" imgW="317225" imgH="190335" progId="Equation.3">
                  <p:embed/>
                </p:oleObj>
              </mc:Choice>
              <mc:Fallback>
                <p:oleObj name="公式" r:id="rId5" imgW="317225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889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0" name="Object 10"/>
          <p:cNvGraphicFramePr>
            <a:graphicFrameLocks noChangeAspect="1"/>
          </p:cNvGraphicFramePr>
          <p:nvPr/>
        </p:nvGraphicFramePr>
        <p:xfrm>
          <a:off x="3805238" y="1219200"/>
          <a:ext cx="2443162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5" name="公式" r:id="rId7" imgW="977476" imgH="634725" progId="Equation.3">
                  <p:embed/>
                </p:oleObj>
              </mc:Choice>
              <mc:Fallback>
                <p:oleObj name="公式" r:id="rId7" imgW="977476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1219200"/>
                        <a:ext cx="2443162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1" name="Object 11"/>
          <p:cNvGraphicFramePr>
            <a:graphicFrameLocks noChangeAspect="1"/>
          </p:cNvGraphicFramePr>
          <p:nvPr/>
        </p:nvGraphicFramePr>
        <p:xfrm>
          <a:off x="1447800" y="1219200"/>
          <a:ext cx="2347913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6" name="公式" r:id="rId9" imgW="939392" imgH="634725" progId="Equation.3">
                  <p:embed/>
                </p:oleObj>
              </mc:Choice>
              <mc:Fallback>
                <p:oleObj name="公式" r:id="rId9" imgW="939392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2347913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2" name="Object 12"/>
          <p:cNvGraphicFramePr>
            <a:graphicFrameLocks noChangeAspect="1"/>
          </p:cNvGraphicFramePr>
          <p:nvPr/>
        </p:nvGraphicFramePr>
        <p:xfrm>
          <a:off x="6300788" y="1128713"/>
          <a:ext cx="2443162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7" name="Equation" r:id="rId11" imgW="977900" imgH="711200" progId="Equation.DSMT4">
                  <p:embed/>
                </p:oleObj>
              </mc:Choice>
              <mc:Fallback>
                <p:oleObj name="Equation" r:id="rId11" imgW="977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128713"/>
                        <a:ext cx="2443162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603250" y="29718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特征方程为</a:t>
            </a:r>
          </a:p>
        </p:txBody>
      </p:sp>
      <p:graphicFrame>
        <p:nvGraphicFramePr>
          <p:cNvPr id="215054" name="Object 14"/>
          <p:cNvGraphicFramePr>
            <a:graphicFrameLocks noChangeAspect="1"/>
          </p:cNvGraphicFramePr>
          <p:nvPr/>
        </p:nvGraphicFramePr>
        <p:xfrm>
          <a:off x="762000" y="3827463"/>
          <a:ext cx="23161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8" name="公式" r:id="rId13" imgW="927100" imgH="241300" progId="Equation.3">
                  <p:embed/>
                </p:oleObj>
              </mc:Choice>
              <mc:Fallback>
                <p:oleObj name="公式" r:id="rId13" imgW="927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27463"/>
                        <a:ext cx="23161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5" name="Object 15"/>
          <p:cNvGraphicFramePr>
            <a:graphicFrameLocks noChangeAspect="1"/>
          </p:cNvGraphicFramePr>
          <p:nvPr/>
        </p:nvGraphicFramePr>
        <p:xfrm>
          <a:off x="3281363" y="3262313"/>
          <a:ext cx="352266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9" name="Equation" r:id="rId15" imgW="1409088" imgH="710891" progId="Equation.DSMT4">
                  <p:embed/>
                </p:oleObj>
              </mc:Choice>
              <mc:Fallback>
                <p:oleObj name="Equation" r:id="rId15" imgW="1409088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3262313"/>
                        <a:ext cx="352266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6" name="Object 16"/>
          <p:cNvGraphicFramePr>
            <a:graphicFrameLocks noChangeAspect="1"/>
          </p:cNvGraphicFramePr>
          <p:nvPr/>
        </p:nvGraphicFramePr>
        <p:xfrm>
          <a:off x="6934200" y="3810000"/>
          <a:ext cx="598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70" name="公式" r:id="rId17" imgW="241091" imgH="177646" progId="Equation.3">
                  <p:embed/>
                </p:oleObj>
              </mc:Choice>
              <mc:Fallback>
                <p:oleObj name="公式" r:id="rId17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10000"/>
                        <a:ext cx="5984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9" name="Object 19"/>
          <p:cNvGraphicFramePr>
            <a:graphicFrameLocks noChangeAspect="1"/>
          </p:cNvGraphicFramePr>
          <p:nvPr/>
        </p:nvGraphicFramePr>
        <p:xfrm>
          <a:off x="1905000" y="5791200"/>
          <a:ext cx="57356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71" name="公式" r:id="rId19" imgW="2298700" imgH="215900" progId="Equation.3">
                  <p:embed/>
                </p:oleObj>
              </mc:Choice>
              <mc:Fallback>
                <p:oleObj name="公式" r:id="rId19" imgW="2298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91200"/>
                        <a:ext cx="57356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200" y="457200"/>
                <a:ext cx="37707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因此先求</m:t>
                      </m:r>
                      <m:sSup>
                        <m:sSupPr>
                          <m:ctrlP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的特征值</m:t>
                      </m:r>
                    </m:oMath>
                  </m:oMathPara>
                </a14:m>
                <a:endParaRPr kumimoji="1"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3770712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09600" y="5105400"/>
                <a:ext cx="30525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可得</m:t>
                      </m:r>
                      <m:sSup>
                        <m:sSupPr>
                          <m:ctrlP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的特征值</m:t>
                      </m:r>
                    </m:oMath>
                  </m:oMathPara>
                </a14:m>
                <a:endParaRPr kumimoji="1"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05400"/>
                <a:ext cx="3052567" cy="5232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4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utoUpdateAnimBg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827088" y="134143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u="sng">
              <a:ea typeface="黑体" panose="02010609060101010101" pitchFamily="49" charset="-122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990600"/>
            <a:ext cx="871378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+mn-ea"/>
                <a:ea typeface="+mn-ea"/>
              </a:rPr>
              <a:t>         </a:t>
            </a:r>
            <a:r>
              <a:rPr lang="en-US" altLang="zh-CN" sz="2200" dirty="0">
                <a:latin typeface="+mn-ea"/>
                <a:ea typeface="+mn-ea"/>
              </a:rPr>
              <a:t>In 1923, the French mathematician </a:t>
            </a:r>
            <a:r>
              <a:rPr lang="en-US" altLang="zh-CN" sz="2200" dirty="0" err="1">
                <a:latin typeface="+mn-ea"/>
                <a:ea typeface="+mn-ea"/>
              </a:rPr>
              <a:t>Hadamard</a:t>
            </a:r>
            <a:r>
              <a:rPr lang="en-US" altLang="zh-CN" sz="2200" dirty="0">
                <a:latin typeface="+mn-ea"/>
                <a:ea typeface="+mn-ea"/>
              </a:rPr>
              <a:t> (</a:t>
            </a:r>
            <a:r>
              <a:rPr lang="zh-CN" altLang="en-US" sz="2200" dirty="0">
                <a:latin typeface="+mn-ea"/>
                <a:ea typeface="+mn-ea"/>
              </a:rPr>
              <a:t>阿达玛</a:t>
            </a:r>
            <a:r>
              <a:rPr lang="en-US" altLang="zh-CN" sz="2200" dirty="0">
                <a:latin typeface="+mn-ea"/>
                <a:ea typeface="+mn-ea"/>
              </a:rPr>
              <a:t>) introduced the notion of </a:t>
            </a:r>
            <a:r>
              <a:rPr lang="en-US" altLang="zh-CN" sz="2200" dirty="0" smtClean="0">
                <a:latin typeface="+mn-ea"/>
                <a:ea typeface="+mn-ea"/>
              </a:rPr>
              <a:t>well-posed (</a:t>
            </a:r>
            <a:r>
              <a:rPr lang="zh-CN" altLang="en-US" sz="2200" dirty="0" smtClean="0">
                <a:latin typeface="+mn-ea"/>
                <a:ea typeface="+mn-ea"/>
              </a:rPr>
              <a:t>适定</a:t>
            </a:r>
            <a:r>
              <a:rPr lang="en-US" altLang="zh-CN" sz="2200" dirty="0" smtClean="0">
                <a:latin typeface="+mn-ea"/>
                <a:ea typeface="+mn-ea"/>
              </a:rPr>
              <a:t>)  </a:t>
            </a:r>
            <a:r>
              <a:rPr lang="en-US" altLang="zh-CN" sz="2200" dirty="0">
                <a:latin typeface="+mn-ea"/>
                <a:ea typeface="+mn-ea"/>
              </a:rPr>
              <a:t>problem</a:t>
            </a:r>
            <a:r>
              <a:rPr lang="en-US" altLang="zh-CN" sz="2200" dirty="0" smtClean="0">
                <a:latin typeface="+mn-ea"/>
                <a:ea typeface="+mn-ea"/>
              </a:rPr>
              <a:t>: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057400"/>
            <a:ext cx="7772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kumimoji="1" lang="en-US" altLang="zh-CN" sz="2200" dirty="0" smtClean="0"/>
              <a:t>A </a:t>
            </a:r>
            <a:r>
              <a:rPr kumimoji="1" lang="en-US" altLang="zh-CN" sz="2200" dirty="0"/>
              <a:t>solution for the problem exists(</a:t>
            </a:r>
            <a:r>
              <a:rPr kumimoji="1" lang="zh-CN" altLang="en-US" sz="2200" dirty="0">
                <a:solidFill>
                  <a:srgbClr val="FF3300"/>
                </a:solidFill>
              </a:rPr>
              <a:t>存在性</a:t>
            </a:r>
            <a:r>
              <a:rPr kumimoji="1" lang="en-US" altLang="zh-CN" sz="2200" dirty="0"/>
              <a:t>);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 smtClean="0"/>
              <a:t>The </a:t>
            </a:r>
            <a:r>
              <a:rPr kumimoji="1" lang="en-US" altLang="zh-CN" sz="2400" dirty="0"/>
              <a:t>solution is </a:t>
            </a:r>
            <a:r>
              <a:rPr kumimoji="1" lang="en-US" altLang="zh-CN" sz="2400" dirty="0" smtClean="0"/>
              <a:t>unique(</a:t>
            </a:r>
            <a:r>
              <a:rPr kumimoji="1" lang="zh-CN" altLang="en-US" sz="2400" dirty="0">
                <a:solidFill>
                  <a:srgbClr val="FF3300"/>
                </a:solidFill>
              </a:rPr>
              <a:t>唯一性</a:t>
            </a:r>
            <a:r>
              <a:rPr kumimoji="1" lang="en-US" altLang="zh-CN" sz="2400" dirty="0" smtClean="0"/>
              <a:t>) ;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/>
              <a:t>Perturbations in the data should cause </a:t>
            </a:r>
            <a:r>
              <a:rPr kumimoji="1" lang="en-US" altLang="zh-CN" sz="2400" dirty="0">
                <a:solidFill>
                  <a:srgbClr val="FF3300"/>
                </a:solidFill>
              </a:rPr>
              <a:t>small</a:t>
            </a:r>
            <a:r>
              <a:rPr kumimoji="1" lang="en-US" altLang="zh-CN" sz="2400" dirty="0"/>
              <a:t> perturbations in the solution</a:t>
            </a:r>
            <a:r>
              <a:rPr kumimoji="1" lang="zh-CN" altLang="en-US" sz="2400" dirty="0"/>
              <a:t>（</a:t>
            </a:r>
            <a:r>
              <a:rPr kumimoji="1" lang="zh-CN" altLang="en-US" sz="2400" dirty="0">
                <a:solidFill>
                  <a:srgbClr val="FF3300"/>
                </a:solidFill>
              </a:rPr>
              <a:t>稳定性</a:t>
            </a:r>
            <a:r>
              <a:rPr kumimoji="1" lang="zh-CN" altLang="en-US" sz="2400" dirty="0"/>
              <a:t>）</a:t>
            </a:r>
            <a:r>
              <a:rPr kumimoji="1" lang="en-US" altLang="zh-CN" sz="2400" dirty="0" smtClean="0"/>
              <a:t>.</a:t>
            </a:r>
            <a:endParaRPr kumimoji="1" lang="en-US" altLang="zh-CN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/>
              <a:t>适定问题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4114800"/>
            <a:ext cx="83058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b="1" dirty="0" smtClean="0">
                <a:latin typeface="+mj-ea"/>
                <a:ea typeface="+mj-ea"/>
              </a:rPr>
              <a:t>   One </a:t>
            </a:r>
            <a:r>
              <a:rPr lang="en-US" altLang="zh-CN" sz="2200" b="1" dirty="0">
                <a:latin typeface="+mj-ea"/>
                <a:ea typeface="+mj-ea"/>
              </a:rPr>
              <a:t>of these conditions is not satisfied, the problem is said to be </a:t>
            </a:r>
            <a:r>
              <a:rPr lang="en-US" altLang="zh-CN" sz="2200" b="1" dirty="0" smtClean="0">
                <a:solidFill>
                  <a:srgbClr val="FF0000"/>
                </a:solidFill>
                <a:latin typeface="+mj-ea"/>
                <a:ea typeface="+mj-ea"/>
              </a:rPr>
              <a:t>Ill-posed</a:t>
            </a:r>
            <a:r>
              <a:rPr lang="en-US" altLang="zh-CN" sz="2200" b="1" dirty="0">
                <a:latin typeface="+mj-ea"/>
                <a:ea typeface="+mj-ea"/>
              </a:rPr>
              <a:t>(</a:t>
            </a:r>
            <a:r>
              <a:rPr lang="zh-CN" altLang="en-US" sz="2200" b="1" dirty="0">
                <a:latin typeface="+mj-ea"/>
                <a:ea typeface="+mj-ea"/>
              </a:rPr>
              <a:t>病态</a:t>
            </a:r>
            <a:r>
              <a:rPr lang="en-US" altLang="zh-CN" sz="2200" b="1" dirty="0">
                <a:latin typeface="+mj-ea"/>
                <a:ea typeface="+mj-ea"/>
              </a:rPr>
              <a:t>) and </a:t>
            </a:r>
            <a:r>
              <a:rPr lang="en-US" altLang="zh-CN" sz="2200" b="1" dirty="0">
                <a:latin typeface="+mn-ea"/>
              </a:rPr>
              <a:t>demands</a:t>
            </a:r>
            <a:r>
              <a:rPr lang="en-US" altLang="zh-CN" sz="2200" b="1" dirty="0">
                <a:latin typeface="+mj-ea"/>
                <a:ea typeface="+mj-ea"/>
              </a:rPr>
              <a:t> a special </a:t>
            </a:r>
            <a:r>
              <a:rPr lang="en-US" altLang="zh-CN" sz="2200" b="1" dirty="0" smtClean="0">
                <a:latin typeface="+mj-ea"/>
                <a:ea typeface="+mj-ea"/>
              </a:rPr>
              <a:t>consideration.</a:t>
            </a:r>
            <a:endParaRPr lang="en-US" altLang="zh-CN" sz="2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21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稳定性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7772400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是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非奇异矩阵</a:t>
                </a:r>
                <a:r>
                  <a:rPr lang="zh-CN" altLang="en-US" sz="2200" kern="0" dirty="0">
                    <a:latin typeface="Calibri" pitchFamily="34" charset="0"/>
                  </a:rPr>
                  <a:t>，方程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如果将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变为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，方程新的解</a:t>
                </a:r>
                <a:r>
                  <a:rPr lang="zh-CN" altLang="en-US" sz="2200" kern="0" dirty="0" smtClean="0">
                    <a:latin typeface="Calibri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，则有：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7772400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39" t="-10072" b="-18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00" y="3180853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即</a:t>
            </a:r>
            <a:endParaRPr lang="zh-CN" altLang="en-US" sz="22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434001" y="2444626"/>
          <a:ext cx="2395059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8" name="Equation" r:id="rId5" imgW="1193760" imgH="253800" progId="Equation.DSMT4">
                  <p:embed/>
                </p:oleObj>
              </mc:Choice>
              <mc:Fallback>
                <p:oleObj name="Equation" r:id="rId5" imgW="1193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4001" y="2444626"/>
                        <a:ext cx="2395059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429000" y="3124200"/>
          <a:ext cx="1536779" cy="42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9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124200"/>
                        <a:ext cx="1536779" cy="423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609600" y="4267200"/>
                <a:ext cx="7772400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b="1" kern="0" dirty="0">
                    <a:latin typeface="Calibri" pitchFamily="34" charset="0"/>
                  </a:rPr>
                  <a:t>条件：</a:t>
                </a:r>
                <a:endParaRPr lang="en-US" altLang="zh-CN" sz="2200" b="1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小</a:t>
                </a:r>
                <a:r>
                  <a:rPr lang="zh-CN" altLang="en-US" sz="2200" kern="0" dirty="0">
                    <a:latin typeface="Calibri" pitchFamily="34" charset="0"/>
                  </a:rPr>
                  <a:t>的变化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导致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小</a:t>
                </a:r>
                <a:r>
                  <a:rPr lang="zh-CN" altLang="en-US" sz="2200" kern="0" dirty="0">
                    <a:latin typeface="Calibri" pitchFamily="34" charset="0"/>
                  </a:rPr>
                  <a:t>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，则称解是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稳定的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小</a:t>
                </a:r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200" kern="0" dirty="0">
                        <a:latin typeface="Cambria Math" panose="02040503050406030204" pitchFamily="18" charset="0"/>
                      </a:rPr>
                      <m:t>变化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导致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大</a:t>
                </a:r>
                <a:r>
                  <a:rPr lang="zh-CN" altLang="en-US" sz="2200" kern="0" dirty="0">
                    <a:latin typeface="Calibri" pitchFamily="34" charset="0"/>
                  </a:rPr>
                  <a:t>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，则称解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不稳定的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267200"/>
                <a:ext cx="7772400" cy="1354217"/>
              </a:xfrm>
              <a:prstGeom prst="rect">
                <a:avLst/>
              </a:prstGeom>
              <a:blipFill rotWithShape="0">
                <a:blip r:embed="rId9"/>
                <a:stretch>
                  <a:fillRect l="-2196" t="-6757" b="-121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9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9" grpId="0" build="p"/>
      <p:bldP spid="1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病态的例子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03583" y="2118147"/>
                <a:ext cx="7772400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kern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200" kern="0" dirty="0">
                    <a:latin typeface="Calibri" pitchFamily="34" charset="0"/>
                  </a:rPr>
                  <a:t> </a:t>
                </a:r>
                <a:r>
                  <a:rPr lang="zh-CN" altLang="en-US" sz="2200" kern="0" dirty="0">
                    <a:latin typeface="Calibri" pitchFamily="34" charset="0"/>
                  </a:rPr>
                  <a:t>，</a:t>
                </a:r>
                <a:r>
                  <a:rPr lang="zh-CN" altLang="en-US" sz="2200" kern="0" dirty="0" smtClean="0">
                    <a:latin typeface="Calibri" pitchFamily="34" charset="0"/>
                  </a:rPr>
                  <a:t>方程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200" kern="0" dirty="0">
                        <a:latin typeface="Calibri" pitchFamily="34" charset="0"/>
                      </a:rPr>
                      <m:t>的解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。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如果将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改为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的</a:t>
                </a:r>
                <a:r>
                  <a:rPr lang="zh-CN" altLang="en-US" sz="2200" kern="0" dirty="0">
                    <a:latin typeface="Calibri" pitchFamily="34" charset="0"/>
                  </a:rPr>
                  <a:t>变化量为：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83" y="2118147"/>
                <a:ext cx="7772400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39" t="-10791" b="-18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76686"/>
              </p:ext>
            </p:extLst>
          </p:nvPr>
        </p:nvGraphicFramePr>
        <p:xfrm>
          <a:off x="1200150" y="923925"/>
          <a:ext cx="67024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0" name="Equation" r:id="rId5" imgW="3340080" imgH="482400" progId="Equation.DSMT4">
                  <p:embed/>
                </p:oleObj>
              </mc:Choice>
              <mc:Fallback>
                <p:oleObj name="Equation" r:id="rId5" imgW="3340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0150" y="923925"/>
                        <a:ext cx="670242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533400" y="4724400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solidFill>
                      <a:srgbClr val="FF0000"/>
                    </a:solidFill>
                    <a:latin typeface="Calibri" pitchFamily="34" charset="0"/>
                  </a:rPr>
                  <a:t>很小变化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会</a:t>
                </a:r>
                <a:r>
                  <a:rPr lang="zh-CN" altLang="en-US" sz="2200" kern="0" dirty="0" smtClean="0">
                    <a:latin typeface="Calibri" pitchFamily="34" charset="0"/>
                  </a:rPr>
                  <a:t>导致</a:t>
                </a:r>
                <a:r>
                  <a:rPr lang="zh-CN" altLang="en-US" sz="2200" kern="0" dirty="0" smtClean="0">
                    <a:solidFill>
                      <a:srgbClr val="FF0000"/>
                    </a:solidFill>
                    <a:latin typeface="Calibri" pitchFamily="34" charset="0"/>
                  </a:rPr>
                  <a:t>非常</a:t>
                </a:r>
                <a:r>
                  <a:rPr lang="zh-CN" altLang="en-US" sz="2200" kern="0" dirty="0">
                    <a:solidFill>
                      <a:srgbClr val="FF0000"/>
                    </a:solidFill>
                    <a:latin typeface="Calibri" pitchFamily="34" charset="0"/>
                  </a:rPr>
                  <a:t>大变化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！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724400"/>
                <a:ext cx="7772400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2039" t="-26786" b="-46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47800" y="3429000"/>
                <a:ext cx="5569217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zh-CN" altLang="en-US" sz="240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zh-CN" altLang="en-US" sz="240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29000"/>
                <a:ext cx="5569217" cy="9142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kern="0" dirty="0">
                    <a:latin typeface="Calibri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是非奇异的，并给出定义：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777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96" t="-26786" b="-46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绝对误差</a:t>
            </a:r>
            <a:r>
              <a:rPr lang="zh-CN" altLang="en-US" kern="0" dirty="0"/>
              <a:t>的</a:t>
            </a:r>
            <a:r>
              <a:rPr lang="zh-CN" altLang="en-US" kern="0" dirty="0" smtClean="0"/>
              <a:t>界限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176588" y="1535113"/>
          <a:ext cx="33147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6" name="Equation" r:id="rId5" imgW="1523880" imgH="228600" progId="Equation.DSMT4">
                  <p:embed/>
                </p:oleObj>
              </mc:Choice>
              <mc:Fallback>
                <p:oleObj name="Equation" r:id="rId5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588" y="1535113"/>
                        <a:ext cx="3314700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33400" y="2556098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的</a:t>
                </a:r>
                <a:r>
                  <a:rPr lang="zh-CN" altLang="en-US" sz="2200" kern="0" dirty="0">
                    <a:latin typeface="Calibri" pitchFamily="34" charset="0"/>
                  </a:rPr>
                  <a:t>上界为：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56098"/>
                <a:ext cx="7772400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039" t="-26786" b="-46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562350" y="2967038"/>
          <a:ext cx="25431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7" name="Equation" r:id="rId8" imgW="1206360" imgH="291960" progId="Equation.DSMT4">
                  <p:embed/>
                </p:oleObj>
              </mc:Choice>
              <mc:Fallback>
                <p:oleObj name="Equation" r:id="rId8" imgW="1206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2350" y="2967038"/>
                        <a:ext cx="2543175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4209852"/>
                <a:ext cx="8382000" cy="1102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/>
                  <a:t>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小时，当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变化很小，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也</a:t>
                </a:r>
                <a:r>
                  <a:rPr lang="zh-CN" altLang="en-US" sz="2200" kern="0" dirty="0">
                    <a:latin typeface="Calibri" pitchFamily="34" charset="0"/>
                  </a:rPr>
                  <a:t>很</a:t>
                </a:r>
                <a:r>
                  <a:rPr lang="zh-CN" altLang="en-US" sz="2200" kern="0" dirty="0" smtClean="0">
                    <a:latin typeface="Calibri" pitchFamily="34" charset="0"/>
                  </a:rPr>
                  <a:t>小；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可能很大</a:t>
                </a:r>
                <a:r>
                  <a:rPr lang="zh-CN" altLang="en-US" sz="2200" kern="0" dirty="0">
                    <a:latin typeface="Calibri" pitchFamily="34" charset="0"/>
                  </a:rPr>
                  <a:t>，即使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很</a:t>
                </a:r>
                <a:r>
                  <a:rPr lang="zh-CN" altLang="en-US" sz="2200" kern="0" dirty="0" smtClean="0">
                    <a:latin typeface="Calibri" pitchFamily="34" charset="0"/>
                  </a:rPr>
                  <a:t>小。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209852"/>
                <a:ext cx="8382000" cy="1102738"/>
              </a:xfrm>
              <a:prstGeom prst="rect">
                <a:avLst/>
              </a:prstGeom>
              <a:blipFill rotWithShape="0">
                <a:blip r:embed="rId10"/>
                <a:stretch>
                  <a:fillRect l="-1891" t="-5000" b="-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BC3C7-9D66-476A-ACF7-268D7B677F80}"/>
              </a:ext>
            </a:extLst>
          </p:cNvPr>
          <p:cNvSpPr txBox="1">
            <a:spLocks/>
          </p:cNvSpPr>
          <p:nvPr/>
        </p:nvSpPr>
        <p:spPr>
          <a:xfrm>
            <a:off x="357018" y="435678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/>
              <a:t>6.4 </a:t>
            </a:r>
            <a:r>
              <a:rPr lang="zh-CN" altLang="en-US" kern="0"/>
              <a:t>矩阵的行表示和列表示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287BA47D-0488-452D-8728-83475A2AF6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7679"/>
                <a:ext cx="7896225" cy="116452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>
                    <a:latin typeface="+mn-ea"/>
                  </a:rPr>
                  <a:t>，可通过</a:t>
                </a:r>
                <a:r>
                  <a:rPr lang="zh-CN" altLang="en-US" sz="2200" b="0" kern="0" dirty="0">
                    <a:latin typeface="+mn-ea"/>
                  </a:rPr>
                  <a:t>其列向量</a:t>
                </a:r>
                <a:r>
                  <a:rPr lang="en-US" altLang="zh-CN" sz="2200" b="0" kern="0" dirty="0">
                    <a:latin typeface="+mn-ea"/>
                  </a:rPr>
                  <a:t>(m-vector)</a:t>
                </a:r>
                <a:r>
                  <a:rPr lang="zh-CN" altLang="en-US" sz="2200" b="0" kern="0" dirty="0">
                    <a:latin typeface="+mn-ea"/>
                  </a:rPr>
                  <a:t>进行表示</a:t>
                </a:r>
                <a:r>
                  <a:rPr lang="en-US" altLang="zh-CN" sz="2200" b="0" kern="0" dirty="0">
                    <a:latin typeface="+mn-ea"/>
                  </a:rPr>
                  <a:t>,</a:t>
                </a:r>
                <a:r>
                  <a:rPr lang="zh-CN" altLang="en-US" sz="2200" b="0" kern="0" dirty="0">
                    <a:latin typeface="+mn-ea"/>
                  </a:rPr>
                  <a:t>假设其</a:t>
                </a:r>
                <a:r>
                  <a:rPr lang="zh-CN" altLang="en-US" sz="2200" b="0" kern="0" dirty="0">
                    <a:solidFill>
                      <a:srgbClr val="C00000"/>
                    </a:solidFill>
                    <a:latin typeface="+mn-ea"/>
                  </a:rPr>
                  <a:t>列向量</a:t>
                </a:r>
                <a:r>
                  <a:rPr lang="zh-CN" altLang="en-US" sz="2200" b="0" kern="0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b="0" i="1" kern="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b="0" kern="0" dirty="0" smtClean="0"/>
                  <a:t>，则有</a:t>
                </a:r>
                <a:endParaRPr lang="en-US" altLang="zh-CN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7BA47D-0488-452D-8728-83475A2A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7679"/>
                <a:ext cx="7896225" cy="1164522"/>
              </a:xfrm>
              <a:prstGeom prst="rect">
                <a:avLst/>
              </a:prstGeom>
              <a:blipFill rotWithShape="0">
                <a:blip r:embed="rId2"/>
                <a:stretch>
                  <a:fillRect t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AFAB4178-D654-444D-9A3B-C93A872DA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3062438"/>
                <a:ext cx="7896225" cy="5951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>
                    <a:latin typeface="+mn-ea"/>
                  </a:rPr>
                  <a:t>或者通过</a:t>
                </a:r>
                <a:r>
                  <a:rPr lang="zh-CN" altLang="en-US" sz="2200" b="0" dirty="0">
                    <a:latin typeface="+mn-ea"/>
                  </a:rPr>
                  <a:t>其</a:t>
                </a:r>
                <a:r>
                  <a:rPr lang="zh-CN" altLang="en-US" sz="2200" b="0" dirty="0">
                    <a:solidFill>
                      <a:srgbClr val="C00000"/>
                    </a:solidFill>
                    <a:latin typeface="+mn-ea"/>
                  </a:rPr>
                  <a:t>行向量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b="0" dirty="0">
                    <a:latin typeface="+mn-ea"/>
                  </a:rPr>
                  <a:t>进行表示</a:t>
                </a:r>
                <a:r>
                  <a:rPr lang="zh-CN" altLang="en-US" b="0" dirty="0">
                    <a:latin typeface="+mn-ea"/>
                  </a:rPr>
                  <a:t>：</a:t>
                </a:r>
                <a:endParaRPr lang="en-US" altLang="zh-CN" b="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FAB4178-D654-444D-9A3B-C93A872DA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062438"/>
                <a:ext cx="7896225" cy="595162"/>
              </a:xfrm>
              <a:prstGeom prst="rect">
                <a:avLst/>
              </a:prstGeom>
              <a:blipFill rotWithShape="0">
                <a:blip r:embed="rId3"/>
                <a:stretch>
                  <a:fillRect t="-9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24200" y="2209800"/>
                <a:ext cx="244400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209800"/>
                <a:ext cx="244400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09800" y="3886200"/>
                <a:ext cx="3987245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86200"/>
                <a:ext cx="3987245" cy="10515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3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相对误差</a:t>
            </a:r>
            <a:r>
              <a:rPr lang="zh-CN" altLang="en-US" kern="0" dirty="0"/>
              <a:t>的</a:t>
            </a:r>
            <a:r>
              <a:rPr lang="zh-CN" altLang="en-US" kern="0" dirty="0" smtClean="0"/>
              <a:t>界限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85800" y="990600"/>
                <a:ext cx="647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latin typeface="Calibri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:r>
                  <a:rPr lang="zh-CN" altLang="en-US" sz="2200" kern="0" dirty="0">
                    <a:latin typeface="Calibri" pitchFamily="34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的上界为：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0600"/>
                <a:ext cx="64770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448" t="-170909" b="-2527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5800" y="4876800"/>
                <a:ext cx="8382000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小，当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相对</a:t>
                </a:r>
                <a:r>
                  <a:rPr lang="zh-CN" altLang="en-US" sz="2200" kern="0" dirty="0">
                    <a:latin typeface="Calibri" pitchFamily="34" charset="0"/>
                  </a:rPr>
                  <a:t>变化很小时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也变化很小；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大，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可远远</a:t>
                </a:r>
                <a:r>
                  <a:rPr lang="zh-CN" altLang="en-US" sz="2200" dirty="0">
                    <a:ea typeface="微软雅黑" pitchFamily="34" charset="-122"/>
                  </a:rPr>
                  <a:t>大于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76800"/>
                <a:ext cx="8382000" cy="1184940"/>
              </a:xfrm>
              <a:prstGeom prst="rect">
                <a:avLst/>
              </a:prstGeom>
              <a:blipFill rotWithShape="0">
                <a:blip r:embed="rId7"/>
                <a:stretch>
                  <a:fillRect l="-1891" t="-47423" b="-716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62000" y="3226539"/>
                <a:ext cx="5181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latin typeface="Calibri" pitchFamily="34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kern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，可得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26539"/>
                <a:ext cx="518160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3059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29919" y="1525950"/>
                <a:ext cx="9028369" cy="13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19" y="1525950"/>
                <a:ext cx="9028369" cy="13117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782578" y="3792976"/>
                <a:ext cx="4127155" cy="855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78" y="3792976"/>
                <a:ext cx="4127155" cy="8559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6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条件数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33400" y="1087399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kern="0" dirty="0">
                    <a:latin typeface="Calibri" pitchFamily="34" charset="0"/>
                  </a:rPr>
                  <a:t>定义：</a:t>
                </a:r>
                <a:r>
                  <a:rPr lang="zh-CN" altLang="en-US" sz="2200" kern="0" dirty="0">
                    <a:latin typeface="Calibri" pitchFamily="34" charset="0"/>
                  </a:rPr>
                  <a:t>非奇异矩阵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:r>
                  <a:rPr lang="zh-CN" altLang="en-US" sz="2200" b="1" kern="0" dirty="0">
                    <a:latin typeface="Calibri" pitchFamily="34" charset="0"/>
                  </a:rPr>
                  <a:t>条件数</a:t>
                </a:r>
                <a:r>
                  <a:rPr lang="en-US" altLang="zh-CN" sz="2200" kern="0" dirty="0">
                    <a:latin typeface="Calibri" pitchFamily="34" charset="0"/>
                  </a:rPr>
                  <a:t>(condition number</a:t>
                </a:r>
                <a:r>
                  <a:rPr lang="en-US" altLang="zh-CN" sz="2200" kern="0" dirty="0" smtClean="0">
                    <a:latin typeface="Calibri" pitchFamily="34" charset="0"/>
                  </a:rPr>
                  <a:t>)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87399"/>
                <a:ext cx="777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39" t="-2678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398" y="2819400"/>
                <a:ext cx="8610601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b="1" kern="0" dirty="0">
                    <a:latin typeface="Calibri" pitchFamily="34" charset="0"/>
                  </a:rPr>
                  <a:t>性质：</a:t>
                </a:r>
                <a:endParaRPr lang="en-US" altLang="zh-CN" sz="2200" b="1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对于所有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比较小</a:t>
                </a:r>
                <a:r>
                  <a:rPr lang="en-US" altLang="zh-CN" sz="2200" kern="0" dirty="0">
                    <a:latin typeface="Calibri" pitchFamily="34" charset="0"/>
                  </a:rPr>
                  <a:t>(</a:t>
                </a:r>
                <a:r>
                  <a:rPr lang="zh-CN" altLang="en-US" sz="2200" kern="0" dirty="0">
                    <a:latin typeface="Calibri" pitchFamily="34" charset="0"/>
                  </a:rPr>
                  <a:t>接近</a:t>
                </a:r>
                <a:r>
                  <a:rPr lang="en-US" altLang="zh-CN" sz="2200" kern="0" dirty="0">
                    <a:latin typeface="Calibri" pitchFamily="34" charset="0"/>
                  </a:rPr>
                  <a:t>1)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:r>
                  <a:rPr lang="en-US" altLang="zh-CN" sz="2200" kern="0" dirty="0" smtClean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:r>
                  <a:rPr lang="zh-CN" altLang="en-US" sz="2200" kern="0" dirty="0" smtClean="0">
                    <a:latin typeface="Calibri" pitchFamily="34" charset="0"/>
                  </a:rPr>
                  <a:t>相对误差接近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:r>
                  <a:rPr lang="zh-CN" altLang="en-US" sz="2200" kern="0" dirty="0" smtClean="0">
                    <a:latin typeface="Calibri" pitchFamily="34" charset="0"/>
                  </a:rPr>
                  <a:t>相对误差；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比较大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:r>
                  <a:rPr lang="en-US" altLang="zh-CN" sz="2200" kern="0" dirty="0" smtClean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的相对误差比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的相对误差大得多。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8" y="2819400"/>
                <a:ext cx="8610601" cy="1862048"/>
              </a:xfrm>
              <a:prstGeom prst="rect">
                <a:avLst/>
              </a:prstGeom>
              <a:blipFill rotWithShape="0">
                <a:blip r:embed="rId7"/>
                <a:stretch>
                  <a:fillRect l="-1911" t="-5246" b="-78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105400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kern="0" dirty="0" smtClean="0">
                <a:latin typeface="Calibri" pitchFamily="34" charset="0"/>
              </a:rPr>
              <a:t>由</a:t>
            </a:r>
            <a:r>
              <a:rPr lang="zh-CN" altLang="en-US" sz="2200" kern="0" dirty="0">
                <a:latin typeface="Calibri" pitchFamily="34" charset="0"/>
              </a:rPr>
              <a:t>矩阵</a:t>
            </a:r>
            <a:r>
              <a:rPr lang="en-US" altLang="zh-CN" sz="2200" kern="0" dirty="0" smtClean="0">
                <a:latin typeface="Calibri" pitchFamily="34" charset="0"/>
              </a:rPr>
              <a:t>A</a:t>
            </a:r>
            <a:r>
              <a:rPr lang="zh-CN" altLang="en-US" sz="2200" kern="0" dirty="0" smtClean="0">
                <a:latin typeface="Calibri" pitchFamily="34" charset="0"/>
              </a:rPr>
              <a:t>定义的问题，称为</a:t>
            </a:r>
            <a:r>
              <a:rPr lang="zh-CN" altLang="en-US" sz="2200" kern="0" dirty="0" smtClean="0">
                <a:solidFill>
                  <a:srgbClr val="FF0000"/>
                </a:solidFill>
                <a:latin typeface="Calibri" pitchFamily="34" charset="0"/>
              </a:rPr>
              <a:t>适定问题</a:t>
            </a:r>
            <a:r>
              <a:rPr lang="zh-CN" altLang="en-US" sz="2200" kern="0" dirty="0" smtClean="0">
                <a:latin typeface="Calibri" pitchFamily="34" charset="0"/>
              </a:rPr>
              <a:t>或</a:t>
            </a:r>
            <a:r>
              <a:rPr lang="zh-CN" altLang="en-US" sz="2200" kern="0" dirty="0" smtClean="0">
                <a:solidFill>
                  <a:srgbClr val="FF0000"/>
                </a:solidFill>
                <a:latin typeface="Calibri" pitchFamily="34" charset="0"/>
              </a:rPr>
              <a:t>病态问题</a:t>
            </a:r>
            <a:r>
              <a:rPr lang="zh-CN" altLang="en-US" sz="2200" kern="0" dirty="0" smtClean="0">
                <a:latin typeface="Calibri" pitchFamily="34" charset="0"/>
              </a:rPr>
              <a:t>。</a:t>
            </a:r>
            <a:endParaRPr lang="en-US" altLang="zh-CN" sz="2200" kern="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895600" y="1714839"/>
                <a:ext cx="29208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714839"/>
                <a:ext cx="292086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0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246217C-562C-481A-BC7A-67723AA80EA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MSTT31c62400" charset="0"/>
              </a:rPr>
              <a:t>6.33 </a:t>
            </a:r>
            <a:r>
              <a:rPr lang="zh-CN" altLang="en-US" kern="0" dirty="0">
                <a:latin typeface="MSTT31c62400" charset="0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9837D75-DE11-44ED-B3E8-DCE1772FAA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19200"/>
                <a:ext cx="8534400" cy="426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1. </a:t>
                </a:r>
                <a:r>
                  <a:rPr lang="zh-CN" altLang="en-US" sz="2200" b="0" kern="0" dirty="0"/>
                  <a:t>通过两种方法评价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err="1" smtClean="0">
                        <a:latin typeface="Cambria Math" panose="02040503050406030204" pitchFamily="18" charset="0"/>
                      </a:rPr>
                      <m:t>𝐴𝐵𝑥</m:t>
                    </m:r>
                  </m:oMath>
                </a14:m>
                <a:r>
                  <a:rPr lang="en-US" altLang="zh-CN" sz="2200" b="0" kern="0" dirty="0"/>
                  <a:t>(A,B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)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1800" i="1" kern="0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kern="0" dirty="0" err="1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计算以上两种方法的复杂度，哪一个更快？</a:t>
                </a:r>
                <a:endParaRPr lang="en-US" altLang="zh-CN" sz="1800" kern="0" dirty="0"/>
              </a:p>
              <a:p>
                <a:pPr lvl="1"/>
                <a:endParaRPr lang="en-US" altLang="zh-CN" sz="1400" kern="0" dirty="0"/>
              </a:p>
              <a:p>
                <a:pPr lvl="1"/>
                <a:endParaRPr lang="en-US" altLang="zh-CN" sz="1400" kern="0" dirty="0"/>
              </a:p>
              <a:p>
                <a:r>
                  <a:rPr lang="en-US" altLang="zh-CN" sz="1800" kern="0" dirty="0"/>
                  <a:t>2.</a:t>
                </a:r>
                <a:r>
                  <a:rPr lang="zh-CN" altLang="en-US" sz="1800" kern="0" dirty="0"/>
                  <a:t> </a:t>
                </a:r>
                <a:r>
                  <a:rPr lang="zh-CN" altLang="en-US" sz="2200" b="0" kern="0" dirty="0"/>
                  <a:t>评价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kern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0" kern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1800" i="1" kern="0" dirty="0"/>
              </a:p>
              <a:p>
                <a:pPr lvl="1"/>
                <a:r>
                  <a:rPr lang="zh-CN" altLang="en-US" sz="1800" kern="0" dirty="0"/>
                  <a:t>计算以上两种法的复杂度</a:t>
                </a:r>
                <a:endParaRPr lang="en-US" altLang="zh-CN" sz="180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9837D75-DE11-44ED-B3E8-DCE1772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534400" cy="42672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0198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6.3 6.14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9DDF6FE-7A87-4A88-82E2-3E2C9AD92BD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6.5 </a:t>
            </a:r>
            <a:r>
              <a:rPr lang="zh-CN" altLang="en-US" kern="0" dirty="0">
                <a:latin typeface="MSTT31c62400" charset="0"/>
              </a:rPr>
              <a:t>特殊矩阵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37ACD156-7280-4704-A867-E2F4207A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8679735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零矩阵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所有元素都为</a:t>
                </a:r>
                <a:r>
                  <a:rPr lang="en-US" altLang="zh-CN" sz="2200" dirty="0">
                    <a:latin typeface="+mn-ea"/>
                  </a:rPr>
                  <a:t>0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写为</a:t>
                </a:r>
                <a:r>
                  <a:rPr lang="en-US" altLang="zh-CN" sz="2200" dirty="0">
                    <a:latin typeface="+mn-ea"/>
                  </a:rPr>
                  <a:t>0</a:t>
                </a:r>
                <a:r>
                  <a:rPr lang="zh-CN" altLang="en-US" sz="2200" dirty="0">
                    <a:latin typeface="+mn-ea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ACD156-7280-4704-A867-E2F4207A6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8679735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1827" t="-6306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id="{CD42C1C7-CB45-4503-A586-366303A9A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6" y="3048000"/>
                <a:ext cx="8679735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单位矩阵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为方形</a:t>
                </a:r>
                <a:r>
                  <a:rPr lang="zh-CN" altLang="en-US" sz="2200" dirty="0">
                    <a:latin typeface="+mn-ea"/>
                  </a:rPr>
                  <a:t>矩阵，其中对角线元素为</a:t>
                </a:r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，其它元素为</a:t>
                </a:r>
                <a:r>
                  <a:rPr lang="en-US" altLang="zh-CN" sz="2200" dirty="0">
                    <a:latin typeface="+mn-ea"/>
                  </a:rPr>
                  <a:t>0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写为：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+mn-ea"/>
                  </a:rPr>
                  <a:t>的每</a:t>
                </a:r>
                <a:r>
                  <a:rPr lang="zh-CN" altLang="en-US" sz="2200" dirty="0">
                    <a:latin typeface="+mn-ea"/>
                  </a:rPr>
                  <a:t>一列是一个单位向量，例如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D42C1C7-CB45-4503-A586-366303A9A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6" y="3048000"/>
                <a:ext cx="8679735" cy="1862048"/>
              </a:xfrm>
              <a:prstGeom prst="rect">
                <a:avLst/>
              </a:prstGeom>
              <a:blipFill rotWithShape="0">
                <a:blip r:embed="rId4"/>
                <a:stretch>
                  <a:fillRect l="-1826" t="-4590" b="-85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12DD580D-99E4-4246-97A5-BB19EC765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40609"/>
              </p:ext>
            </p:extLst>
          </p:nvPr>
        </p:nvGraphicFramePr>
        <p:xfrm>
          <a:off x="2743200" y="5181600"/>
          <a:ext cx="2596101" cy="100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Equation" r:id="rId5" imgW="1841400" imgH="711000" progId="Equation.DSMT4">
                  <p:embed/>
                </p:oleObj>
              </mc:Choice>
              <mc:Fallback>
                <p:oleObj name="Equation" r:id="rId5" imgW="1841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5181600"/>
                        <a:ext cx="2596101" cy="1002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1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A6D74C1-4CF9-4D9B-BD0F-A3E8D91000F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6.6 </a:t>
            </a:r>
            <a:r>
              <a:rPr lang="zh-CN" altLang="en-US" kern="0" dirty="0">
                <a:latin typeface="MSTT31c62400" charset="0"/>
              </a:rPr>
              <a:t>对称和</a:t>
            </a:r>
            <a:r>
              <a:rPr lang="en-US" altLang="zh-CN" kern="0" dirty="0">
                <a:latin typeface="MSTT31c62400" charset="0"/>
              </a:rPr>
              <a:t>Hermitian</a:t>
            </a:r>
            <a:r>
              <a:rPr lang="zh-CN" altLang="en-US" kern="0" dirty="0">
                <a:latin typeface="MSTT31c62400" charset="0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DA75E7AE-8B88-4FD8-B659-8CADFA06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7" y="875463"/>
                <a:ext cx="8679735" cy="365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对称矩阵：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DA75E7AE-8B88-4FD8-B659-8CADFA06A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7" y="875463"/>
                <a:ext cx="8679735" cy="365678"/>
              </a:xfrm>
              <a:prstGeom prst="rect">
                <a:avLst/>
              </a:prstGeom>
              <a:blipFill>
                <a:blip r:embed="rId3"/>
                <a:stretch>
                  <a:fillRect l="-1826" t="-25000" b="-38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081E52C6-837B-4DFF-8ED5-D8C3605F7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6" y="3246161"/>
                <a:ext cx="8679735" cy="374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+mn-ea"/>
                  </a:rPr>
                  <a:t>Hermitian</a:t>
                </a:r>
                <a:r>
                  <a:rPr lang="zh-CN" altLang="en-US" sz="2200" dirty="0">
                    <a:latin typeface="+mn-ea"/>
                  </a:rPr>
                  <a:t>矩阵：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+mn-ea"/>
                  </a:rPr>
                  <a:t>(</a:t>
                </a:r>
                <a:r>
                  <a:rPr lang="zh-CN" altLang="en-US" sz="2200" dirty="0">
                    <a:latin typeface="+mn-ea"/>
                  </a:rPr>
                  <a:t>共轭复数</a:t>
                </a:r>
                <a:r>
                  <a:rPr lang="en-US" altLang="zh-CN" sz="220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1E52C6-837B-4DFF-8ED5-D8C3605F7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6" y="3246161"/>
                <a:ext cx="8679735" cy="374270"/>
              </a:xfrm>
              <a:prstGeom prst="rect">
                <a:avLst/>
              </a:prstGeom>
              <a:blipFill>
                <a:blip r:embed="rId6"/>
                <a:stretch>
                  <a:fillRect l="-1826" t="-22951" b="-37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33600" y="1445722"/>
                <a:ext cx="4088876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5722"/>
                <a:ext cx="4088876" cy="1068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140527" y="4038600"/>
                <a:ext cx="3675237" cy="1069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3−2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3+2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27" y="4038600"/>
                <a:ext cx="3675237" cy="10690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2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A8717BD-14A7-4D8D-A923-C3D6FD45E96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6.7 </a:t>
            </a:r>
            <a:r>
              <a:rPr lang="zh-CN" altLang="en-US" kern="0" dirty="0">
                <a:latin typeface="MSTT31c62400" charset="0"/>
              </a:rPr>
              <a:t>对角矩阵，三角矩阵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B6849438-20F2-4744-AFD6-C4D447F0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98" y="1066800"/>
            <a:ext cx="86797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对角矩阵：对角线上元素不全为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，其余元素全为</a:t>
            </a:r>
            <a:r>
              <a:rPr lang="en-US" altLang="zh-CN" sz="2200" dirty="0">
                <a:latin typeface="+mn-ea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2D4B4D2D-98B5-4734-AD90-B8A335C3D85D}"/>
                  </a:ext>
                </a:extLst>
              </p:cNvPr>
              <p:cNvSpPr/>
              <p:nvPr/>
            </p:nvSpPr>
            <p:spPr>
              <a:xfrm>
                <a:off x="455798" y="2891080"/>
                <a:ext cx="663080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下三角矩阵：方形矩阵且当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+mn-ea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D4B4D2D-98B5-4734-AD90-B8A335C3D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8" y="2891080"/>
                <a:ext cx="6630802" cy="391646"/>
              </a:xfrm>
              <a:prstGeom prst="rect">
                <a:avLst/>
              </a:prstGeom>
              <a:blipFill>
                <a:blip r:embed="rId5"/>
                <a:stretch>
                  <a:fillRect l="-643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7A759C00-A2DC-4C63-9AA3-5EB0BB66C0A9}"/>
                  </a:ext>
                </a:extLst>
              </p:cNvPr>
              <p:cNvSpPr/>
              <p:nvPr/>
            </p:nvSpPr>
            <p:spPr>
              <a:xfrm>
                <a:off x="480311" y="4707504"/>
                <a:ext cx="663080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上三角矩阵：方形矩阵且当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+mn-ea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759C00-A2DC-4C63-9AA3-5EB0BB66C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1" y="4707504"/>
                <a:ext cx="6630802" cy="391646"/>
              </a:xfrm>
              <a:prstGeom prst="rect">
                <a:avLst/>
              </a:prstGeom>
              <a:blipFill>
                <a:blip r:embed="rId8"/>
                <a:stretch>
                  <a:fillRect l="-643"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8400" y="1600200"/>
                <a:ext cx="3163687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00200"/>
                <a:ext cx="3163687" cy="9062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38400" y="3505200"/>
                <a:ext cx="3163687" cy="906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505200"/>
                <a:ext cx="3163687" cy="9061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62200" y="5257800"/>
                <a:ext cx="3163687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57800"/>
                <a:ext cx="3163687" cy="9062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45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4A5A204-2B3C-48B8-8C18-B160A2CA629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6.8 </a:t>
            </a:r>
            <a:r>
              <a:rPr lang="zh-CN" altLang="en-US" kern="0" dirty="0">
                <a:latin typeface="MSTT31c62400" charset="0"/>
              </a:rPr>
              <a:t>矩阵数乘和加法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81DB04FF-EC46-4AF0-85DC-70AEA51FE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65" y="1066800"/>
                <a:ext cx="867973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矩阵数乘：矩阵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81DB04FF-EC46-4AF0-85DC-70AEA51F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65" y="1066800"/>
                <a:ext cx="8679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26" t="-14754" b="-44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5EF7FF08-61BE-4BB4-BC20-9C298B3AD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64" y="3065046"/>
                <a:ext cx="8679735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矩阵加法：矩阵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的和为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EF7FF08-61BE-4BB4-BC20-9C298B3AD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64" y="3065046"/>
                <a:ext cx="8679735" cy="360804"/>
              </a:xfrm>
              <a:prstGeom prst="rect">
                <a:avLst/>
              </a:prstGeom>
              <a:blipFill rotWithShape="0">
                <a:blip r:embed="rId4"/>
                <a:stretch>
                  <a:fillRect l="-1826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86000" y="1600200"/>
                <a:ext cx="5216043" cy="1051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00200"/>
                <a:ext cx="5216043" cy="10516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2000" y="3886200"/>
                <a:ext cx="7010400" cy="1044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886200"/>
                <a:ext cx="7010400" cy="10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3A61F4E1-48EF-4203-8549-7064681D90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6.9 </a:t>
            </a:r>
            <a:r>
              <a:rPr lang="zh-CN" altLang="en-US" kern="0" dirty="0">
                <a:latin typeface="MSTT31c62400" charset="0"/>
              </a:rPr>
              <a:t>矩阵转置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5F36345A-0745-4ECE-808D-55A6A74158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956191"/>
                <a:ext cx="8153400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的转置表示为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 smtClean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，其被定义为：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例如，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转置将原矩阵的行向量转化为</a:t>
                </a:r>
                <a:r>
                  <a:rPr lang="zh-CN" altLang="en-US" sz="2200" b="0" kern="0" dirty="0" smtClean="0"/>
                  <a:t>列向量</a:t>
                </a: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+mn-ea"/>
                  </a:rPr>
                  <a:t>对称矩阵满足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36345A-0745-4ECE-808D-55A6A7415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56191"/>
                <a:ext cx="8153400" cy="4972050"/>
              </a:xfrm>
              <a:prstGeom prst="rect">
                <a:avLst/>
              </a:prstGeom>
              <a:blipFill rotWithShape="0">
                <a:blip r:embed="rId3"/>
                <a:stretch>
                  <a:fillRect l="-75" t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67000" y="2209800"/>
                <a:ext cx="2583721" cy="967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09800"/>
                <a:ext cx="2583721" cy="9671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4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5570</TotalTime>
  <Words>3561</Words>
  <Application>Microsoft Office PowerPoint</Application>
  <PresentationFormat>全屏显示(4:3)</PresentationFormat>
  <Paragraphs>328</Paragraphs>
  <Slides>42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Arial Rounded MT Bold</vt:lpstr>
      <vt:lpstr>ＭＳ Ｐゴシック</vt:lpstr>
      <vt:lpstr>MSTT31c62400</vt:lpstr>
      <vt:lpstr>黑体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410</cp:revision>
  <dcterms:created xsi:type="dcterms:W3CDTF">2018-04-21T22:14:36Z</dcterms:created>
  <dcterms:modified xsi:type="dcterms:W3CDTF">2024-10-23T02:06:17Z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