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21"/>
  </p:notesMasterIdLst>
  <p:sldIdLst>
    <p:sldId id="313" r:id="rId2"/>
    <p:sldId id="329" r:id="rId3"/>
    <p:sldId id="315" r:id="rId4"/>
    <p:sldId id="316" r:id="rId5"/>
    <p:sldId id="317" r:id="rId6"/>
    <p:sldId id="318" r:id="rId7"/>
    <p:sldId id="319" r:id="rId8"/>
    <p:sldId id="331" r:id="rId9"/>
    <p:sldId id="320" r:id="rId10"/>
    <p:sldId id="333" r:id="rId11"/>
    <p:sldId id="335" r:id="rId12"/>
    <p:sldId id="321" r:id="rId13"/>
    <p:sldId id="322" r:id="rId14"/>
    <p:sldId id="323" r:id="rId15"/>
    <p:sldId id="324" r:id="rId16"/>
    <p:sldId id="332" r:id="rId17"/>
    <p:sldId id="326" r:id="rId18"/>
    <p:sldId id="327" r:id="rId19"/>
    <p:sldId id="328" r:id="rId20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黄 益俊" initials="黄" lastIdx="1" clrIdx="0">
    <p:extLst>
      <p:ext uri="{19B8F6BF-5375-455C-9EA6-DF929625EA0E}">
        <p15:presenceInfo xmlns:p15="http://schemas.microsoft.com/office/powerpoint/2012/main" userId="b93c7dcbbad5946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16" autoAdjust="0"/>
    <p:restoredTop sz="93978" autoAdjust="0"/>
  </p:normalViewPr>
  <p:slideViewPr>
    <p:cSldViewPr>
      <p:cViewPr varScale="1">
        <p:scale>
          <a:sx n="115" d="100"/>
          <a:sy n="115" d="100"/>
        </p:scale>
        <p:origin x="1320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4" Type="http://schemas.openxmlformats.org/officeDocument/2006/relationships/image" Target="../media/image4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4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AAD67-5980-437B-8B70-F40621AFE14F}" type="datetimeFigureOut">
              <a:rPr lang="zh-CN" altLang="en-US" smtClean="0"/>
              <a:pPr/>
              <a:t>2024/10/23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FF85A-4F35-487D-82C6-A10282DF95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708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7461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2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959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6895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1978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8371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4635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373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08519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5045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984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7860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5423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42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4628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2404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650" y="371475"/>
            <a:ext cx="75914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7270750" y="-26988"/>
            <a:ext cx="1936750" cy="276226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rPr>
              <a:t>Shenzhen University</a:t>
            </a:r>
          </a:p>
        </p:txBody>
      </p:sp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8831263" y="6611938"/>
            <a:ext cx="31273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E3DE8C20-FF95-4B18-90DC-C6B5F890F76A}" type="slidenum">
              <a:rPr lang="en-US" altLang="zh-CN" sz="1000" b="1">
                <a:solidFill>
                  <a:srgbClr val="000000"/>
                </a:solidFill>
                <a:ea typeface="ＭＳ Ｐゴシック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z="1000" b="1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031" name="TextBox 8"/>
          <p:cNvSpPr txBox="1">
            <a:spLocks noChangeArrowheads="1"/>
          </p:cNvSpPr>
          <p:nvPr/>
        </p:nvSpPr>
        <p:spPr bwMode="auto">
          <a:xfrm>
            <a:off x="-15875" y="6629400"/>
            <a:ext cx="6569075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b="0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Stephen Boyd and </a:t>
            </a:r>
            <a:r>
              <a:rPr lang="en-US" altLang="zh-CN" sz="1000" b="0" dirty="0" err="1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Lieven</a:t>
            </a:r>
            <a:r>
              <a:rPr lang="en-US" altLang="zh-CN" sz="1000" b="0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 </a:t>
            </a:r>
            <a:r>
              <a:rPr lang="en-US" altLang="zh-CN" sz="1000" b="0" dirty="0" err="1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Vandenberghe</a:t>
            </a:r>
            <a:r>
              <a:rPr lang="en-US" altLang="zh-CN" sz="1000" b="0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, Introduction to Applied Linear Algebra: Vectors, Matrices, and Least Squares</a:t>
            </a:r>
          </a:p>
        </p:txBody>
      </p:sp>
    </p:spTree>
    <p:extLst>
      <p:ext uri="{BB962C8B-B14F-4D97-AF65-F5344CB8AC3E}">
        <p14:creationId xmlns:p14="http://schemas.microsoft.com/office/powerpoint/2010/main" val="204710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txStyles>
    <p:titleStyle>
      <a:lvl1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2pPr>
      <a:lvl3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3pPr>
      <a:lvl4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4pPr>
      <a:lvl5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5pPr>
      <a:lvl6pPr marL="5765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7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9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81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3.emf"/><Relationship Id="rId4" Type="http://schemas.openxmlformats.org/officeDocument/2006/relationships/image" Target="../media/image4.png"/><Relationship Id="rId9" Type="http://schemas.openxmlformats.org/officeDocument/2006/relationships/oleObject" Target="../embeddings/oleObject3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6.png"/><Relationship Id="rId3" Type="http://schemas.openxmlformats.org/officeDocument/2006/relationships/image" Target="../media/image280.png"/><Relationship Id="rId7" Type="http://schemas.openxmlformats.org/officeDocument/2006/relationships/image" Target="../media/image32.png"/><Relationship Id="rId12" Type="http://schemas.openxmlformats.org/officeDocument/2006/relationships/image" Target="../media/image22.png"/><Relationship Id="rId17" Type="http://schemas.openxmlformats.org/officeDocument/2006/relationships/image" Target="../media/image38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.wmf"/><Relationship Id="rId1" Type="http://schemas.openxmlformats.org/officeDocument/2006/relationships/vmlDrawing" Target="../drawings/vmlDrawing7.vml"/><Relationship Id="rId11" Type="http://schemas.openxmlformats.org/officeDocument/2006/relationships/image" Target="../media/image34.png"/><Relationship Id="rId15" Type="http://schemas.openxmlformats.org/officeDocument/2006/relationships/oleObject" Target="../embeddings/oleObject18.bin"/><Relationship Id="rId10" Type="http://schemas.openxmlformats.org/officeDocument/2006/relationships/image" Target="../media/image17.wmf"/><Relationship Id="rId4" Type="http://schemas.openxmlformats.org/officeDocument/2006/relationships/image" Target="../media/image30.png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oleObject" Target="../embeddings/oleObject21.bin"/><Relationship Id="rId3" Type="http://schemas.openxmlformats.org/officeDocument/2006/relationships/image" Target="../media/image39.png"/><Relationship Id="rId7" Type="http://schemas.openxmlformats.org/officeDocument/2006/relationships/image" Target="../media/image19.wmf"/><Relationship Id="rId12" Type="http://schemas.openxmlformats.org/officeDocument/2006/relationships/image" Target="../media/image4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20.wmf"/><Relationship Id="rId5" Type="http://schemas.openxmlformats.org/officeDocument/2006/relationships/image" Target="../media/image35.png"/><Relationship Id="rId10" Type="http://schemas.openxmlformats.org/officeDocument/2006/relationships/oleObject" Target="../embeddings/oleObject20.bin"/><Relationship Id="rId4" Type="http://schemas.openxmlformats.org/officeDocument/2006/relationships/image" Target="../media/image390.png"/><Relationship Id="rId9" Type="http://schemas.openxmlformats.org/officeDocument/2006/relationships/image" Target="../media/image44.png"/><Relationship Id="rId14" Type="http://schemas.openxmlformats.org/officeDocument/2006/relationships/image" Target="../media/image21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12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49.png"/><Relationship Id="rId5" Type="http://schemas.openxmlformats.org/officeDocument/2006/relationships/image" Target="../media/image25.png"/><Relationship Id="rId10" Type="http://schemas.openxmlformats.org/officeDocument/2006/relationships/image" Target="../media/image38.png"/><Relationship Id="rId4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image" Target="../media/image29.wmf"/><Relationship Id="rId7" Type="http://schemas.openxmlformats.org/officeDocument/2006/relationships/image" Target="../media/image26.wmf"/><Relationship Id="rId12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28.wmf"/><Relationship Id="rId5" Type="http://schemas.openxmlformats.org/officeDocument/2006/relationships/image" Target="../media/image430.png"/><Relationship Id="rId10" Type="http://schemas.openxmlformats.org/officeDocument/2006/relationships/oleObject" Target="../embeddings/oleObject24.bin"/><Relationship Id="rId9" Type="http://schemas.openxmlformats.org/officeDocument/2006/relationships/image" Target="../media/image27.wmf"/><Relationship Id="rId1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image" Target="../media/image47.png"/><Relationship Id="rId7" Type="http://schemas.openxmlformats.org/officeDocument/2006/relationships/image" Target="../media/image4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45.wmf"/><Relationship Id="rId5" Type="http://schemas.openxmlformats.org/officeDocument/2006/relationships/image" Target="../media/image42.wmf"/><Relationship Id="rId10" Type="http://schemas.openxmlformats.org/officeDocument/2006/relationships/oleObject" Target="../embeddings/oleObject29.bin"/><Relationship Id="rId4" Type="http://schemas.openxmlformats.org/officeDocument/2006/relationships/oleObject" Target="../embeddings/oleObject26.bin"/><Relationship Id="rId9" Type="http://schemas.openxmlformats.org/officeDocument/2006/relationships/image" Target="../media/image44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00.png"/><Relationship Id="rId7" Type="http://schemas.openxmlformats.org/officeDocument/2006/relationships/image" Target="../media/image54.png"/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52.png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0.png"/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8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4.bin"/><Relationship Id="rId3" Type="http://schemas.openxmlformats.org/officeDocument/2006/relationships/image" Target="../media/image24.png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7.png"/><Relationship Id="rId11" Type="http://schemas.openxmlformats.org/officeDocument/2006/relationships/oleObject" Target="../embeddings/oleObject13.bin"/><Relationship Id="rId5" Type="http://schemas.openxmlformats.org/officeDocument/2006/relationships/image" Target="../media/image10.wmf"/><Relationship Id="rId15" Type="http://schemas.openxmlformats.org/officeDocument/2006/relationships/image" Target="../media/image240.png"/><Relationship Id="rId10" Type="http://schemas.openxmlformats.org/officeDocument/2006/relationships/image" Target="../media/image12.wmf"/><Relationship Id="rId4" Type="http://schemas.openxmlformats.org/officeDocument/2006/relationships/oleObject" Target="../embeddings/oleObject10.bin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4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0.png"/><Relationship Id="rId12" Type="http://schemas.openxmlformats.org/officeDocument/2006/relationships/image" Target="../media/image2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6.png"/><Relationship Id="rId11" Type="http://schemas.openxmlformats.org/officeDocument/2006/relationships/image" Target="../media/image16.wmf"/><Relationship Id="rId5" Type="http://schemas.openxmlformats.org/officeDocument/2006/relationships/image" Target="../media/image15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685800" y="1143000"/>
                <a:ext cx="6731872" cy="38935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/>
                  <a:t>当一个</a:t>
                </a:r>
                <a:r>
                  <a:rPr lang="zh-CN" altLang="en-US" sz="2200" dirty="0" smtClean="0"/>
                  <a:t>矩阵</a:t>
                </a:r>
                <a:r>
                  <a:rPr lang="en-US" altLang="zh-CN" sz="2200" dirty="0">
                    <a:solidFill>
                      <a:srgbClr val="FF0000"/>
                    </a:solidFill>
                  </a:rPr>
                  <a:t>X</a:t>
                </a:r>
                <a:r>
                  <a:rPr lang="zh-CN" altLang="en-US" sz="2200" dirty="0" smtClean="0"/>
                  <a:t>满足</a:t>
                </a:r>
                <a14:m>
                  <m:oMath xmlns:m="http://schemas.openxmlformats.org/officeDocument/2006/math">
                    <m:r>
                      <a:rPr lang="en-US" altLang="zh-CN" sz="22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20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20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zh-CN" altLang="en-US" sz="2200" dirty="0">
                        <a:latin typeface="Cambria Math" panose="02040503050406030204" pitchFamily="18" charset="0"/>
                      </a:rPr>
                      <m:t>时</m:t>
                    </m:r>
                  </m:oMath>
                </a14:m>
                <a:r>
                  <a:rPr lang="zh-CN" altLang="en-US" sz="2200" dirty="0"/>
                  <a:t>，</a:t>
                </a:r>
                <a:r>
                  <a:rPr lang="en-US" altLang="zh-CN" sz="2200" dirty="0">
                    <a:solidFill>
                      <a:srgbClr val="FF0000"/>
                    </a:solidFill>
                  </a:rPr>
                  <a:t>X</a:t>
                </a:r>
                <a:r>
                  <a:rPr lang="zh-CN" altLang="en-US" sz="2200" dirty="0"/>
                  <a:t>被称为</a:t>
                </a:r>
                <a:r>
                  <a:rPr lang="en-US" altLang="zh-CN" sz="2200" b="1" dirty="0">
                    <a:solidFill>
                      <a:srgbClr val="00B050"/>
                    </a:solidFill>
                  </a:rPr>
                  <a:t>A</a:t>
                </a:r>
                <a:r>
                  <a:rPr lang="zh-CN" altLang="en-US" sz="2200" b="1" dirty="0">
                    <a:solidFill>
                      <a:srgbClr val="FF0000"/>
                    </a:solidFill>
                  </a:rPr>
                  <a:t>的左</a:t>
                </a:r>
                <a:r>
                  <a:rPr lang="zh-CN" altLang="en-US" sz="2200" b="1" dirty="0" smtClean="0">
                    <a:solidFill>
                      <a:srgbClr val="FF0000"/>
                    </a:solidFill>
                  </a:rPr>
                  <a:t>逆</a:t>
                </a:r>
                <a:r>
                  <a:rPr lang="en-US" altLang="zh-CN" sz="2200" dirty="0" smtClean="0"/>
                  <a:t>;</a:t>
                </a:r>
                <a:endParaRPr lang="en-US" altLang="zh-CN" sz="2200" dirty="0"/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/>
                  <a:t>当左逆存在时，则称</a:t>
                </a:r>
                <a14:m>
                  <m:oMath xmlns:m="http://schemas.openxmlformats.org/officeDocument/2006/math">
                    <m:r>
                      <a:rPr lang="en-US" altLang="zh-CN" sz="220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200" dirty="0"/>
                  <a:t>是可左逆</a:t>
                </a:r>
                <a:r>
                  <a:rPr lang="zh-CN" altLang="en-US" sz="2200" dirty="0" smtClean="0"/>
                  <a:t>的</a:t>
                </a:r>
                <a:r>
                  <a:rPr lang="en-US" altLang="zh-CN" sz="2200" dirty="0" smtClean="0"/>
                  <a:t>;</a:t>
                </a:r>
                <a:endParaRPr lang="en-US" altLang="zh-CN" sz="2200" dirty="0"/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/>
                  <a:t>当左逆存</a:t>
                </a:r>
                <a:r>
                  <a:rPr lang="zh-CN" altLang="en-US" sz="2200" dirty="0">
                    <a:latin typeface="+mn-ea"/>
                  </a:rPr>
                  <a:t>在时，则</a:t>
                </a:r>
                <a14:m>
                  <m:oMath xmlns:m="http://schemas.openxmlformats.org/officeDocument/2006/math">
                    <m:r>
                      <a:rPr lang="en-US" altLang="zh-CN" sz="220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200" dirty="0">
                    <a:latin typeface="+mn-ea"/>
                  </a:rPr>
                  <a:t>至少有一个左</a:t>
                </a:r>
                <a:r>
                  <a:rPr lang="zh-CN" altLang="en-US" sz="2200" dirty="0" smtClean="0">
                    <a:latin typeface="+mn-ea"/>
                  </a:rPr>
                  <a:t>逆</a:t>
                </a:r>
                <a:r>
                  <a:rPr lang="en-US" altLang="zh-CN" sz="2200" dirty="0" smtClean="0">
                    <a:latin typeface="+mn-ea"/>
                  </a:rPr>
                  <a:t>;</a:t>
                </a:r>
                <a:endParaRPr lang="en-US" altLang="zh-CN" sz="2200" dirty="0">
                  <a:latin typeface="+mn-ea"/>
                </a:endParaRPr>
              </a:p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:endParaRPr lang="en-US" altLang="zh-CN" sz="2200" dirty="0"/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endParaRPr lang="en-US" altLang="zh-CN" sz="2200" dirty="0"/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endParaRPr lang="en-US" altLang="zh-CN" sz="2200" dirty="0"/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endParaRPr lang="en-US" altLang="zh-CN" sz="2200" dirty="0"/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endParaRPr lang="zh-CN" altLang="en-US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143000"/>
                <a:ext cx="6731872" cy="3893502"/>
              </a:xfrm>
              <a:prstGeom prst="rect">
                <a:avLst/>
              </a:prstGeom>
              <a:blipFill rotWithShape="0">
                <a:blip r:embed="rId4"/>
                <a:stretch>
                  <a:fillRect l="-2355" t="-250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/>
              <a:t>7.1 </a:t>
            </a:r>
            <a:r>
              <a:rPr lang="zh-CN" altLang="en-US" kern="0" dirty="0"/>
              <a:t>矩阵左</a:t>
            </a:r>
            <a:r>
              <a:rPr lang="zh-CN" altLang="en-US" kern="0" dirty="0" smtClean="0"/>
              <a:t>逆</a:t>
            </a:r>
            <a:endParaRPr lang="zh-CN" altLang="en-US" kern="0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="" xmlns:a16="http://schemas.microsoft.com/office/drawing/2014/main" id="{D3763363-85DF-44B3-BF22-44C212D618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312395"/>
              </p:ext>
            </p:extLst>
          </p:nvPr>
        </p:nvGraphicFramePr>
        <p:xfrm>
          <a:off x="3048000" y="2743200"/>
          <a:ext cx="1600200" cy="12443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48" name="Equation" r:id="rId5" imgW="1926504" imgH="1498374" progId="Equation.DSMT4">
                  <p:embed/>
                </p:oleObj>
              </mc:Choice>
              <mc:Fallback>
                <p:oleObj name="Equation" r:id="rId5" imgW="1926504" imgH="149837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48000" y="2743200"/>
                        <a:ext cx="1600200" cy="12443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F11E7C88-8552-449F-8C3A-E62E5BDF5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038600"/>
            <a:ext cx="67318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/>
              <a:t>矩阵</a:t>
            </a:r>
            <a:r>
              <a:rPr lang="en-US" altLang="zh-CN" sz="2200" dirty="0"/>
              <a:t>A</a:t>
            </a:r>
            <a:r>
              <a:rPr lang="zh-CN" altLang="en-US" sz="2200" dirty="0"/>
              <a:t>是可左逆的，其左逆矩阵有两个</a:t>
            </a:r>
            <a:endParaRPr lang="en-US" altLang="zh-CN" sz="2200" dirty="0"/>
          </a:p>
        </p:txBody>
      </p:sp>
      <p:graphicFrame>
        <p:nvGraphicFramePr>
          <p:cNvPr id="6" name="对象 5">
            <a:extLst>
              <a:ext uri="{FF2B5EF4-FFF2-40B4-BE49-F238E27FC236}">
                <a16:creationId xmlns="" xmlns:a16="http://schemas.microsoft.com/office/drawing/2014/main" id="{30084736-4AB5-4BF8-B519-AFD0179B30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851469"/>
              </p:ext>
            </p:extLst>
          </p:nvPr>
        </p:nvGraphicFramePr>
        <p:xfrm>
          <a:off x="1219200" y="4846638"/>
          <a:ext cx="2370138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49" name="Equation" r:id="rId7" imgW="2370057" imgH="710306" progId="Equation.DSMT4">
                  <p:embed/>
                </p:oleObj>
              </mc:Choice>
              <mc:Fallback>
                <p:oleObj name="Equation" r:id="rId7" imgW="2370057" imgH="71030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19200" y="4846638"/>
                        <a:ext cx="2370138" cy="709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="" xmlns:a16="http://schemas.microsoft.com/office/drawing/2014/main" id="{845243D2-9E58-47EC-93C1-C333DBB7D6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1344685"/>
              </p:ext>
            </p:extLst>
          </p:nvPr>
        </p:nvGraphicFramePr>
        <p:xfrm>
          <a:off x="5105400" y="4800600"/>
          <a:ext cx="211772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50" name="Equation" r:id="rId9" imgW="2116958" imgH="786628" progId="Equation.DSMT4">
                  <p:embed/>
                </p:oleObj>
              </mc:Choice>
              <mc:Fallback>
                <p:oleObj name="Equation" r:id="rId9" imgW="2116958" imgH="786628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105400" y="4800600"/>
                        <a:ext cx="2117725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A04ADD09-1D79-46E2-83BC-66B8ED9C6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068" y="3048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/>
              <a:t>7.8 </a:t>
            </a:r>
            <a:r>
              <a:rPr lang="zh-CN" altLang="en-US" kern="0" dirty="0"/>
              <a:t>证明</a:t>
            </a:r>
            <a:r>
              <a:rPr lang="en-US" altLang="zh-CN" kern="0" dirty="0"/>
              <a:t>1-&gt;2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5">
                <a:extLst>
                  <a:ext uri="{FF2B5EF4-FFF2-40B4-BE49-F238E27FC236}">
                    <a16:creationId xmlns="" xmlns:a16="http://schemas.microsoft.com/office/drawing/2014/main" id="{2745AD13-0949-4298-B5EF-AD6CCA051D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" y="1066800"/>
                <a:ext cx="6731872" cy="3608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+mn-ea"/>
                  </a:rPr>
                  <a:t>矩阵</a:t>
                </a:r>
                <a:r>
                  <a:rPr lang="en-US" altLang="zh-CN" sz="2200" dirty="0" smtClean="0">
                    <a:latin typeface="+mn-ea"/>
                  </a:rPr>
                  <a:t>A</a:t>
                </a:r>
                <a:r>
                  <a:rPr lang="zh-CN" altLang="en-US" sz="2200" dirty="0" smtClean="0">
                    <a:latin typeface="+mn-ea"/>
                  </a:rPr>
                  <a:t>有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latin typeface="+mn-ea"/>
                  </a:rPr>
                  <a:t>左</a:t>
                </a:r>
                <a:r>
                  <a:rPr lang="zh-CN" altLang="en-US" sz="2200" dirty="0">
                    <a:solidFill>
                      <a:srgbClr val="FF0000"/>
                    </a:solidFill>
                    <a:latin typeface="+mn-ea"/>
                  </a:rPr>
                  <a:t>逆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sz="2200" dirty="0">
                    <a:latin typeface="+mn-ea"/>
                  </a:rPr>
                  <a:t>，则</a:t>
                </a:r>
                <a:r>
                  <a:rPr lang="en-US" altLang="zh-CN" sz="2200" dirty="0">
                    <a:latin typeface="+mn-ea"/>
                  </a:rPr>
                  <a:t>A</a:t>
                </a:r>
                <a:r>
                  <a:rPr lang="zh-CN" altLang="en-US" sz="2200" dirty="0">
                    <a:solidFill>
                      <a:srgbClr val="FF0000"/>
                    </a:solidFill>
                    <a:latin typeface="+mn-ea"/>
                  </a:rPr>
                  <a:t>列向量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latin typeface="+mn-ea"/>
                  </a:rPr>
                  <a:t>线性无关</a:t>
                </a:r>
                <a:endParaRPr lang="en-US" altLang="zh-CN" sz="2200" dirty="0">
                  <a:solidFill>
                    <a:srgbClr val="FF000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4" name="Rectangle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745AD13-0949-4298-B5EF-AD6CCA051D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1066800"/>
                <a:ext cx="6731872" cy="360804"/>
              </a:xfrm>
              <a:prstGeom prst="rect">
                <a:avLst/>
              </a:prstGeom>
              <a:blipFill rotWithShape="0">
                <a:blip r:embed="rId3"/>
                <a:stretch>
                  <a:fillRect l="-2355" t="-16949" b="-4745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FC93C84D-23EA-47C9-BCC3-2DBEF2D146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5800" y="3581400"/>
                <a:ext cx="77724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+mn-ea"/>
                  </a:rPr>
                  <a:t>假设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200" dirty="0">
                    <a:latin typeface="+mn-ea"/>
                  </a:rPr>
                  <a:t>的</a:t>
                </a:r>
                <a:r>
                  <a:rPr lang="zh-CN" altLang="en-US" sz="2200" dirty="0" smtClean="0">
                    <a:latin typeface="+mn-ea"/>
                  </a:rPr>
                  <a:t>列向量</a:t>
                </a:r>
                <a:endParaRPr lang="en-US" altLang="zh-CN" sz="2200" dirty="0">
                  <a:latin typeface="+mn-ea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C93C84D-23EA-47C9-BCC3-2DBEF2D146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3581400"/>
                <a:ext cx="7772400" cy="338554"/>
              </a:xfrm>
              <a:prstGeom prst="rect">
                <a:avLst/>
              </a:prstGeom>
              <a:blipFill rotWithShape="0">
                <a:blip r:embed="rId4"/>
                <a:stretch>
                  <a:fillRect l="-2039" t="-27273" b="-4909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990600" y="3962400"/>
                <a:ext cx="4953000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i="1" dirty="0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zh-CN" sz="220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200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200" i="1" dirty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2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962400"/>
                <a:ext cx="4953000" cy="430887"/>
              </a:xfrm>
              <a:prstGeom prst="rect">
                <a:avLst/>
              </a:prstGeom>
              <a:blipFill rotWithShape="0">
                <a:blip r:embed="rId7"/>
                <a:stretch>
                  <a:fillRect b="-28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762000" y="1676400"/>
                <a:ext cx="5558316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200" dirty="0" smtClean="0">
                    <a:latin typeface="+mn-ea"/>
                  </a:rPr>
                  <a:t>如果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 smtClean="0"/>
                  <a:t>，根据维度定理则有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200" dirty="0" smtClean="0">
                    <a:solidFill>
                      <a:srgbClr val="FF0000"/>
                    </a:solidFill>
                  </a:rPr>
                  <a:t>！</a:t>
                </a:r>
                <a:endParaRPr lang="zh-CN" alt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676400"/>
                <a:ext cx="5558316" cy="430887"/>
              </a:xfrm>
              <a:prstGeom prst="rect">
                <a:avLst/>
              </a:prstGeom>
              <a:blipFill rotWithShape="0">
                <a:blip r:embed="rId8"/>
                <a:stretch>
                  <a:fillRect l="-1425" t="-9859" r="-658" b="-267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对象 9">
            <a:extLst>
              <a:ext uri="{FF2B5EF4-FFF2-40B4-BE49-F238E27FC236}">
                <a16:creationId xmlns="" xmlns:a16="http://schemas.microsoft.com/office/drawing/2014/main" id="{4CA5A0C2-E7E3-4409-86C9-CA6963DA96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7111091"/>
              </p:ext>
            </p:extLst>
          </p:nvPr>
        </p:nvGraphicFramePr>
        <p:xfrm>
          <a:off x="2962275" y="2133600"/>
          <a:ext cx="1162050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04" name="Equation" r:id="rId9" imgW="723600" imgH="711000" progId="Equation.DSMT4">
                  <p:embed/>
                </p:oleObj>
              </mc:Choice>
              <mc:Fallback>
                <p:oleObj name="Equation" r:id="rId9" imgW="72360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62275" y="2133600"/>
                        <a:ext cx="1162050" cy="1139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4191000" y="2590800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高或方的矩阵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990600" y="4495800"/>
                <a:ext cx="4953000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2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2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200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200" i="1" dirty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2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4495800"/>
                <a:ext cx="4953000" cy="430887"/>
              </a:xfrm>
              <a:prstGeom prst="rect">
                <a:avLst/>
              </a:prstGeom>
              <a:blipFill rotWithShape="0">
                <a:blip r:embed="rId11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1295400" y="5019218"/>
                <a:ext cx="5638800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𝐴𝑦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200" dirty="0" smtClean="0"/>
                  <a:t>     </a:t>
                </a:r>
                <a:r>
                  <a:rPr lang="zh-CN" altLang="en-US" sz="2200" b="1" dirty="0" smtClean="0">
                    <a:solidFill>
                      <a:srgbClr val="FF0000"/>
                    </a:solidFill>
                  </a:rPr>
                  <a:t>解唯一</a:t>
                </a:r>
                <a:endParaRPr lang="zh-CN" altLang="en-US" sz="2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5019218"/>
                <a:ext cx="5638800" cy="430887"/>
              </a:xfrm>
              <a:prstGeom prst="rect">
                <a:avLst/>
              </a:prstGeom>
              <a:blipFill rotWithShape="0">
                <a:blip r:embed="rId12"/>
                <a:stretch>
                  <a:fillRect l="-108" t="-8451" b="-281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1295400" y="5562600"/>
                <a:ext cx="5881931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200" dirty="0" smtClean="0">
                    <a:solidFill>
                      <a:srgbClr val="FF0000"/>
                    </a:solidFill>
                    <a:latin typeface="+mn-ea"/>
                  </a:rPr>
                  <a:t>当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𝐴𝑥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 smtClean="0"/>
                  <a:t>时，</a:t>
                </a:r>
                <a:r>
                  <a:rPr lang="zh-CN" altLang="en-US" sz="2200" dirty="0" smtClean="0">
                    <a:solidFill>
                      <a:srgbClr val="FF0000"/>
                    </a:solidFill>
                  </a:rPr>
                  <a:t>无解</a:t>
                </a:r>
                <a:r>
                  <a:rPr lang="zh-CN" altLang="en-US" sz="2200" dirty="0" smtClean="0"/>
                  <a:t>！</a:t>
                </a:r>
                <a:endParaRPr lang="zh-CN" altLang="en-US" sz="22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5562600"/>
                <a:ext cx="5881931" cy="430887"/>
              </a:xfrm>
              <a:prstGeom prst="rect">
                <a:avLst/>
              </a:prstGeom>
              <a:blipFill rotWithShape="0">
                <a:blip r:embed="rId13"/>
                <a:stretch>
                  <a:fillRect l="-1349" t="-10000" r="-519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1371600" y="6096000"/>
                <a:ext cx="5105400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200" dirty="0" smtClean="0">
                    <a:solidFill>
                      <a:srgbClr val="FF0000"/>
                    </a:solidFill>
                    <a:latin typeface="+mn-ea"/>
                  </a:rPr>
                  <a:t>至多</a:t>
                </a:r>
                <a:r>
                  <a:rPr lang="zh-CN" altLang="en-US" sz="2200" dirty="0" smtClean="0">
                    <a:latin typeface="+mn-ea"/>
                  </a:rPr>
                  <a:t>一个解，如有解则</a:t>
                </a:r>
                <a14:m>
                  <m:oMath xmlns:m="http://schemas.openxmlformats.org/officeDocument/2006/math">
                    <m:r>
                      <a:rPr lang="zh-CN" altLang="en-US" sz="2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20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200" i="1">
                        <a:latin typeface="Cambria Math" panose="02040503050406030204" pitchFamily="18" charset="0"/>
                      </a:rPr>
                      <m:t>𝑋𝑏</m:t>
                    </m:r>
                  </m:oMath>
                </a14:m>
                <a:r>
                  <a:rPr lang="zh-CN" altLang="en-US" dirty="0" smtClean="0">
                    <a:latin typeface="+mn-ea"/>
                  </a:rPr>
                  <a:t>。</a:t>
                </a:r>
                <a:endParaRPr lang="en-US" altLang="zh-CN" dirty="0">
                  <a:latin typeface="+mn-ea"/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6096000"/>
                <a:ext cx="5105400" cy="430887"/>
              </a:xfrm>
              <a:prstGeom prst="rect">
                <a:avLst/>
              </a:prstGeom>
              <a:blipFill rotWithShape="0">
                <a:blip r:embed="rId14"/>
                <a:stretch>
                  <a:fillRect l="-119" t="-9859" b="-267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对象 16">
            <a:extLst>
              <a:ext uri="{FF2B5EF4-FFF2-40B4-BE49-F238E27FC236}">
                <a16:creationId xmlns="" xmlns:a16="http://schemas.microsoft.com/office/drawing/2014/main" id="{4CA5A0C2-E7E3-4409-86C9-CA6963DA96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4454083"/>
              </p:ext>
            </p:extLst>
          </p:nvPr>
        </p:nvGraphicFramePr>
        <p:xfrm>
          <a:off x="7162800" y="5181600"/>
          <a:ext cx="733425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05" name="Equation" r:id="rId15" imgW="457200" imgH="711000" progId="Equation.DSMT4">
                  <p:embed/>
                </p:oleObj>
              </mc:Choice>
              <mc:Fallback>
                <p:oleObj name="Equation" r:id="rId15" imgW="45720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162800" y="5181600"/>
                        <a:ext cx="733425" cy="1139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2895600" y="3505200"/>
                <a:ext cx="2592183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zh-CN" altLang="en-US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=[</m:t>
                          </m:r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,⋯</m:t>
                          </m:r>
                          <m:r>
                            <m:rPr>
                              <m:nor/>
                            </m:rPr>
                            <a:rPr lang="zh-CN" altLang="en-US" sz="2200" i="1">
                              <a:latin typeface="Cambria Math" panose="02040503050406030204" pitchFamily="18" charset="0"/>
                            </a:rPr>
                            <m:t> </m:t>
                          </m:r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3505200"/>
                <a:ext cx="2592183" cy="430887"/>
              </a:xfrm>
              <a:prstGeom prst="rect">
                <a:avLst/>
              </a:prstGeom>
              <a:blipFill rotWithShape="0">
                <a:blip r:embed="rId17"/>
                <a:stretch>
                  <a:fillRect t="-126761" r="-20471" b="-1985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72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2" grpId="0"/>
      <p:bldP spid="13" grpId="0"/>
      <p:bldP spid="14" grpId="0"/>
      <p:bldP spid="15" grpId="0"/>
      <p:bldP spid="16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A04ADD09-1D79-46E2-83BC-66B8ED9C6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068" y="3048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/>
              <a:t>7.8 </a:t>
            </a:r>
            <a:r>
              <a:rPr lang="zh-CN" altLang="en-US" kern="0" dirty="0" smtClean="0"/>
              <a:t>证明</a:t>
            </a:r>
            <a:r>
              <a:rPr lang="en-US" altLang="zh-CN" kern="0" dirty="0" smtClean="0"/>
              <a:t>3-&gt;4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5">
                <a:extLst>
                  <a:ext uri="{FF2B5EF4-FFF2-40B4-BE49-F238E27FC236}">
                    <a16:creationId xmlns="" xmlns:a16="http://schemas.microsoft.com/office/drawing/2014/main" id="{2745AD13-0949-4298-B5EF-AD6CCA051D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" y="1066800"/>
                <a:ext cx="6731872" cy="3608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+mn-ea"/>
                  </a:rPr>
                  <a:t>矩阵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latin typeface="+mn-ea"/>
                  </a:rPr>
                  <a:t>有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latin typeface="+mn-ea"/>
                  </a:rPr>
                  <a:t>右逆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sz="2200" dirty="0">
                    <a:latin typeface="+mn-ea"/>
                  </a:rPr>
                  <a:t>，则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zh-CN" altLang="en-US" sz="2200" b="1" dirty="0" smtClean="0">
                    <a:solidFill>
                      <a:srgbClr val="FF0000"/>
                    </a:solidFill>
                    <a:latin typeface="+mn-ea"/>
                  </a:rPr>
                  <a:t>行向量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latin typeface="+mn-ea"/>
                  </a:rPr>
                  <a:t>线性无关</a:t>
                </a:r>
                <a:endParaRPr lang="en-US" altLang="zh-CN" sz="2200" dirty="0">
                  <a:solidFill>
                    <a:srgbClr val="FF000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4" name="Rectangle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745AD13-0949-4298-B5EF-AD6CCA051D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1066800"/>
                <a:ext cx="6731872" cy="360804"/>
              </a:xfrm>
              <a:prstGeom prst="rect">
                <a:avLst/>
              </a:prstGeom>
              <a:blipFill rotWithShape="0">
                <a:blip r:embed="rId3"/>
                <a:stretch>
                  <a:fillRect l="-2355" t="-16949" b="-4745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FC93C84D-23EA-47C9-BCC3-2DBEF2D146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600" y="3505200"/>
                <a:ext cx="82296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+mn-ea"/>
                  </a:rPr>
                  <a:t>“</a:t>
                </a:r>
                <a:r>
                  <a:rPr lang="zh-CN" altLang="en-US" sz="2200" dirty="0">
                    <a:latin typeface="+mn-ea"/>
                  </a:rPr>
                  <a:t>定理：矩阵的</a:t>
                </a:r>
                <a:r>
                  <a:rPr lang="zh-CN" altLang="en-US" sz="2200" dirty="0">
                    <a:solidFill>
                      <a:srgbClr val="FF0000"/>
                    </a:solidFill>
                    <a:latin typeface="+mn-ea"/>
                  </a:rPr>
                  <a:t>行秩</a:t>
                </a:r>
                <a:r>
                  <a:rPr lang="zh-CN" altLang="en-US" sz="2200" dirty="0">
                    <a:latin typeface="+mn-ea"/>
                  </a:rPr>
                  <a:t>等于</a:t>
                </a:r>
                <a:r>
                  <a:rPr lang="zh-CN" altLang="en-US" sz="2200" dirty="0">
                    <a:solidFill>
                      <a:srgbClr val="FF0000"/>
                    </a:solidFill>
                    <a:latin typeface="+mn-ea"/>
                  </a:rPr>
                  <a:t>列秩</a:t>
                </a:r>
                <a:r>
                  <a:rPr lang="zh-CN" altLang="en-US" sz="2200" dirty="0" smtClean="0">
                    <a:latin typeface="+mn-ea"/>
                  </a:rPr>
                  <a:t>”， 则矩阵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200" dirty="0" smtClean="0">
                    <a:latin typeface="+mn-ea"/>
                  </a:rPr>
                  <a:t>有</a:t>
                </a:r>
                <a:r>
                  <a:rPr lang="en-US" altLang="zh-CN" sz="2200" dirty="0" smtClean="0">
                    <a:solidFill>
                      <a:srgbClr val="FF0000"/>
                    </a:solidFill>
                    <a:latin typeface="+mn-ea"/>
                  </a:rPr>
                  <a:t>m</a:t>
                </a:r>
                <a:r>
                  <a:rPr lang="zh-CN" altLang="en-US" sz="2200" dirty="0">
                    <a:solidFill>
                      <a:srgbClr val="FF0000"/>
                    </a:solidFill>
                    <a:latin typeface="+mn-ea"/>
                  </a:rPr>
                  <a:t>个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latin typeface="+mn-ea"/>
                  </a:rPr>
                  <a:t>线性无关</a:t>
                </a:r>
                <a:r>
                  <a:rPr lang="zh-CN" altLang="en-US" sz="2200" b="1" dirty="0" smtClean="0">
                    <a:solidFill>
                      <a:srgbClr val="C00000"/>
                    </a:solidFill>
                    <a:latin typeface="+mn-ea"/>
                  </a:rPr>
                  <a:t>列向量</a:t>
                </a:r>
                <a:endParaRPr lang="en-US" altLang="zh-CN" sz="2200" b="1" dirty="0">
                  <a:solidFill>
                    <a:srgbClr val="C0000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C93C84D-23EA-47C9-BCC3-2DBEF2D146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3505200"/>
                <a:ext cx="8229600" cy="338554"/>
              </a:xfrm>
              <a:prstGeom prst="rect">
                <a:avLst/>
              </a:prstGeom>
              <a:blipFill rotWithShape="0">
                <a:blip r:embed="rId4"/>
                <a:stretch>
                  <a:fillRect l="-1926" t="-25000" b="-482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990600" y="4114800"/>
            <a:ext cx="67818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200" dirty="0" smtClean="0"/>
              <a:t>即通过</a:t>
            </a:r>
            <a:r>
              <a:rPr lang="en-US" altLang="zh-CN" sz="2200" kern="0" dirty="0" smtClean="0"/>
              <a:t> </a:t>
            </a:r>
            <a:r>
              <a:rPr lang="en-US" altLang="zh-CN" sz="2200" kern="0" dirty="0"/>
              <a:t>Gram-Schmidt(</a:t>
            </a:r>
            <a:r>
              <a:rPr lang="zh-CN" altLang="en-US" sz="2200" kern="0" dirty="0"/>
              <a:t>正交化</a:t>
            </a:r>
            <a:r>
              <a:rPr lang="en-US" altLang="zh-CN" sz="2200" kern="0" dirty="0" smtClean="0"/>
              <a:t>)</a:t>
            </a:r>
            <a:r>
              <a:rPr lang="zh-CN" altLang="en-US" sz="2200" kern="0" dirty="0" smtClean="0"/>
              <a:t>可得</a:t>
            </a:r>
            <a:r>
              <a:rPr lang="en-US" altLang="zh-CN" sz="2200" dirty="0">
                <a:solidFill>
                  <a:srgbClr val="FF0000"/>
                </a:solidFill>
                <a:latin typeface="+mn-ea"/>
              </a:rPr>
              <a:t>m</a:t>
            </a:r>
            <a:r>
              <a:rPr lang="zh-CN" altLang="en-US" sz="2200" dirty="0" smtClean="0">
                <a:solidFill>
                  <a:srgbClr val="FF0000"/>
                </a:solidFill>
                <a:latin typeface="+mn-ea"/>
              </a:rPr>
              <a:t>个正交基。</a:t>
            </a:r>
            <a:endParaRPr lang="zh-CN" alt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762000" y="2209800"/>
                <a:ext cx="5552674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200" dirty="0" smtClean="0">
                    <a:ea typeface="Cambria Math" panose="02040503050406030204" pitchFamily="18" charset="0"/>
                  </a:rPr>
                  <a:t>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en-US" sz="2200" dirty="0" smtClean="0"/>
                  <a:t>，根据维度定理则有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200" dirty="0" smtClean="0">
                    <a:solidFill>
                      <a:srgbClr val="FF0000"/>
                    </a:solidFill>
                  </a:rPr>
                  <a:t>！</a:t>
                </a:r>
                <a:endParaRPr lang="zh-CN" alt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209800"/>
                <a:ext cx="5552674" cy="430887"/>
              </a:xfrm>
              <a:prstGeom prst="rect">
                <a:avLst/>
              </a:prstGeom>
              <a:blipFill rotWithShape="0">
                <a:blip r:embed="rId5"/>
                <a:stretch>
                  <a:fillRect l="-1427" t="-14286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对象 9">
            <a:extLst>
              <a:ext uri="{FF2B5EF4-FFF2-40B4-BE49-F238E27FC236}">
                <a16:creationId xmlns="" xmlns:a16="http://schemas.microsoft.com/office/drawing/2014/main" id="{4CA5A0C2-E7E3-4409-86C9-CA6963DA96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6982130"/>
              </p:ext>
            </p:extLst>
          </p:nvPr>
        </p:nvGraphicFramePr>
        <p:xfrm>
          <a:off x="3200400" y="2667000"/>
          <a:ext cx="1468438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39" name="Equation" r:id="rId6" imgW="914400" imgH="457200" progId="Equation.DSMT4">
                  <p:embed/>
                </p:oleObj>
              </mc:Choice>
              <mc:Fallback>
                <p:oleObj name="Equation" r:id="rId6" imgW="9144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00400" y="2667000"/>
                        <a:ext cx="1468438" cy="733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4724400" y="2895600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宽或</a:t>
            </a:r>
            <a:r>
              <a:rPr lang="zh-CN" altLang="en-US" dirty="0">
                <a:solidFill>
                  <a:srgbClr val="FF0000"/>
                </a:solidFill>
              </a:rPr>
              <a:t>方的矩阵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990600" y="4800600"/>
                <a:ext cx="7058471" cy="4330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zh-CN" altLang="en-US" sz="2200" dirty="0">
                        <a:solidFill>
                          <a:srgbClr val="FF0000"/>
                        </a:solidFill>
                      </a:rPr>
                      <m:t>有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𝐴𝑥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 smtClean="0"/>
                  <a:t>，方程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200" dirty="0" smtClean="0">
                    <a:solidFill>
                      <a:srgbClr val="FF0000"/>
                    </a:solidFill>
                  </a:rPr>
                  <a:t>有解</a:t>
                </a:r>
                <a:r>
                  <a:rPr lang="zh-CN" altLang="en-US" sz="2200" dirty="0" smtClean="0"/>
                  <a:t>！</a:t>
                </a:r>
                <a:endParaRPr lang="zh-CN" altLang="en-US" sz="22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4800600"/>
                <a:ext cx="7058471" cy="433067"/>
              </a:xfrm>
              <a:prstGeom prst="rect">
                <a:avLst/>
              </a:prstGeom>
              <a:blipFill rotWithShape="0">
                <a:blip r:embed="rId8"/>
                <a:stretch>
                  <a:fillRect t="-8451" r="-259" b="-281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990600" y="5410200"/>
                <a:ext cx="1981200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14:m>
                  <m:oMath xmlns:m="http://schemas.openxmlformats.org/officeDocument/2006/math">
                    <m:r>
                      <a:rPr lang="zh-CN" altLang="en-US" sz="2200">
                        <a:latin typeface="Cambria Math" panose="02040503050406030204" pitchFamily="18" charset="0"/>
                      </a:rPr>
                      <m:t>其</m:t>
                    </m:r>
                  </m:oMath>
                </a14:m>
                <a:r>
                  <a:rPr lang="zh-CN" altLang="en-US" sz="2200" dirty="0">
                    <a:latin typeface="+mn-ea"/>
                  </a:rPr>
                  <a:t>解</a:t>
                </a:r>
                <a14:m>
                  <m:oMath xmlns:m="http://schemas.openxmlformats.org/officeDocument/2006/math">
                    <m:r>
                      <a:rPr lang="zh-CN" altLang="en-US" sz="2200">
                        <a:latin typeface="Cambria Math" panose="02040503050406030204" pitchFamily="18" charset="0"/>
                      </a:rPr>
                      <m:t>为</m:t>
                    </m:r>
                    <m:r>
                      <a:rPr lang="zh-CN" altLang="en-US" sz="2200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20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200">
                        <a:latin typeface="Cambria Math" panose="02040503050406030204" pitchFamily="18" charset="0"/>
                      </a:rPr>
                      <m:t>𝑋𝑏</m:t>
                    </m:r>
                  </m:oMath>
                </a14:m>
                <a:r>
                  <a:rPr lang="zh-CN" altLang="en-US" dirty="0" smtClean="0">
                    <a:latin typeface="+mn-ea"/>
                  </a:rPr>
                  <a:t>。</a:t>
                </a:r>
                <a:endParaRPr lang="en-US" altLang="zh-CN" dirty="0">
                  <a:latin typeface="+mn-ea"/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410200"/>
                <a:ext cx="1981200" cy="430887"/>
              </a:xfrm>
              <a:prstGeom prst="rect">
                <a:avLst/>
              </a:prstGeom>
              <a:blipFill rotWithShape="0">
                <a:blip r:embed="rId9"/>
                <a:stretch>
                  <a:fillRect l="-2462" t="-10000" r="-14154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对象 16">
            <a:extLst>
              <a:ext uri="{FF2B5EF4-FFF2-40B4-BE49-F238E27FC236}">
                <a16:creationId xmlns="" xmlns:a16="http://schemas.microsoft.com/office/drawing/2014/main" id="{4CA5A0C2-E7E3-4409-86C9-CA6963DA96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936449"/>
              </p:ext>
            </p:extLst>
          </p:nvPr>
        </p:nvGraphicFramePr>
        <p:xfrm>
          <a:off x="3276600" y="5562600"/>
          <a:ext cx="774700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40" name="Equation" r:id="rId10" imgW="482400" imgH="457200" progId="Equation.DSMT4">
                  <p:embed/>
                </p:oleObj>
              </mc:Choice>
              <mc:Fallback>
                <p:oleObj name="Equation" r:id="rId10" imgW="4824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276600" y="5562600"/>
                        <a:ext cx="774700" cy="731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762000" y="1600200"/>
                <a:ext cx="7874784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𝐴𝑋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zh-CN" sz="2200" dirty="0" smtClean="0"/>
                  <a:t>,</a:t>
                </a:r>
                <a:r>
                  <a:rPr lang="zh-CN" altLang="en-US" sz="2200" dirty="0" smtClean="0"/>
                  <a:t>则有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2200" dirty="0" smtClean="0"/>
                  <a:t>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2200" dirty="0" smtClean="0"/>
                  <a:t>的左逆，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2200" dirty="0" smtClean="0"/>
                  <a:t>的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latin typeface="+mn-ea"/>
                  </a:rPr>
                  <a:t>列向量线性无关</a:t>
                </a:r>
                <a:r>
                  <a:rPr lang="zh-CN" altLang="en-US" sz="2200" dirty="0" smtClean="0">
                    <a:latin typeface="+mn-ea"/>
                  </a:rPr>
                  <a:t>。</a:t>
                </a:r>
                <a:endParaRPr lang="zh-CN" altLang="en-US" sz="22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600200"/>
                <a:ext cx="7874784" cy="430887"/>
              </a:xfrm>
              <a:prstGeom prst="rect">
                <a:avLst/>
              </a:prstGeom>
              <a:blipFill rotWithShape="0">
                <a:blip r:embed="rId12"/>
                <a:stretch>
                  <a:fillRect l="-77" t="-10000" r="-232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对象 18">
            <a:extLst>
              <a:ext uri="{FF2B5EF4-FFF2-40B4-BE49-F238E27FC236}">
                <a16:creationId xmlns="" xmlns:a16="http://schemas.microsoft.com/office/drawing/2014/main" id="{4CA5A0C2-E7E3-4409-86C9-CA6963DA96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5348180"/>
              </p:ext>
            </p:extLst>
          </p:nvPr>
        </p:nvGraphicFramePr>
        <p:xfrm>
          <a:off x="4343400" y="5410200"/>
          <a:ext cx="3036887" cy="11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41" name="Equation" r:id="rId13" imgW="1892160" imgH="711000" progId="Equation.DSMT4">
                  <p:embed/>
                </p:oleObj>
              </mc:Choice>
              <mc:Fallback>
                <p:oleObj name="Equation" r:id="rId13" imgW="189216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343400" y="5410200"/>
                        <a:ext cx="3036887" cy="1138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3125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2" grpId="0"/>
      <p:bldP spid="15" grpId="0"/>
      <p:bldP spid="16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5CD4D06E-08F8-424E-B507-9739A0335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068" y="3048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/>
              <a:t>7.9 </a:t>
            </a:r>
            <a:r>
              <a:rPr lang="zh-CN" altLang="en-US" kern="0" dirty="0"/>
              <a:t>证明</a:t>
            </a:r>
            <a:r>
              <a:rPr lang="en-US" altLang="zh-CN" kern="0" dirty="0"/>
              <a:t>2-&gt;3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5">
                <a:extLst>
                  <a:ext uri="{FF2B5EF4-FFF2-40B4-BE49-F238E27FC236}">
                    <a16:creationId xmlns="" xmlns:a16="http://schemas.microsoft.com/office/drawing/2014/main" id="{FDC1A1D1-F3F0-4DFD-82E7-1B0FDF7A8C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" y="1066800"/>
                <a:ext cx="6731872" cy="13542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+mn-ea"/>
                  </a:rPr>
                  <a:t>证明：若</a:t>
                </a:r>
                <a:r>
                  <a:rPr lang="zh-CN" altLang="en-US" sz="2200" dirty="0">
                    <a:solidFill>
                      <a:srgbClr val="C00000"/>
                    </a:solidFill>
                    <a:latin typeface="+mn-ea"/>
                  </a:rPr>
                  <a:t>方阵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zh-CN" altLang="en-US" sz="2200" dirty="0">
                    <a:solidFill>
                      <a:srgbClr val="FF0000"/>
                    </a:solidFill>
                    <a:latin typeface="+mn-ea"/>
                  </a:rPr>
                  <a:t>列向量线性无关</a:t>
                </a:r>
                <a:r>
                  <a:rPr lang="zh-CN" altLang="en-US" sz="2200" dirty="0">
                    <a:latin typeface="+mn-ea"/>
                  </a:rPr>
                  <a:t>，则</a:t>
                </a:r>
                <a:r>
                  <a:rPr lang="en-US" altLang="zh-CN" sz="2200" dirty="0">
                    <a:latin typeface="+mn-ea"/>
                  </a:rPr>
                  <a:t>A</a:t>
                </a:r>
                <a:r>
                  <a:rPr lang="zh-CN" altLang="en-US" sz="2200" dirty="0">
                    <a:solidFill>
                      <a:srgbClr val="FF0000"/>
                    </a:solidFill>
                    <a:latin typeface="+mn-ea"/>
                  </a:rPr>
                  <a:t>可右逆</a:t>
                </a:r>
                <a:endParaRPr lang="en-US" altLang="zh-CN" sz="2200" dirty="0">
                  <a:solidFill>
                    <a:srgbClr val="FF0000"/>
                  </a:solidFill>
                  <a:latin typeface="+mn-ea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latin typeface="+mn-ea"/>
                  </a:rPr>
                  <a:t>假设</a:t>
                </a:r>
                <a:r>
                  <a:rPr lang="en-US" altLang="zh-CN" sz="2200" dirty="0">
                    <a:latin typeface="+mn-ea"/>
                  </a:rPr>
                  <a:t>A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>
                    <a:latin typeface="+mn-ea"/>
                  </a:rPr>
                  <a:t>为</a:t>
                </a:r>
                <a:r>
                  <a:rPr lang="zh-CN" altLang="en-US" sz="2200" dirty="0">
                    <a:solidFill>
                      <a:srgbClr val="FF0000"/>
                    </a:solidFill>
                    <a:latin typeface="+mn-ea"/>
                  </a:rPr>
                  <a:t>方阵</a:t>
                </a:r>
                <a:r>
                  <a:rPr lang="zh-CN" altLang="en-US" sz="2200" dirty="0">
                    <a:latin typeface="+mn-ea"/>
                  </a:rPr>
                  <a:t>且列向量线性无关</a:t>
                </a:r>
                <a:endParaRPr lang="en-US" altLang="zh-CN" sz="2200" dirty="0">
                  <a:latin typeface="+mn-ea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endParaRPr lang="en-US" altLang="zh-CN" sz="220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Rectangle 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DC1A1D1-F3F0-4DFD-82E7-1B0FDF7A8C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1066800"/>
                <a:ext cx="6731872" cy="1354217"/>
              </a:xfrm>
              <a:prstGeom prst="rect">
                <a:avLst/>
              </a:prstGeom>
              <a:blipFill rotWithShape="0">
                <a:blip r:embed="rId2"/>
                <a:stretch>
                  <a:fillRect l="-2355" t="-630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5">
                <a:extLst>
                  <a:ext uri="{FF2B5EF4-FFF2-40B4-BE49-F238E27FC236}">
                    <a16:creationId xmlns="" xmlns:a16="http://schemas.microsoft.com/office/drawing/2014/main" id="{8FABA082-B8FE-4DEF-85A5-4B7A4DBC69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" y="2209800"/>
                <a:ext cx="8305800" cy="677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+mn-ea"/>
                  </a:rPr>
                  <a:t>则对于任意向量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zh-CN" altLang="en-US" sz="22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latin typeface="+mn-ea"/>
                  </a:rPr>
                  <a:t>，则向量</a:t>
                </a:r>
                <a:r>
                  <a:rPr lang="zh-CN" altLang="en-US" sz="2200" dirty="0">
                    <a:latin typeface="+mn-ea"/>
                  </a:rPr>
                  <a:t>组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zh-CN" altLang="en-US" sz="2200" dirty="0">
                    <a:latin typeface="+mn-ea"/>
                  </a:rPr>
                  <a:t>线性相关</a:t>
                </a:r>
                <a:r>
                  <a:rPr lang="zh-CN" altLang="en-US" sz="2200" dirty="0" smtClean="0">
                    <a:latin typeface="+mn-ea"/>
                  </a:rPr>
                  <a:t>，存在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latin typeface="+mn-ea"/>
                  </a:rPr>
                  <a:t>不</a:t>
                </a:r>
                <a:r>
                  <a:rPr lang="zh-CN" altLang="en-US" sz="2200" dirty="0">
                    <a:solidFill>
                      <a:srgbClr val="FF0000"/>
                    </a:solidFill>
                    <a:latin typeface="+mn-ea"/>
                  </a:rPr>
                  <a:t>全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latin typeface="+mn-ea"/>
                  </a:rPr>
                  <a:t>为</a:t>
                </a:r>
                <a:r>
                  <a:rPr lang="en-US" altLang="zh-CN" sz="2200" dirty="0" smtClean="0">
                    <a:solidFill>
                      <a:srgbClr val="FF0000"/>
                    </a:solidFill>
                    <a:latin typeface="+mn-ea"/>
                  </a:rPr>
                  <a:t>0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latin typeface="+mn-ea"/>
                  </a:rPr>
                  <a:t>的系数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200" dirty="0" smtClean="0">
                    <a:latin typeface="+mn-ea"/>
                  </a:rPr>
                  <a:t>,</a:t>
                </a:r>
                <a:r>
                  <a:rPr lang="zh-CN" altLang="en-US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20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latin typeface="+mn-ea"/>
                  </a:rPr>
                  <a:t>使得</a:t>
                </a:r>
                <a:r>
                  <a:rPr lang="zh-CN" altLang="en-US" sz="2200" dirty="0">
                    <a:latin typeface="+mn-ea"/>
                  </a:rPr>
                  <a:t>以下等式成立</a:t>
                </a:r>
                <a:endParaRPr lang="en-US" altLang="zh-CN" sz="2200" dirty="0">
                  <a:latin typeface="+mn-ea"/>
                </a:endParaRPr>
              </a:p>
            </p:txBody>
          </p:sp>
        </mc:Choice>
        <mc:Fallback>
          <p:sp>
            <p:nvSpPr>
              <p:cNvPr id="5" name="Rectangle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FABA082-B8FE-4DEF-85A5-4B7A4DBC69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2209800"/>
                <a:ext cx="8305800" cy="677108"/>
              </a:xfrm>
              <a:prstGeom prst="rect">
                <a:avLst/>
              </a:prstGeom>
              <a:blipFill rotWithShape="0">
                <a:blip r:embed="rId3"/>
                <a:stretch>
                  <a:fillRect l="-1909" t="-13514" r="-514" b="-2342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5">
                <a:extLst>
                  <a:ext uri="{FF2B5EF4-FFF2-40B4-BE49-F238E27FC236}">
                    <a16:creationId xmlns="" xmlns:a16="http://schemas.microsoft.com/office/drawing/2014/main" id="{BCFB355D-230B-4FBD-AAD9-B383818B92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" y="3581400"/>
                <a:ext cx="86106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/>
                  <a:t>因为</a:t>
                </a:r>
                <a:r>
                  <a:rPr lang="en-US" altLang="zh-CN" sz="2200" dirty="0"/>
                  <a:t>A</a:t>
                </a:r>
                <a:r>
                  <a:rPr lang="zh-CN" altLang="en-US" sz="2200" dirty="0"/>
                  <a:t>列向量线性无关，则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zh-CN" altLang="en-US" sz="2200" dirty="0" smtClean="0">
                    <a:latin typeface="+mn-ea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200" dirty="0">
                    <a:latin typeface="+mn-ea"/>
                  </a:rPr>
                  <a:t>是</a:t>
                </a:r>
                <a:r>
                  <a:rPr lang="en-US" altLang="zh-CN" sz="2200" dirty="0">
                    <a:latin typeface="+mn-ea"/>
                  </a:rPr>
                  <a:t>A</a:t>
                </a:r>
                <a:r>
                  <a:rPr lang="zh-CN" altLang="en-US" sz="2200" dirty="0">
                    <a:latin typeface="+mn-ea"/>
                  </a:rPr>
                  <a:t>列向量的</a:t>
                </a:r>
                <a:r>
                  <a:rPr lang="zh-CN" altLang="en-US" sz="2200" dirty="0" smtClean="0">
                    <a:latin typeface="+mn-ea"/>
                  </a:rPr>
                  <a:t>线性组合；</a:t>
                </a:r>
                <a:endParaRPr lang="en-US" altLang="zh-CN" sz="2200" dirty="0">
                  <a:latin typeface="+mn-ea"/>
                </a:endParaRPr>
              </a:p>
            </p:txBody>
          </p:sp>
        </mc:Choice>
        <mc:Fallback xmlns="">
          <p:sp>
            <p:nvSpPr>
              <p:cNvPr id="7" name="Rectangle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CFB355D-230B-4FBD-AAD9-B383818B92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3581400"/>
                <a:ext cx="8610600" cy="338554"/>
              </a:xfrm>
              <a:prstGeom prst="rect">
                <a:avLst/>
              </a:prstGeom>
              <a:blipFill rotWithShape="0">
                <a:blip r:embed="rId4"/>
                <a:stretch>
                  <a:fillRect l="-1841" t="-27273" b="-4909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5">
                <a:extLst>
                  <a:ext uri="{FF2B5EF4-FFF2-40B4-BE49-F238E27FC236}">
                    <a16:creationId xmlns="" xmlns:a16="http://schemas.microsoft.com/office/drawing/2014/main" id="{BCFB355D-230B-4FBD-AAD9-B383818B92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839" y="4953000"/>
                <a:ext cx="8309361" cy="1387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400" dirty="0" smtClean="0"/>
                  <a:t>令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400" dirty="0"/>
                  <a:t>为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/>
                      <m:t>单位向量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，</a:t>
                </a:r>
                <a:r>
                  <a:rPr lang="zh-CN" altLang="en-US" sz="2200" dirty="0" smtClean="0">
                    <a:latin typeface="+mn-ea"/>
                  </a:rPr>
                  <a:t>存在向量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sz="22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200" dirty="0">
                    <a:latin typeface="+mn-ea"/>
                  </a:rPr>
                  <a:t>,</a:t>
                </a:r>
                <a:r>
                  <a:rPr lang="zh-CN" altLang="en-US" sz="2200" dirty="0" smtClean="0">
                    <a:latin typeface="+mn-ea"/>
                  </a:rPr>
                  <a:t>使得</a:t>
                </a:r>
                <a:endParaRPr lang="en-US" altLang="zh-CN" sz="2200" dirty="0" smtClean="0">
                  <a:latin typeface="+mn-ea"/>
                </a:endParaRPr>
              </a:p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:r>
                  <a:rPr lang="en-US" altLang="zh-CN" sz="2200" dirty="0" smtClean="0"/>
                  <a:t>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2200" dirty="0">
                  <a:latin typeface="+mn-ea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latin typeface="+mn-ea"/>
                  </a:rPr>
                  <a:t>则矩阵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zh-CN" sz="2200" b="0" i="0" dirty="0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20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dirty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200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200" dirty="0">
                        <a:latin typeface="Cambria Math" panose="02040503050406030204" pitchFamily="18" charset="0"/>
                      </a:rPr>
                      <m:t> …</m:t>
                    </m:r>
                    <m:sSub>
                      <m:sSub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200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200" dirty="0">
                        <a:latin typeface="Cambria Math" panose="02040503050406030204" pitchFamily="18" charset="0"/>
                      </a:rPr>
                      <m:t>]</m:t>
                    </m:r>
                    <m:r>
                      <a:rPr lang="zh-CN" altLang="en-US" sz="22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 smtClean="0">
                    <a:latin typeface="+mn-ea"/>
                  </a:rPr>
                  <a:t>是矩阵</a:t>
                </a:r>
                <a:r>
                  <a:rPr lang="en-US" altLang="zh-CN" sz="2200" dirty="0">
                    <a:latin typeface="+mn-ea"/>
                  </a:rPr>
                  <a:t>A</a:t>
                </a:r>
                <a:r>
                  <a:rPr lang="zh-CN" altLang="en-US" sz="2200" dirty="0" smtClean="0">
                    <a:latin typeface="+mn-ea"/>
                  </a:rPr>
                  <a:t>的</a:t>
                </a:r>
                <a:r>
                  <a:rPr lang="zh-CN" altLang="en-US" sz="2200" dirty="0">
                    <a:latin typeface="+mn-ea"/>
                  </a:rPr>
                  <a:t>右</a:t>
                </a:r>
                <a:r>
                  <a:rPr lang="zh-CN" altLang="en-US" sz="2200" dirty="0" smtClean="0">
                    <a:latin typeface="+mn-ea"/>
                  </a:rPr>
                  <a:t>逆</a:t>
                </a:r>
                <a:r>
                  <a:rPr lang="en-US" altLang="zh-CN" sz="2200" dirty="0" smtClean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𝐴𝐶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zh-CN" sz="2200" dirty="0" smtClean="0">
                    <a:latin typeface="+mn-ea"/>
                  </a:rPr>
                  <a:t>.</a:t>
                </a:r>
                <a:endParaRPr lang="en-US" altLang="zh-CN" sz="2200" dirty="0">
                  <a:latin typeface="+mn-ea"/>
                </a:endParaRPr>
              </a:p>
            </p:txBody>
          </p:sp>
        </mc:Choice>
        <mc:Fallback>
          <p:sp>
            <p:nvSpPr>
              <p:cNvPr id="8" name="Rectangle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CFB355D-230B-4FBD-AAD9-B383818B92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9839" y="4953000"/>
                <a:ext cx="8309361" cy="1387111"/>
              </a:xfrm>
              <a:prstGeom prst="rect">
                <a:avLst/>
              </a:prstGeom>
              <a:blipFill rotWithShape="0">
                <a:blip r:embed="rId5"/>
                <a:stretch>
                  <a:fillRect l="-2128" t="-6608" b="-1145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5486400" y="1524000"/>
                <a:ext cx="2592183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zh-CN" altLang="en-US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=[</m:t>
                          </m:r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,⋯</m:t>
                          </m:r>
                          <m:r>
                            <m:rPr>
                              <m:nor/>
                            </m:rPr>
                            <a:rPr lang="zh-CN" altLang="en-US" sz="2200" i="1">
                              <a:latin typeface="Cambria Math" panose="02040503050406030204" pitchFamily="18" charset="0"/>
                            </a:rPr>
                            <m:t> </m:t>
                          </m:r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1524000"/>
                <a:ext cx="2592183" cy="430887"/>
              </a:xfrm>
              <a:prstGeom prst="rect">
                <a:avLst/>
              </a:prstGeom>
              <a:blipFill rotWithShape="0">
                <a:blip r:embed="rId10"/>
                <a:stretch>
                  <a:fillRect t="-126761" r="-20471" b="-1985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981200" y="2895600"/>
                <a:ext cx="4781437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2895600"/>
                <a:ext cx="4781437" cy="430887"/>
              </a:xfrm>
              <a:prstGeom prst="rect">
                <a:avLst/>
              </a:prstGeom>
              <a:blipFill rotWithShape="0">
                <a:blip r:embed="rId11"/>
                <a:stretch>
                  <a:fillRect b="-28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981200" y="4114800"/>
                <a:ext cx="4970143" cy="7293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200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200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−⋯−</m:t>
                      </m:r>
                      <m:f>
                        <m:f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200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4114800"/>
                <a:ext cx="4970143" cy="72936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601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8DB4FB4A-9743-4FDC-B773-6B1A4690F7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068" y="3048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/>
              <a:t>7.10 </a:t>
            </a:r>
            <a:r>
              <a:rPr lang="zh-CN" altLang="en-US" kern="0" dirty="0"/>
              <a:t>例子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>
                <a:extLst>
                  <a:ext uri="{FF2B5EF4-FFF2-40B4-BE49-F238E27FC236}">
                    <a16:creationId xmlns="" xmlns:a16="http://schemas.microsoft.com/office/drawing/2014/main" id="{E276F564-5184-4E56-AEF6-FFA1053D8F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600" y="2590800"/>
                <a:ext cx="7086600" cy="3216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latin typeface="+mn-ea"/>
                  </a:rPr>
                  <a:t>矩阵</a:t>
                </a:r>
                <a:r>
                  <a:rPr lang="en-US" altLang="zh-CN" sz="2200" dirty="0">
                    <a:latin typeface="+mn-ea"/>
                  </a:rPr>
                  <a:t>A</a:t>
                </a:r>
                <a:r>
                  <a:rPr lang="zh-CN" altLang="en-US" sz="2200" dirty="0">
                    <a:latin typeface="+mn-ea"/>
                  </a:rPr>
                  <a:t>非奇异因为其列向量线性无关</a:t>
                </a:r>
                <a:endParaRPr lang="en-US" altLang="zh-CN" sz="2200" dirty="0">
                  <a:latin typeface="+mn-ea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endParaRPr lang="en-US" altLang="zh-CN" sz="2200" dirty="0">
                  <a:latin typeface="+mn-ea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endParaRPr lang="en-US" altLang="zh-CN" sz="2200" dirty="0">
                  <a:latin typeface="+mn-ea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endParaRPr lang="en-US" altLang="zh-CN" sz="2200" dirty="0">
                  <a:latin typeface="+mn-ea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+mn-ea"/>
                  </a:rPr>
                  <a:t>矩阵</a:t>
                </a:r>
                <a:r>
                  <a:rPr lang="en-US" altLang="zh-CN" sz="2200" dirty="0">
                    <a:latin typeface="+mn-ea"/>
                  </a:rPr>
                  <a:t>B</a:t>
                </a:r>
                <a:r>
                  <a:rPr lang="zh-CN" altLang="en-US" sz="2200" dirty="0">
                    <a:latin typeface="+mn-ea"/>
                  </a:rPr>
                  <a:t>为奇异矩阵，因为其列向量线性相关</a:t>
                </a:r>
                <a:r>
                  <a:rPr lang="zh-CN" altLang="en-US" sz="2200" dirty="0" smtClean="0">
                    <a:latin typeface="+mn-ea"/>
                  </a:rPr>
                  <a:t>：</a:t>
                </a:r>
                <a:endParaRPr lang="en-US" altLang="zh-CN" sz="2200" dirty="0" smtClean="0">
                  <a:latin typeface="+mn-ea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endParaRPr lang="en-US" altLang="zh-CN" sz="2200" i="1" dirty="0">
                  <a:latin typeface="Cambria Math" panose="02040503050406030204" pitchFamily="18" charset="0"/>
                </a:endParaRPr>
              </a:p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i="1" dirty="0" smtClean="0">
                          <a:latin typeface="Cambria Math" panose="02040503050406030204" pitchFamily="18" charset="0"/>
                        </a:rPr>
                        <m:t>𝐵𝑥</m:t>
                      </m:r>
                      <m:r>
                        <a:rPr lang="en-US" altLang="zh-CN" sz="2200" i="1" dirty="0" smtClean="0">
                          <a:latin typeface="Cambria Math" panose="02040503050406030204" pitchFamily="18" charset="0"/>
                        </a:rPr>
                        <m:t>=0→</m:t>
                      </m:r>
                      <m:r>
                        <a:rPr lang="en-US" altLang="zh-CN" sz="22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2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200" i="1" dirty="0" smtClean="0">
                          <a:latin typeface="Cambria Math" panose="02040503050406030204" pitchFamily="18" charset="0"/>
                        </a:rPr>
                        <m:t>（</m:t>
                      </m:r>
                      <m:r>
                        <a:rPr lang="en-US" altLang="zh-CN" sz="22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sz="2200" i="1" dirty="0" smtClean="0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altLang="zh-CN" sz="22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sz="2200" i="1" dirty="0" smtClean="0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altLang="zh-CN" sz="22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sz="2200" i="1" dirty="0" smtClean="0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altLang="zh-CN" sz="22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sz="2200" i="1" dirty="0" smtClean="0">
                          <a:latin typeface="Cambria Math" panose="02040503050406030204" pitchFamily="18" charset="0"/>
                        </a:rPr>
                        <m:t>）</m:t>
                      </m:r>
                    </m:oMath>
                  </m:oMathPara>
                </a14:m>
                <a:endParaRPr lang="en-US" altLang="zh-CN" sz="2200" dirty="0">
                  <a:latin typeface="+mn-ea"/>
                </a:endParaRPr>
              </a:p>
            </p:txBody>
          </p:sp>
        </mc:Choice>
        <mc:Fallback xmlns="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276F564-5184-4E56-AEF6-FFA1053D8F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2590800"/>
                <a:ext cx="7086600" cy="3216265"/>
              </a:xfrm>
              <a:prstGeom prst="rect">
                <a:avLst/>
              </a:prstGeom>
              <a:blipFill rotWithShape="0">
                <a:blip r:embed="rId5"/>
                <a:stretch>
                  <a:fillRect l="-2236" t="-2652" b="-94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对象 5">
            <a:extLst>
              <a:ext uri="{FF2B5EF4-FFF2-40B4-BE49-F238E27FC236}">
                <a16:creationId xmlns="" xmlns:a16="http://schemas.microsoft.com/office/drawing/2014/main" id="{5ED6FFCA-7859-416F-9C76-BA3A41DE32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4340690"/>
              </p:ext>
            </p:extLst>
          </p:nvPr>
        </p:nvGraphicFramePr>
        <p:xfrm>
          <a:off x="1295400" y="3048000"/>
          <a:ext cx="1856546" cy="457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21" name="Equation" r:id="rId6" imgW="927000" imgH="228600" progId="Equation.DSMT4">
                  <p:embed/>
                </p:oleObj>
              </mc:Choice>
              <mc:Fallback>
                <p:oleObj name="Equation" r:id="rId6" imgW="927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95400" y="3048000"/>
                        <a:ext cx="1856546" cy="4571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="" xmlns:a16="http://schemas.microsoft.com/office/drawing/2014/main" id="{5ED6FFCA-7859-416F-9C76-BA3A41DE32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0675801"/>
              </p:ext>
            </p:extLst>
          </p:nvPr>
        </p:nvGraphicFramePr>
        <p:xfrm>
          <a:off x="3416300" y="3048000"/>
          <a:ext cx="20335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22" name="Equation" r:id="rId8" imgW="1015920" imgH="228600" progId="Equation.DSMT4">
                  <p:embed/>
                </p:oleObj>
              </mc:Choice>
              <mc:Fallback>
                <p:oleObj name="Equation" r:id="rId8" imgW="10159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416300" y="3048000"/>
                        <a:ext cx="2033588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="" xmlns:a16="http://schemas.microsoft.com/office/drawing/2014/main" id="{5ED6FFCA-7859-416F-9C76-BA3A41DE32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7437236"/>
              </p:ext>
            </p:extLst>
          </p:nvPr>
        </p:nvGraphicFramePr>
        <p:xfrm>
          <a:off x="5715000" y="3048000"/>
          <a:ext cx="18557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23" name="Equation" r:id="rId10" imgW="927000" imgH="228600" progId="Equation.DSMT4">
                  <p:embed/>
                </p:oleObj>
              </mc:Choice>
              <mc:Fallback>
                <p:oleObj name="Equation" r:id="rId10" imgW="927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715000" y="3048000"/>
                        <a:ext cx="1855788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="" xmlns:a16="http://schemas.microsoft.com/office/drawing/2014/main" id="{5ED6FFCA-7859-416F-9C76-BA3A41DE32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4785359"/>
              </p:ext>
            </p:extLst>
          </p:nvPr>
        </p:nvGraphicFramePr>
        <p:xfrm>
          <a:off x="1905000" y="3657600"/>
          <a:ext cx="19319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24" name="Equation" r:id="rId12" imgW="965160" imgH="228600" progId="Equation.DSMT4">
                  <p:embed/>
                </p:oleObj>
              </mc:Choice>
              <mc:Fallback>
                <p:oleObj name="Equation" r:id="rId12" imgW="9651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905000" y="3657600"/>
                        <a:ext cx="1931988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914400" y="3657600"/>
            <a:ext cx="1066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>
                <a:latin typeface="+mn-ea"/>
              </a:rPr>
              <a:t>唯一解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1246188" y="1143266"/>
                <a:ext cx="6324600" cy="11128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zh-CN" altLang="en-US" i="1">
                          <a:latin typeface="Cambria Math" panose="02040503050406030204" pitchFamily="18" charset="0"/>
                        </a:rPr>
                        <m:t> 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188" y="1143266"/>
                <a:ext cx="6324600" cy="1112805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5878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85786079-9824-4B7D-B360-4B546CED26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068" y="3048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/>
              <a:t>7.11 </a:t>
            </a:r>
            <a:r>
              <a:rPr lang="zh-CN" altLang="en-US" kern="0" dirty="0"/>
              <a:t>转置和共轭转置的逆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5">
                <a:extLst>
                  <a:ext uri="{FF2B5EF4-FFF2-40B4-BE49-F238E27FC236}">
                    <a16:creationId xmlns="" xmlns:a16="http://schemas.microsoft.com/office/drawing/2014/main" id="{257379A5-DC5B-4499-A032-4024460AE3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" y="1296692"/>
                <a:ext cx="7543800" cy="1191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latin typeface="+mn-ea"/>
                  </a:rPr>
                  <a:t>如果矩阵</a:t>
                </a:r>
                <a:r>
                  <a:rPr lang="en-US" altLang="zh-CN" sz="2200" dirty="0">
                    <a:latin typeface="+mn-ea"/>
                  </a:rPr>
                  <a:t>A</a:t>
                </a:r>
                <a:r>
                  <a:rPr lang="zh-CN" altLang="en-US" sz="2200" dirty="0">
                    <a:latin typeface="+mn-ea"/>
                  </a:rPr>
                  <a:t>为非奇异矩阵，则其转置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2200" dirty="0">
                    <a:latin typeface="+mn-ea"/>
                  </a:rPr>
                  <a:t> 和共轭转置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zh-CN" altLang="en-US" sz="2200" dirty="0">
                    <a:latin typeface="+mn-ea"/>
                  </a:rPr>
                  <a:t>都为非奇异矩阵，则有</a:t>
                </a:r>
                <a:endParaRPr lang="en-US" altLang="zh-CN" sz="2200" dirty="0">
                  <a:latin typeface="+mn-ea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endParaRPr lang="en-US" altLang="zh-CN" sz="2200" dirty="0">
                  <a:latin typeface="+mn-ea"/>
                </a:endParaRPr>
              </a:p>
            </p:txBody>
          </p:sp>
        </mc:Choice>
        <mc:Fallback>
          <p:sp>
            <p:nvSpPr>
              <p:cNvPr id="3" name="Rectangle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57379A5-DC5B-4499-A032-4024460AE3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1296692"/>
                <a:ext cx="7543800" cy="1191032"/>
              </a:xfrm>
              <a:prstGeom prst="rect">
                <a:avLst/>
              </a:prstGeom>
              <a:blipFill rotWithShape="0">
                <a:blip r:embed="rId3"/>
                <a:stretch>
                  <a:fillRect l="-2102" t="-7179" r="-56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>
            <a:extLst>
              <a:ext uri="{FF2B5EF4-FFF2-40B4-BE49-F238E27FC236}">
                <a16:creationId xmlns="" xmlns:a16="http://schemas.microsoft.com/office/drawing/2014/main" id="{4267B6FA-3C72-4595-8729-8F3C51A457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423582"/>
              </p:ext>
            </p:extLst>
          </p:nvPr>
        </p:nvGraphicFramePr>
        <p:xfrm>
          <a:off x="1905000" y="2133600"/>
          <a:ext cx="5105401" cy="5502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86" name="Equation" r:id="rId4" imgW="2120760" imgH="228600" progId="Equation.DSMT4">
                  <p:embed/>
                </p:oleObj>
              </mc:Choice>
              <mc:Fallback>
                <p:oleObj name="Equation" r:id="rId4" imgW="21207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05000" y="2133600"/>
                        <a:ext cx="5105401" cy="5502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F236823F-B491-4ACE-B6EF-042179777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393030"/>
            <a:ext cx="7086600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latin typeface="+mn-ea"/>
              </a:rPr>
              <a:t>如果矩阵</a:t>
            </a:r>
            <a:r>
              <a:rPr lang="en-US" altLang="zh-CN" sz="2200" dirty="0">
                <a:latin typeface="+mn-ea"/>
              </a:rPr>
              <a:t>A</a:t>
            </a:r>
            <a:r>
              <a:rPr lang="zh-CN" altLang="en-US" sz="2200" dirty="0">
                <a:latin typeface="+mn-ea"/>
              </a:rPr>
              <a:t>和矩阵</a:t>
            </a:r>
            <a:r>
              <a:rPr lang="en-US" altLang="zh-CN" sz="2200" dirty="0">
                <a:latin typeface="+mn-ea"/>
              </a:rPr>
              <a:t>B</a:t>
            </a:r>
            <a:r>
              <a:rPr lang="zh-CN" altLang="en-US" sz="2200" dirty="0">
                <a:latin typeface="+mn-ea"/>
              </a:rPr>
              <a:t>都为非奇异矩阵，则乘积</a:t>
            </a:r>
            <a:r>
              <a:rPr lang="en-US" altLang="zh-CN" sz="2200" dirty="0">
                <a:latin typeface="+mn-ea"/>
              </a:rPr>
              <a:t>AB</a:t>
            </a:r>
            <a:r>
              <a:rPr lang="zh-CN" altLang="en-US" sz="2200" dirty="0">
                <a:latin typeface="+mn-ea"/>
              </a:rPr>
              <a:t>也为非奇异矩阵</a:t>
            </a:r>
            <a:endParaRPr lang="en-US" altLang="zh-CN" sz="2200" dirty="0">
              <a:latin typeface="+mn-ea"/>
            </a:endParaRPr>
          </a:p>
        </p:txBody>
      </p:sp>
      <p:graphicFrame>
        <p:nvGraphicFramePr>
          <p:cNvPr id="6" name="对象 5">
            <a:extLst>
              <a:ext uri="{FF2B5EF4-FFF2-40B4-BE49-F238E27FC236}">
                <a16:creationId xmlns="" xmlns:a16="http://schemas.microsoft.com/office/drawing/2014/main" id="{6E26EA9D-1924-4EE6-A4A1-7657E3446B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0313553"/>
              </p:ext>
            </p:extLst>
          </p:nvPr>
        </p:nvGraphicFramePr>
        <p:xfrm>
          <a:off x="2895600" y="4191000"/>
          <a:ext cx="2006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87" name="Equation" r:id="rId6" imgW="1002960" imgH="228600" progId="Equation.DSMT4">
                  <p:embed/>
                </p:oleObj>
              </mc:Choice>
              <mc:Fallback>
                <p:oleObj name="Equation" r:id="rId6" imgW="10029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95600" y="4191000"/>
                        <a:ext cx="20066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="" xmlns:a16="http://schemas.microsoft.com/office/drawing/2014/main" id="{6E26EA9D-1924-4EE6-A4A1-7657E3446B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1301767"/>
              </p:ext>
            </p:extLst>
          </p:nvPr>
        </p:nvGraphicFramePr>
        <p:xfrm>
          <a:off x="2819400" y="4876800"/>
          <a:ext cx="1981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88" name="Equation" r:id="rId8" imgW="990360" imgH="228600" progId="Equation.DSMT4">
                  <p:embed/>
                </p:oleObj>
              </mc:Choice>
              <mc:Fallback>
                <p:oleObj name="Equation" r:id="rId8" imgW="9903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819400" y="4876800"/>
                        <a:ext cx="19812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="" xmlns:a16="http://schemas.microsoft.com/office/drawing/2014/main" id="{6E26EA9D-1924-4EE6-A4A1-7657E3446B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7944155"/>
              </p:ext>
            </p:extLst>
          </p:nvPr>
        </p:nvGraphicFramePr>
        <p:xfrm>
          <a:off x="1828800" y="2819400"/>
          <a:ext cx="3530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89" name="Equation" r:id="rId10" imgW="1765080" imgH="228600" progId="Equation.DSMT4">
                  <p:embed/>
                </p:oleObj>
              </mc:Choice>
              <mc:Fallback>
                <p:oleObj name="Equation" r:id="rId10" imgW="17650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828800" y="2819400"/>
                        <a:ext cx="35306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253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2E2BD7F5-E2CB-4A8F-A554-351EC663C7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068" y="3048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/>
              <a:t>7.12 Gram</a:t>
            </a:r>
            <a:r>
              <a:rPr lang="zh-CN" altLang="en-US" kern="0" dirty="0"/>
              <a:t>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="" xmlns:a16="http://schemas.microsoft.com/office/drawing/2014/main" id="{ABCE21C8-EE10-49F9-8FE9-63FA4A48CC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6875" y="1362075"/>
                <a:ext cx="7896225" cy="923925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 smtClean="0"/>
                  <a:t>令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b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200" b="0" kern="0" dirty="0"/>
                  <a:t>,</a:t>
                </a:r>
                <a:r>
                  <a:rPr lang="zh-CN" altLang="en-US" sz="2200" b="0" kern="0" dirty="0"/>
                  <a:t>列向量分别为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200" b="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2200" b="0" kern="0" dirty="0"/>
              </a:p>
              <a:p>
                <a:r>
                  <a:rPr lang="zh-CN" altLang="en-US" sz="2200" b="0" kern="0" dirty="0"/>
                  <a:t>实矩阵的</a:t>
                </a:r>
                <a:r>
                  <a:rPr lang="en-US" altLang="zh-CN" sz="2200" b="0" kern="0" dirty="0"/>
                  <a:t>A</a:t>
                </a:r>
                <a:r>
                  <a:rPr lang="zh-CN" altLang="en-US" sz="2200" b="0" kern="0" dirty="0"/>
                  <a:t>的</a:t>
                </a:r>
                <a:r>
                  <a:rPr lang="en-US" altLang="zh-CN" sz="2200" b="0" kern="0" dirty="0"/>
                  <a:t>Gram </a:t>
                </a:r>
                <a:r>
                  <a:rPr lang="zh-CN" altLang="en-US" sz="2200" b="0" kern="0" dirty="0"/>
                  <a:t>矩阵定义为：</a:t>
                </a:r>
                <a:endParaRPr lang="en-US" altLang="zh-CN" sz="2200" b="0" kern="0" dirty="0"/>
              </a:p>
              <a:p>
                <a:pPr marL="0" indent="0">
                  <a:buNone/>
                </a:pPr>
                <a:endParaRPr lang="en-US" altLang="zh-CN" sz="1800" b="0" kern="0" dirty="0"/>
              </a:p>
              <a:p>
                <a:endParaRPr lang="en-US" altLang="zh-CN" sz="1800" b="0" kern="0" dirty="0"/>
              </a:p>
              <a:p>
                <a:endParaRPr lang="en-US" altLang="zh-CN" sz="1800" b="0" kern="0" dirty="0"/>
              </a:p>
              <a:p>
                <a:pPr marL="0" indent="0">
                  <a:buNone/>
                </a:pPr>
                <a:endParaRPr lang="zh-CN" altLang="en-US" sz="1800" b="0" kern="0" dirty="0"/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BCE21C8-EE10-49F9-8FE9-63FA4A48C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875" y="1362075"/>
                <a:ext cx="7896225" cy="923925"/>
              </a:xfrm>
              <a:prstGeom prst="rect">
                <a:avLst/>
              </a:prstGeom>
              <a:blipFill rotWithShape="0">
                <a:blip r:embed="rId3"/>
                <a:stretch>
                  <a:fillRect t="-4605" b="-32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内容占位符 2">
            <a:extLst>
              <a:ext uri="{FF2B5EF4-FFF2-40B4-BE49-F238E27FC236}">
                <a16:creationId xmlns="" xmlns:a16="http://schemas.microsoft.com/office/drawing/2014/main" id="{66F38082-72B9-4D48-9F77-66D383C13F7B}"/>
              </a:ext>
            </a:extLst>
          </p:cNvPr>
          <p:cNvSpPr txBox="1">
            <a:spLocks/>
          </p:cNvSpPr>
          <p:nvPr/>
        </p:nvSpPr>
        <p:spPr>
          <a:xfrm>
            <a:off x="396874" y="3540124"/>
            <a:ext cx="7896225" cy="9239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endParaRPr lang="en-US" altLang="zh-CN" sz="2200" b="0" kern="0" dirty="0"/>
          </a:p>
          <a:p>
            <a:r>
              <a:rPr lang="zh-CN" altLang="en-US" sz="2200" b="0" kern="0" dirty="0"/>
              <a:t>复矩阵的</a:t>
            </a:r>
            <a:r>
              <a:rPr lang="en-US" altLang="zh-CN" sz="2200" b="0" kern="0" dirty="0"/>
              <a:t>A</a:t>
            </a:r>
            <a:r>
              <a:rPr lang="zh-CN" altLang="en-US" sz="2200" b="0" kern="0" dirty="0"/>
              <a:t>的</a:t>
            </a:r>
            <a:r>
              <a:rPr lang="en-US" altLang="zh-CN" sz="2200" b="0" kern="0" dirty="0"/>
              <a:t>Gram </a:t>
            </a:r>
            <a:r>
              <a:rPr lang="zh-CN" altLang="en-US" sz="2200" b="0" kern="0" dirty="0"/>
              <a:t>矩阵定义为：</a:t>
            </a:r>
            <a:endParaRPr lang="en-US" altLang="zh-CN" sz="2200" b="0" kern="0" dirty="0"/>
          </a:p>
          <a:p>
            <a:pPr marL="0" indent="0">
              <a:buNone/>
            </a:pPr>
            <a:endParaRPr lang="en-US" altLang="zh-CN" sz="1800" b="0" kern="0" dirty="0"/>
          </a:p>
          <a:p>
            <a:endParaRPr lang="en-US" altLang="zh-CN" sz="1800" b="0" kern="0" dirty="0"/>
          </a:p>
          <a:p>
            <a:endParaRPr lang="en-US" altLang="zh-CN" sz="1800" b="0" kern="0" dirty="0"/>
          </a:p>
          <a:p>
            <a:pPr marL="0" indent="0">
              <a:buNone/>
            </a:pPr>
            <a:endParaRPr lang="zh-CN" altLang="en-US" sz="1800" b="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533400" y="2286000"/>
                <a:ext cx="7772400" cy="14870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]=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286000"/>
                <a:ext cx="7772400" cy="14870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828800" y="4572000"/>
                <a:ext cx="4870885" cy="14870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p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4572000"/>
                <a:ext cx="4870885" cy="14870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1113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533400" y="990600"/>
                <a:ext cx="8458200" cy="8006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200" kern="0">
                        <a:latin typeface="Cambria Math" panose="02040503050406030204" pitchFamily="18" charset="0"/>
                      </a:rPr>
                      <m:t>引理：矩阵</m:t>
                    </m:r>
                    <m:r>
                      <a:rPr lang="zh-CN" altLang="en-US" sz="2200" ker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sz="2200" ker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en-US" sz="220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200" ker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zh-CN" altLang="en-US" sz="2200" ker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zh-CN" altLang="en-US" sz="2200" ker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zh-CN" altLang="en-US" sz="2200" ker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kern="0" dirty="0">
                    <a:latin typeface="Calibri" pitchFamily="34" charset="0"/>
                  </a:rPr>
                  <a:t>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20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2200" kern="0" dirty="0">
                            <a:latin typeface="Calibri" pitchFamily="34" charset="0"/>
                          </a:rPr>
                          <m:t>G</m:t>
                        </m:r>
                        <m:r>
                          <a:rPr lang="en-US" altLang="zh-CN" sz="2200" kern="0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200" ker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zh-CN" altLang="en-US" sz="2200" ker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zh-CN" altLang="en-US" sz="2200" ker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200" kern="0" dirty="0">
                    <a:latin typeface="Calibri" pitchFamily="34" charset="0"/>
                  </a:rPr>
                  <a:t>，</a:t>
                </a:r>
                <a:endParaRPr lang="en-US" altLang="zh-CN" sz="2200" kern="0" dirty="0">
                  <a:latin typeface="Calibri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kern="0">
                          <a:latin typeface="Cambria Math" panose="02040503050406030204" pitchFamily="18" charset="0"/>
                        </a:rPr>
                        <m:t>矩阵</m:t>
                      </m:r>
                      <m:r>
                        <a:rPr lang="zh-CN" altLang="en-US" sz="2200" ker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200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列向量线性无关</m:t>
                      </m:r>
                      <m:r>
                        <a:rPr lang="zh-CN" altLang="en-US" sz="2200" kern="0">
                          <a:latin typeface="Cambria Math" panose="02040503050406030204" pitchFamily="18" charset="0"/>
                        </a:rPr>
                        <m:t>“⇔”</m:t>
                      </m:r>
                      <m:r>
                        <m:rPr>
                          <m:nor/>
                        </m:rPr>
                        <a:rPr lang="en-US" altLang="zh-CN" sz="2200" kern="0" dirty="0">
                          <a:latin typeface="Calibri" pitchFamily="34" charset="0"/>
                        </a:rPr>
                        <m:t>Gram</m:t>
                      </m:r>
                      <m:r>
                        <m:rPr>
                          <m:nor/>
                        </m:rPr>
                        <a:rPr lang="zh-CN" altLang="en-US" sz="2200" kern="0" dirty="0">
                          <a:latin typeface="Calibri" pitchFamily="34" charset="0"/>
                        </a:rPr>
                        <m:t>矩阵</m:t>
                      </m:r>
                      <m:r>
                        <m:rPr>
                          <m:nor/>
                        </m:rPr>
                        <a:rPr lang="en-US" altLang="zh-CN" sz="2200" kern="0" dirty="0" smtClean="0">
                          <a:solidFill>
                            <a:srgbClr val="FF0000"/>
                          </a:solidFill>
                          <a:latin typeface="Calibri" pitchFamily="34" charset="0"/>
                        </a:rPr>
                        <m:t>G</m:t>
                      </m:r>
                      <m:r>
                        <a:rPr lang="zh-CN" altLang="en-US" sz="2200" ker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非奇异</m:t>
                      </m:r>
                    </m:oMath>
                  </m:oMathPara>
                </a14:m>
                <a:endParaRPr lang="zh-CN" altLang="en-US" sz="2200" kern="0" dirty="0">
                  <a:solidFill>
                    <a:srgbClr val="FF0000"/>
                  </a:solidFill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990600"/>
                <a:ext cx="8458200" cy="800604"/>
              </a:xfrm>
              <a:prstGeom prst="rect">
                <a:avLst/>
              </a:prstGeom>
              <a:blipFill rotWithShape="0">
                <a:blip r:embed="rId2"/>
                <a:stretch>
                  <a:fillRect l="-505" t="-6107" b="-2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447800" y="3276600"/>
                <a:ext cx="4028667" cy="4323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kern="0">
                          <a:latin typeface="Cambria Math" panose="02040503050406030204" pitchFamily="18" charset="0"/>
                        </a:rPr>
                        <m:t>即</m:t>
                      </m:r>
                      <m:r>
                        <a:rPr lang="zh-CN" altLang="en-US" sz="2200" ker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m:rPr>
                          <m:nor/>
                        </m:rPr>
                        <a:rPr lang="zh-CN" altLang="en-US" sz="2200" kern="0">
                          <a:latin typeface="Calibri" pitchFamily="34" charset="0"/>
                        </a:rPr>
                        <m:t>=</m:t>
                      </m:r>
                      <m:r>
                        <a:rPr lang="zh-CN" altLang="en-US" sz="2200" ker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CN" altLang="en-US" sz="2200" kern="0">
                          <a:latin typeface="Cambria Math" panose="02040503050406030204" pitchFamily="18" charset="0"/>
                        </a:rPr>
                        <m:t>与列向量线性无关矛盾</m:t>
                      </m:r>
                      <m:r>
                        <a:rPr lang="zh-CN" altLang="en-US" sz="2200" ker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200" kern="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276600"/>
                <a:ext cx="4028667" cy="432362"/>
              </a:xfrm>
              <a:prstGeom prst="rect">
                <a:avLst/>
              </a:prstGeom>
              <a:blipFill rotWithShape="0">
                <a:blip r:embed="rId3"/>
                <a:stretch>
                  <a:fillRect b="-1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143000" y="2743200"/>
                <a:ext cx="6629400" cy="4355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kern="0">
                          <a:latin typeface="Cambria Math" panose="02040503050406030204" pitchFamily="18" charset="0"/>
                        </a:rPr>
                        <m:t>则存在</m:t>
                      </m:r>
                      <m:r>
                        <a:rPr lang="zh-CN" altLang="en-US" sz="2200" ker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200" ker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≠0</m:t>
                      </m:r>
                      <m:sSup>
                        <m:sSupPr>
                          <m:ctrlPr>
                            <a:rPr lang="zh-CN" altLang="en-US" sz="2200" i="1" ker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200" i="1" kern="0">
                              <a:latin typeface="Cambria Math" panose="02040503050406030204" pitchFamily="18" charset="0"/>
                            </a:rPr>
                            <m:t>，</m:t>
                          </m:r>
                          <m:r>
                            <a:rPr lang="zh-CN" altLang="en-US" sz="2200" ker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zh-CN" altLang="en-US" sz="2200" ker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200" ker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m:rPr>
                          <m:nor/>
                        </m:rPr>
                        <a:rPr lang="zh-CN" altLang="en-US" sz="2200" kern="0">
                          <a:latin typeface="Calibri" pitchFamily="34" charset="0"/>
                        </a:rPr>
                        <m:t>=</m:t>
                      </m:r>
                      <m:r>
                        <a:rPr lang="zh-CN" altLang="en-US" sz="2200" ker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CN" altLang="en-US" sz="2200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200" kern="0">
                          <a:latin typeface="Cambria Math" panose="02040503050406030204" pitchFamily="18" charset="0"/>
                        </a:rPr>
                        <m:t>可得</m:t>
                      </m:r>
                      <m:sSup>
                        <m:sSupPr>
                          <m:ctrlPr>
                            <a:rPr lang="zh-CN" altLang="en-US" sz="2200" i="1" ker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200" ker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sz="2200" ker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zh-CN" altLang="en-US" sz="2200" i="1" ker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200" ker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zh-CN" altLang="en-US" sz="2200" ker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200" ker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m:rPr>
                          <m:nor/>
                        </m:rPr>
                        <a:rPr lang="zh-CN" altLang="en-US" sz="2200" kern="0">
                          <a:latin typeface="Calibri" pitchFamily="34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en-US" sz="2200" i="1" ker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200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00" kern="0"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</m:e>
                          </m:d>
                        </m:e>
                        <m:sub>
                          <m:r>
                            <a:rPr lang="zh-CN" altLang="en-US" sz="2200" ker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zh-CN" altLang="en-US" sz="2200" ker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m:rPr>
                          <m:nor/>
                        </m:rPr>
                        <a:rPr lang="zh-CN" altLang="en-US" sz="2200" kern="0">
                          <a:latin typeface="Calibri" pitchFamily="34" charset="0"/>
                        </a:rPr>
                        <m:t>=</m:t>
                      </m:r>
                      <m:r>
                        <a:rPr lang="zh-CN" altLang="en-US" sz="2200" ker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CN" altLang="en-US" sz="2200" kern="0">
                          <a:latin typeface="Cambria Math" panose="02040503050406030204" pitchFamily="18" charset="0"/>
                        </a:rPr>
                        <m:t>，</m:t>
                      </m:r>
                    </m:oMath>
                  </m:oMathPara>
                </a14:m>
                <a:endParaRPr lang="zh-CN" altLang="en-US" sz="2200" kern="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2743200"/>
                <a:ext cx="6629400" cy="435504"/>
              </a:xfrm>
              <a:prstGeom prst="rect">
                <a:avLst/>
              </a:prstGeom>
              <a:blipFill rotWithShape="0">
                <a:blip r:embed="rId4"/>
                <a:stretch>
                  <a:fillRect b="-98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76200" y="2286000"/>
                <a:ext cx="7620000" cy="4605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zh-CN" altLang="en-US" sz="2200" kern="0">
                          <a:latin typeface="Cambria Math" panose="02040503050406030204" pitchFamily="18" charset="0"/>
                        </a:rPr>
                        <m:t>证</m:t>
                      </m:r>
                      <m:r>
                        <a:rPr lang="zh-CN" altLang="en-US" sz="2200" kern="0">
                          <a:latin typeface="Cambria Math" panose="02040503050406030204" pitchFamily="18" charset="0"/>
                        </a:rPr>
                        <m:t>明：</m:t>
                      </m:r>
                      <m:r>
                        <a:rPr lang="zh-CN" altLang="en-US" sz="2200" kern="0">
                          <a:latin typeface="Cambria Math" panose="02040503050406030204" pitchFamily="18" charset="0"/>
                        </a:rPr>
                        <m:t> “⇒”</m:t>
                      </m:r>
                      <m:r>
                        <a:rPr lang="zh-CN" altLang="en-US" sz="2200" kern="0">
                          <a:latin typeface="Cambria Math" panose="02040503050406030204" pitchFamily="18" charset="0"/>
                        </a:rPr>
                        <m:t>假设矩阵</m:t>
                      </m:r>
                      <m:r>
                        <a:rPr lang="zh-CN" altLang="en-US" sz="2200" ker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200" kern="0">
                          <a:latin typeface="Cambria Math" panose="02040503050406030204" pitchFamily="18" charset="0"/>
                        </a:rPr>
                        <m:t>列向量线性无关，</m:t>
                      </m:r>
                      <m:sSup>
                        <m:sSupPr>
                          <m:ctrlPr>
                            <a:rPr lang="zh-CN" altLang="en-US" sz="2200" i="1" ker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200" ker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zh-CN" altLang="en-US" sz="2200" ker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200" ker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200" kern="0">
                          <a:latin typeface="Cambria Math" panose="02040503050406030204" pitchFamily="18" charset="0"/>
                        </a:rPr>
                        <m:t>奇异。</m:t>
                      </m:r>
                    </m:oMath>
                  </m:oMathPara>
                </a14:m>
                <a:endParaRPr lang="zh-CN" altLang="en-US" sz="2200" kern="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2286000"/>
                <a:ext cx="7620000" cy="460575"/>
              </a:xfrm>
              <a:prstGeom prst="rect">
                <a:avLst/>
              </a:prstGeom>
              <a:blipFill rotWithShape="0">
                <a:blip r:embed="rId5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838200" y="4343400"/>
                <a:ext cx="5873018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kern="0">
                          <a:latin typeface="Cambria Math" panose="02040503050406030204" pitchFamily="18" charset="0"/>
                        </a:rPr>
                        <m:t>“⇐”</m:t>
                      </m:r>
                      <m:r>
                        <a:rPr lang="zh-CN" altLang="en-US" sz="2200" kern="0">
                          <a:latin typeface="Cambria Math" panose="02040503050406030204" pitchFamily="18" charset="0"/>
                        </a:rPr>
                        <m:t>假设</m:t>
                      </m:r>
                      <m:sSup>
                        <m:sSupPr>
                          <m:ctrlPr>
                            <a:rPr lang="zh-CN" altLang="en-US" sz="2200" i="1" ker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200" ker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zh-CN" altLang="en-US" sz="2200" ker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200" ker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200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非奇异</m:t>
                      </m:r>
                      <m:r>
                        <a:rPr lang="zh-CN" altLang="en-US" sz="2200" ker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200" kern="0">
                          <a:latin typeface="Cambria Math" panose="02040503050406030204" pitchFamily="18" charset="0"/>
                        </a:rPr>
                        <m:t>矩阵</m:t>
                      </m:r>
                      <m:r>
                        <a:rPr lang="zh-CN" altLang="en-US" sz="2200" ker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200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列向量线性相关</m:t>
                      </m:r>
                      <m:r>
                        <a:rPr lang="zh-CN" altLang="en-US" sz="2200" kern="0">
                          <a:latin typeface="Cambria Math" panose="02040503050406030204" pitchFamily="18" charset="0"/>
                        </a:rPr>
                        <m:t>。</m:t>
                      </m:r>
                    </m:oMath>
                  </m:oMathPara>
                </a14:m>
                <a:endParaRPr lang="zh-CN" altLang="en-US" sz="2200" kern="0" dirty="0">
                  <a:latin typeface="Calibri" pitchFamily="34" charset="0"/>
                </a:endParaRPr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343400"/>
                <a:ext cx="5873018" cy="430887"/>
              </a:xfrm>
              <a:prstGeom prst="rect">
                <a:avLst/>
              </a:prstGeom>
              <a:blipFill rotWithShape="0"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447800" y="4953000"/>
                <a:ext cx="3896258" cy="4605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kern="0">
                          <a:latin typeface="Cambria Math" panose="02040503050406030204" pitchFamily="18" charset="0"/>
                        </a:rPr>
                        <m:t>则有</m:t>
                      </m:r>
                      <m:r>
                        <a:rPr lang="zh-CN" altLang="en-US" sz="2200" ker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m:rPr>
                          <m:nor/>
                        </m:rPr>
                        <a:rPr lang="zh-CN" altLang="en-US" sz="2200" kern="0">
                          <a:latin typeface="Calibri" pitchFamily="34" charset="0"/>
                        </a:rPr>
                        <m:t>=0, </m:t>
                      </m:r>
                      <m:r>
                        <a:rPr lang="zh-CN" altLang="en-US" sz="2200" ker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200" kern="0">
                          <a:latin typeface="Cambria Math" panose="02040503050406030204" pitchFamily="18" charset="0"/>
                        </a:rPr>
                        <m:t>≠0,</m:t>
                      </m:r>
                      <m:r>
                        <a:rPr lang="zh-CN" altLang="en-US" sz="2200" kern="0">
                          <a:latin typeface="Cambria Math" panose="02040503050406030204" pitchFamily="18" charset="0"/>
                        </a:rPr>
                        <m:t>可得</m:t>
                      </m:r>
                      <m:sSup>
                        <m:sSupPr>
                          <m:ctrlPr>
                            <a:rPr lang="zh-CN" altLang="en-US" sz="2200" i="1" ker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200" ker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zh-CN" altLang="en-US" sz="2200" ker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200" ker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m:rPr>
                          <m:nor/>
                        </m:rPr>
                        <a:rPr lang="zh-CN" altLang="en-US" sz="2200" kern="0">
                          <a:latin typeface="Calibri" pitchFamily="34" charset="0"/>
                        </a:rPr>
                        <m:t>=0,</m:t>
                      </m:r>
                    </m:oMath>
                  </m:oMathPara>
                </a14:m>
                <a:endParaRPr lang="zh-CN" altLang="en-US" sz="2200" kern="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4953000"/>
                <a:ext cx="3896258" cy="460575"/>
              </a:xfrm>
              <a:prstGeom prst="rect">
                <a:avLst/>
              </a:prstGeom>
              <a:blipFill rotWithShape="0">
                <a:blip r:embed="rId7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447800" y="5562600"/>
                <a:ext cx="2721386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kern="0">
                          <a:latin typeface="Cambria Math" panose="02040503050406030204" pitchFamily="18" charset="0"/>
                        </a:rPr>
                        <m:t>即</m:t>
                      </m:r>
                      <m:sSup>
                        <m:sSupPr>
                          <m:ctrlPr>
                            <a:rPr lang="zh-CN" altLang="en-US" sz="2200" i="1" ker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200" ker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zh-CN" altLang="en-US" sz="2200" ker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200" ker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200" kern="0">
                          <a:latin typeface="Cambria Math" panose="02040503050406030204" pitchFamily="18" charset="0"/>
                        </a:rPr>
                        <m:t>是奇异矩阵。</m:t>
                      </m:r>
                    </m:oMath>
                  </m:oMathPara>
                </a14:m>
                <a:endParaRPr lang="zh-CN" altLang="en-US" sz="2200" kern="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5562600"/>
                <a:ext cx="2721386" cy="430887"/>
              </a:xfrm>
              <a:prstGeom prst="rect">
                <a:avLst/>
              </a:prstGeom>
              <a:blipFill rotWithShape="0"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2">
            <a:extLst>
              <a:ext uri="{FF2B5EF4-FFF2-40B4-BE49-F238E27FC236}">
                <a16:creationId xmlns="" xmlns:a16="http://schemas.microsoft.com/office/drawing/2014/main" id="{3095161E-26B9-4579-B82A-039F3D2609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068" y="3048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/>
              <a:t>7.13 </a:t>
            </a:r>
            <a:r>
              <a:rPr lang="zh-CN" altLang="en-US" kern="0" dirty="0"/>
              <a:t>非奇异</a:t>
            </a:r>
            <a:r>
              <a:rPr lang="en-US" altLang="zh-CN" kern="0" dirty="0"/>
              <a:t>Gram</a:t>
            </a:r>
            <a:r>
              <a:rPr lang="zh-CN" altLang="en-US" kern="0" dirty="0"/>
              <a:t>矩阵</a:t>
            </a:r>
          </a:p>
        </p:txBody>
      </p:sp>
    </p:spTree>
    <p:extLst>
      <p:ext uri="{BB962C8B-B14F-4D97-AF65-F5344CB8AC3E}">
        <p14:creationId xmlns:p14="http://schemas.microsoft.com/office/powerpoint/2010/main" val="225560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  <p:bldP spid="12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E057F5A8-590C-46DE-85B0-FAA135525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068" y="3048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/>
              <a:t>7.14 </a:t>
            </a:r>
            <a:r>
              <a:rPr lang="zh-CN" altLang="en-US" kern="0" dirty="0"/>
              <a:t>伪逆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id="{D2F7FA6F-7986-4E22-AD92-72A10F06AB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8600" y="990600"/>
                <a:ext cx="8839200" cy="497205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 smtClean="0">
                    <a:latin typeface="+mn-ea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sz="2200" ker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en-US" sz="220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200" ker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zh-CN" altLang="en-US" sz="2200" ker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zh-CN" altLang="en-US" sz="2200" ker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zh-CN" altLang="en-US" sz="2200" ker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m:rPr>
                        <m:nor/>
                      </m:rPr>
                      <a:rPr lang="zh-CN" altLang="en-US" sz="2200" b="0" kern="0" dirty="0">
                        <a:latin typeface="+mn-ea"/>
                      </a:rPr>
                      <m:t>，</m:t>
                    </m:r>
                  </m:oMath>
                </a14:m>
                <a:r>
                  <a:rPr lang="zh-CN" altLang="en-US" sz="2200" b="0" kern="0" dirty="0" smtClean="0">
                    <a:latin typeface="+mn-ea"/>
                  </a:rPr>
                  <a:t>当</a:t>
                </a:r>
                <a:r>
                  <a:rPr lang="en-US" altLang="zh-CN" sz="2200" b="0" kern="0" dirty="0">
                    <a:latin typeface="+mn-ea"/>
                  </a:rPr>
                  <a:t>m</a:t>
                </a:r>
                <a14:m>
                  <m:oMath xmlns:m="http://schemas.openxmlformats.org/officeDocument/2006/math"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zh-CN" sz="2200" b="0" kern="0" dirty="0">
                    <a:latin typeface="+mn-ea"/>
                  </a:rPr>
                  <a:t>n</a:t>
                </a:r>
                <a:r>
                  <a:rPr lang="zh-CN" altLang="en-US" sz="2200" b="0" kern="0" dirty="0">
                    <a:latin typeface="+mn-ea"/>
                  </a:rPr>
                  <a:t>时</a:t>
                </a:r>
                <a:r>
                  <a:rPr lang="zh-CN" altLang="en-US" sz="2200" b="0" kern="0" dirty="0" smtClean="0">
                    <a:latin typeface="+mn-ea"/>
                  </a:rPr>
                  <a:t>，</a:t>
                </a:r>
                <a:r>
                  <a:rPr lang="zh-CN" altLang="en-US" sz="2200" b="0" kern="0" dirty="0" smtClean="0">
                    <a:solidFill>
                      <a:srgbClr val="FF0000"/>
                    </a:solidFill>
                    <a:latin typeface="+mn-ea"/>
                  </a:rPr>
                  <a:t>列向量线性无关</a:t>
                </a:r>
                <a:r>
                  <a:rPr lang="zh-CN" altLang="en-US" sz="2200" b="0" kern="0" dirty="0">
                    <a:latin typeface="+mn-ea"/>
                  </a:rPr>
                  <a:t>，</a:t>
                </a:r>
                <a:r>
                  <a:rPr lang="zh-CN" altLang="en-US" sz="2200" b="0" kern="0" dirty="0" smtClean="0">
                    <a:latin typeface="+mn-ea"/>
                  </a:rPr>
                  <a:t>即</a:t>
                </a:r>
                <a14:m>
                  <m:oMath xmlns:m="http://schemas.openxmlformats.org/officeDocument/2006/math">
                    <m:r>
                      <a:rPr lang="en-US" altLang="zh-CN" sz="2200" b="0" i="1" ker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200" b="0" kern="0" dirty="0"/>
                  <a:t>的</a:t>
                </a:r>
                <a:r>
                  <a:rPr lang="en-US" altLang="zh-CN" sz="2200" b="0" kern="0" dirty="0"/>
                  <a:t>Gram</a:t>
                </a:r>
                <a:r>
                  <a:rPr lang="zh-CN" altLang="en-US" sz="2200" b="0" kern="0" dirty="0"/>
                  <a:t>矩阵可逆</a:t>
                </a:r>
                <a:r>
                  <a:rPr lang="en-US" altLang="zh-CN" sz="2200" b="0" kern="0" dirty="0" smtClean="0">
                    <a:latin typeface="+mn-ea"/>
                  </a:rPr>
                  <a:t>;</a:t>
                </a:r>
              </a:p>
              <a:p>
                <a:r>
                  <a:rPr lang="en-US" altLang="zh-CN" sz="2200" b="0" kern="0" dirty="0">
                    <a:latin typeface="+mn-ea"/>
                  </a:rPr>
                  <a:t>A</a:t>
                </a:r>
                <a:r>
                  <a:rPr lang="zh-CN" altLang="en-US" sz="2200" b="0" kern="0" dirty="0">
                    <a:latin typeface="+mn-ea"/>
                  </a:rPr>
                  <a:t>的伪逆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ker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200" b="0" i="1" ker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zh-CN" altLang="en-US" sz="2200" b="0" kern="0" dirty="0" smtClean="0"/>
                  <a:t>定义</a:t>
                </a:r>
                <a:r>
                  <a:rPr lang="en-US" altLang="zh-CN" sz="2200" b="0" kern="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altLang="zh-CN" sz="2200" b="0" kern="0" dirty="0"/>
                  <a:t> </a:t>
                </a:r>
                <a:r>
                  <a:rPr lang="en-US" altLang="zh-CN" sz="2200" b="0" kern="0" dirty="0" smtClean="0"/>
                  <a:t>         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ker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ker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b="0" i="1" kern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kern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kern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kern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b="0" i="1" kern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b="0" i="1" kern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altLang="zh-CN" b="0" i="1" kern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CN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kern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kern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2200" b="0" kern="0" dirty="0" smtClean="0"/>
              </a:p>
              <a:p>
                <a:pPr marL="0" indent="0">
                  <a:buNone/>
                </a:pPr>
                <a:r>
                  <a:rPr lang="zh-CN" altLang="en-US" sz="2200" b="0" kern="0" dirty="0" smtClean="0"/>
                  <a:t>     则</a:t>
                </a:r>
                <a:r>
                  <a:rPr lang="en-US" altLang="zh-CN" sz="2200" b="0" kern="0" dirty="0"/>
                  <a:t>A</a:t>
                </a:r>
                <a:r>
                  <a:rPr lang="zh-CN" altLang="en-US" sz="2200" b="0" kern="0" dirty="0"/>
                  <a:t>的伪逆存在</a:t>
                </a:r>
                <a:r>
                  <a:rPr lang="zh-CN" altLang="en-US" sz="2200" b="0" kern="0" dirty="0" smtClean="0"/>
                  <a:t>。</a:t>
                </a:r>
                <a:endParaRPr lang="en-US" altLang="zh-CN" sz="2200" b="0" kern="0" dirty="0" smtClean="0"/>
              </a:p>
              <a:p>
                <a:pPr marL="0" indent="0">
                  <a:buNone/>
                </a:pPr>
                <a:endParaRPr lang="en-US" altLang="zh-CN" sz="2200" b="0" kern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ker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200" b="0" i="1" ker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zh-CN" altLang="en-US" sz="2200" b="0" kern="0" dirty="0"/>
                  <a:t>为矩阵</a:t>
                </a:r>
                <a14:m>
                  <m:oMath xmlns:m="http://schemas.openxmlformats.org/officeDocument/2006/math">
                    <m:r>
                      <a:rPr lang="en-US" altLang="zh-CN" sz="2200" b="0" i="1" ker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200" b="0" kern="0" dirty="0"/>
                  <a:t>的左</a:t>
                </a:r>
                <a:r>
                  <a:rPr lang="zh-CN" altLang="en-US" sz="2200" b="0" kern="0" dirty="0" smtClean="0"/>
                  <a:t>逆：</a:t>
                </a:r>
                <a:endParaRPr lang="en-US" altLang="zh-CN" sz="2200" b="0" kern="0" dirty="0"/>
              </a:p>
              <a:p>
                <a:endParaRPr lang="en-US" altLang="zh-CN" sz="2200" b="0" kern="0" dirty="0"/>
              </a:p>
              <a:p>
                <a:endParaRPr lang="en-US" altLang="zh-CN" sz="2200" b="0" kern="0" dirty="0"/>
              </a:p>
              <a:p>
                <a:r>
                  <a:rPr lang="zh-CN" altLang="en-US" sz="2200" b="0" kern="0" dirty="0"/>
                  <a:t>当</a:t>
                </a:r>
                <a14:m>
                  <m:oMath xmlns:m="http://schemas.openxmlformats.org/officeDocument/2006/math">
                    <m:r>
                      <a:rPr lang="en-US" altLang="zh-CN" sz="2200" b="0" i="1" ker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200" b="0" kern="0" dirty="0"/>
                  <a:t>为方阵，伪逆等于</a:t>
                </a:r>
                <a:r>
                  <a:rPr lang="zh-CN" altLang="en-US" sz="2200" b="0" kern="0" dirty="0" smtClean="0"/>
                  <a:t>矩阵的逆：</a:t>
                </a:r>
                <a:endParaRPr lang="en-US" altLang="zh-CN" sz="2200" b="0" kern="0" dirty="0"/>
              </a:p>
              <a:p>
                <a:endParaRPr lang="en-US" altLang="zh-CN" sz="1800" b="0" kern="0" dirty="0"/>
              </a:p>
              <a:p>
                <a:pPr marL="0" indent="0">
                  <a:buFont typeface="Wingdings 2" pitchFamily="18" charset="2"/>
                  <a:buNone/>
                </a:pPr>
                <a:endParaRPr lang="en-US" altLang="zh-CN" sz="1800" b="0" kern="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2F7FA6F-7986-4E22-AD92-72A10F06A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990600"/>
                <a:ext cx="8839200" cy="4972050"/>
              </a:xfrm>
              <a:prstGeom prst="rect">
                <a:avLst/>
              </a:prstGeom>
              <a:blipFill rotWithShape="0">
                <a:blip r:embed="rId2"/>
                <a:stretch>
                  <a:fillRect l="-69" t="-982" r="-5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981200" y="3581400"/>
                <a:ext cx="572368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3581400"/>
                <a:ext cx="5723683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133600" y="5181600"/>
                <a:ext cx="437639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5181600"/>
                <a:ext cx="4376391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313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0FEEE1EB-B293-42ED-9FAD-AA904109B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068" y="3048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/>
              <a:t>7.14 </a:t>
            </a:r>
            <a:r>
              <a:rPr lang="zh-CN" altLang="en-US" kern="0" dirty="0"/>
              <a:t>伪逆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="" xmlns:a16="http://schemas.microsoft.com/office/drawing/2014/main" id="{CC3BA9BA-8FCD-4E85-A703-B004AAB4092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6875" y="1362075"/>
                <a:ext cx="8366125" cy="497205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 smtClean="0">
                    <a:latin typeface="+mn-ea"/>
                  </a:rPr>
                  <a:t>矩阵</a:t>
                </a:r>
                <a:r>
                  <a:rPr lang="zh-CN" altLang="en-US" sz="2200" kern="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b="0" i="0" kern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zh-CN" altLang="en-US" sz="2200" ker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en-US" sz="220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200" ker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zh-CN" altLang="en-US" sz="2200" ker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zh-CN" altLang="en-US" sz="2200" ker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zh-CN" altLang="en-US" sz="2200" ker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m:rPr>
                        <m:nor/>
                      </m:rPr>
                      <a:rPr lang="zh-CN" altLang="en-US" sz="2200" b="0" kern="0" dirty="0">
                        <a:latin typeface="+mn-ea"/>
                      </a:rPr>
                      <m:t>，</m:t>
                    </m:r>
                  </m:oMath>
                </a14:m>
                <a:r>
                  <a:rPr lang="zh-CN" altLang="en-US" sz="2200" b="0" kern="0" dirty="0">
                    <a:latin typeface="+mn-ea"/>
                  </a:rPr>
                  <a:t>当</a:t>
                </a:r>
                <a:r>
                  <a:rPr lang="en-US" altLang="zh-CN" sz="2200" b="0" kern="0" dirty="0" err="1" smtClean="0">
                    <a:latin typeface="+mn-ea"/>
                  </a:rPr>
                  <a:t>m</a:t>
                </a:r>
                <a14:m>
                  <m:oMath xmlns:m="http://schemas.openxmlformats.org/officeDocument/2006/math"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CN" sz="2200" b="0" kern="0" dirty="0" err="1" smtClean="0">
                    <a:latin typeface="+mn-ea"/>
                  </a:rPr>
                  <a:t>n</a:t>
                </a:r>
                <a:r>
                  <a:rPr lang="zh-CN" altLang="en-US" sz="2200" b="0" kern="0" dirty="0">
                    <a:latin typeface="+mn-ea"/>
                  </a:rPr>
                  <a:t>时</a:t>
                </a:r>
                <a:r>
                  <a:rPr lang="zh-CN" altLang="en-US" sz="2200" b="0" kern="0" dirty="0" smtClean="0">
                    <a:latin typeface="+mn-ea"/>
                  </a:rPr>
                  <a:t>，</a:t>
                </a:r>
                <a:r>
                  <a:rPr lang="zh-CN" altLang="en-US" sz="2200" b="0" kern="0" dirty="0" smtClean="0"/>
                  <a:t>且</a:t>
                </a:r>
                <a:r>
                  <a:rPr lang="zh-CN" altLang="en-US" sz="2200" b="0" kern="0" dirty="0">
                    <a:solidFill>
                      <a:srgbClr val="FF0000"/>
                    </a:solidFill>
                  </a:rPr>
                  <a:t>行向量线性无关</a:t>
                </a:r>
                <a:r>
                  <a:rPr lang="zh-CN" altLang="en-US" sz="2200" b="0" kern="0" dirty="0"/>
                  <a:t>，</a:t>
                </a:r>
                <a:r>
                  <a:rPr lang="zh-CN" altLang="en-US" sz="2200" b="0" kern="0" dirty="0" smtClean="0"/>
                  <a:t>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𝐴𝐴</m:t>
                        </m:r>
                      </m:e>
                      <m:sup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2200" b="0" kern="0" dirty="0" smtClean="0"/>
                  <a:t>可逆。</a:t>
                </a:r>
                <a:endParaRPr lang="en-US" altLang="zh-CN" sz="2200" b="0" kern="0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kern="0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200" b="0" kern="0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2200" b="0" kern="0" dirty="0" smtClean="0">
                    <a:solidFill>
                      <a:srgbClr val="FF0000"/>
                    </a:solidFill>
                  </a:rPr>
                  <a:t>列</a:t>
                </a:r>
                <a:r>
                  <a:rPr lang="zh-CN" altLang="en-US" sz="2200" b="0" kern="0" dirty="0" smtClean="0"/>
                  <a:t>向量线性无关，即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2200" b="0" i="1" kern="0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b="0" kern="0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2200" b="0" kern="0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kern="0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200" b="0" kern="0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2200" b="0" kern="0" dirty="0" smtClean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ker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200" b="0" kern="0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200" b="0" kern="0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2200" b="0" kern="0" dirty="0" smtClean="0"/>
                  <a:t>非奇异；</a:t>
                </a:r>
                <a:endParaRPr lang="en-US" altLang="zh-CN" sz="2200" b="0" kern="0" dirty="0"/>
              </a:p>
              <a:p>
                <a:r>
                  <a:rPr lang="zh-CN" altLang="en-US" sz="2200" b="0" kern="0" dirty="0" smtClean="0"/>
                  <a:t>定义伪逆：</a:t>
                </a:r>
                <a:endParaRPr lang="en-US" altLang="zh-CN" sz="2200" b="0" kern="0" dirty="0"/>
              </a:p>
              <a:p>
                <a:endParaRPr lang="en-US" altLang="zh-CN" sz="2200" b="0" kern="0" dirty="0"/>
              </a:p>
              <a:p>
                <a:endParaRPr lang="en-US" altLang="zh-CN" sz="2200" b="0" kern="0" dirty="0"/>
              </a:p>
              <a:p>
                <a14:m>
                  <m:oMath xmlns:m="http://schemas.openxmlformats.org/officeDocument/2006/math">
                    <m:r>
                      <a:rPr lang="zh-CN" altLang="en-US" sz="2200" b="0" kern="0" dirty="0">
                        <a:latin typeface="Cambria Math" panose="02040503050406030204" pitchFamily="18" charset="0"/>
                      </a:rPr>
                      <m:t>伪逆</m:t>
                    </m:r>
                    <m:sSup>
                      <m:sSupPr>
                        <m:ctrlPr>
                          <a:rPr lang="zh-CN" alt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zh-CN" altLang="en-US" sz="2200">
                            <a:latin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a:rPr lang="zh-CN" altLang="en-US" sz="2200" b="0" kern="0">
                        <a:latin typeface="Cambria Math" panose="02040503050406030204" pitchFamily="18" charset="0"/>
                      </a:rPr>
                      <m:t>为</m:t>
                    </m:r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200" b="0" kern="0" dirty="0"/>
                  <a:t>的右</a:t>
                </a:r>
                <a:r>
                  <a:rPr lang="zh-CN" altLang="en-US" sz="2200" b="0" kern="0" dirty="0" smtClean="0"/>
                  <a:t>逆</a:t>
                </a:r>
                <a:endParaRPr lang="en-US" altLang="zh-CN" sz="2200" b="0" kern="0" dirty="0" smtClean="0"/>
              </a:p>
              <a:p>
                <a:endParaRPr lang="en-US" altLang="zh-CN" sz="2200" b="0" kern="0" dirty="0" smtClean="0"/>
              </a:p>
              <a:p>
                <a:endParaRPr lang="en-US" altLang="zh-CN" sz="2200" b="0" kern="0" dirty="0"/>
              </a:p>
              <a:p>
                <a:r>
                  <a:rPr lang="zh-CN" altLang="en-US" sz="2200" b="0" kern="0" dirty="0"/>
                  <a:t>当</a:t>
                </a:r>
                <a14:m>
                  <m:oMath xmlns:m="http://schemas.openxmlformats.org/officeDocument/2006/math">
                    <m:r>
                      <a:rPr lang="en-US" altLang="zh-CN" sz="2200" b="0" i="1" ker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200" b="0" kern="0" dirty="0"/>
                  <a:t>为方阵时，右逆等于矩阵的逆</a:t>
                </a:r>
                <a:endParaRPr lang="en-US" altLang="zh-CN" sz="2200" b="0" kern="0" dirty="0"/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C3BA9BA-8FCD-4E85-A703-B004AAB40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875" y="1362075"/>
                <a:ext cx="8366125" cy="4972050"/>
              </a:xfrm>
              <a:prstGeom prst="rect">
                <a:avLst/>
              </a:prstGeom>
              <a:blipFill rotWithShape="0">
                <a:blip r:embed="rId3"/>
                <a:stretch>
                  <a:fillRect t="-8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124200" y="2590800"/>
                <a:ext cx="2458237" cy="4712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sSup>
                                <m:sSup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2590800"/>
                <a:ext cx="2458237" cy="47121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981200" y="3949931"/>
                <a:ext cx="5697650" cy="4712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sSup>
                                <m:sSup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sSup>
                                <m:sSup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3949931"/>
                <a:ext cx="5697650" cy="471219"/>
              </a:xfrm>
              <a:prstGeom prst="rect">
                <a:avLst/>
              </a:prstGeom>
              <a:blipFill rotWithShape="0">
                <a:blip r:embed="rId5"/>
                <a:stretch>
                  <a:fillRect b="-194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793643" y="5178656"/>
                <a:ext cx="5119350" cy="4712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sSup>
                                <m:sSup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643" y="5178656"/>
                <a:ext cx="5119350" cy="47121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1856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43DC8F50-0E00-4414-B53D-603683E5AC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068" y="3048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/>
              <a:t>7.15 </a:t>
            </a:r>
            <a:r>
              <a:rPr lang="zh-CN" altLang="en-US" kern="0" dirty="0"/>
              <a:t>伪逆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="" xmlns:a16="http://schemas.microsoft.com/office/drawing/2014/main" id="{535E924C-D961-4E71-9B80-152C220C5DA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1000" y="1371600"/>
                <a:ext cx="7896225" cy="16764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/>
                  <a:t>以下三个结论为等价的，对于实矩阵</a:t>
                </a:r>
                <a:r>
                  <a:rPr lang="en-US" altLang="zh-CN" sz="2200" b="0" kern="0" dirty="0"/>
                  <a:t>A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200" i="1" ker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200" b="0" kern="0" dirty="0"/>
                  <a:t>是可左逆的</a:t>
                </a:r>
                <a:endParaRPr lang="en-US" altLang="zh-CN" sz="2200" b="0" kern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200" i="1" ker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200" kern="0" dirty="0"/>
                  <a:t>的列向量线性无关</a:t>
                </a:r>
                <a:endParaRPr lang="en-US" altLang="zh-CN" sz="2200" kern="0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ker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200" i="1" ker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200" i="1" ker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200" kern="0" dirty="0"/>
                  <a:t>为非奇异矩阵</a:t>
                </a:r>
                <a:endParaRPr lang="en-US" altLang="zh-CN" sz="2200" kern="0" dirty="0"/>
              </a:p>
              <a:p>
                <a:pPr lvl="1"/>
                <a:endParaRPr lang="en-US" altLang="zh-CN" sz="1800" kern="0" dirty="0"/>
              </a:p>
              <a:p>
                <a:pPr lvl="1"/>
                <a:endParaRPr lang="en-US" altLang="zh-CN" sz="1800" b="0" kern="0" dirty="0"/>
              </a:p>
              <a:p>
                <a:pPr lvl="1"/>
                <a:endParaRPr lang="en-US" altLang="zh-CN" sz="1800" b="0" kern="0" dirty="0"/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35E924C-D961-4E71-9B80-152C220C5D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371600"/>
                <a:ext cx="7896225" cy="1676400"/>
              </a:xfrm>
              <a:prstGeom prst="rect">
                <a:avLst/>
              </a:prstGeom>
              <a:blipFill rotWithShape="0">
                <a:blip r:embed="rId2"/>
                <a:stretch>
                  <a:fillRect l="-77" t="-2909" b="-4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="" xmlns:a16="http://schemas.microsoft.com/office/drawing/2014/main" id="{E911EE4D-1662-43BF-B982-DC68FFC8184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0999" y="3799668"/>
                <a:ext cx="7896225" cy="16764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/>
                  <a:t>以下三个结论为等价的，对于实矩阵</a:t>
                </a:r>
                <a:r>
                  <a:rPr lang="en-US" altLang="zh-CN" sz="2200" b="0" kern="0" dirty="0"/>
                  <a:t>A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200" i="1" ker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200" b="0" kern="0" dirty="0"/>
                  <a:t>是可右逆的</a:t>
                </a:r>
                <a:endParaRPr lang="en-US" altLang="zh-CN" sz="2200" b="0" kern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200" i="1" ker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200" kern="0" dirty="0"/>
                  <a:t>的行向量线性无关</a:t>
                </a:r>
                <a:endParaRPr lang="en-US" altLang="zh-CN" sz="2200" kern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200" i="1" ker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2200" kern="0" dirty="0"/>
                  <a:t>为非奇异矩阵</a:t>
                </a:r>
                <a:endParaRPr lang="en-US" altLang="zh-CN" sz="2200" kern="0" dirty="0"/>
              </a:p>
              <a:p>
                <a:pPr lvl="1"/>
                <a:endParaRPr lang="en-US" altLang="zh-CN" sz="1800" kern="0" dirty="0"/>
              </a:p>
              <a:p>
                <a:pPr lvl="1"/>
                <a:endParaRPr lang="en-US" altLang="zh-CN" sz="1800" b="0" kern="0" dirty="0"/>
              </a:p>
              <a:p>
                <a:pPr lvl="1"/>
                <a:endParaRPr lang="en-US" altLang="zh-CN" sz="1800" b="0" kern="0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911EE4D-1662-43BF-B982-DC68FFC81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99" y="3799668"/>
                <a:ext cx="7896225" cy="1676400"/>
              </a:xfrm>
              <a:prstGeom prst="rect">
                <a:avLst/>
              </a:prstGeom>
              <a:blipFill rotWithShape="0">
                <a:blip r:embed="rId3"/>
                <a:stretch>
                  <a:fillRect t="-2545" b="-4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6629400" y="343033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Calibri" pitchFamily="34" charset="0"/>
              </a:rPr>
              <a:t>作业 </a:t>
            </a:r>
            <a:r>
              <a:rPr lang="en-US" altLang="zh-CN" dirty="0" smtClean="0">
                <a:solidFill>
                  <a:srgbClr val="FF0000"/>
                </a:solidFill>
                <a:latin typeface="Calibri" pitchFamily="34" charset="0"/>
              </a:rPr>
              <a:t>11.2 11.3</a:t>
            </a:r>
            <a:endParaRPr lang="zh-CN" altLang="en-US" sz="1800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56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609600" y="1219200"/>
                <a:ext cx="6731872" cy="13542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/>
                  <a:t>若</a:t>
                </a:r>
                <a:r>
                  <a:rPr lang="zh-CN" altLang="en-US" sz="2200" dirty="0"/>
                  <a:t>矩阵</a:t>
                </a:r>
                <a:r>
                  <a:rPr lang="en-US" altLang="zh-CN" sz="2200" dirty="0"/>
                  <a:t>X</a:t>
                </a:r>
                <a:r>
                  <a:rPr lang="zh-CN" altLang="en-US" sz="2200" dirty="0"/>
                  <a:t>满足</a:t>
                </a:r>
                <a14:m>
                  <m:oMath xmlns:m="http://schemas.openxmlformats.org/officeDocument/2006/math">
                    <m:r>
                      <a:rPr lang="en-US" altLang="zh-CN" sz="220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2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20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/>
                  <a:t>，则称</a:t>
                </a:r>
                <a14:m>
                  <m:oMath xmlns:m="http://schemas.openxmlformats.org/officeDocument/2006/math">
                    <m:r>
                      <a:rPr lang="en-US" altLang="zh-CN" sz="22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sz="2200" dirty="0"/>
                  <a:t>为矩阵</a:t>
                </a:r>
                <a:r>
                  <a:rPr lang="en-US" altLang="zh-CN" sz="2200" b="1" dirty="0">
                    <a:solidFill>
                      <a:srgbClr val="00B050"/>
                    </a:solidFill>
                  </a:rPr>
                  <a:t>A</a:t>
                </a:r>
                <a:r>
                  <a:rPr lang="zh-CN" altLang="en-US" sz="2200" b="1" dirty="0">
                    <a:solidFill>
                      <a:srgbClr val="FF0000"/>
                    </a:solidFill>
                  </a:rPr>
                  <a:t>的右</a:t>
                </a:r>
                <a:r>
                  <a:rPr lang="zh-CN" altLang="en-US" sz="2200" b="1" dirty="0" smtClean="0">
                    <a:solidFill>
                      <a:srgbClr val="FF0000"/>
                    </a:solidFill>
                  </a:rPr>
                  <a:t>逆</a:t>
                </a:r>
                <a:r>
                  <a:rPr lang="en-US" altLang="zh-CN" sz="2200" dirty="0" smtClean="0"/>
                  <a:t>;</a:t>
                </a:r>
                <a:endParaRPr lang="en-US" altLang="zh-CN" sz="2200" dirty="0"/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/>
                  <a:t>当右逆存在时，则称</a:t>
                </a:r>
                <a:r>
                  <a:rPr lang="en-US" altLang="zh-CN" sz="2200" dirty="0"/>
                  <a:t>A</a:t>
                </a:r>
                <a:r>
                  <a:rPr lang="zh-CN" altLang="en-US" sz="2200" dirty="0"/>
                  <a:t>是可右逆</a:t>
                </a:r>
                <a:r>
                  <a:rPr lang="zh-CN" altLang="en-US" sz="2200" dirty="0" smtClean="0"/>
                  <a:t>的</a:t>
                </a:r>
                <a:r>
                  <a:rPr lang="en-US" altLang="zh-CN" sz="2200" dirty="0" smtClean="0"/>
                  <a:t>;</a:t>
                </a:r>
                <a:endParaRPr lang="en-US" altLang="zh-CN" sz="2200" dirty="0"/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/>
                  <a:t>当右逆存</a:t>
                </a:r>
                <a:r>
                  <a:rPr lang="zh-CN" altLang="en-US" sz="2200" dirty="0">
                    <a:latin typeface="+mn-ea"/>
                  </a:rPr>
                  <a:t>在时，则</a:t>
                </a:r>
                <a:r>
                  <a:rPr lang="en-US" altLang="zh-CN" sz="2200" dirty="0">
                    <a:latin typeface="+mn-ea"/>
                  </a:rPr>
                  <a:t>A</a:t>
                </a:r>
                <a:r>
                  <a:rPr lang="zh-CN" altLang="en-US" sz="2200" dirty="0">
                    <a:latin typeface="+mn-ea"/>
                  </a:rPr>
                  <a:t>至少有一个右</a:t>
                </a:r>
                <a:r>
                  <a:rPr lang="zh-CN" altLang="en-US" sz="2200" dirty="0" smtClean="0">
                    <a:latin typeface="+mn-ea"/>
                  </a:rPr>
                  <a:t>逆</a:t>
                </a:r>
                <a:r>
                  <a:rPr lang="en-US" altLang="zh-CN" sz="2200" dirty="0" smtClean="0">
                    <a:latin typeface="+mn-ea"/>
                  </a:rPr>
                  <a:t>;</a:t>
                </a:r>
                <a:endParaRPr lang="en-US" altLang="zh-CN" sz="2200" dirty="0">
                  <a:latin typeface="+mn-ea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219200"/>
                <a:ext cx="6731872" cy="1354217"/>
              </a:xfrm>
              <a:prstGeom prst="rect">
                <a:avLst/>
              </a:prstGeom>
              <a:blipFill rotWithShape="0">
                <a:blip r:embed="rId4"/>
                <a:stretch>
                  <a:fillRect l="-2355" t="-6757" b="-1171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7.2 </a:t>
            </a:r>
            <a:r>
              <a:rPr lang="zh-CN" altLang="en-US" kern="0" dirty="0" smtClean="0"/>
              <a:t>矩阵右</a:t>
            </a:r>
            <a:r>
              <a:rPr lang="zh-CN" altLang="en-US" kern="0" dirty="0"/>
              <a:t>逆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="" xmlns:a16="http://schemas.microsoft.com/office/drawing/2014/main" id="{79E05C5A-9DFF-4AB7-B6F1-70BF4C4DC0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4281141"/>
              </p:ext>
            </p:extLst>
          </p:nvPr>
        </p:nvGraphicFramePr>
        <p:xfrm>
          <a:off x="1371600" y="4572000"/>
          <a:ext cx="5233987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22" name="Equation" r:id="rId5" imgW="2603160" imgH="711000" progId="Equation.DSMT4">
                  <p:embed/>
                </p:oleObj>
              </mc:Choice>
              <mc:Fallback>
                <p:oleObj name="Equation" r:id="rId5" imgW="260316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71600" y="4572000"/>
                        <a:ext cx="5233987" cy="137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="" xmlns:a16="http://schemas.microsoft.com/office/drawing/2014/main" id="{72D0B41A-F0CA-4D75-BDBC-45E24F88FC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7812349"/>
              </p:ext>
            </p:extLst>
          </p:nvPr>
        </p:nvGraphicFramePr>
        <p:xfrm>
          <a:off x="3505200" y="2895600"/>
          <a:ext cx="1676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23" name="Equation" r:id="rId7" imgW="914400" imgH="457200" progId="Equation.DSMT4">
                  <p:embed/>
                </p:oleObj>
              </mc:Choice>
              <mc:Fallback>
                <p:oleObj name="Equation" r:id="rId7" imgW="9144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05200" y="2895600"/>
                        <a:ext cx="16764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>
            <a:extLst>
              <a:ext uri="{FF2B5EF4-FFF2-40B4-BE49-F238E27FC236}">
                <a16:creationId xmlns="" xmlns:a16="http://schemas.microsoft.com/office/drawing/2014/main" id="{B3A7CEA4-FEA6-437D-9614-D1A7791434F6}"/>
              </a:ext>
            </a:extLst>
          </p:cNvPr>
          <p:cNvSpPr/>
          <p:nvPr/>
        </p:nvSpPr>
        <p:spPr>
          <a:xfrm>
            <a:off x="533400" y="3886200"/>
            <a:ext cx="54102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/>
              <a:t>矩阵</a:t>
            </a:r>
            <a:r>
              <a:rPr lang="en-US" altLang="zh-CN" sz="2200" dirty="0"/>
              <a:t>B</a:t>
            </a:r>
            <a:r>
              <a:rPr lang="zh-CN" altLang="en-US" sz="2200" dirty="0"/>
              <a:t>可右逆，以下矩阵都是</a:t>
            </a:r>
            <a:r>
              <a:rPr lang="en-US" altLang="zh-CN" sz="2200" dirty="0"/>
              <a:t>B</a:t>
            </a:r>
            <a:r>
              <a:rPr lang="zh-CN" altLang="en-US" sz="2200" dirty="0"/>
              <a:t>的右逆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944119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09EC342C-F06C-4F61-9E91-3C5DD3B7E8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/>
              <a:t>7.3 </a:t>
            </a:r>
            <a:r>
              <a:rPr lang="zh-CN" altLang="en-US" kern="0" dirty="0"/>
              <a:t>性质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5">
                <a:extLst>
                  <a:ext uri="{FF2B5EF4-FFF2-40B4-BE49-F238E27FC236}">
                    <a16:creationId xmlns="" xmlns:a16="http://schemas.microsoft.com/office/drawing/2014/main" id="{7DCE9FAE-26CF-4AB6-94DD-8AE637453C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600" y="1066800"/>
                <a:ext cx="8610600" cy="3933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+mn-ea"/>
                  </a:rPr>
                  <a:t>维度：一个大小为</a:t>
                </a:r>
                <a:r>
                  <a:rPr lang="en-US" altLang="zh-CN" sz="2200" dirty="0">
                    <a:latin typeface="+mn-ea"/>
                  </a:rPr>
                  <a:t>m</a:t>
                </a:r>
                <a:r>
                  <a:rPr lang="en-US" altLang="zh-CN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200" dirty="0" smtClean="0">
                    <a:latin typeface="+mn-ea"/>
                  </a:rPr>
                  <a:t>n</a:t>
                </a:r>
                <a:r>
                  <a:rPr lang="zh-CN" altLang="en-US" sz="2200" dirty="0" smtClean="0">
                    <a:latin typeface="+mn-ea"/>
                  </a:rPr>
                  <a:t>的</a:t>
                </a:r>
                <a:r>
                  <a:rPr lang="zh-CN" altLang="en-US" sz="2200" dirty="0">
                    <a:latin typeface="+mn-ea"/>
                  </a:rPr>
                  <a:t>矩阵，其左逆</a:t>
                </a:r>
                <a:r>
                  <a:rPr lang="zh-CN" altLang="en-US" sz="2200" dirty="0" smtClean="0">
                    <a:latin typeface="+mn-ea"/>
                  </a:rPr>
                  <a:t>或右</a:t>
                </a:r>
                <a:r>
                  <a:rPr lang="zh-CN" altLang="en-US" sz="2200" dirty="0">
                    <a:latin typeface="+mn-ea"/>
                  </a:rPr>
                  <a:t>逆的维度</a:t>
                </a:r>
                <a:r>
                  <a:rPr lang="zh-CN" altLang="en-US" sz="2200" dirty="0" smtClean="0">
                    <a:latin typeface="+mn-ea"/>
                  </a:rPr>
                  <a:t>为</a:t>
                </a:r>
                <a:r>
                  <a:rPr lang="en-US" altLang="zh-CN" sz="2200" dirty="0" smtClean="0">
                    <a:latin typeface="+mn-ea"/>
                  </a:rPr>
                  <a:t>n</a:t>
                </a:r>
                <a:r>
                  <a:rPr lang="en-US" altLang="zh-CN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200" dirty="0" smtClean="0">
                    <a:latin typeface="+mn-ea"/>
                  </a:rPr>
                  <a:t>m</a:t>
                </a: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endParaRPr lang="en-US" altLang="zh-CN" sz="2200" dirty="0">
                  <a:latin typeface="+mn-ea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200" dirty="0">
                    <a:latin typeface="+mn-ea"/>
                  </a:rPr>
                  <a:t>A</a:t>
                </a:r>
                <a:r>
                  <a:rPr lang="zh-CN" altLang="en-US" sz="2200" dirty="0">
                    <a:latin typeface="+mn-ea"/>
                  </a:rPr>
                  <a:t>的左逆为</a:t>
                </a:r>
                <a:r>
                  <a:rPr lang="en-US" altLang="zh-CN" sz="2200" dirty="0">
                    <a:latin typeface="+mn-ea"/>
                  </a:rPr>
                  <a:t>X</a:t>
                </a:r>
                <a:r>
                  <a:rPr lang="zh-CN" altLang="en-US" sz="2200" dirty="0">
                    <a:latin typeface="+mn-ea"/>
                  </a:rPr>
                  <a:t>当且仅当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2200" dirty="0">
                    <a:latin typeface="+mn-ea"/>
                  </a:rPr>
                  <a:t>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2200" dirty="0">
                    <a:latin typeface="+mn-ea"/>
                  </a:rPr>
                  <a:t>的右</a:t>
                </a:r>
                <a:r>
                  <a:rPr lang="zh-CN" altLang="en-US" sz="2200" dirty="0" smtClean="0">
                    <a:latin typeface="+mn-ea"/>
                  </a:rPr>
                  <a:t>逆</a:t>
                </a:r>
                <a:endParaRPr lang="en-US" altLang="zh-CN" sz="2200" dirty="0">
                  <a:latin typeface="+mn-ea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endParaRPr lang="en-US" altLang="zh-CN" sz="2200" dirty="0">
                  <a:latin typeface="+mn-ea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endParaRPr lang="en-US" altLang="zh-CN" sz="2200" dirty="0"/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200" dirty="0">
                    <a:latin typeface="+mn-ea"/>
                  </a:rPr>
                  <a:t>A</a:t>
                </a:r>
                <a:r>
                  <a:rPr lang="zh-CN" altLang="en-US" sz="2200" dirty="0" smtClean="0">
                    <a:latin typeface="+mn-ea"/>
                  </a:rPr>
                  <a:t>的右逆</a:t>
                </a:r>
                <a:r>
                  <a:rPr lang="zh-CN" altLang="en-US" sz="2200" dirty="0">
                    <a:latin typeface="+mn-ea"/>
                  </a:rPr>
                  <a:t>为</a:t>
                </a:r>
                <a:r>
                  <a:rPr lang="en-US" altLang="zh-CN" sz="2200" dirty="0">
                    <a:latin typeface="+mn-ea"/>
                  </a:rPr>
                  <a:t>X</a:t>
                </a:r>
                <a:r>
                  <a:rPr lang="zh-CN" altLang="en-US" sz="2200" dirty="0">
                    <a:latin typeface="+mn-ea"/>
                  </a:rPr>
                  <a:t>当且仅当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2200" dirty="0">
                    <a:latin typeface="+mn-ea"/>
                  </a:rPr>
                  <a:t>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latin typeface="+mn-ea"/>
                  </a:rPr>
                  <a:t>的左逆</a:t>
                </a:r>
                <a:endParaRPr lang="en-US" altLang="zh-CN" sz="2200" dirty="0">
                  <a:latin typeface="+mn-ea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endParaRPr lang="en-US" altLang="zh-CN" sz="2200" dirty="0"/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endParaRPr lang="en-US" altLang="zh-CN" sz="2200" dirty="0"/>
              </a:p>
            </p:txBody>
          </p:sp>
        </mc:Choice>
        <mc:Fallback xmlns="">
          <p:sp>
            <p:nvSpPr>
              <p:cNvPr id="3" name="Rectangle 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DCE9FAE-26CF-4AB6-94DD-8AE637453C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066800"/>
                <a:ext cx="8610600" cy="3933321"/>
              </a:xfrm>
              <a:prstGeom prst="rect">
                <a:avLst/>
              </a:prstGeom>
              <a:blipFill rotWithShape="0">
                <a:blip r:embed="rId3"/>
                <a:stretch>
                  <a:fillRect l="-1840" t="-139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>
            <a:extLst>
              <a:ext uri="{FF2B5EF4-FFF2-40B4-BE49-F238E27FC236}">
                <a16:creationId xmlns="" xmlns:a16="http://schemas.microsoft.com/office/drawing/2014/main" id="{DC68C88A-16FC-4973-A3DF-A771B64E88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5336359"/>
              </p:ext>
            </p:extLst>
          </p:nvPr>
        </p:nvGraphicFramePr>
        <p:xfrm>
          <a:off x="2971800" y="2743200"/>
          <a:ext cx="25590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78" name="Equation" r:id="rId4" imgW="1180800" imgH="228600" progId="Equation.DSMT4">
                  <p:embed/>
                </p:oleObj>
              </mc:Choice>
              <mc:Fallback>
                <p:oleObj name="Equation" r:id="rId4" imgW="1180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71800" y="2743200"/>
                        <a:ext cx="2559050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="" xmlns:a16="http://schemas.microsoft.com/office/drawing/2014/main" id="{7AE11A8A-FC9E-43B8-A0A9-D4D40B91B9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2809935"/>
              </p:ext>
            </p:extLst>
          </p:nvPr>
        </p:nvGraphicFramePr>
        <p:xfrm>
          <a:off x="2944813" y="4267200"/>
          <a:ext cx="26130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79" name="Equation" r:id="rId6" imgW="1206360" imgH="228600" progId="Equation.DSMT4">
                  <p:embed/>
                </p:oleObj>
              </mc:Choice>
              <mc:Fallback>
                <p:oleObj name="Equation" r:id="rId6" imgW="12063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44813" y="4267200"/>
                        <a:ext cx="2613025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0733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A0B45ED1-047B-44A6-B102-525C826750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/>
              <a:t>7.4 </a:t>
            </a:r>
            <a:r>
              <a:rPr lang="zh-CN" altLang="en-US" kern="0" dirty="0"/>
              <a:t>矩阵的逆</a:t>
            </a:r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5DC2FFE5-B2B6-4E28-BA04-F7C70C20484F}"/>
              </a:ext>
            </a:extLst>
          </p:cNvPr>
          <p:cNvSpPr/>
          <p:nvPr/>
        </p:nvSpPr>
        <p:spPr>
          <a:xfrm>
            <a:off x="914400" y="12954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5">
                <a:extLst>
                  <a:ext uri="{FF2B5EF4-FFF2-40B4-BE49-F238E27FC236}">
                    <a16:creationId xmlns="" xmlns:a16="http://schemas.microsoft.com/office/drawing/2014/main" id="{7B8B5187-A9FF-462B-B02D-8FFEE10BD2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" y="990600"/>
                <a:ext cx="7696200" cy="29546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400" dirty="0"/>
                  <a:t>如果矩阵</a:t>
                </a:r>
                <a:r>
                  <a:rPr lang="en-US" altLang="zh-CN" sz="2400" dirty="0" smtClean="0"/>
                  <a:t>A</a:t>
                </a:r>
                <a:r>
                  <a:rPr lang="zh-CN" altLang="en-US" sz="2400" dirty="0"/>
                  <a:t>存在左逆和右</a:t>
                </a:r>
                <a:r>
                  <a:rPr lang="zh-CN" altLang="en-US" sz="2400" dirty="0" smtClean="0"/>
                  <a:t>逆，则左</a:t>
                </a:r>
                <a:r>
                  <a:rPr lang="zh-CN" altLang="en-US" sz="2400" dirty="0"/>
                  <a:t>逆和右逆一定相等</a:t>
                </a:r>
                <a:endParaRPr lang="en-US" altLang="zh-CN" sz="2400" dirty="0"/>
              </a:p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:endParaRPr lang="en-US" altLang="zh-CN" sz="2200" dirty="0">
                  <a:latin typeface="+mn-ea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endParaRPr lang="en-US" altLang="zh-CN" sz="2200" dirty="0" smtClean="0">
                  <a:latin typeface="+mn-ea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+mn-ea"/>
                  </a:rPr>
                  <a:t>此时</a:t>
                </a:r>
                <a:r>
                  <a:rPr lang="en-US" altLang="zh-CN" sz="2200" dirty="0" smtClean="0">
                    <a:latin typeface="+mn-ea"/>
                  </a:rPr>
                  <a:t>X</a:t>
                </a:r>
                <a:r>
                  <a:rPr lang="zh-CN" altLang="en-US" sz="2200" dirty="0">
                    <a:latin typeface="+mn-ea"/>
                  </a:rPr>
                  <a:t>称为矩阵的逆，记作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CN" sz="2200" dirty="0">
                  <a:latin typeface="+mn-ea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latin typeface="+mn-ea"/>
                  </a:rPr>
                  <a:t>当矩阵的逆存在时</a:t>
                </a:r>
                <a:r>
                  <a:rPr lang="zh-CN" altLang="en-US" sz="2200" dirty="0" smtClean="0">
                    <a:latin typeface="+mn-ea"/>
                  </a:rPr>
                  <a:t>，则称矩阵</a:t>
                </a:r>
                <a:r>
                  <a:rPr lang="en-US" altLang="zh-CN" sz="2200" dirty="0" smtClean="0">
                    <a:latin typeface="+mn-ea"/>
                  </a:rPr>
                  <a:t>A</a:t>
                </a:r>
                <a:r>
                  <a:rPr lang="zh-CN" altLang="en-US" sz="2200" dirty="0" smtClean="0">
                    <a:latin typeface="+mn-ea"/>
                  </a:rPr>
                  <a:t>可逆</a:t>
                </a:r>
                <a:endParaRPr lang="en-US" altLang="zh-CN" sz="2200" dirty="0">
                  <a:latin typeface="+mn-ea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latin typeface="+mn-ea"/>
                  </a:rPr>
                  <a:t>例子</a:t>
                </a:r>
                <a:r>
                  <a:rPr lang="zh-CN" altLang="en-US" sz="2200" dirty="0" smtClean="0">
                    <a:latin typeface="+mn-ea"/>
                  </a:rPr>
                  <a:t>：</a:t>
                </a:r>
                <a:endParaRPr lang="en-US" altLang="zh-CN" sz="2200" dirty="0">
                  <a:latin typeface="+mn-ea"/>
                </a:endParaRPr>
              </a:p>
            </p:txBody>
          </p:sp>
        </mc:Choice>
        <mc:Fallback xmlns="">
          <p:sp>
            <p:nvSpPr>
              <p:cNvPr id="4" name="Rectangle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B8B5187-A9FF-462B-B02D-8FFEE10BD2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990600"/>
                <a:ext cx="7696200" cy="2954655"/>
              </a:xfrm>
              <a:prstGeom prst="rect">
                <a:avLst/>
              </a:prstGeom>
              <a:blipFill rotWithShape="0">
                <a:blip r:embed="rId3"/>
                <a:stretch>
                  <a:fillRect l="-2298" t="-3306" b="-475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对象 4">
            <a:extLst>
              <a:ext uri="{FF2B5EF4-FFF2-40B4-BE49-F238E27FC236}">
                <a16:creationId xmlns="" xmlns:a16="http://schemas.microsoft.com/office/drawing/2014/main" id="{81A1F041-D1CA-4D5D-B566-1623E588C2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6145349"/>
              </p:ext>
            </p:extLst>
          </p:nvPr>
        </p:nvGraphicFramePr>
        <p:xfrm>
          <a:off x="622300" y="1752600"/>
          <a:ext cx="7567613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97" name="Equation" r:id="rId4" imgW="3263760" imgH="203040" progId="Equation.DSMT4">
                  <p:embed/>
                </p:oleObj>
              </mc:Choice>
              <mc:Fallback>
                <p:oleObj name="Equation" r:id="rId4" imgW="32637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2300" y="1752600"/>
                        <a:ext cx="7567613" cy="471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="" xmlns:a16="http://schemas.microsoft.com/office/drawing/2014/main" id="{85B6B6DE-D077-4A77-AD9F-F4F9DBF94E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9356036"/>
              </p:ext>
            </p:extLst>
          </p:nvPr>
        </p:nvGraphicFramePr>
        <p:xfrm>
          <a:off x="457200" y="4267200"/>
          <a:ext cx="7745413" cy="1306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98" name="Equation" r:id="rId6" imgW="4216320" imgH="711000" progId="Equation.DSMT4">
                  <p:embed/>
                </p:oleObj>
              </mc:Choice>
              <mc:Fallback>
                <p:oleObj name="Equation" r:id="rId6" imgW="421632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7200" y="4267200"/>
                        <a:ext cx="7745413" cy="1306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0196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7DADDDFC-1DEE-44CB-B6DC-E5515518ED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/>
              <a:t>7.5 </a:t>
            </a:r>
            <a:r>
              <a:rPr lang="zh-CN" altLang="en-US" kern="0" dirty="0"/>
              <a:t>线性方程组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="" xmlns:a16="http://schemas.microsoft.com/office/drawing/2014/main" id="{499C0768-F72B-4420-B880-33F97BAB7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43000"/>
            <a:ext cx="67318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latin typeface="+mn-ea"/>
              </a:rPr>
              <a:t>有</a:t>
            </a:r>
            <a:r>
              <a:rPr lang="en-US" altLang="zh-CN" sz="2200" dirty="0">
                <a:latin typeface="+mn-ea"/>
              </a:rPr>
              <a:t>n</a:t>
            </a:r>
            <a:r>
              <a:rPr lang="zh-CN" altLang="en-US" sz="2200" dirty="0">
                <a:latin typeface="+mn-ea"/>
              </a:rPr>
              <a:t>个变量的</a:t>
            </a:r>
            <a:r>
              <a:rPr lang="en-US" altLang="zh-CN" sz="2200" dirty="0">
                <a:latin typeface="+mn-ea"/>
              </a:rPr>
              <a:t>m</a:t>
            </a:r>
            <a:r>
              <a:rPr lang="zh-CN" altLang="en-US" sz="2200" dirty="0">
                <a:latin typeface="+mn-ea"/>
              </a:rPr>
              <a:t>个方程为</a:t>
            </a:r>
            <a:endParaRPr lang="en-US" altLang="zh-CN" sz="2200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>
                <a:extLst>
                  <a:ext uri="{FF2B5EF4-FFF2-40B4-BE49-F238E27FC236}">
                    <a16:creationId xmlns="" xmlns:a16="http://schemas.microsoft.com/office/drawing/2014/main" id="{88738AFC-293F-44E4-BA98-5DD9FBA4CE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200" y="3810000"/>
                <a:ext cx="6731872" cy="13542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+mn-ea"/>
                  </a:rPr>
                  <a:t>写成矩阵形式为：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b="0" i="0" kern="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sz="2200" i="1" kern="0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i="1" kern="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200" dirty="0">
                    <a:latin typeface="+mn-ea"/>
                  </a:rPr>
                  <a:t>=b</a:t>
                </a: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/>
                  <a:t>其中</a:t>
                </a:r>
                <a:r>
                  <a:rPr lang="en-US" altLang="zh-CN" sz="2200" dirty="0"/>
                  <a:t>A</a:t>
                </a:r>
                <a:r>
                  <a:rPr lang="zh-CN" altLang="en-US" sz="2200" dirty="0"/>
                  <a:t>为系数矩阵，</a:t>
                </a:r>
                <a14:m>
                  <m:oMath xmlns:m="http://schemas.openxmlformats.org/officeDocument/2006/math">
                    <m:r>
                      <a:rPr lang="en-US" altLang="zh-CN" sz="2200" i="1" kern="0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200" dirty="0"/>
                  <a:t>为</a:t>
                </a:r>
                <a:r>
                  <a:rPr lang="en-US" altLang="zh-CN" sz="2200" dirty="0"/>
                  <a:t>n</a:t>
                </a:r>
                <a:r>
                  <a:rPr lang="zh-CN" altLang="en-US" sz="2200" dirty="0"/>
                  <a:t>维列向量</a:t>
                </a:r>
                <a:endParaRPr lang="en-US" altLang="zh-CN" sz="2200" dirty="0"/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latin typeface="+mn-ea"/>
                  </a:rPr>
                  <a:t>该方程组可能</a:t>
                </a:r>
                <a:r>
                  <a:rPr lang="zh-CN" altLang="en-US" sz="2200" dirty="0">
                    <a:solidFill>
                      <a:srgbClr val="FF0000"/>
                    </a:solidFill>
                    <a:latin typeface="+mn-ea"/>
                  </a:rPr>
                  <a:t>无解</a:t>
                </a:r>
                <a:r>
                  <a:rPr lang="zh-CN" altLang="en-US" sz="2200" dirty="0">
                    <a:latin typeface="+mn-ea"/>
                  </a:rPr>
                  <a:t>，</a:t>
                </a:r>
                <a:r>
                  <a:rPr lang="zh-CN" altLang="en-US" sz="2200" dirty="0">
                    <a:solidFill>
                      <a:srgbClr val="FF0000"/>
                    </a:solidFill>
                    <a:latin typeface="+mn-ea"/>
                  </a:rPr>
                  <a:t>有唯一解</a:t>
                </a:r>
                <a:r>
                  <a:rPr lang="zh-CN" altLang="en-US" sz="2200" dirty="0">
                    <a:solidFill>
                      <a:schemeClr val="accent4"/>
                    </a:solidFill>
                    <a:latin typeface="+mn-ea"/>
                  </a:rPr>
                  <a:t>和</a:t>
                </a:r>
                <a:r>
                  <a:rPr lang="zh-CN" altLang="en-US" sz="2200" dirty="0">
                    <a:solidFill>
                      <a:srgbClr val="FF0000"/>
                    </a:solidFill>
                    <a:latin typeface="+mn-ea"/>
                  </a:rPr>
                  <a:t>无穷解</a:t>
                </a:r>
                <a:endParaRPr lang="en-US" altLang="zh-CN" sz="2200" dirty="0">
                  <a:solidFill>
                    <a:srgbClr val="FF000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738AFC-293F-44E4-BA98-5DD9FBA4CE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3810000"/>
                <a:ext cx="6731872" cy="1354217"/>
              </a:xfrm>
              <a:prstGeom prst="rect">
                <a:avLst/>
              </a:prstGeom>
              <a:blipFill rotWithShape="0">
                <a:blip r:embed="rId2"/>
                <a:stretch>
                  <a:fillRect l="-2355" t="-6306" b="-1171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752600" y="1752600"/>
                <a:ext cx="4758290" cy="16185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+⋯+</m:t>
                                </m:r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+⋯+</m:t>
                                </m:r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      </m:t>
                                </m:r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+⋯+</m:t>
                                </m:r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𝑚𝑛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752600"/>
                <a:ext cx="4758290" cy="161858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769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9FCFBDE4-BCB9-4F2C-B37C-582AB0BAE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/>
              <a:t>7.6 </a:t>
            </a:r>
            <a:r>
              <a:rPr lang="zh-CN" altLang="en-US" kern="0" dirty="0"/>
              <a:t>线性方程组求解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="" xmlns:a16="http://schemas.microsoft.com/office/drawing/2014/main" id="{8CCC8DD1-67AC-4F73-9BCC-92974B7FF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19200"/>
            <a:ext cx="67318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latin typeface="+mn-ea"/>
              </a:rPr>
              <a:t>如果矩阵</a:t>
            </a:r>
            <a:r>
              <a:rPr lang="en-US" altLang="zh-CN" sz="2200" dirty="0">
                <a:latin typeface="+mn-ea"/>
              </a:rPr>
              <a:t>A</a:t>
            </a:r>
            <a:r>
              <a:rPr lang="zh-CN" altLang="en-US" sz="2200" b="1" dirty="0">
                <a:latin typeface="+mn-ea"/>
              </a:rPr>
              <a:t>可左逆</a:t>
            </a:r>
            <a:r>
              <a:rPr lang="zh-CN" altLang="en-US" sz="2200" dirty="0">
                <a:latin typeface="+mn-ea"/>
              </a:rPr>
              <a:t>，假设</a:t>
            </a:r>
            <a:r>
              <a:rPr lang="en-US" altLang="zh-CN" sz="2200" dirty="0">
                <a:solidFill>
                  <a:srgbClr val="FF0000"/>
                </a:solidFill>
                <a:latin typeface="+mn-ea"/>
              </a:rPr>
              <a:t>X</a:t>
            </a:r>
            <a:r>
              <a:rPr lang="zh-CN" altLang="en-US" sz="2200" dirty="0">
                <a:latin typeface="+mn-ea"/>
              </a:rPr>
              <a:t>是矩阵</a:t>
            </a:r>
            <a:r>
              <a:rPr lang="en-US" altLang="zh-CN" sz="2200" dirty="0">
                <a:latin typeface="+mn-ea"/>
              </a:rPr>
              <a:t>A</a:t>
            </a:r>
            <a:r>
              <a:rPr lang="zh-CN" altLang="en-US" sz="2200" dirty="0">
                <a:latin typeface="+mn-ea"/>
              </a:rPr>
              <a:t>的</a:t>
            </a:r>
            <a:r>
              <a:rPr lang="zh-CN" altLang="en-US" sz="2200" dirty="0">
                <a:solidFill>
                  <a:srgbClr val="FF0000"/>
                </a:solidFill>
                <a:latin typeface="+mn-ea"/>
              </a:rPr>
              <a:t>左逆</a:t>
            </a:r>
            <a:r>
              <a:rPr lang="zh-CN" altLang="en-US" sz="2200" dirty="0">
                <a:latin typeface="+mn-ea"/>
              </a:rPr>
              <a:t>，则</a:t>
            </a:r>
            <a:endParaRPr lang="en-US" altLang="zh-CN" sz="2200" dirty="0"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D9B7404B-A3E0-4245-B998-C2D95E6E5881}"/>
              </a:ext>
            </a:extLst>
          </p:cNvPr>
          <p:cNvSpPr/>
          <p:nvPr/>
        </p:nvSpPr>
        <p:spPr>
          <a:xfrm>
            <a:off x="381000" y="2885851"/>
            <a:ext cx="634784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latin typeface="+mn-ea"/>
              </a:rPr>
              <a:t>如果矩阵</a:t>
            </a:r>
            <a:r>
              <a:rPr lang="en-US" altLang="zh-CN" sz="2200" dirty="0">
                <a:latin typeface="+mn-ea"/>
              </a:rPr>
              <a:t>A</a:t>
            </a:r>
            <a:r>
              <a:rPr lang="zh-CN" altLang="en-US" sz="2200" b="1" dirty="0">
                <a:latin typeface="+mn-ea"/>
              </a:rPr>
              <a:t>可右逆</a:t>
            </a:r>
            <a:r>
              <a:rPr lang="zh-CN" altLang="en-US" sz="2200" dirty="0">
                <a:latin typeface="+mn-ea"/>
              </a:rPr>
              <a:t>，</a:t>
            </a:r>
            <a:r>
              <a:rPr lang="zh-CN" altLang="en-US" sz="2200" dirty="0" smtClean="0">
                <a:latin typeface="+mn-ea"/>
              </a:rPr>
              <a:t>假设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</a:rPr>
              <a:t>Y</a:t>
            </a:r>
            <a:r>
              <a:rPr lang="zh-CN" altLang="en-US" sz="2200" dirty="0" smtClean="0">
                <a:latin typeface="+mn-ea"/>
              </a:rPr>
              <a:t>是</a:t>
            </a:r>
            <a:r>
              <a:rPr lang="zh-CN" altLang="en-US" sz="2200" dirty="0">
                <a:latin typeface="+mn-ea"/>
              </a:rPr>
              <a:t>矩阵</a:t>
            </a:r>
            <a:r>
              <a:rPr lang="en-US" altLang="zh-CN" sz="2200" dirty="0">
                <a:latin typeface="+mn-ea"/>
              </a:rPr>
              <a:t>A</a:t>
            </a:r>
            <a:r>
              <a:rPr lang="zh-CN" altLang="en-US" sz="2200" dirty="0">
                <a:latin typeface="+mn-ea"/>
              </a:rPr>
              <a:t>的</a:t>
            </a:r>
            <a:r>
              <a:rPr lang="zh-CN" altLang="en-US" sz="2200" dirty="0">
                <a:solidFill>
                  <a:srgbClr val="FF0000"/>
                </a:solidFill>
                <a:latin typeface="+mn-ea"/>
              </a:rPr>
              <a:t>右逆</a:t>
            </a:r>
            <a:r>
              <a:rPr lang="zh-CN" altLang="en-US" sz="2200" dirty="0">
                <a:latin typeface="+mn-ea"/>
              </a:rPr>
              <a:t>，则</a:t>
            </a:r>
            <a:endParaRPr lang="en-US" altLang="zh-CN" sz="2200" dirty="0">
              <a:latin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3A371864-B725-41B9-9D42-DFA758C3EF5F}"/>
              </a:ext>
            </a:extLst>
          </p:cNvPr>
          <p:cNvSpPr/>
          <p:nvPr/>
        </p:nvSpPr>
        <p:spPr>
          <a:xfrm>
            <a:off x="381000" y="4531519"/>
            <a:ext cx="634784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latin typeface="+mn-ea"/>
              </a:rPr>
              <a:t>如果矩阵</a:t>
            </a:r>
            <a:r>
              <a:rPr lang="en-US" altLang="zh-CN" sz="2200" dirty="0">
                <a:latin typeface="+mn-ea"/>
              </a:rPr>
              <a:t>A</a:t>
            </a:r>
            <a:r>
              <a:rPr lang="zh-CN" altLang="en-US" sz="2200" b="1" dirty="0">
                <a:latin typeface="+mn-ea"/>
              </a:rPr>
              <a:t>可逆的</a:t>
            </a:r>
            <a:r>
              <a:rPr lang="zh-CN" altLang="en-US" sz="2200" dirty="0">
                <a:latin typeface="+mn-ea"/>
              </a:rPr>
              <a:t>，假设</a:t>
            </a:r>
            <a:r>
              <a:rPr lang="en-US" altLang="zh-CN" sz="2200" dirty="0">
                <a:latin typeface="+mn-ea"/>
              </a:rPr>
              <a:t>X</a:t>
            </a:r>
            <a:r>
              <a:rPr lang="zh-CN" altLang="en-US" sz="2200" dirty="0">
                <a:latin typeface="+mn-ea"/>
              </a:rPr>
              <a:t>是矩阵</a:t>
            </a:r>
            <a:r>
              <a:rPr lang="en-US" altLang="zh-CN" sz="2200" dirty="0">
                <a:latin typeface="+mn-ea"/>
              </a:rPr>
              <a:t>A</a:t>
            </a:r>
            <a:r>
              <a:rPr lang="zh-CN" altLang="en-US" sz="2200" dirty="0">
                <a:latin typeface="+mn-ea"/>
              </a:rPr>
              <a:t>的逆，则</a:t>
            </a:r>
            <a:endParaRPr lang="en-US" altLang="zh-CN" sz="2200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695498" y="2349200"/>
                <a:ext cx="43434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:r>
                  <a:rPr lang="zh-CN" altLang="en-US" dirty="0" smtClean="0">
                    <a:solidFill>
                      <a:srgbClr val="FF0000"/>
                    </a:solidFill>
                    <a:latin typeface="+mn-ea"/>
                  </a:rPr>
                  <a:t>至多</a:t>
                </a:r>
                <a:r>
                  <a:rPr lang="zh-CN" altLang="en-US" dirty="0" smtClean="0">
                    <a:latin typeface="+mn-ea"/>
                  </a:rPr>
                  <a:t>一个解，如有解则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𝑋𝑏</m:t>
                    </m:r>
                  </m:oMath>
                </a14:m>
                <a:r>
                  <a:rPr lang="zh-CN" altLang="en-US" dirty="0" smtClean="0">
                    <a:latin typeface="+mn-ea"/>
                  </a:rPr>
                  <a:t>。</a:t>
                </a:r>
                <a:endParaRPr lang="en-US" altLang="zh-CN" dirty="0">
                  <a:latin typeface="+mn-ea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98" y="2349200"/>
                <a:ext cx="4343400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122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762000" y="4038600"/>
                <a:ext cx="27246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:r>
                  <a:rPr lang="zh-CN" altLang="en-US" dirty="0" smtClean="0">
                    <a:solidFill>
                      <a:srgbClr val="FF0000"/>
                    </a:solidFill>
                    <a:latin typeface="+mn-ea"/>
                  </a:rPr>
                  <a:t>至少</a:t>
                </a:r>
                <a:r>
                  <a:rPr lang="zh-CN" altLang="en-US" dirty="0" smtClean="0">
                    <a:latin typeface="+mn-ea"/>
                  </a:rPr>
                  <a:t>一</a:t>
                </a:r>
                <a:r>
                  <a:rPr lang="zh-CN" altLang="en-US" dirty="0">
                    <a:latin typeface="+mn-ea"/>
                  </a:rPr>
                  <a:t>个解，</a:t>
                </a:r>
                <a:r>
                  <a:rPr lang="zh-CN" altLang="en-US" dirty="0" smtClean="0">
                    <a:latin typeface="+mn-ea"/>
                  </a:rPr>
                  <a:t>即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>
                    <a:latin typeface="+mn-ea"/>
                  </a:rPr>
                  <a:t>。</a:t>
                </a:r>
                <a:endParaRPr lang="en-US" altLang="zh-CN" dirty="0">
                  <a:latin typeface="+mn-ea"/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4038600"/>
                <a:ext cx="2724657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790" t="-10000" r="-1566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/>
          <p:cNvSpPr/>
          <p:nvPr/>
        </p:nvSpPr>
        <p:spPr>
          <a:xfrm>
            <a:off x="838200" y="579120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Clr>
                <a:srgbClr val="990000"/>
              </a:buClr>
            </a:pPr>
            <a:r>
              <a:rPr lang="zh-CN" altLang="en-US" dirty="0" smtClean="0">
                <a:latin typeface="+mn-ea"/>
              </a:rPr>
              <a:t>唯一解。</a:t>
            </a:r>
            <a:endParaRPr lang="en-US" altLang="zh-CN" dirty="0">
              <a:latin typeface="+mn-ea"/>
            </a:endParaRPr>
          </a:p>
        </p:txBody>
      </p:sp>
      <p:sp>
        <p:nvSpPr>
          <p:cNvPr id="13" name="上下箭头 12"/>
          <p:cNvSpPr/>
          <p:nvPr/>
        </p:nvSpPr>
        <p:spPr bwMode="auto">
          <a:xfrm>
            <a:off x="667788" y="2669037"/>
            <a:ext cx="170411" cy="1436841"/>
          </a:xfrm>
          <a:prstGeom prst="upDownArrow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38200" y="343825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为什么</a:t>
            </a:r>
            <a:r>
              <a:rPr lang="zh-CN" altLang="en-US" dirty="0" smtClean="0">
                <a:solidFill>
                  <a:srgbClr val="FF0000"/>
                </a:solidFill>
                <a:latin typeface="Calibri" pitchFamily="34" charset="0"/>
              </a:rPr>
              <a:t>？</a:t>
            </a:r>
            <a:endParaRPr lang="zh-CN" altLang="en-US" sz="1800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962095" y="1679159"/>
                <a:ext cx="4349524" cy="5067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m:rPr>
                          <m:nor/>
                        </m:rPr>
                        <a:rPr lang="zh-CN" altLang="en-US" sz="2400" i="1">
                          <a:latin typeface="Cambria Math" panose="02040503050406030204" pitchFamily="18" charset="0"/>
                        </a:rPr>
                        <m:t> 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=&gt;</m:t>
                      </m:r>
                      <m:r>
                        <m:rPr>
                          <m:nor/>
                        </m:rPr>
                        <a:rPr lang="zh-CN" altLang="en-US" sz="2400" i="1">
                          <a:latin typeface="Cambria Math" panose="02040503050406030204" pitchFamily="18" charset="0"/>
                        </a:rPr>
                        <m:t> 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𝑋𝐴𝑥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𝑋𝑏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2095" y="1679159"/>
                <a:ext cx="4349524" cy="50674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2057400" y="3369547"/>
                <a:ext cx="4324517" cy="5067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𝑌𝑏</m:t>
                      </m:r>
                      <m:r>
                        <m:rPr>
                          <m:nor/>
                        </m:rPr>
                        <a:rPr lang="zh-CN" altLang="en-US" sz="2400" i="1">
                          <a:latin typeface="Cambria Math" panose="02040503050406030204" pitchFamily="18" charset="0"/>
                        </a:rPr>
                        <m:t> 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=&gt;</m:t>
                      </m:r>
                      <m:r>
                        <m:rPr>
                          <m:nor/>
                        </m:rPr>
                        <a:rPr lang="zh-CN" altLang="en-US" sz="2400" i="1">
                          <a:latin typeface="Cambria Math" panose="02040503050406030204" pitchFamily="18" charset="0"/>
                        </a:rPr>
                        <m:t> 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𝐴𝑌𝑏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369547"/>
                <a:ext cx="4324517" cy="50674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2057400" y="5081619"/>
                <a:ext cx="3682098" cy="5067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m:rPr>
                          <m:nor/>
                        </m:rPr>
                        <a:rPr lang="zh-CN" altLang="en-US" sz="2400" i="1">
                          <a:latin typeface="Cambria Math" panose="02040503050406030204" pitchFamily="18" charset="0"/>
                        </a:rPr>
                        <m:t> 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=&gt;</m:t>
                      </m:r>
                      <m:r>
                        <m:rPr>
                          <m:nor/>
                        </m:rPr>
                        <a:rPr lang="zh-CN" altLang="en-US" sz="2400" i="1">
                          <a:latin typeface="Cambria Math" panose="02040503050406030204" pitchFamily="18" charset="0"/>
                        </a:rPr>
                        <m:t> 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5081619"/>
                <a:ext cx="3682098" cy="50674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2777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  <p:bldP spid="11" grpId="0"/>
      <p:bldP spid="12" grpId="0"/>
      <p:bldP spid="13" grpId="0" animBg="1"/>
      <p:bldP spid="15" grpId="0"/>
      <p:bldP spid="10" grpId="0"/>
      <p:bldP spid="14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01810ED5-61C7-4592-960A-D9BE21AD4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/>
              <a:t>7.7 </a:t>
            </a:r>
            <a:r>
              <a:rPr lang="zh-CN" altLang="en-US" kern="0" dirty="0"/>
              <a:t>非奇异矩阵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5">
                <a:extLst>
                  <a:ext uri="{FF2B5EF4-FFF2-40B4-BE49-F238E27FC236}">
                    <a16:creationId xmlns="" xmlns:a16="http://schemas.microsoft.com/office/drawing/2014/main" id="{9F31E90A-5E92-461C-BB96-20CEA7F705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" y="1066800"/>
                <a:ext cx="6731872" cy="24516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+mn-ea"/>
                  </a:rPr>
                  <a:t>对于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latin typeface="+mn-ea"/>
                  </a:rPr>
                  <a:t>方阵</a:t>
                </a:r>
                <a:r>
                  <a:rPr lang="en-US" altLang="zh-CN" sz="2200" dirty="0" smtClean="0">
                    <a:latin typeface="+mn-ea"/>
                  </a:rPr>
                  <a:t>A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latin typeface="+mn-ea"/>
                  </a:rPr>
                  <a:t>，</a:t>
                </a:r>
                <a:r>
                  <a:rPr lang="zh-CN" altLang="en-US" sz="2200" dirty="0">
                    <a:latin typeface="+mn-ea"/>
                  </a:rPr>
                  <a:t>以下条件都是等价的：</a:t>
                </a:r>
                <a:endParaRPr lang="en-US" altLang="zh-CN" sz="2200" dirty="0">
                  <a:latin typeface="+mn-ea"/>
                </a:endParaRPr>
              </a:p>
              <a:p>
                <a:pPr marL="457200" indent="-457200">
                  <a:spcBef>
                    <a:spcPct val="50000"/>
                  </a:spcBef>
                  <a:buClr>
                    <a:srgbClr val="990000"/>
                  </a:buClr>
                  <a:buAutoNum type="arabicPeriod"/>
                </a:pPr>
                <a:r>
                  <a:rPr lang="en-US" altLang="zh-CN" sz="2200" dirty="0">
                    <a:latin typeface="+mn-ea"/>
                  </a:rPr>
                  <a:t>A</a:t>
                </a:r>
                <a:r>
                  <a:rPr lang="zh-CN" altLang="en-US" sz="2200" dirty="0">
                    <a:latin typeface="+mn-ea"/>
                  </a:rPr>
                  <a:t>可左逆</a:t>
                </a:r>
                <a:endParaRPr lang="en-US" altLang="zh-CN" sz="2200" dirty="0">
                  <a:latin typeface="+mn-ea"/>
                </a:endParaRPr>
              </a:p>
              <a:p>
                <a:pPr marL="457200" indent="-457200">
                  <a:spcBef>
                    <a:spcPct val="50000"/>
                  </a:spcBef>
                  <a:buClr>
                    <a:srgbClr val="990000"/>
                  </a:buClr>
                  <a:buFontTx/>
                  <a:buAutoNum type="arabicPeriod"/>
                </a:pPr>
                <a:r>
                  <a:rPr lang="en-US" altLang="zh-CN" sz="2200" dirty="0">
                    <a:latin typeface="+mn-ea"/>
                  </a:rPr>
                  <a:t>A</a:t>
                </a:r>
                <a:r>
                  <a:rPr lang="zh-CN" altLang="en-US" sz="2200" dirty="0">
                    <a:latin typeface="+mn-ea"/>
                  </a:rPr>
                  <a:t>的列向量线性无关</a:t>
                </a:r>
                <a:endParaRPr lang="en-US" altLang="zh-CN" sz="2200" dirty="0">
                  <a:latin typeface="+mn-ea"/>
                </a:endParaRPr>
              </a:p>
              <a:p>
                <a:pPr marL="457200" indent="-457200">
                  <a:spcBef>
                    <a:spcPct val="50000"/>
                  </a:spcBef>
                  <a:buClr>
                    <a:srgbClr val="990000"/>
                  </a:buClr>
                  <a:buAutoNum type="arabicPeriod"/>
                </a:pPr>
                <a:r>
                  <a:rPr lang="en-US" altLang="zh-CN" sz="2200" dirty="0">
                    <a:latin typeface="+mn-ea"/>
                  </a:rPr>
                  <a:t>A</a:t>
                </a:r>
                <a:r>
                  <a:rPr lang="zh-CN" altLang="en-US" sz="2200" dirty="0">
                    <a:latin typeface="+mn-ea"/>
                  </a:rPr>
                  <a:t>可右逆</a:t>
                </a:r>
                <a:endParaRPr lang="en-US" altLang="zh-CN" sz="2200" dirty="0">
                  <a:latin typeface="+mn-ea"/>
                </a:endParaRPr>
              </a:p>
              <a:p>
                <a:pPr marL="457200" indent="-457200">
                  <a:spcBef>
                    <a:spcPct val="50000"/>
                  </a:spcBef>
                  <a:buClr>
                    <a:srgbClr val="990000"/>
                  </a:buClr>
                  <a:buFontTx/>
                  <a:buAutoNum type="arabicPeriod"/>
                </a:pPr>
                <a:r>
                  <a:rPr lang="en-US" altLang="zh-CN" sz="2200" dirty="0">
                    <a:latin typeface="+mn-ea"/>
                  </a:rPr>
                  <a:t>A</a:t>
                </a:r>
                <a:r>
                  <a:rPr lang="zh-CN" altLang="en-US" sz="2200" dirty="0">
                    <a:latin typeface="+mn-ea"/>
                  </a:rPr>
                  <a:t>的行向量线性无关</a:t>
                </a:r>
                <a:endParaRPr lang="en-US" altLang="zh-CN" sz="2200" dirty="0">
                  <a:latin typeface="+mn-ea"/>
                </a:endParaRPr>
              </a:p>
            </p:txBody>
          </p:sp>
        </mc:Choice>
        <mc:Fallback xmlns="">
          <p:sp>
            <p:nvSpPr>
              <p:cNvPr id="4" name="Rectangle 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F31E90A-5E92-461C-BB96-20CEA7F705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1066800"/>
                <a:ext cx="6731872" cy="2451633"/>
              </a:xfrm>
              <a:prstGeom prst="rect">
                <a:avLst/>
              </a:prstGeom>
              <a:blipFill rotWithShape="0">
                <a:blip r:embed="rId2"/>
                <a:stretch>
                  <a:fillRect l="-2446" t="-3483" b="-273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D3223FB5-AEFA-492F-9B97-7C6D9CBCB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886200"/>
            <a:ext cx="7543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+mn-ea"/>
              </a:rPr>
              <a:t>此时矩阵</a:t>
            </a:r>
            <a:r>
              <a:rPr lang="en-US" altLang="zh-CN" sz="2200" dirty="0" smtClean="0">
                <a:latin typeface="+mn-ea"/>
              </a:rPr>
              <a:t>A</a:t>
            </a:r>
            <a:r>
              <a:rPr lang="zh-CN" altLang="en-US" sz="2200" dirty="0" smtClean="0">
                <a:latin typeface="+mn-ea"/>
              </a:rPr>
              <a:t>为非</a:t>
            </a:r>
            <a:r>
              <a:rPr lang="zh-CN" altLang="en-US" sz="2200" dirty="0">
                <a:latin typeface="+mn-ea"/>
              </a:rPr>
              <a:t>奇异矩阵</a:t>
            </a:r>
            <a:r>
              <a:rPr lang="zh-CN" altLang="en-US" sz="2200" dirty="0" smtClean="0">
                <a:latin typeface="+mn-ea"/>
              </a:rPr>
              <a:t>，</a:t>
            </a:r>
            <a:r>
              <a:rPr lang="zh-CN" altLang="en-US" sz="2200" dirty="0">
                <a:latin typeface="+mn-ea"/>
              </a:rPr>
              <a:t>条件</a:t>
            </a:r>
            <a:r>
              <a:rPr lang="en-US" altLang="zh-CN" sz="2200" dirty="0" smtClean="0">
                <a:latin typeface="+mn-ea"/>
              </a:rPr>
              <a:t>1</a:t>
            </a:r>
            <a:r>
              <a:rPr lang="zh-CN" altLang="en-US" sz="2200" dirty="0" smtClean="0">
                <a:latin typeface="+mn-ea"/>
              </a:rPr>
              <a:t>与</a:t>
            </a:r>
            <a:r>
              <a:rPr lang="en-US" altLang="zh-CN" sz="2200" dirty="0" smtClean="0">
                <a:latin typeface="+mn-ea"/>
              </a:rPr>
              <a:t>3</a:t>
            </a:r>
            <a:r>
              <a:rPr lang="zh-CN" altLang="en-US" sz="2200" dirty="0" smtClean="0">
                <a:latin typeface="+mn-ea"/>
              </a:rPr>
              <a:t>，可得</a:t>
            </a:r>
            <a:r>
              <a:rPr lang="en-US" altLang="zh-CN" sz="2200" dirty="0" smtClean="0">
                <a:latin typeface="+mn-ea"/>
              </a:rPr>
              <a:t>A</a:t>
            </a:r>
            <a:r>
              <a:rPr lang="zh-CN" altLang="en-US" sz="2200" dirty="0" smtClean="0">
                <a:latin typeface="+mn-ea"/>
              </a:rPr>
              <a:t>为可逆矩阵。</a:t>
            </a:r>
            <a:endParaRPr lang="en-US" altLang="zh-CN" sz="2200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D3223FB5-AEFA-492F-9B97-7C6D9CBCB2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9800" y="4648200"/>
                <a:ext cx="33528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:r>
                  <a:rPr lang="zh-CN" altLang="en-US" sz="2200" dirty="0" smtClean="0">
                    <a:latin typeface="+mn-ea"/>
                  </a:rPr>
                  <a:t>非</a:t>
                </a:r>
                <a:r>
                  <a:rPr lang="zh-CN" altLang="en-US" sz="2200" dirty="0">
                    <a:latin typeface="+mn-ea"/>
                  </a:rPr>
                  <a:t>奇异</a:t>
                </a:r>
                <a:r>
                  <a:rPr lang="zh-CN" altLang="en-US" sz="2200" dirty="0" smtClean="0">
                    <a:latin typeface="+mn-ea"/>
                  </a:rPr>
                  <a:t>矩阵</a:t>
                </a:r>
                <a14:m>
                  <m:oMath xmlns:m="http://schemas.openxmlformats.org/officeDocument/2006/math">
                    <m:r>
                      <a:rPr lang="zh-CN" altLang="en-US" sz="2200" i="1" smtClean="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zh-CN" altLang="en-US" sz="2200" dirty="0" smtClean="0">
                    <a:latin typeface="+mn-ea"/>
                  </a:rPr>
                  <a:t>可逆矩阵。</a:t>
                </a:r>
                <a:endParaRPr lang="en-US" altLang="zh-CN" sz="2200" dirty="0">
                  <a:latin typeface="+mn-ea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D3223FB5-AEFA-492F-9B97-7C6D9CBCB2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9800" y="4648200"/>
                <a:ext cx="3352800" cy="338554"/>
              </a:xfrm>
              <a:prstGeom prst="rect">
                <a:avLst/>
              </a:prstGeom>
              <a:blipFill rotWithShape="0">
                <a:blip r:embed="rId3"/>
                <a:stretch>
                  <a:fillRect l="-5091" t="-27273" b="-4909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556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A04ADD09-1D79-46E2-83BC-66B8ED9C6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068" y="3048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/>
              <a:t>7.8 </a:t>
            </a:r>
            <a:r>
              <a:rPr lang="zh-CN" altLang="en-US" kern="0" dirty="0" smtClean="0"/>
              <a:t>证明框架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FC93C84D-23EA-47C9-BCC3-2DBEF2D146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" y="3414994"/>
                <a:ext cx="5943600" cy="3608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+mn-ea"/>
                  </a:rPr>
                  <a:t>性质</a:t>
                </a:r>
                <a:r>
                  <a:rPr lang="en-US" altLang="zh-CN" sz="2200" dirty="0" smtClean="0">
                    <a:latin typeface="+mn-ea"/>
                  </a:rPr>
                  <a:t>(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200" dirty="0" smtClean="0">
                    <a:latin typeface="+mn-ea"/>
                  </a:rPr>
                  <a:t>)</a:t>
                </a:r>
                <a:r>
                  <a:rPr lang="zh-CN" altLang="en-US" sz="2200" dirty="0" smtClean="0">
                    <a:latin typeface="+mn-ea"/>
                  </a:rPr>
                  <a:t>对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latin typeface="+mn-ea"/>
                  </a:rPr>
                  <a:t>任意矩阵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latin typeface="+mn-ea"/>
                  </a:rPr>
                  <a:t>都成立</a:t>
                </a:r>
                <a:endParaRPr lang="en-US" altLang="zh-CN" sz="2200" dirty="0">
                  <a:latin typeface="+mn-ea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C93C84D-23EA-47C9-BCC3-2DBEF2D146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3414994"/>
                <a:ext cx="5943600" cy="360804"/>
              </a:xfrm>
              <a:prstGeom prst="rect">
                <a:avLst/>
              </a:prstGeom>
              <a:blipFill rotWithShape="0">
                <a:blip r:embed="rId3"/>
                <a:stretch>
                  <a:fillRect l="-2667" t="-16949" b="-4745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对象 2">
            <a:extLst>
              <a:ext uri="{FF2B5EF4-FFF2-40B4-BE49-F238E27FC236}">
                <a16:creationId xmlns="" xmlns:a16="http://schemas.microsoft.com/office/drawing/2014/main" id="{B8EA92E6-F2FA-44FA-ACF3-72EF5F245D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6306377"/>
              </p:ext>
            </p:extLst>
          </p:nvPr>
        </p:nvGraphicFramePr>
        <p:xfrm>
          <a:off x="1676400" y="1143000"/>
          <a:ext cx="4649788" cy="1363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26" name="Equation" r:id="rId4" imgW="2336760" imgH="685800" progId="Equation.DSMT4">
                  <p:embed/>
                </p:oleObj>
              </mc:Choice>
              <mc:Fallback>
                <p:oleObj name="Equation" r:id="rId4" imgW="233676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76400" y="1143000"/>
                        <a:ext cx="4649788" cy="1363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5">
                <a:extLst>
                  <a:ext uri="{FF2B5EF4-FFF2-40B4-BE49-F238E27FC236}">
                    <a16:creationId xmlns="" xmlns:a16="http://schemas.microsoft.com/office/drawing/2014/main" id="{44B939D2-44A1-477C-A201-EF7074388F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" y="4800600"/>
                <a:ext cx="673187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+mn-ea"/>
                  </a:rPr>
                  <a:t>对于</a:t>
                </a:r>
                <a:r>
                  <a:rPr lang="zh-CN" altLang="en-US" sz="2200" dirty="0">
                    <a:latin typeface="+mn-ea"/>
                  </a:rPr>
                  <a:t>性质</a:t>
                </a:r>
                <a:r>
                  <a:rPr lang="en-US" altLang="zh-CN" sz="2200" dirty="0" smtClean="0">
                    <a:latin typeface="+mn-ea"/>
                  </a:rPr>
                  <a:t>(c)</a:t>
                </a:r>
                <a:r>
                  <a:rPr lang="zh-CN" altLang="en-US" sz="2200" dirty="0" smtClean="0">
                    <a:latin typeface="+mn-ea"/>
                  </a:rPr>
                  <a:t>与</a:t>
                </a:r>
                <a:r>
                  <a:rPr lang="en-US" altLang="zh-CN" sz="2200" dirty="0" smtClean="0">
                    <a:latin typeface="+mn-ea"/>
                  </a:rPr>
                  <a:t>(d),</a:t>
                </a:r>
                <a:r>
                  <a:rPr lang="zh-CN" altLang="en-US" sz="2200" dirty="0" smtClean="0">
                    <a:latin typeface="+mn-ea"/>
                  </a:rPr>
                  <a:t>可</a:t>
                </a:r>
                <a:r>
                  <a:rPr lang="zh-CN" altLang="en-US" sz="2200" dirty="0">
                    <a:latin typeface="+mn-ea"/>
                  </a:rPr>
                  <a:t>利用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latin typeface="+mn-ea"/>
                  </a:rPr>
                  <a:t>证明</a:t>
                </a:r>
                <a:endParaRPr lang="en-US" altLang="zh-CN" sz="2200" dirty="0">
                  <a:latin typeface="+mn-ea"/>
                </a:endParaRPr>
              </a:p>
            </p:txBody>
          </p:sp>
        </mc:Choice>
        <mc:Fallback xmlns="">
          <p:sp>
            <p:nvSpPr>
              <p:cNvPr id="7" name="Rectangle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4B939D2-44A1-477C-A201-EF7074388F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4800600"/>
                <a:ext cx="6731872" cy="338554"/>
              </a:xfrm>
              <a:prstGeom prst="rect">
                <a:avLst/>
              </a:prstGeom>
              <a:blipFill rotWithShape="0">
                <a:blip r:embed="rId6"/>
                <a:stretch>
                  <a:fillRect l="-2355" t="-27273" b="-4909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对象 8">
            <a:extLst>
              <a:ext uri="{FF2B5EF4-FFF2-40B4-BE49-F238E27FC236}">
                <a16:creationId xmlns="" xmlns:a16="http://schemas.microsoft.com/office/drawing/2014/main" id="{B8EA92E6-F2FA-44FA-ACF3-72EF5F245D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7079156"/>
              </p:ext>
            </p:extLst>
          </p:nvPr>
        </p:nvGraphicFramePr>
        <p:xfrm>
          <a:off x="3352800" y="1066800"/>
          <a:ext cx="304800" cy="27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27" name="Equation" r:id="rId7" imgW="228600" imgH="203040" progId="Equation.DSMT4">
                  <p:embed/>
                </p:oleObj>
              </mc:Choice>
              <mc:Fallback>
                <p:oleObj name="Equation" r:id="rId7" imgW="2286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52800" y="1066800"/>
                        <a:ext cx="304800" cy="271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="" xmlns:a16="http://schemas.microsoft.com/office/drawing/2014/main" id="{B8EA92E6-F2FA-44FA-ACF3-72EF5F245D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773142"/>
              </p:ext>
            </p:extLst>
          </p:nvPr>
        </p:nvGraphicFramePr>
        <p:xfrm>
          <a:off x="5257800" y="1676400"/>
          <a:ext cx="304800" cy="27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28" name="Equation" r:id="rId9" imgW="228600" imgH="203040" progId="Equation.DSMT4">
                  <p:embed/>
                </p:oleObj>
              </mc:Choice>
              <mc:Fallback>
                <p:oleObj name="Equation" r:id="rId9" imgW="2286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57800" y="1676400"/>
                        <a:ext cx="304800" cy="271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="" xmlns:a16="http://schemas.microsoft.com/office/drawing/2014/main" id="{B8EA92E6-F2FA-44FA-ACF3-72EF5F245D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5995454"/>
              </p:ext>
            </p:extLst>
          </p:nvPr>
        </p:nvGraphicFramePr>
        <p:xfrm>
          <a:off x="4181475" y="1981200"/>
          <a:ext cx="322263" cy="27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29" name="Equation" r:id="rId11" imgW="241200" imgH="203040" progId="Equation.DSMT4">
                  <p:embed/>
                </p:oleObj>
              </mc:Choice>
              <mc:Fallback>
                <p:oleObj name="Equation" r:id="rId11" imgW="2412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181475" y="1981200"/>
                        <a:ext cx="322263" cy="271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="" xmlns:a16="http://schemas.microsoft.com/office/drawing/2014/main" id="{B8EA92E6-F2FA-44FA-ACF3-72EF5F245D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1208451"/>
              </p:ext>
            </p:extLst>
          </p:nvPr>
        </p:nvGraphicFramePr>
        <p:xfrm>
          <a:off x="2220913" y="1677988"/>
          <a:ext cx="358775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30" name="Equation" r:id="rId13" imgW="215640" imgH="203040" progId="Equation.DSMT4">
                  <p:embed/>
                </p:oleObj>
              </mc:Choice>
              <mc:Fallback>
                <p:oleObj name="Equation" r:id="rId13" imgW="2156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220913" y="1677988"/>
                        <a:ext cx="358775" cy="339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下箭头 12"/>
          <p:cNvSpPr/>
          <p:nvPr/>
        </p:nvSpPr>
        <p:spPr bwMode="auto">
          <a:xfrm rot="5400000">
            <a:off x="4191000" y="1905000"/>
            <a:ext cx="228600" cy="838200"/>
          </a:xfrm>
          <a:prstGeom prst="downArrow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  <p:sp>
        <p:nvSpPr>
          <p:cNvPr id="14" name="下箭头 13"/>
          <p:cNvSpPr/>
          <p:nvPr/>
        </p:nvSpPr>
        <p:spPr bwMode="auto">
          <a:xfrm rot="16200000">
            <a:off x="3429000" y="838200"/>
            <a:ext cx="228600" cy="1143000"/>
          </a:xfrm>
          <a:prstGeom prst="downArrow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5">
                <a:extLst>
                  <a:ext uri="{FF2B5EF4-FFF2-40B4-BE49-F238E27FC236}">
                    <a16:creationId xmlns="" xmlns:a16="http://schemas.microsoft.com/office/drawing/2014/main" id="{FC93C84D-23EA-47C9-BCC3-2DBEF2D146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" y="4114800"/>
                <a:ext cx="51816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+mn-ea"/>
                  </a:rPr>
                  <a:t>性质</a:t>
                </a:r>
                <a:r>
                  <a:rPr lang="en-US" altLang="zh-CN" sz="2200" dirty="0" smtClean="0">
                    <a:latin typeface="+mn-ea"/>
                  </a:rPr>
                  <a:t>(b)</a:t>
                </a:r>
                <a:r>
                  <a:rPr lang="zh-CN" altLang="en-US" sz="2200" dirty="0">
                    <a:latin typeface="+mn-ea"/>
                  </a:rPr>
                  <a:t>对</a:t>
                </a:r>
                <a:r>
                  <a:rPr lang="zh-CN" altLang="en-US" sz="2200" dirty="0">
                    <a:solidFill>
                      <a:srgbClr val="FF0000"/>
                    </a:solidFill>
                    <a:latin typeface="+mn-ea"/>
                  </a:rPr>
                  <a:t>方阵矩阵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latin typeface="+mn-ea"/>
                  </a:rPr>
                  <a:t>都成立</a:t>
                </a:r>
                <a:endParaRPr lang="en-US" altLang="zh-CN" sz="2200" dirty="0">
                  <a:latin typeface="+mn-ea"/>
                </a:endParaRPr>
              </a:p>
            </p:txBody>
          </p:sp>
        </mc:Choice>
        <mc:Fallback xmlns="">
          <p:sp>
            <p:nvSpPr>
              <p:cNvPr id="15" name="Rectangle 5">
                <a:extLst>
                  <a:ext uri="{FF2B5EF4-FFF2-40B4-BE49-F238E27FC236}">
                    <a16:creationId xmlns:a16="http://schemas.microsoft.com/office/drawing/2014/main" xmlns="" id="{FC93C84D-23EA-47C9-BCC3-2DBEF2D146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4114800"/>
                <a:ext cx="5181600" cy="338554"/>
              </a:xfrm>
              <a:prstGeom prst="rect">
                <a:avLst/>
              </a:prstGeom>
              <a:blipFill rotWithShape="0">
                <a:blip r:embed="rId15"/>
                <a:stretch>
                  <a:fillRect l="-3059" t="-25000" b="-482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826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A04ADD09-1D79-46E2-83BC-66B8ED9C6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068" y="3048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/>
              <a:t>7.8 </a:t>
            </a:r>
            <a:r>
              <a:rPr lang="zh-CN" altLang="en-US" kern="0" dirty="0"/>
              <a:t>证明</a:t>
            </a:r>
            <a:r>
              <a:rPr lang="en-US" altLang="zh-CN" kern="0" dirty="0"/>
              <a:t>1-&gt;2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5">
                <a:extLst>
                  <a:ext uri="{FF2B5EF4-FFF2-40B4-BE49-F238E27FC236}">
                    <a16:creationId xmlns="" xmlns:a16="http://schemas.microsoft.com/office/drawing/2014/main" id="{2745AD13-0949-4298-B5EF-AD6CCA051D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" y="1066800"/>
                <a:ext cx="6731872" cy="8463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latin typeface="+mn-ea"/>
                  </a:rPr>
                  <a:t>证明：</a:t>
                </a:r>
                <a:r>
                  <a:rPr lang="en-US" altLang="zh-CN" sz="2200" dirty="0">
                    <a:latin typeface="+mn-ea"/>
                  </a:rPr>
                  <a:t>A</a:t>
                </a:r>
                <a:r>
                  <a:rPr lang="zh-CN" altLang="en-US" sz="2200" dirty="0">
                    <a:latin typeface="+mn-ea"/>
                  </a:rPr>
                  <a:t>可</a:t>
                </a:r>
                <a:r>
                  <a:rPr lang="zh-CN" altLang="en-US" sz="2200" dirty="0">
                    <a:solidFill>
                      <a:srgbClr val="FF0000"/>
                    </a:solidFill>
                    <a:latin typeface="+mn-ea"/>
                  </a:rPr>
                  <a:t>左逆</a:t>
                </a:r>
                <a:r>
                  <a:rPr lang="zh-CN" altLang="en-US" sz="2200" dirty="0">
                    <a:latin typeface="+mn-ea"/>
                  </a:rPr>
                  <a:t>，则</a:t>
                </a:r>
                <a:r>
                  <a:rPr lang="en-US" altLang="zh-CN" sz="2200" dirty="0">
                    <a:latin typeface="+mn-ea"/>
                  </a:rPr>
                  <a:t>A</a:t>
                </a:r>
                <a:r>
                  <a:rPr lang="zh-CN" altLang="en-US" sz="2200" dirty="0">
                    <a:solidFill>
                      <a:srgbClr val="FF0000"/>
                    </a:solidFill>
                    <a:latin typeface="+mn-ea"/>
                  </a:rPr>
                  <a:t>列向量线性无关</a:t>
                </a:r>
                <a:endParaRPr lang="en-US" altLang="zh-CN" sz="2200" dirty="0">
                  <a:solidFill>
                    <a:srgbClr val="FF0000"/>
                  </a:solidFill>
                  <a:latin typeface="+mn-ea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latin typeface="+mn-ea"/>
                  </a:rPr>
                  <a:t>假设</a:t>
                </a:r>
                <a14:m>
                  <m:oMath xmlns:m="http://schemas.openxmlformats.org/officeDocument/2006/math">
                    <m:r>
                      <a:rPr lang="en-US" altLang="zh-CN" sz="2200" i="1" ker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200" dirty="0">
                    <a:latin typeface="+mn-ea"/>
                  </a:rPr>
                  <a:t>的左逆是</a:t>
                </a:r>
                <a:r>
                  <a:rPr lang="en-US" altLang="zh-CN" sz="2200" dirty="0">
                    <a:latin typeface="+mn-ea"/>
                  </a:rPr>
                  <a:t>B</a:t>
                </a:r>
                <a:r>
                  <a:rPr lang="zh-CN" altLang="en-US" sz="2200" dirty="0">
                    <a:latin typeface="+mn-ea"/>
                  </a:rPr>
                  <a:t>，则</a:t>
                </a:r>
                <a:endParaRPr lang="en-US" altLang="zh-CN" sz="2200" dirty="0">
                  <a:latin typeface="+mn-ea"/>
                </a:endParaRPr>
              </a:p>
            </p:txBody>
          </p:sp>
        </mc:Choice>
        <mc:Fallback xmlns="">
          <p:sp>
            <p:nvSpPr>
              <p:cNvPr id="4" name="Rectangle 5">
                <a:extLst>
                  <a:ext uri="{FF2B5EF4-FFF2-40B4-BE49-F238E27FC236}">
                    <a16:creationId xmlns="" xmlns:a16="http://schemas.microsoft.com/office/drawing/2014/main" id="{2745AD13-0949-4298-B5EF-AD6CCA051D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1066800"/>
                <a:ext cx="6731872" cy="846386"/>
              </a:xfrm>
              <a:prstGeom prst="rect">
                <a:avLst/>
              </a:prstGeom>
              <a:blipFill rotWithShape="0">
                <a:blip r:embed="rId3"/>
                <a:stretch>
                  <a:fillRect l="-2355" t="-10072" b="-1942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对象 4">
            <a:extLst>
              <a:ext uri="{FF2B5EF4-FFF2-40B4-BE49-F238E27FC236}">
                <a16:creationId xmlns="" xmlns:a16="http://schemas.microsoft.com/office/drawing/2014/main" id="{F7B89F06-5898-4FC6-B7BA-5A0AAB8716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2635788"/>
              </p:ext>
            </p:extLst>
          </p:nvPr>
        </p:nvGraphicFramePr>
        <p:xfrm>
          <a:off x="2837703" y="2156198"/>
          <a:ext cx="3163794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87" name="Equation" r:id="rId4" imgW="1396800" imgH="431640" progId="Equation.DSMT4">
                  <p:embed/>
                </p:oleObj>
              </mc:Choice>
              <mc:Fallback>
                <p:oleObj name="Equation" r:id="rId4" imgW="13968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37703" y="2156198"/>
                        <a:ext cx="3163794" cy="977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FC93C84D-23EA-47C9-BCC3-2DBEF2D14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414994"/>
            <a:ext cx="7772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+mn-ea"/>
              </a:rPr>
              <a:t>假设</a:t>
            </a:r>
            <a:r>
              <a:rPr lang="en-US" altLang="zh-CN" sz="2200" dirty="0">
                <a:latin typeface="+mn-ea"/>
              </a:rPr>
              <a:t>A</a:t>
            </a:r>
            <a:r>
              <a:rPr lang="zh-CN" altLang="en-US" sz="2200" dirty="0">
                <a:latin typeface="+mn-ea"/>
              </a:rPr>
              <a:t>的</a:t>
            </a:r>
            <a:r>
              <a:rPr lang="zh-CN" altLang="en-US" sz="2200" dirty="0" smtClean="0">
                <a:latin typeface="+mn-ea"/>
              </a:rPr>
              <a:t>列向量</a:t>
            </a:r>
            <a:endParaRPr lang="en-US" altLang="zh-CN" sz="2200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5">
                <a:extLst>
                  <a:ext uri="{FF2B5EF4-FFF2-40B4-BE49-F238E27FC236}">
                    <a16:creationId xmlns="" xmlns:a16="http://schemas.microsoft.com/office/drawing/2014/main" id="{44B939D2-44A1-477C-A201-EF7074388F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" y="4800600"/>
                <a:ext cx="82296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:r>
                  <a:rPr lang="zh-CN" altLang="en-US" sz="2200" dirty="0" smtClean="0">
                    <a:latin typeface="+mn-ea"/>
                  </a:rPr>
                  <a:t>    则当</a:t>
                </a:r>
                <a:r>
                  <a:rPr lang="zh-CN" altLang="en-US" sz="2200" dirty="0">
                    <a:latin typeface="+mn-ea"/>
                  </a:rPr>
                  <a:t>该等式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b="0" i="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200" dirty="0">
                    <a:latin typeface="+mn-ea"/>
                  </a:rPr>
                  <a:t>成立时</a:t>
                </a:r>
                <a:r>
                  <a:rPr lang="zh-CN" altLang="en-US" sz="2200" dirty="0" smtClean="0">
                    <a:latin typeface="+mn-ea"/>
                  </a:rPr>
                  <a:t>，其解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200" dirty="0" smtClean="0">
                    <a:latin typeface="+mn-ea"/>
                  </a:rPr>
                  <a:t>，</a:t>
                </a:r>
                <a:r>
                  <a:rPr lang="zh-CN" altLang="en-US" sz="2200" dirty="0">
                    <a:latin typeface="+mn-ea"/>
                  </a:rPr>
                  <a:t>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zh-CN" altLang="en-US" sz="2200" dirty="0">
                    <a:latin typeface="+mn-ea"/>
                  </a:rPr>
                  <a:t>的列向量</a:t>
                </a:r>
                <a:r>
                  <a:rPr lang="zh-CN" altLang="en-US" sz="2200" dirty="0" smtClean="0">
                    <a:latin typeface="+mn-ea"/>
                  </a:rPr>
                  <a:t>线性无关。</a:t>
                </a:r>
                <a:endParaRPr lang="en-US" altLang="zh-CN" sz="2200" dirty="0">
                  <a:latin typeface="+mn-ea"/>
                </a:endParaRPr>
              </a:p>
            </p:txBody>
          </p:sp>
        </mc:Choice>
        <mc:Fallback xmlns="">
          <p:sp>
            <p:nvSpPr>
              <p:cNvPr id="7" name="Rectangle 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4B939D2-44A1-477C-A201-EF7074388F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4800600"/>
                <a:ext cx="8229600" cy="338554"/>
              </a:xfrm>
              <a:prstGeom prst="rect">
                <a:avLst/>
              </a:prstGeom>
              <a:blipFill rotWithShape="0">
                <a:blip r:embed="rId6"/>
                <a:stretch>
                  <a:fillRect t="-27273" r="-1333" b="-4909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905000" y="4038600"/>
                <a:ext cx="4953000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200" dirty="0">
                    <a:latin typeface="+mn-ea"/>
                  </a:rPr>
                  <a:t>=0</a:t>
                </a:r>
                <a:endParaRPr lang="zh-CN" altLang="en-US" sz="22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4038600"/>
                <a:ext cx="4953000" cy="430887"/>
              </a:xfrm>
              <a:prstGeom prst="rect">
                <a:avLst/>
              </a:prstGeom>
              <a:blipFill rotWithShape="0">
                <a:blip r:embed="rId8"/>
                <a:stretch>
                  <a:fillRect l="-123" t="-8571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838200" y="5562600"/>
                <a:ext cx="5745868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200" dirty="0" smtClean="0">
                    <a:latin typeface="+mn-ea"/>
                  </a:rPr>
                  <a:t>如果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 smtClean="0"/>
                  <a:t>，则有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200" dirty="0" smtClean="0">
                    <a:solidFill>
                      <a:srgbClr val="FF0000"/>
                    </a:solidFill>
                  </a:rPr>
                  <a:t>！高或方的矩阵</a:t>
                </a:r>
                <a:endParaRPr lang="zh-CN" alt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562600"/>
                <a:ext cx="5745868" cy="430887"/>
              </a:xfrm>
              <a:prstGeom prst="rect">
                <a:avLst/>
              </a:prstGeom>
              <a:blipFill rotWithShape="0">
                <a:blip r:embed="rId9"/>
                <a:stretch>
                  <a:fillRect l="-1380" t="-10000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对象 9">
            <a:extLst>
              <a:ext uri="{FF2B5EF4-FFF2-40B4-BE49-F238E27FC236}">
                <a16:creationId xmlns="" xmlns:a16="http://schemas.microsoft.com/office/drawing/2014/main" id="{4CA5A0C2-E7E3-4409-86C9-CA6963DA96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632130"/>
              </p:ext>
            </p:extLst>
          </p:nvPr>
        </p:nvGraphicFramePr>
        <p:xfrm>
          <a:off x="6324600" y="5181600"/>
          <a:ext cx="1162050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88" name="Equation" r:id="rId10" imgW="723600" imgH="711000" progId="Equation.DSMT4">
                  <p:embed/>
                </p:oleObj>
              </mc:Choice>
              <mc:Fallback>
                <p:oleObj name="Equation" r:id="rId10" imgW="72360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324600" y="5181600"/>
                        <a:ext cx="1162050" cy="1139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2819400" y="3352800"/>
                <a:ext cx="2592183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zh-CN" altLang="en-US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=[</m:t>
                          </m:r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,⋯</m:t>
                          </m:r>
                          <m:r>
                            <m:rPr>
                              <m:nor/>
                            </m:rPr>
                            <a:rPr lang="zh-CN" altLang="en-US" sz="2200" i="1">
                              <a:latin typeface="Cambria Math" panose="02040503050406030204" pitchFamily="18" charset="0"/>
                            </a:rPr>
                            <m:t> </m:t>
                          </m:r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352800"/>
                <a:ext cx="2592183" cy="430887"/>
              </a:xfrm>
              <a:prstGeom prst="rect">
                <a:avLst/>
              </a:prstGeom>
              <a:blipFill rotWithShape="0">
                <a:blip r:embed="rId12"/>
                <a:stretch>
                  <a:fillRect t="-126761" r="-20471" b="-1985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156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rtlCol="0" anchor="ctr" anchorCtr="1" compatLnSpc="1"/>
      <a:lstStyle>
        <a:defPPr marL="0" marR="0" indent="0" algn="ctr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Tx/>
          <a:buNone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5434</TotalTime>
  <Words>1625</Words>
  <Application>Microsoft Office PowerPoint</Application>
  <PresentationFormat>全屏显示(4:3)</PresentationFormat>
  <Paragraphs>167</Paragraphs>
  <Slides>19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2" baseType="lpstr">
      <vt:lpstr>ＭＳ Ｐゴシック</vt:lpstr>
      <vt:lpstr>隶书</vt:lpstr>
      <vt:lpstr>宋体</vt:lpstr>
      <vt:lpstr>微软雅黑</vt:lpstr>
      <vt:lpstr>Arial</vt:lpstr>
      <vt:lpstr>Arial Narrow</vt:lpstr>
      <vt:lpstr>Calibri</vt:lpstr>
      <vt:lpstr>Cambria Math</vt:lpstr>
      <vt:lpstr>Times New Roman</vt:lpstr>
      <vt:lpstr>Wingdings</vt:lpstr>
      <vt:lpstr>Wingdings 2</vt:lpstr>
      <vt:lpstr>template2007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cp:lastModifiedBy>Galaxy</cp:lastModifiedBy>
  <cp:revision>431</cp:revision>
  <dcterms:created xsi:type="dcterms:W3CDTF">2018-04-21T22:14:36Z</dcterms:created>
  <dcterms:modified xsi:type="dcterms:W3CDTF">2024-10-23T13:32:58Z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2017-02-23T00:00:00Z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2018-04-21T00:00:00Z</vt:filetime>
  </property>
</Properties>
</file>