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900" r:id="rId2"/>
    <p:sldId id="901" r:id="rId3"/>
    <p:sldId id="295" r:id="rId4"/>
    <p:sldId id="902" r:id="rId5"/>
    <p:sldId id="256" r:id="rId6"/>
    <p:sldId id="257" r:id="rId7"/>
    <p:sldId id="258" r:id="rId8"/>
    <p:sldId id="305" r:id="rId9"/>
    <p:sldId id="293" r:id="rId10"/>
    <p:sldId id="283" r:id="rId11"/>
    <p:sldId id="284" r:id="rId12"/>
    <p:sldId id="294" r:id="rId13"/>
    <p:sldId id="285" r:id="rId14"/>
    <p:sldId id="290" r:id="rId15"/>
    <p:sldId id="287" r:id="rId16"/>
    <p:sldId id="288" r:id="rId17"/>
    <p:sldId id="904" r:id="rId18"/>
    <p:sldId id="289" r:id="rId19"/>
    <p:sldId id="309" r:id="rId20"/>
    <p:sldId id="296" r:id="rId21"/>
    <p:sldId id="297" r:id="rId22"/>
    <p:sldId id="310" r:id="rId23"/>
    <p:sldId id="299" r:id="rId24"/>
    <p:sldId id="300" r:id="rId25"/>
    <p:sldId id="301" r:id="rId26"/>
    <p:sldId id="302" r:id="rId27"/>
    <p:sldId id="281" r:id="rId28"/>
    <p:sldId id="303" r:id="rId29"/>
    <p:sldId id="90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/>
    <p:restoredTop sz="96327"/>
  </p:normalViewPr>
  <p:slideViewPr>
    <p:cSldViewPr snapToGrid="0" snapToObjects="1">
      <p:cViewPr varScale="1">
        <p:scale>
          <a:sx n="131" d="100"/>
          <a:sy n="131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19FB8-EB83-324F-AE3F-E32DD056982A}" type="datetimeFigureOut">
              <a:rPr lang="en-US" smtClean="0"/>
              <a:t>3/11/24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D7547-95FC-B446-85F4-31DC95C5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71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5266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3BBA8A-8DFD-45CA-8C70-4EDAA187D2C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5266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8347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1" cy="17526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393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786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18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57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96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36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75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14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8CB2-EF18-4401-BBA3-B792793376F9}" type="datetime1">
              <a:rPr lang="zh-CN" altLang="en-US" smtClean="0"/>
              <a:pPr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623C-0059-494E-B184-63915177A0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81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E9C8-39C0-4B44-9A7E-66282E862AB8}" type="datetime1">
              <a:rPr lang="zh-CN" altLang="en-US" smtClean="0"/>
              <a:pPr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623C-0059-494E-B184-63915177A0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72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199" cy="585152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1" y="274639"/>
            <a:ext cx="8026399" cy="58515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EBBC5-431E-4ACA-9729-23B066CD38CB}" type="datetime1">
              <a:rPr lang="zh-CN" altLang="en-US" smtClean="0"/>
              <a:pPr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623C-0059-494E-B184-63915177A0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93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7201E-F0E6-48D5-925F-7EE8D32CB8B7}" type="datetime1">
              <a:rPr lang="zh-CN" altLang="en-US" smtClean="0"/>
              <a:pPr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623C-0059-494E-B184-63915177A0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72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899"/>
            <a:ext cx="10363200" cy="1362076"/>
          </a:xfrm>
        </p:spPr>
        <p:txBody>
          <a:bodyPr anchor="t"/>
          <a:lstStyle>
            <a:lvl1pPr algn="l">
              <a:defRPr sz="4711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5"/>
            <a:ext cx="10363200" cy="1500187"/>
          </a:xfrm>
        </p:spPr>
        <p:txBody>
          <a:bodyPr anchor="b"/>
          <a:lstStyle>
            <a:lvl1pPr marL="0" indent="0">
              <a:buNone/>
              <a:defRPr sz="2458">
                <a:solidFill>
                  <a:schemeClr val="tx1">
                    <a:tint val="75000"/>
                  </a:schemeClr>
                </a:solidFill>
              </a:defRPr>
            </a:lvl1pPr>
            <a:lvl2pPr marL="539346" indent="0">
              <a:buNone/>
              <a:defRPr sz="2048">
                <a:solidFill>
                  <a:schemeClr val="tx1">
                    <a:tint val="75000"/>
                  </a:schemeClr>
                </a:solidFill>
              </a:defRPr>
            </a:lvl2pPr>
            <a:lvl3pPr marL="1078694" indent="0">
              <a:buNone/>
              <a:defRPr sz="1844">
                <a:solidFill>
                  <a:schemeClr val="tx1">
                    <a:tint val="75000"/>
                  </a:schemeClr>
                </a:solidFill>
              </a:defRPr>
            </a:lvl3pPr>
            <a:lvl4pPr marL="1618039" indent="0">
              <a:buNone/>
              <a:defRPr sz="1639">
                <a:solidFill>
                  <a:schemeClr val="tx1">
                    <a:tint val="75000"/>
                  </a:schemeClr>
                </a:solidFill>
              </a:defRPr>
            </a:lvl4pPr>
            <a:lvl5pPr marL="2157387" indent="0">
              <a:buNone/>
              <a:defRPr sz="1639">
                <a:solidFill>
                  <a:schemeClr val="tx1">
                    <a:tint val="75000"/>
                  </a:schemeClr>
                </a:solidFill>
              </a:defRPr>
            </a:lvl5pPr>
            <a:lvl6pPr marL="2696733" indent="0">
              <a:buNone/>
              <a:defRPr sz="1639">
                <a:solidFill>
                  <a:schemeClr val="tx1">
                    <a:tint val="75000"/>
                  </a:schemeClr>
                </a:solidFill>
              </a:defRPr>
            </a:lvl6pPr>
            <a:lvl7pPr marL="3236081" indent="0">
              <a:buNone/>
              <a:defRPr sz="1639">
                <a:solidFill>
                  <a:schemeClr val="tx1">
                    <a:tint val="75000"/>
                  </a:schemeClr>
                </a:solidFill>
              </a:defRPr>
            </a:lvl7pPr>
            <a:lvl8pPr marL="3775427" indent="0">
              <a:buNone/>
              <a:defRPr sz="1639">
                <a:solidFill>
                  <a:schemeClr val="tx1">
                    <a:tint val="75000"/>
                  </a:schemeClr>
                </a:solidFill>
              </a:defRPr>
            </a:lvl8pPr>
            <a:lvl9pPr marL="4314774" indent="0">
              <a:buNone/>
              <a:defRPr sz="16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379C7-2486-4C96-B4B6-1C078CD56F52}" type="datetime1">
              <a:rPr lang="zh-CN" altLang="en-US" smtClean="0"/>
              <a:pPr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623C-0059-494E-B184-63915177A0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983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1" y="1600200"/>
            <a:ext cx="5384799" cy="4525962"/>
          </a:xfrm>
        </p:spPr>
        <p:txBody>
          <a:bodyPr/>
          <a:lstStyle>
            <a:lvl1pPr>
              <a:defRPr sz="3277"/>
            </a:lvl1pPr>
            <a:lvl2pPr>
              <a:defRPr sz="2868"/>
            </a:lvl2pPr>
            <a:lvl3pPr>
              <a:defRPr sz="2458"/>
            </a:lvl3pPr>
            <a:lvl4pPr>
              <a:defRPr sz="2048"/>
            </a:lvl4pPr>
            <a:lvl5pPr>
              <a:defRPr sz="2048"/>
            </a:lvl5pPr>
            <a:lvl6pPr>
              <a:defRPr sz="2048"/>
            </a:lvl6pPr>
            <a:lvl7pPr>
              <a:defRPr sz="2048"/>
            </a:lvl7pPr>
            <a:lvl8pPr>
              <a:defRPr sz="2048"/>
            </a:lvl8pPr>
            <a:lvl9pPr>
              <a:defRPr sz="204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799" cy="4525962"/>
          </a:xfrm>
        </p:spPr>
        <p:txBody>
          <a:bodyPr/>
          <a:lstStyle>
            <a:lvl1pPr>
              <a:defRPr sz="3277"/>
            </a:lvl1pPr>
            <a:lvl2pPr>
              <a:defRPr sz="2868"/>
            </a:lvl2pPr>
            <a:lvl3pPr>
              <a:defRPr sz="2458"/>
            </a:lvl3pPr>
            <a:lvl4pPr>
              <a:defRPr sz="2048"/>
            </a:lvl4pPr>
            <a:lvl5pPr>
              <a:defRPr sz="2048"/>
            </a:lvl5pPr>
            <a:lvl6pPr>
              <a:defRPr sz="2048"/>
            </a:lvl6pPr>
            <a:lvl7pPr>
              <a:defRPr sz="2048"/>
            </a:lvl7pPr>
            <a:lvl8pPr>
              <a:defRPr sz="2048"/>
            </a:lvl8pPr>
            <a:lvl9pPr>
              <a:defRPr sz="204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F6F2F-1C4B-42E3-8AFD-E360CF2BE2F7}" type="datetime1">
              <a:rPr lang="zh-CN" altLang="en-US" smtClean="0"/>
              <a:pPr/>
              <a:t>2024/3/11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623C-0059-494E-B184-63915177A0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52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99" y="1535114"/>
            <a:ext cx="5386918" cy="639761"/>
          </a:xfrm>
        </p:spPr>
        <p:txBody>
          <a:bodyPr anchor="b"/>
          <a:lstStyle>
            <a:lvl1pPr marL="0" indent="0">
              <a:buNone/>
              <a:defRPr sz="2868" b="1"/>
            </a:lvl1pPr>
            <a:lvl2pPr marL="539346" indent="0">
              <a:buNone/>
              <a:defRPr sz="2458" b="1"/>
            </a:lvl2pPr>
            <a:lvl3pPr marL="1078694" indent="0">
              <a:buNone/>
              <a:defRPr sz="2048" b="1"/>
            </a:lvl3pPr>
            <a:lvl4pPr marL="1618039" indent="0">
              <a:buNone/>
              <a:defRPr sz="1844" b="1"/>
            </a:lvl4pPr>
            <a:lvl5pPr marL="2157387" indent="0">
              <a:buNone/>
              <a:defRPr sz="1844" b="1"/>
            </a:lvl5pPr>
            <a:lvl6pPr marL="2696733" indent="0">
              <a:buNone/>
              <a:defRPr sz="1844" b="1"/>
            </a:lvl6pPr>
            <a:lvl7pPr marL="3236081" indent="0">
              <a:buNone/>
              <a:defRPr sz="1844" b="1"/>
            </a:lvl7pPr>
            <a:lvl8pPr marL="3775427" indent="0">
              <a:buNone/>
              <a:defRPr sz="1844" b="1"/>
            </a:lvl8pPr>
            <a:lvl9pPr marL="4314774" indent="0">
              <a:buNone/>
              <a:defRPr sz="184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99" y="2174876"/>
            <a:ext cx="5386918" cy="3951288"/>
          </a:xfrm>
        </p:spPr>
        <p:txBody>
          <a:bodyPr/>
          <a:lstStyle>
            <a:lvl1pPr>
              <a:defRPr sz="2868"/>
            </a:lvl1pPr>
            <a:lvl2pPr>
              <a:defRPr sz="2458"/>
            </a:lvl2pPr>
            <a:lvl3pPr>
              <a:defRPr sz="2048"/>
            </a:lvl3pPr>
            <a:lvl4pPr>
              <a:defRPr sz="1844"/>
            </a:lvl4pPr>
            <a:lvl5pPr>
              <a:defRPr sz="1844"/>
            </a:lvl5pPr>
            <a:lvl6pPr>
              <a:defRPr sz="1844"/>
            </a:lvl6pPr>
            <a:lvl7pPr>
              <a:defRPr sz="1844"/>
            </a:lvl7pPr>
            <a:lvl8pPr>
              <a:defRPr sz="1844"/>
            </a:lvl8pPr>
            <a:lvl9pPr>
              <a:defRPr sz="184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4"/>
            <a:ext cx="5389033" cy="639761"/>
          </a:xfrm>
        </p:spPr>
        <p:txBody>
          <a:bodyPr anchor="b"/>
          <a:lstStyle>
            <a:lvl1pPr marL="0" indent="0">
              <a:buNone/>
              <a:defRPr sz="2868" b="1"/>
            </a:lvl1pPr>
            <a:lvl2pPr marL="539346" indent="0">
              <a:buNone/>
              <a:defRPr sz="2458" b="1"/>
            </a:lvl2pPr>
            <a:lvl3pPr marL="1078694" indent="0">
              <a:buNone/>
              <a:defRPr sz="2048" b="1"/>
            </a:lvl3pPr>
            <a:lvl4pPr marL="1618039" indent="0">
              <a:buNone/>
              <a:defRPr sz="1844" b="1"/>
            </a:lvl4pPr>
            <a:lvl5pPr marL="2157387" indent="0">
              <a:buNone/>
              <a:defRPr sz="1844" b="1"/>
            </a:lvl5pPr>
            <a:lvl6pPr marL="2696733" indent="0">
              <a:buNone/>
              <a:defRPr sz="1844" b="1"/>
            </a:lvl6pPr>
            <a:lvl7pPr marL="3236081" indent="0">
              <a:buNone/>
              <a:defRPr sz="1844" b="1"/>
            </a:lvl7pPr>
            <a:lvl8pPr marL="3775427" indent="0">
              <a:buNone/>
              <a:defRPr sz="1844" b="1"/>
            </a:lvl8pPr>
            <a:lvl9pPr marL="4314774" indent="0">
              <a:buNone/>
              <a:defRPr sz="184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6"/>
            <a:ext cx="5389033" cy="3951288"/>
          </a:xfrm>
        </p:spPr>
        <p:txBody>
          <a:bodyPr/>
          <a:lstStyle>
            <a:lvl1pPr>
              <a:defRPr sz="2868"/>
            </a:lvl1pPr>
            <a:lvl2pPr>
              <a:defRPr sz="2458"/>
            </a:lvl2pPr>
            <a:lvl3pPr>
              <a:defRPr sz="2048"/>
            </a:lvl3pPr>
            <a:lvl4pPr>
              <a:defRPr sz="1844"/>
            </a:lvl4pPr>
            <a:lvl5pPr>
              <a:defRPr sz="1844"/>
            </a:lvl5pPr>
            <a:lvl6pPr>
              <a:defRPr sz="1844"/>
            </a:lvl6pPr>
            <a:lvl7pPr>
              <a:defRPr sz="1844"/>
            </a:lvl7pPr>
            <a:lvl8pPr>
              <a:defRPr sz="1844"/>
            </a:lvl8pPr>
            <a:lvl9pPr>
              <a:defRPr sz="184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08431-072E-4FA5-84D5-1EF26FDB1BDF}" type="datetime1">
              <a:rPr lang="zh-CN" altLang="en-US" smtClean="0"/>
              <a:pPr/>
              <a:t>2024/3/11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623C-0059-494E-B184-63915177A0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619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686FB-AFB6-405D-B07D-10B8E1479617}" type="datetime1">
              <a:rPr lang="zh-CN" altLang="en-US" smtClean="0"/>
              <a:pPr/>
              <a:t>2024/3/11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623C-0059-494E-B184-63915177A0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06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9E736-6AA2-4264-8F2F-7C111224FE0F}" type="datetime1">
              <a:rPr lang="zh-CN" altLang="en-US" smtClean="0"/>
              <a:pPr/>
              <a:t>2024/3/11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623C-0059-494E-B184-63915177A0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88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5" cy="1162049"/>
          </a:xfrm>
        </p:spPr>
        <p:txBody>
          <a:bodyPr anchor="b"/>
          <a:lstStyle>
            <a:lvl1pPr algn="l">
              <a:defRPr sz="2458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4" y="273051"/>
            <a:ext cx="6815666" cy="5853114"/>
          </a:xfrm>
        </p:spPr>
        <p:txBody>
          <a:bodyPr/>
          <a:lstStyle>
            <a:lvl1pPr>
              <a:defRPr sz="3687"/>
            </a:lvl1pPr>
            <a:lvl2pPr>
              <a:defRPr sz="3277"/>
            </a:lvl2pPr>
            <a:lvl3pPr>
              <a:defRPr sz="2868"/>
            </a:lvl3pPr>
            <a:lvl4pPr>
              <a:defRPr sz="2458"/>
            </a:lvl4pPr>
            <a:lvl5pPr>
              <a:defRPr sz="2458"/>
            </a:lvl5pPr>
            <a:lvl6pPr>
              <a:defRPr sz="2458"/>
            </a:lvl6pPr>
            <a:lvl7pPr>
              <a:defRPr sz="2458"/>
            </a:lvl7pPr>
            <a:lvl8pPr>
              <a:defRPr sz="2458"/>
            </a:lvl8pPr>
            <a:lvl9pPr>
              <a:defRPr sz="245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5" cy="4691063"/>
          </a:xfrm>
        </p:spPr>
        <p:txBody>
          <a:bodyPr/>
          <a:lstStyle>
            <a:lvl1pPr marL="0" indent="0">
              <a:buNone/>
              <a:defRPr sz="1639"/>
            </a:lvl1pPr>
            <a:lvl2pPr marL="539346" indent="0">
              <a:buNone/>
              <a:defRPr sz="1434"/>
            </a:lvl2pPr>
            <a:lvl3pPr marL="1078694" indent="0">
              <a:buNone/>
              <a:defRPr sz="1229"/>
            </a:lvl3pPr>
            <a:lvl4pPr marL="1618039" indent="0">
              <a:buNone/>
              <a:defRPr sz="1024"/>
            </a:lvl4pPr>
            <a:lvl5pPr marL="2157387" indent="0">
              <a:buNone/>
              <a:defRPr sz="1024"/>
            </a:lvl5pPr>
            <a:lvl6pPr marL="2696733" indent="0">
              <a:buNone/>
              <a:defRPr sz="1024"/>
            </a:lvl6pPr>
            <a:lvl7pPr marL="3236081" indent="0">
              <a:buNone/>
              <a:defRPr sz="1024"/>
            </a:lvl7pPr>
            <a:lvl8pPr marL="3775427" indent="0">
              <a:buNone/>
              <a:defRPr sz="1024"/>
            </a:lvl8pPr>
            <a:lvl9pPr marL="4314774" indent="0">
              <a:buNone/>
              <a:defRPr sz="102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99E7-C204-4032-B2D8-A919C19D550F}" type="datetime1">
              <a:rPr lang="zh-CN" altLang="en-US" smtClean="0"/>
              <a:pPr/>
              <a:t>2024/3/11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623C-0059-494E-B184-63915177A0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559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9" y="4800601"/>
            <a:ext cx="7315200" cy="566737"/>
          </a:xfrm>
        </p:spPr>
        <p:txBody>
          <a:bodyPr anchor="b"/>
          <a:lstStyle>
            <a:lvl1pPr algn="l">
              <a:defRPr sz="2458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9" y="612775"/>
            <a:ext cx="7315200" cy="4114800"/>
          </a:xfrm>
        </p:spPr>
        <p:txBody>
          <a:bodyPr/>
          <a:lstStyle>
            <a:lvl1pPr marL="0" indent="0">
              <a:buNone/>
              <a:defRPr sz="3687"/>
            </a:lvl1pPr>
            <a:lvl2pPr marL="539346" indent="0">
              <a:buNone/>
              <a:defRPr sz="3277"/>
            </a:lvl2pPr>
            <a:lvl3pPr marL="1078694" indent="0">
              <a:buNone/>
              <a:defRPr sz="2868"/>
            </a:lvl3pPr>
            <a:lvl4pPr marL="1618039" indent="0">
              <a:buNone/>
              <a:defRPr sz="2458"/>
            </a:lvl4pPr>
            <a:lvl5pPr marL="2157387" indent="0">
              <a:buNone/>
              <a:defRPr sz="2458"/>
            </a:lvl5pPr>
            <a:lvl6pPr marL="2696733" indent="0">
              <a:buNone/>
              <a:defRPr sz="2458"/>
            </a:lvl6pPr>
            <a:lvl7pPr marL="3236081" indent="0">
              <a:buNone/>
              <a:defRPr sz="2458"/>
            </a:lvl7pPr>
            <a:lvl8pPr marL="3775427" indent="0">
              <a:buNone/>
              <a:defRPr sz="2458"/>
            </a:lvl8pPr>
            <a:lvl9pPr marL="4314774" indent="0">
              <a:buNone/>
              <a:defRPr sz="2458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9" y="5367339"/>
            <a:ext cx="7315200" cy="804862"/>
          </a:xfrm>
        </p:spPr>
        <p:txBody>
          <a:bodyPr/>
          <a:lstStyle>
            <a:lvl1pPr marL="0" indent="0">
              <a:buNone/>
              <a:defRPr sz="1639"/>
            </a:lvl1pPr>
            <a:lvl2pPr marL="539346" indent="0">
              <a:buNone/>
              <a:defRPr sz="1434"/>
            </a:lvl2pPr>
            <a:lvl3pPr marL="1078694" indent="0">
              <a:buNone/>
              <a:defRPr sz="1229"/>
            </a:lvl3pPr>
            <a:lvl4pPr marL="1618039" indent="0">
              <a:buNone/>
              <a:defRPr sz="1024"/>
            </a:lvl4pPr>
            <a:lvl5pPr marL="2157387" indent="0">
              <a:buNone/>
              <a:defRPr sz="1024"/>
            </a:lvl5pPr>
            <a:lvl6pPr marL="2696733" indent="0">
              <a:buNone/>
              <a:defRPr sz="1024"/>
            </a:lvl6pPr>
            <a:lvl7pPr marL="3236081" indent="0">
              <a:buNone/>
              <a:defRPr sz="1024"/>
            </a:lvl7pPr>
            <a:lvl8pPr marL="3775427" indent="0">
              <a:buNone/>
              <a:defRPr sz="1024"/>
            </a:lvl8pPr>
            <a:lvl9pPr marL="4314774" indent="0">
              <a:buNone/>
              <a:defRPr sz="102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658C1-1CE1-4F45-86E6-89573321BA65}" type="datetime1">
              <a:rPr lang="zh-CN" altLang="en-US" smtClean="0"/>
              <a:pPr/>
              <a:t>2024/3/11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623C-0059-494E-B184-63915177A0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31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2" y="274639"/>
            <a:ext cx="10972800" cy="1142999"/>
          </a:xfrm>
          <a:prstGeom prst="rect">
            <a:avLst/>
          </a:prstGeom>
        </p:spPr>
        <p:txBody>
          <a:bodyPr vert="horz" lIns="52660" tIns="26330" rIns="52660" bIns="2633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2" y="1600200"/>
            <a:ext cx="10972800" cy="4525962"/>
          </a:xfrm>
          <a:prstGeom prst="rect">
            <a:avLst/>
          </a:prstGeom>
        </p:spPr>
        <p:txBody>
          <a:bodyPr vert="horz" lIns="52660" tIns="26330" rIns="52660" bIns="2633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1" cy="365125"/>
          </a:xfrm>
          <a:prstGeom prst="rect">
            <a:avLst/>
          </a:prstGeom>
        </p:spPr>
        <p:txBody>
          <a:bodyPr vert="horz" lIns="52660" tIns="26330" rIns="52660" bIns="26330" rtlCol="0" anchor="ctr"/>
          <a:lstStyle>
            <a:lvl1pPr algn="l">
              <a:defRPr sz="14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D1205-C49D-4F0D-A354-CA6642D38364}" type="datetime1">
              <a:rPr lang="zh-CN" altLang="en-US" smtClean="0"/>
              <a:pPr/>
              <a:t>2024/3/11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2" y="6356350"/>
            <a:ext cx="3860800" cy="365125"/>
          </a:xfrm>
          <a:prstGeom prst="rect">
            <a:avLst/>
          </a:prstGeom>
        </p:spPr>
        <p:txBody>
          <a:bodyPr vert="horz" lIns="52660" tIns="26330" rIns="52660" bIns="26330" rtlCol="0" anchor="ctr"/>
          <a:lstStyle>
            <a:lvl1pPr algn="ctr">
              <a:defRPr sz="14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1" y="6356350"/>
            <a:ext cx="2844801" cy="365125"/>
          </a:xfrm>
          <a:prstGeom prst="rect">
            <a:avLst/>
          </a:prstGeom>
        </p:spPr>
        <p:txBody>
          <a:bodyPr vert="horz" lIns="52660" tIns="26330" rIns="52660" bIns="26330" rtlCol="0" anchor="ctr"/>
          <a:lstStyle>
            <a:lvl1pPr algn="r">
              <a:defRPr sz="14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1623C-0059-494E-B184-63915177A0C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89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1078694" rtl="0" eaLnBrk="1" latinLnBrk="0" hangingPunct="1">
        <a:spcBef>
          <a:spcPct val="0"/>
        </a:spcBef>
        <a:buNone/>
        <a:defRPr sz="51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4510" indent="-404510" algn="l" defTabSz="1078694" rtl="0" eaLnBrk="1" latinLnBrk="0" hangingPunct="1">
        <a:spcBef>
          <a:spcPct val="20000"/>
        </a:spcBef>
        <a:buFont typeface="Arial" pitchFamily="34" charset="0"/>
        <a:buChar char="•"/>
        <a:defRPr sz="3687" kern="1200">
          <a:solidFill>
            <a:schemeClr val="tx1"/>
          </a:solidFill>
          <a:latin typeface="+mn-lt"/>
          <a:ea typeface="+mn-ea"/>
          <a:cs typeface="+mn-cs"/>
        </a:defRPr>
      </a:lvl1pPr>
      <a:lvl2pPr marL="876439" indent="-337091" algn="l" defTabSz="1078694" rtl="0" eaLnBrk="1" latinLnBrk="0" hangingPunct="1">
        <a:spcBef>
          <a:spcPct val="20000"/>
        </a:spcBef>
        <a:buFont typeface="Arial" pitchFamily="34" charset="0"/>
        <a:buChar char="–"/>
        <a:defRPr sz="3277" kern="1200">
          <a:solidFill>
            <a:schemeClr val="tx1"/>
          </a:solidFill>
          <a:latin typeface="+mn-lt"/>
          <a:ea typeface="+mn-ea"/>
          <a:cs typeface="+mn-cs"/>
        </a:defRPr>
      </a:lvl2pPr>
      <a:lvl3pPr marL="1348367" indent="-269674" algn="l" defTabSz="1078694" rtl="0" eaLnBrk="1" latinLnBrk="0" hangingPunct="1">
        <a:spcBef>
          <a:spcPct val="20000"/>
        </a:spcBef>
        <a:buFont typeface="Arial" pitchFamily="34" charset="0"/>
        <a:buChar char="•"/>
        <a:defRPr sz="2868" kern="1200">
          <a:solidFill>
            <a:schemeClr val="tx1"/>
          </a:solidFill>
          <a:latin typeface="+mn-lt"/>
          <a:ea typeface="+mn-ea"/>
          <a:cs typeface="+mn-cs"/>
        </a:defRPr>
      </a:lvl3pPr>
      <a:lvl4pPr marL="1887713" indent="-269674" algn="l" defTabSz="1078694" rtl="0" eaLnBrk="1" latinLnBrk="0" hangingPunct="1">
        <a:spcBef>
          <a:spcPct val="20000"/>
        </a:spcBef>
        <a:buFont typeface="Arial" pitchFamily="34" charset="0"/>
        <a:buChar char="–"/>
        <a:defRPr sz="2458" kern="1200">
          <a:solidFill>
            <a:schemeClr val="tx1"/>
          </a:solidFill>
          <a:latin typeface="+mn-lt"/>
          <a:ea typeface="+mn-ea"/>
          <a:cs typeface="+mn-cs"/>
        </a:defRPr>
      </a:lvl4pPr>
      <a:lvl5pPr marL="2427061" indent="-269674" algn="l" defTabSz="1078694" rtl="0" eaLnBrk="1" latinLnBrk="0" hangingPunct="1">
        <a:spcBef>
          <a:spcPct val="20000"/>
        </a:spcBef>
        <a:buFont typeface="Arial" pitchFamily="34" charset="0"/>
        <a:buChar char="»"/>
        <a:defRPr sz="2458" kern="1200">
          <a:solidFill>
            <a:schemeClr val="tx1"/>
          </a:solidFill>
          <a:latin typeface="+mn-lt"/>
          <a:ea typeface="+mn-ea"/>
          <a:cs typeface="+mn-cs"/>
        </a:defRPr>
      </a:lvl5pPr>
      <a:lvl6pPr marL="2966407" indent="-269674" algn="l" defTabSz="1078694" rtl="0" eaLnBrk="1" latinLnBrk="0" hangingPunct="1">
        <a:spcBef>
          <a:spcPct val="20000"/>
        </a:spcBef>
        <a:buFont typeface="Arial" pitchFamily="34" charset="0"/>
        <a:buChar char="•"/>
        <a:defRPr sz="2458" kern="1200">
          <a:solidFill>
            <a:schemeClr val="tx1"/>
          </a:solidFill>
          <a:latin typeface="+mn-lt"/>
          <a:ea typeface="+mn-ea"/>
          <a:cs typeface="+mn-cs"/>
        </a:defRPr>
      </a:lvl6pPr>
      <a:lvl7pPr marL="3505755" indent="-269674" algn="l" defTabSz="1078694" rtl="0" eaLnBrk="1" latinLnBrk="0" hangingPunct="1">
        <a:spcBef>
          <a:spcPct val="20000"/>
        </a:spcBef>
        <a:buFont typeface="Arial" pitchFamily="34" charset="0"/>
        <a:buChar char="•"/>
        <a:defRPr sz="2458" kern="1200">
          <a:solidFill>
            <a:schemeClr val="tx1"/>
          </a:solidFill>
          <a:latin typeface="+mn-lt"/>
          <a:ea typeface="+mn-ea"/>
          <a:cs typeface="+mn-cs"/>
        </a:defRPr>
      </a:lvl7pPr>
      <a:lvl8pPr marL="4045100" indent="-269674" algn="l" defTabSz="1078694" rtl="0" eaLnBrk="1" latinLnBrk="0" hangingPunct="1">
        <a:spcBef>
          <a:spcPct val="20000"/>
        </a:spcBef>
        <a:buFont typeface="Arial" pitchFamily="34" charset="0"/>
        <a:buChar char="•"/>
        <a:defRPr sz="2458" kern="1200">
          <a:solidFill>
            <a:schemeClr val="tx1"/>
          </a:solidFill>
          <a:latin typeface="+mn-lt"/>
          <a:ea typeface="+mn-ea"/>
          <a:cs typeface="+mn-cs"/>
        </a:defRPr>
      </a:lvl8pPr>
      <a:lvl9pPr marL="4584448" indent="-269674" algn="l" defTabSz="1078694" rtl="0" eaLnBrk="1" latinLnBrk="0" hangingPunct="1">
        <a:spcBef>
          <a:spcPct val="20000"/>
        </a:spcBef>
        <a:buFont typeface="Arial" pitchFamily="34" charset="0"/>
        <a:buChar char="•"/>
        <a:defRPr sz="24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78694" rtl="0" eaLnBrk="1" latinLnBrk="0" hangingPunct="1">
        <a:defRPr sz="2048" kern="1200">
          <a:solidFill>
            <a:schemeClr val="tx1"/>
          </a:solidFill>
          <a:latin typeface="+mn-lt"/>
          <a:ea typeface="+mn-ea"/>
          <a:cs typeface="+mn-cs"/>
        </a:defRPr>
      </a:lvl1pPr>
      <a:lvl2pPr marL="539346" algn="l" defTabSz="1078694" rtl="0" eaLnBrk="1" latinLnBrk="0" hangingPunct="1">
        <a:defRPr sz="2048" kern="1200">
          <a:solidFill>
            <a:schemeClr val="tx1"/>
          </a:solidFill>
          <a:latin typeface="+mn-lt"/>
          <a:ea typeface="+mn-ea"/>
          <a:cs typeface="+mn-cs"/>
        </a:defRPr>
      </a:lvl2pPr>
      <a:lvl3pPr marL="1078694" algn="l" defTabSz="1078694" rtl="0" eaLnBrk="1" latinLnBrk="0" hangingPunct="1">
        <a:defRPr sz="2048" kern="1200">
          <a:solidFill>
            <a:schemeClr val="tx1"/>
          </a:solidFill>
          <a:latin typeface="+mn-lt"/>
          <a:ea typeface="+mn-ea"/>
          <a:cs typeface="+mn-cs"/>
        </a:defRPr>
      </a:lvl3pPr>
      <a:lvl4pPr marL="1618039" algn="l" defTabSz="1078694" rtl="0" eaLnBrk="1" latinLnBrk="0" hangingPunct="1">
        <a:defRPr sz="2048" kern="1200">
          <a:solidFill>
            <a:schemeClr val="tx1"/>
          </a:solidFill>
          <a:latin typeface="+mn-lt"/>
          <a:ea typeface="+mn-ea"/>
          <a:cs typeface="+mn-cs"/>
        </a:defRPr>
      </a:lvl4pPr>
      <a:lvl5pPr marL="2157387" algn="l" defTabSz="1078694" rtl="0" eaLnBrk="1" latinLnBrk="0" hangingPunct="1">
        <a:defRPr sz="2048" kern="1200">
          <a:solidFill>
            <a:schemeClr val="tx1"/>
          </a:solidFill>
          <a:latin typeface="+mn-lt"/>
          <a:ea typeface="+mn-ea"/>
          <a:cs typeface="+mn-cs"/>
        </a:defRPr>
      </a:lvl5pPr>
      <a:lvl6pPr marL="2696733" algn="l" defTabSz="1078694" rtl="0" eaLnBrk="1" latinLnBrk="0" hangingPunct="1">
        <a:defRPr sz="2048" kern="1200">
          <a:solidFill>
            <a:schemeClr val="tx1"/>
          </a:solidFill>
          <a:latin typeface="+mn-lt"/>
          <a:ea typeface="+mn-ea"/>
          <a:cs typeface="+mn-cs"/>
        </a:defRPr>
      </a:lvl6pPr>
      <a:lvl7pPr marL="3236081" algn="l" defTabSz="1078694" rtl="0" eaLnBrk="1" latinLnBrk="0" hangingPunct="1">
        <a:defRPr sz="2048" kern="1200">
          <a:solidFill>
            <a:schemeClr val="tx1"/>
          </a:solidFill>
          <a:latin typeface="+mn-lt"/>
          <a:ea typeface="+mn-ea"/>
          <a:cs typeface="+mn-cs"/>
        </a:defRPr>
      </a:lvl7pPr>
      <a:lvl8pPr marL="3775427" algn="l" defTabSz="1078694" rtl="0" eaLnBrk="1" latinLnBrk="0" hangingPunct="1">
        <a:defRPr sz="2048" kern="1200">
          <a:solidFill>
            <a:schemeClr val="tx1"/>
          </a:solidFill>
          <a:latin typeface="+mn-lt"/>
          <a:ea typeface="+mn-ea"/>
          <a:cs typeface="+mn-cs"/>
        </a:defRPr>
      </a:lvl8pPr>
      <a:lvl9pPr marL="4314774" algn="l" defTabSz="1078694" rtl="0" eaLnBrk="1" latinLnBrk="0" hangingPunct="1">
        <a:defRPr sz="20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Norbert_Wiener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rrell_Ward_Bynum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util.acm.org/boards/listing.cfm?id=4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James_H._Moor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.org/education/curric_vols/cc2001.pdf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.org/education/CS2013-final-report.pdf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.org/education/CS2013-final-report.pdf" TargetMode="External"/><Relationship Id="rId2" Type="http://schemas.openxmlformats.org/officeDocument/2006/relationships/hyperlink" Target="https://en.wikipedia.org/wiki/Computer_ethic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.utexas.edu/~ear/cs349/Bynum_Short_History.html" TargetMode="External"/><Relationship Id="rId4" Type="http://schemas.openxmlformats.org/officeDocument/2006/relationships/hyperlink" Target="http://ethics.acm.org/2018-code-draft-1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7%A4%BE%E4%BC%9A%E7%94%9F%E6%B4%BB" TargetMode="External"/><Relationship Id="rId2" Type="http://schemas.openxmlformats.org/officeDocument/2006/relationships/hyperlink" Target="https://baike.baidu.com/item/%E5%9F%BA%E6%9C%AC%E5%8E%9F%E5%88%9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1</a:t>
            </a:r>
            <a:r>
              <a:rPr lang="zh-CN" altLang="en-US" b="1" dirty="0"/>
              <a:t>章 计算机伦理学概述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HK" altLang="zh-CN" sz="2868" b="1" dirty="0">
              <a:solidFill>
                <a:schemeClr val="tx1"/>
              </a:solidFill>
            </a:endParaRPr>
          </a:p>
          <a:p>
            <a:r>
              <a:rPr lang="zh-CN" altLang="en-US" sz="2868" b="1" dirty="0">
                <a:solidFill>
                  <a:schemeClr val="tx1"/>
                </a:solidFill>
              </a:rPr>
              <a:t>深大计软计算机伦理课题组</a:t>
            </a:r>
            <a:endParaRPr lang="en-HK" altLang="zh-CN" sz="2868" b="1" dirty="0">
              <a:solidFill>
                <a:schemeClr val="tx1"/>
              </a:solidFill>
            </a:endParaRPr>
          </a:p>
          <a:p>
            <a:r>
              <a:rPr lang="en-US" altLang="zh-CN" sz="2868" b="1" dirty="0">
                <a:solidFill>
                  <a:schemeClr val="tx1"/>
                </a:solidFill>
              </a:rPr>
              <a:t>2024.3</a:t>
            </a:r>
            <a:endParaRPr lang="zh-CN" altLang="en-US" sz="2868" b="1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78694"/>
            <a:fld id="{C5C1623C-0059-494E-B184-63915177A0C5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 defTabSz="1078694"/>
              <a:t>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3270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6181" y="1511518"/>
            <a:ext cx="8743656" cy="4525963"/>
          </a:xfrm>
        </p:spPr>
        <p:txBody>
          <a:bodyPr>
            <a:normAutofit lnSpcReduction="10000"/>
          </a:bodyPr>
          <a:lstStyle/>
          <a:p>
            <a:r>
              <a:rPr lang="en-US" altLang="zh-CN" sz="2458" b="1" dirty="0"/>
              <a:t>Norbert Wiener</a:t>
            </a:r>
            <a:r>
              <a:rPr lang="en-US" altLang="zh-CN" sz="2458" dirty="0"/>
              <a:t>.《</a:t>
            </a:r>
            <a:r>
              <a:rPr lang="zh-CN" altLang="en-US" sz="2458" dirty="0"/>
              <a:t>控制论</a:t>
            </a:r>
            <a:r>
              <a:rPr lang="en-US" altLang="zh-CN" sz="2458" dirty="0"/>
              <a:t>》</a:t>
            </a:r>
            <a:r>
              <a:rPr lang="en-US" altLang="zh-CN" sz="2458" i="1" dirty="0"/>
              <a:t>Cybernetics, Or Control and Communication in the Animal and the Machine</a:t>
            </a:r>
            <a:r>
              <a:rPr lang="en-US" altLang="zh-CN" sz="2458" dirty="0"/>
              <a:t>. </a:t>
            </a:r>
            <a:r>
              <a:rPr lang="en-US" altLang="zh-CN" sz="2458" b="1" dirty="0">
                <a:solidFill>
                  <a:srgbClr val="0000FF"/>
                </a:solidFill>
              </a:rPr>
              <a:t>1948</a:t>
            </a:r>
            <a:r>
              <a:rPr lang="en-US" altLang="zh-CN" sz="2458" dirty="0"/>
              <a:t>.  -&gt; </a:t>
            </a:r>
            <a:r>
              <a:rPr lang="zh-CN" altLang="en-US" sz="2458" dirty="0"/>
              <a:t>是一个非常深刻的</a:t>
            </a:r>
            <a:r>
              <a:rPr lang="zh-CN" altLang="en-US" sz="2458" dirty="0">
                <a:solidFill>
                  <a:srgbClr val="FF0000"/>
                </a:solidFill>
              </a:rPr>
              <a:t>哲学</a:t>
            </a:r>
            <a:r>
              <a:rPr lang="zh-CN" altLang="en-US" sz="2458" dirty="0"/>
              <a:t>问题</a:t>
            </a:r>
            <a:endParaRPr lang="en-US" altLang="zh-CN" sz="2458" dirty="0"/>
          </a:p>
          <a:p>
            <a:r>
              <a:rPr lang="en-US" altLang="zh-CN" sz="2458" b="1" dirty="0"/>
              <a:t>Norbert Wiener</a:t>
            </a:r>
            <a:r>
              <a:rPr lang="en-US" altLang="zh-CN" sz="2458" dirty="0"/>
              <a:t>. 《</a:t>
            </a:r>
            <a:r>
              <a:rPr lang="zh-CN" altLang="en-US" sz="2458" dirty="0"/>
              <a:t>人有人的用处</a:t>
            </a:r>
            <a:r>
              <a:rPr lang="en-US" altLang="zh-CN" sz="2458" dirty="0"/>
              <a:t>》</a:t>
            </a:r>
            <a:r>
              <a:rPr lang="en-US" altLang="zh-CN" sz="2458" i="1" dirty="0"/>
              <a:t>The Human Use of Human Beings</a:t>
            </a:r>
            <a:r>
              <a:rPr lang="en-US" altLang="zh-CN" sz="2458" dirty="0"/>
              <a:t>. </a:t>
            </a:r>
            <a:r>
              <a:rPr lang="en-US" altLang="zh-CN" sz="2458" b="1" dirty="0">
                <a:solidFill>
                  <a:srgbClr val="0000FF"/>
                </a:solidFill>
              </a:rPr>
              <a:t>1950</a:t>
            </a:r>
            <a:r>
              <a:rPr lang="en-US" altLang="zh-CN" sz="2458" dirty="0"/>
              <a:t>. -&gt; </a:t>
            </a:r>
            <a:r>
              <a:rPr lang="zh-CN" altLang="en-US" sz="2458" dirty="0"/>
              <a:t>提出了</a:t>
            </a:r>
            <a:r>
              <a:rPr lang="zh-CN" altLang="en-US" sz="2458" dirty="0">
                <a:solidFill>
                  <a:srgbClr val="FF0000"/>
                </a:solidFill>
              </a:rPr>
              <a:t>数字伦理</a:t>
            </a:r>
            <a:r>
              <a:rPr lang="zh-CN" altLang="en-US" sz="2458" dirty="0"/>
              <a:t>与社会的问题，讲到“</a:t>
            </a:r>
            <a:r>
              <a:rPr lang="zh-CN" altLang="en-US" sz="2458" dirty="0">
                <a:solidFill>
                  <a:srgbClr val="FF0000"/>
                </a:solidFill>
              </a:rPr>
              <a:t>有机体</a:t>
            </a:r>
            <a:r>
              <a:rPr lang="zh-CN" altLang="en-US" sz="2458" dirty="0"/>
              <a:t>是信息”</a:t>
            </a:r>
            <a:endParaRPr lang="en-US" altLang="zh-CN" sz="2458" dirty="0"/>
          </a:p>
          <a:p>
            <a:r>
              <a:rPr lang="en-US" altLang="zh-CN" sz="2458" b="1" dirty="0"/>
              <a:t>Norbert Wiener</a:t>
            </a:r>
            <a:r>
              <a:rPr lang="en-US" altLang="zh-CN" sz="2458" dirty="0"/>
              <a:t>. 《</a:t>
            </a:r>
            <a:r>
              <a:rPr lang="zh-CN" altLang="en-US" sz="2458" dirty="0"/>
              <a:t>上帝与机器人</a:t>
            </a:r>
            <a:r>
              <a:rPr lang="en-US" altLang="zh-CN" sz="2458" dirty="0"/>
              <a:t>》</a:t>
            </a:r>
            <a:r>
              <a:rPr lang="en-US" altLang="zh-CN" sz="2458" i="1" dirty="0"/>
              <a:t>God &amp; Golem, Inc.: A Comment on Certain Points Where Cybernetics Impinges on Religion</a:t>
            </a:r>
            <a:r>
              <a:rPr lang="en-US" altLang="zh-CN" sz="2458" dirty="0"/>
              <a:t>. </a:t>
            </a:r>
            <a:r>
              <a:rPr lang="en-US" altLang="zh-CN" sz="2458" b="1" dirty="0">
                <a:solidFill>
                  <a:srgbClr val="0000FF"/>
                </a:solidFill>
              </a:rPr>
              <a:t>1964</a:t>
            </a:r>
            <a:r>
              <a:rPr lang="en-US" altLang="zh-CN" sz="2458" dirty="0"/>
              <a:t>. -&gt; </a:t>
            </a:r>
            <a:r>
              <a:rPr lang="zh-CN" altLang="en-US" sz="2458" dirty="0"/>
              <a:t>讨论了</a:t>
            </a:r>
            <a:r>
              <a:rPr lang="zh-CN" altLang="en-US" sz="2458" dirty="0">
                <a:solidFill>
                  <a:srgbClr val="FF0000"/>
                </a:solidFill>
              </a:rPr>
              <a:t>控制论</a:t>
            </a:r>
            <a:r>
              <a:rPr lang="zh-CN" altLang="en-US" sz="2458" dirty="0"/>
              <a:t>与宗教的关系</a:t>
            </a:r>
            <a:endParaRPr lang="en-US" altLang="zh-CN" sz="2458" dirty="0"/>
          </a:p>
          <a:p>
            <a:endParaRPr lang="en-US" altLang="zh-CN" sz="2458" dirty="0"/>
          </a:p>
          <a:p>
            <a:r>
              <a:rPr lang="zh-CN" altLang="en-US" sz="2458" dirty="0"/>
              <a:t>以上这些思想为计算机伦理学奠定了</a:t>
            </a:r>
            <a:r>
              <a:rPr lang="zh-CN" altLang="en-US" sz="2458" dirty="0">
                <a:solidFill>
                  <a:srgbClr val="FF0000"/>
                </a:solidFill>
              </a:rPr>
              <a:t>基础</a:t>
            </a:r>
            <a:endParaRPr lang="en-US" altLang="zh-CN" sz="2458" dirty="0">
              <a:solidFill>
                <a:srgbClr val="FF0000"/>
              </a:solidFill>
            </a:endParaRPr>
          </a:p>
          <a:p>
            <a:r>
              <a:rPr lang="en-US" altLang="zh-CN" sz="2458" b="1" dirty="0"/>
              <a:t>Norbert Wiener</a:t>
            </a:r>
            <a:r>
              <a:rPr lang="zh-CN" altLang="en-US" sz="2458" dirty="0"/>
              <a:t>是信息和计算机技术伦理的</a:t>
            </a:r>
            <a:r>
              <a:rPr lang="zh-CN" altLang="en-US" sz="2458" dirty="0">
                <a:solidFill>
                  <a:srgbClr val="FF0000"/>
                </a:solidFill>
              </a:rPr>
              <a:t>鼻祖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6181" y="46289"/>
            <a:ext cx="10819642" cy="1142999"/>
          </a:xfrm>
        </p:spPr>
        <p:txBody>
          <a:bodyPr>
            <a:normAutofit/>
          </a:bodyPr>
          <a:lstStyle/>
          <a:p>
            <a:pPr algn="l"/>
            <a:r>
              <a:rPr lang="en-US" altLang="zh-CN" sz="4097" b="1" dirty="0">
                <a:solidFill>
                  <a:schemeClr val="bg1"/>
                </a:solidFill>
              </a:rPr>
              <a:t>1.1.2 </a:t>
            </a:r>
            <a:r>
              <a:rPr lang="zh-CN" altLang="en-US" sz="4097" b="1" dirty="0">
                <a:solidFill>
                  <a:schemeClr val="bg1"/>
                </a:solidFill>
              </a:rPr>
              <a:t>计算机伦理的提出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7006" y="4629792"/>
            <a:ext cx="1043758" cy="16725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340969" y="4562013"/>
            <a:ext cx="1191122" cy="176502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652296" y="4369665"/>
            <a:ext cx="1242546" cy="195967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78694"/>
            <a:fld id="{C5C1623C-0059-494E-B184-63915177A0C5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 defTabSz="1078694"/>
              <a:t>10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8" name="图片 17">
            <a:extLst>
              <a:ext uri="{FF2B5EF4-FFF2-40B4-BE49-F238E27FC236}">
                <a16:creationId xmlns:a16="http://schemas.microsoft.com/office/drawing/2014/main" id="{CE231A3D-9BB4-DC4D-801F-CA2B1768BFF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611750" y="1225011"/>
            <a:ext cx="1840681" cy="2543487"/>
          </a:xfrm>
          <a:prstGeom prst="rect">
            <a:avLst/>
          </a:prstGeom>
        </p:spPr>
      </p:pic>
      <p:sp>
        <p:nvSpPr>
          <p:cNvPr id="10" name="矩形 20">
            <a:extLst>
              <a:ext uri="{FF2B5EF4-FFF2-40B4-BE49-F238E27FC236}">
                <a16:creationId xmlns:a16="http://schemas.microsoft.com/office/drawing/2014/main" id="{AC75ECA2-9EA6-294A-8B72-99C97D8F7515}"/>
              </a:ext>
            </a:extLst>
          </p:cNvPr>
          <p:cNvSpPr/>
          <p:nvPr/>
        </p:nvSpPr>
        <p:spPr>
          <a:xfrm>
            <a:off x="9086274" y="4114813"/>
            <a:ext cx="2722220" cy="2499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78694"/>
            <a:r>
              <a:rPr lang="zh-CN" altLang="en-US" sz="1024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hlinkClick r:id="rId6"/>
              </a:rPr>
              <a:t>https://en.wikipedia.org/wiki/Norbert_Wiener</a:t>
            </a:r>
            <a:r>
              <a:rPr lang="zh-CN" altLang="en-US" sz="1024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1" name="矩形 22">
            <a:extLst>
              <a:ext uri="{FF2B5EF4-FFF2-40B4-BE49-F238E27FC236}">
                <a16:creationId xmlns:a16="http://schemas.microsoft.com/office/drawing/2014/main" id="{D8DF880C-401D-5848-81FE-5DA74199F075}"/>
              </a:ext>
            </a:extLst>
          </p:cNvPr>
          <p:cNvSpPr/>
          <p:nvPr/>
        </p:nvSpPr>
        <p:spPr>
          <a:xfrm>
            <a:off x="9676981" y="3806588"/>
            <a:ext cx="1540806" cy="344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78694"/>
            <a:r>
              <a:rPr lang="en-US" altLang="zh-CN" sz="1639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Norbert Wiener</a:t>
            </a:r>
            <a:endParaRPr lang="zh-CN" altLang="en-US" sz="1639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5831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6181" y="1294544"/>
            <a:ext cx="10819642" cy="474293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计算机伦理学是</a:t>
            </a:r>
            <a:r>
              <a:rPr lang="zh-CN" altLang="en-US" sz="3200" b="1" dirty="0">
                <a:solidFill>
                  <a:srgbClr val="FF0000"/>
                </a:solidFill>
              </a:rPr>
              <a:t>应用</a:t>
            </a:r>
            <a:r>
              <a:rPr lang="zh-CN" altLang="en-US" sz="3200" dirty="0">
                <a:solidFill>
                  <a:srgbClr val="FF0000"/>
                </a:solidFill>
              </a:rPr>
              <a:t>伦理学</a:t>
            </a:r>
            <a:r>
              <a:rPr lang="zh-CN" altLang="en-US" sz="3200" dirty="0"/>
              <a:t>的一个</a:t>
            </a:r>
            <a:r>
              <a:rPr lang="zh-CN" altLang="en-US" sz="3200" dirty="0">
                <a:solidFill>
                  <a:srgbClr val="FF0000"/>
                </a:solidFill>
              </a:rPr>
              <a:t>研究领域</a:t>
            </a:r>
            <a:r>
              <a:rPr lang="zh-CN" altLang="en-US" sz="3200" dirty="0"/>
              <a:t>，其</a:t>
            </a:r>
            <a:r>
              <a:rPr lang="zh-CN" altLang="en-US" sz="3200" b="1" dirty="0">
                <a:solidFill>
                  <a:srgbClr val="FF0000"/>
                </a:solidFill>
              </a:rPr>
              <a:t>研究对象</a:t>
            </a:r>
            <a:r>
              <a:rPr lang="zh-CN" altLang="en-US" sz="3200" dirty="0"/>
              <a:t>是在计算机的设计、开发和应用中，以及信息的</a:t>
            </a:r>
            <a:r>
              <a:rPr lang="zh-CN" altLang="en-US" sz="3200" dirty="0">
                <a:solidFill>
                  <a:srgbClr val="0000FF"/>
                </a:solidFill>
              </a:rPr>
              <a:t>生产、存储、交换和传播</a:t>
            </a:r>
            <a:r>
              <a:rPr lang="zh-CN" altLang="en-US" sz="3200" dirty="0"/>
              <a:t>中所涉及的</a:t>
            </a:r>
            <a:r>
              <a:rPr lang="zh-CN" altLang="en-US" sz="3200" dirty="0">
                <a:solidFill>
                  <a:srgbClr val="FF0000"/>
                </a:solidFill>
              </a:rPr>
              <a:t>伦理道德问题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pPr lvl="1"/>
            <a:r>
              <a:rPr lang="zh-CN" altLang="en-US" sz="2800" b="1" dirty="0">
                <a:solidFill>
                  <a:srgbClr val="0000FF"/>
                </a:solidFill>
              </a:rPr>
              <a:t>个人隐私</a:t>
            </a:r>
            <a:r>
              <a:rPr lang="zh-CN" altLang="en-US" sz="2800" dirty="0"/>
              <a:t>（例：个性化推荐技术、用户画像技术）</a:t>
            </a:r>
            <a:endParaRPr lang="en-US" altLang="zh-CN" sz="2800" dirty="0"/>
          </a:p>
          <a:p>
            <a:pPr lvl="1"/>
            <a:r>
              <a:rPr lang="zh-CN" altLang="en-US" sz="2800" b="1" dirty="0">
                <a:solidFill>
                  <a:srgbClr val="0000FF"/>
                </a:solidFill>
              </a:rPr>
              <a:t>知识产权</a:t>
            </a:r>
            <a:r>
              <a:rPr lang="zh-CN" altLang="en-US" sz="2800" dirty="0"/>
              <a:t>（例：淘宝网上售卖的盗版书籍等）</a:t>
            </a:r>
            <a:endParaRPr lang="en-US" altLang="zh-CN" sz="2800" dirty="0"/>
          </a:p>
          <a:p>
            <a:pPr lvl="1"/>
            <a:r>
              <a:rPr lang="zh-CN" altLang="en-US" sz="2800" b="1" dirty="0">
                <a:solidFill>
                  <a:srgbClr val="0000FF"/>
                </a:solidFill>
              </a:rPr>
              <a:t>电子垃圾</a:t>
            </a:r>
            <a:r>
              <a:rPr lang="zh-CN" altLang="en-US" sz="2800" dirty="0"/>
              <a:t>（例：手机、硬盘、笔记本电脑等硬件）</a:t>
            </a:r>
            <a:endParaRPr lang="en-US" altLang="zh-CN" sz="2800" dirty="0"/>
          </a:p>
          <a:p>
            <a:pPr lvl="1"/>
            <a:r>
              <a:rPr lang="zh-CN" altLang="en-US" sz="2800" b="1" dirty="0">
                <a:solidFill>
                  <a:srgbClr val="0000FF"/>
                </a:solidFill>
              </a:rPr>
              <a:t>信息垃圾</a:t>
            </a:r>
            <a:r>
              <a:rPr lang="zh-CN" altLang="en-US" sz="2800" dirty="0"/>
              <a:t>（例：垃圾邮件过滤）</a:t>
            </a:r>
            <a:endParaRPr lang="en-US" altLang="zh-CN" sz="2800" dirty="0"/>
          </a:p>
          <a:p>
            <a:pPr lvl="1"/>
            <a:r>
              <a:rPr lang="zh-CN" altLang="en-US" sz="2800" b="1" dirty="0">
                <a:solidFill>
                  <a:srgbClr val="0000FF"/>
                </a:solidFill>
              </a:rPr>
              <a:t>网络色情</a:t>
            </a:r>
            <a:endParaRPr lang="en-US" altLang="zh-CN" sz="2800" dirty="0"/>
          </a:p>
          <a:p>
            <a:endParaRPr lang="zh-CN" altLang="en-US" sz="2458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6181" y="46289"/>
            <a:ext cx="10819642" cy="1142999"/>
          </a:xfrm>
        </p:spPr>
        <p:txBody>
          <a:bodyPr>
            <a:normAutofit/>
          </a:bodyPr>
          <a:lstStyle/>
          <a:p>
            <a:pPr algn="l"/>
            <a:r>
              <a:rPr lang="en-US" altLang="zh-CN" sz="4097" b="1" dirty="0">
                <a:solidFill>
                  <a:schemeClr val="bg1"/>
                </a:solidFill>
              </a:rPr>
              <a:t>1.1.2</a:t>
            </a:r>
            <a:r>
              <a:rPr lang="zh-CN" altLang="en-US" sz="4097" b="1" dirty="0">
                <a:solidFill>
                  <a:schemeClr val="bg1"/>
                </a:solidFill>
              </a:rPr>
              <a:t>计算机伦理学的研究对象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78694"/>
            <a:fld id="{C5C1623C-0059-494E-B184-63915177A0C5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 defTabSz="1078694"/>
              <a:t>11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7688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6181" y="1511518"/>
            <a:ext cx="10819642" cy="4525963"/>
          </a:xfrm>
        </p:spPr>
        <p:txBody>
          <a:bodyPr>
            <a:normAutofit lnSpcReduction="100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zh-CN" altLang="en-US" sz="2800" dirty="0"/>
              <a:t>计算机技术与</a:t>
            </a:r>
            <a:r>
              <a:rPr lang="zh-CN" altLang="en-US" sz="2800" dirty="0">
                <a:solidFill>
                  <a:srgbClr val="FF0000"/>
                </a:solidFill>
              </a:rPr>
              <a:t>环境</a:t>
            </a:r>
            <a:r>
              <a:rPr lang="zh-CN" altLang="en-US" sz="2800" dirty="0"/>
              <a:t>的协调关系，这个关系中既有</a:t>
            </a:r>
            <a:r>
              <a:rPr lang="en-US" altLang="zh-CN" sz="2800" dirty="0"/>
              <a:t>IT</a:t>
            </a:r>
            <a:r>
              <a:rPr lang="zh-CN" altLang="en-US" sz="2800" dirty="0"/>
              <a:t>从业者和使用人员的问题，又有社会、文化、经济等因素。</a:t>
            </a:r>
            <a:endParaRPr lang="en-US" altLang="zh-CN" sz="2800" dirty="0"/>
          </a:p>
          <a:p>
            <a:pPr marL="457200" indent="-457200" algn="just">
              <a:buFont typeface="+mj-lt"/>
              <a:buAutoNum type="arabicPeriod"/>
            </a:pPr>
            <a:r>
              <a:rPr lang="en-US" altLang="zh-CN" sz="2800" dirty="0"/>
              <a:t>IT</a:t>
            </a:r>
            <a:r>
              <a:rPr lang="zh-CN" altLang="en-US" sz="2800" dirty="0">
                <a:solidFill>
                  <a:srgbClr val="FF0000"/>
                </a:solidFill>
              </a:rPr>
              <a:t>职业</a:t>
            </a:r>
            <a:r>
              <a:rPr lang="zh-CN" altLang="en-US" sz="2800" dirty="0"/>
              <a:t>，包括职业道德、社会责任产生的伦理问题。</a:t>
            </a:r>
            <a:endParaRPr lang="en-US" altLang="zh-CN" sz="2800" dirty="0"/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800" dirty="0"/>
              <a:t>技术如何为人类生活得更美好服务，</a:t>
            </a:r>
            <a:r>
              <a:rPr lang="zh-CN" altLang="en-US" sz="2800" dirty="0">
                <a:solidFill>
                  <a:srgbClr val="FF0000"/>
                </a:solidFill>
              </a:rPr>
              <a:t>软件</a:t>
            </a:r>
            <a:r>
              <a:rPr lang="zh-CN" altLang="en-US" sz="2800" dirty="0"/>
              <a:t>品质、</a:t>
            </a:r>
            <a:r>
              <a:rPr lang="en-US" altLang="zh-CN" sz="2800" dirty="0"/>
              <a:t>IT</a:t>
            </a:r>
            <a:r>
              <a:rPr lang="zh-CN" altLang="en-US" sz="2800" dirty="0"/>
              <a:t>的风险及其管理问题。</a:t>
            </a:r>
            <a:endParaRPr lang="en-US" altLang="zh-CN" sz="2800" dirty="0"/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800" dirty="0"/>
              <a:t>软件等产品的</a:t>
            </a:r>
            <a:r>
              <a:rPr lang="zh-CN" altLang="en-US" sz="2800" dirty="0">
                <a:solidFill>
                  <a:srgbClr val="FF0000"/>
                </a:solidFill>
              </a:rPr>
              <a:t>知识产权</a:t>
            </a:r>
            <a:r>
              <a:rPr lang="zh-CN" altLang="en-US" sz="2800" dirty="0"/>
              <a:t>保护，盗版及开放源代码运动问题。</a:t>
            </a:r>
            <a:endParaRPr lang="en-US" altLang="zh-CN" sz="2800" dirty="0"/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800" dirty="0"/>
              <a:t>网络、数据库等信息存储、传播带来的个人</a:t>
            </a:r>
            <a:r>
              <a:rPr lang="zh-CN" altLang="en-US" sz="2800" dirty="0">
                <a:solidFill>
                  <a:srgbClr val="FF0000"/>
                </a:solidFill>
              </a:rPr>
              <a:t>隐私</a:t>
            </a:r>
            <a:r>
              <a:rPr lang="zh-CN" altLang="en-US" sz="2800" dirty="0"/>
              <a:t>及其保护的问题。</a:t>
            </a:r>
            <a:endParaRPr lang="en-US" altLang="zh-CN" sz="2800" dirty="0"/>
          </a:p>
          <a:p>
            <a:pPr marL="457200" indent="-457200" algn="just">
              <a:buFont typeface="+mj-lt"/>
              <a:buAutoNum type="arabicPeriod"/>
            </a:pPr>
            <a:r>
              <a:rPr lang="en-US" altLang="zh-CN" sz="2800" dirty="0"/>
              <a:t>IT</a:t>
            </a:r>
            <a:r>
              <a:rPr lang="zh-CN" altLang="en-US" sz="2800" dirty="0"/>
              <a:t>的使用不当，如网络成瘾、网络</a:t>
            </a:r>
            <a:r>
              <a:rPr lang="zh-CN" altLang="en-US" sz="2800" dirty="0">
                <a:solidFill>
                  <a:srgbClr val="FF0000"/>
                </a:solidFill>
              </a:rPr>
              <a:t>犯罪</a:t>
            </a:r>
            <a:r>
              <a:rPr lang="zh-CN" altLang="en-US" sz="2800" dirty="0"/>
              <a:t>，给人造成的身心健康问题。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sz="2800" dirty="0"/>
              <a:t>“数字鸿沟”加剧了不公平竞争、</a:t>
            </a:r>
            <a:r>
              <a:rPr lang="en-US" altLang="zh-CN" sz="2800" dirty="0"/>
              <a:t>IT</a:t>
            </a:r>
            <a:r>
              <a:rPr lang="zh-CN" altLang="en-US" sz="2800" dirty="0"/>
              <a:t>技术垄断等所涉及的相关</a:t>
            </a:r>
            <a:r>
              <a:rPr lang="zh-CN" altLang="en-US" sz="2800" dirty="0">
                <a:solidFill>
                  <a:srgbClr val="FF0000"/>
                </a:solidFill>
              </a:rPr>
              <a:t>经济</a:t>
            </a:r>
            <a:r>
              <a:rPr lang="zh-CN" altLang="en-US" sz="2800" dirty="0"/>
              <a:t>问题。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6181" y="46289"/>
            <a:ext cx="10819642" cy="1142999"/>
          </a:xfrm>
        </p:spPr>
        <p:txBody>
          <a:bodyPr>
            <a:normAutofit/>
          </a:bodyPr>
          <a:lstStyle/>
          <a:p>
            <a:pPr algn="l"/>
            <a:r>
              <a:rPr lang="en-US" altLang="zh-CN" sz="4097" b="1" dirty="0">
                <a:solidFill>
                  <a:schemeClr val="bg1"/>
                </a:solidFill>
              </a:rPr>
              <a:t>1.1.2 </a:t>
            </a:r>
            <a:r>
              <a:rPr lang="zh-CN" altLang="en-US" sz="4097" b="1" dirty="0">
                <a:solidFill>
                  <a:schemeClr val="bg1"/>
                </a:solidFill>
              </a:rPr>
              <a:t>计算机伦理学</a:t>
            </a:r>
            <a:r>
              <a:rPr lang="zh-CN" altLang="en-US" sz="4097" b="1" dirty="0">
                <a:solidFill>
                  <a:srgbClr val="FF0000"/>
                </a:solidFill>
              </a:rPr>
              <a:t>研究的基本问题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78694"/>
            <a:fld id="{C5C1623C-0059-494E-B184-63915177A0C5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 defTabSz="1078694"/>
              <a:t>12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0144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6181" y="1511518"/>
            <a:ext cx="10819642" cy="4525963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James Moor</a:t>
            </a:r>
            <a:r>
              <a:rPr lang="zh-CN" altLang="en-US" sz="2800" b="1" dirty="0"/>
              <a:t>（美国计算机伦理学家）</a:t>
            </a:r>
            <a:endParaRPr lang="en-HK" altLang="zh-CN" sz="2800" dirty="0"/>
          </a:p>
          <a:p>
            <a:pPr lvl="1"/>
            <a:r>
              <a:rPr lang="zh-CN" altLang="en-US" sz="2400" dirty="0"/>
              <a:t>计算机伦理学是“研究计算机技术的</a:t>
            </a:r>
            <a:r>
              <a:rPr lang="zh-CN" altLang="en-US" sz="2400" b="1" dirty="0">
                <a:solidFill>
                  <a:srgbClr val="0000FF"/>
                </a:solidFill>
              </a:rPr>
              <a:t>本质（</a:t>
            </a:r>
            <a:r>
              <a:rPr lang="en-US" altLang="zh-CN" sz="2400" b="1" dirty="0">
                <a:solidFill>
                  <a:srgbClr val="0000FF"/>
                </a:solidFill>
              </a:rPr>
              <a:t>essence</a:t>
            </a:r>
            <a:r>
              <a:rPr lang="zh-CN" altLang="en-US" sz="2400" b="1" dirty="0">
                <a:solidFill>
                  <a:srgbClr val="0000FF"/>
                </a:solidFill>
              </a:rPr>
              <a:t>）</a:t>
            </a:r>
            <a:r>
              <a:rPr lang="zh-CN" altLang="en-US" sz="2400" dirty="0"/>
              <a:t>及其对自然和社会的</a:t>
            </a:r>
            <a:r>
              <a:rPr lang="zh-CN" altLang="en-US" sz="2400" b="1" dirty="0">
                <a:solidFill>
                  <a:srgbClr val="0000FF"/>
                </a:solidFill>
              </a:rPr>
              <a:t>冲击（</a:t>
            </a:r>
            <a:r>
              <a:rPr lang="en-US" altLang="zh-CN" sz="2400" b="1" dirty="0">
                <a:solidFill>
                  <a:srgbClr val="0000FF"/>
                </a:solidFill>
              </a:rPr>
              <a:t>impact</a:t>
            </a:r>
            <a:r>
              <a:rPr lang="zh-CN" altLang="en-US" sz="2400" b="1" dirty="0">
                <a:solidFill>
                  <a:srgbClr val="0000FF"/>
                </a:solidFill>
              </a:rPr>
              <a:t>）</a:t>
            </a:r>
            <a:r>
              <a:rPr lang="zh-CN" altLang="en-US" sz="2400" dirty="0"/>
              <a:t>的分析，以及形成相应的</a:t>
            </a:r>
            <a:r>
              <a:rPr lang="zh-CN" altLang="en-US" sz="2400" b="1" dirty="0">
                <a:solidFill>
                  <a:srgbClr val="0000FF"/>
                </a:solidFill>
              </a:rPr>
              <a:t>道德规范与评判政策（</a:t>
            </a:r>
            <a:r>
              <a:rPr lang="en-US" altLang="zh-CN" sz="2400" b="1" dirty="0">
                <a:solidFill>
                  <a:srgbClr val="0000FF"/>
                </a:solidFill>
              </a:rPr>
              <a:t>Moral norm and evaluation strategy</a:t>
            </a:r>
            <a:r>
              <a:rPr lang="zh-CN" altLang="en-US" sz="2400" b="1" dirty="0">
                <a:solidFill>
                  <a:srgbClr val="0000FF"/>
                </a:solidFill>
              </a:rPr>
              <a:t>）</a:t>
            </a:r>
            <a:r>
              <a:rPr lang="zh-CN" altLang="en-US" sz="2400" dirty="0"/>
              <a:t>”的</a:t>
            </a:r>
            <a:r>
              <a:rPr lang="zh-CN" altLang="en-US" sz="2400" dirty="0">
                <a:solidFill>
                  <a:srgbClr val="FF0000"/>
                </a:solidFill>
              </a:rPr>
              <a:t>应用伦理学科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800" dirty="0"/>
          </a:p>
          <a:p>
            <a:r>
              <a:rPr lang="zh-CN" altLang="en-US" sz="2800" b="1" dirty="0"/>
              <a:t>我国学者</a:t>
            </a:r>
            <a:endParaRPr lang="en-HK" altLang="zh-CN" sz="2800" dirty="0"/>
          </a:p>
          <a:p>
            <a:pPr lvl="1"/>
            <a:r>
              <a:rPr lang="zh-CN" altLang="en-US" sz="2400" dirty="0"/>
              <a:t>计算机伦理学是对计算机技术的各种</a:t>
            </a:r>
            <a:r>
              <a:rPr lang="zh-CN" altLang="en-US" sz="2400" b="1" dirty="0">
                <a:solidFill>
                  <a:srgbClr val="0000FF"/>
                </a:solidFill>
              </a:rPr>
              <a:t>行为</a:t>
            </a:r>
            <a:r>
              <a:rPr lang="zh-CN" altLang="en-US" sz="2400" dirty="0"/>
              <a:t>（</a:t>
            </a:r>
            <a:r>
              <a:rPr lang="en-US" altLang="zh-CN" sz="2400" b="1" dirty="0">
                <a:solidFill>
                  <a:srgbClr val="0000FF"/>
                </a:solidFill>
              </a:rPr>
              <a:t>behavior</a:t>
            </a:r>
            <a:r>
              <a:rPr lang="zh-CN" altLang="en-US" sz="2400" dirty="0"/>
              <a:t>，尤其是计算机行为）及其</a:t>
            </a:r>
            <a:r>
              <a:rPr lang="zh-CN" altLang="en-US" sz="2400" b="1" dirty="0">
                <a:solidFill>
                  <a:srgbClr val="0000FF"/>
                </a:solidFill>
              </a:rPr>
              <a:t>价值（</a:t>
            </a:r>
            <a:r>
              <a:rPr lang="en-US" altLang="zh-CN" sz="2400" b="1" dirty="0">
                <a:solidFill>
                  <a:srgbClr val="0000FF"/>
                </a:solidFill>
              </a:rPr>
              <a:t>value</a:t>
            </a:r>
            <a:r>
              <a:rPr lang="zh-CN" altLang="en-US" sz="2400" b="1" dirty="0">
                <a:solidFill>
                  <a:srgbClr val="0000FF"/>
                </a:solidFill>
              </a:rPr>
              <a:t>）</a:t>
            </a:r>
            <a:r>
              <a:rPr lang="zh-CN" altLang="en-US" sz="2400" dirty="0"/>
              <a:t>所进行的基本描述、分析和评价，并能阐明这些分析和评价的充足理由和基本原则，以便为有关计算机行为</a:t>
            </a:r>
            <a:r>
              <a:rPr lang="zh-CN" altLang="en-US" sz="2400" b="1" u="sng" dirty="0">
                <a:solidFill>
                  <a:srgbClr val="FF0000"/>
                </a:solidFill>
              </a:rPr>
              <a:t>规范</a:t>
            </a:r>
            <a:r>
              <a:rPr lang="zh-CN" altLang="en-US" sz="2400" dirty="0"/>
              <a:t>和</a:t>
            </a:r>
            <a:r>
              <a:rPr lang="zh-CN" altLang="en-US" sz="2400" b="1" u="sng" dirty="0">
                <a:solidFill>
                  <a:srgbClr val="FF0000"/>
                </a:solidFill>
              </a:rPr>
              <a:t>政策</a:t>
            </a:r>
            <a:r>
              <a:rPr lang="zh-CN" altLang="en-US" sz="2400" dirty="0"/>
              <a:t>制定提供理论依据的</a:t>
            </a:r>
            <a:r>
              <a:rPr lang="zh-CN" altLang="en-US" sz="2400" dirty="0">
                <a:solidFill>
                  <a:srgbClr val="FF0000"/>
                </a:solidFill>
              </a:rPr>
              <a:t>一种理论体系</a:t>
            </a:r>
            <a:r>
              <a:rPr lang="zh-CN" altLang="en-US" sz="2400" dirty="0"/>
              <a:t>。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6181" y="46289"/>
            <a:ext cx="10819642" cy="1142999"/>
          </a:xfrm>
        </p:spPr>
        <p:txBody>
          <a:bodyPr>
            <a:normAutofit/>
          </a:bodyPr>
          <a:lstStyle/>
          <a:p>
            <a:pPr algn="l"/>
            <a:r>
              <a:rPr lang="en-US" altLang="zh-CN" sz="4097" b="1" dirty="0">
                <a:solidFill>
                  <a:schemeClr val="bg1"/>
                </a:solidFill>
              </a:rPr>
              <a:t>1.1.3 </a:t>
            </a:r>
            <a:r>
              <a:rPr lang="zh-CN" altLang="en-US" sz="4097" b="1" dirty="0">
                <a:solidFill>
                  <a:schemeClr val="bg1"/>
                </a:solidFill>
              </a:rPr>
              <a:t>计算机伦理学的定义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78694"/>
            <a:fld id="{C5C1623C-0059-494E-B184-63915177A0C5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 defTabSz="1078694"/>
              <a:t>13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6130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6181" y="1511518"/>
            <a:ext cx="10819642" cy="3079937"/>
          </a:xfrm>
        </p:spPr>
        <p:txBody>
          <a:bodyPr>
            <a:normAutofit/>
          </a:bodyPr>
          <a:lstStyle/>
          <a:p>
            <a:r>
              <a:rPr lang="en-US" altLang="zh-CN" sz="2458" dirty="0"/>
              <a:t>Terrell Ward Bynum</a:t>
            </a:r>
            <a:r>
              <a:rPr lang="zh-CN" altLang="en-US" sz="2458" dirty="0"/>
              <a:t>（美国南康涅狄州大学教授、计算机与社会研究中心主任）：以技术进步并且保护</a:t>
            </a:r>
            <a:r>
              <a:rPr lang="zh-CN" altLang="en-US" sz="2458" dirty="0">
                <a:solidFill>
                  <a:srgbClr val="0000FF"/>
                </a:solidFill>
              </a:rPr>
              <a:t>人类价值</a:t>
            </a:r>
            <a:r>
              <a:rPr lang="zh-CN" altLang="en-US" sz="2458" dirty="0"/>
              <a:t>的方式</a:t>
            </a:r>
            <a:r>
              <a:rPr lang="zh-CN" altLang="en-US" sz="2458" b="1" dirty="0">
                <a:solidFill>
                  <a:srgbClr val="FF0000"/>
                </a:solidFill>
              </a:rPr>
              <a:t>整合</a:t>
            </a:r>
            <a:r>
              <a:rPr lang="zh-CN" altLang="en-US" sz="2458" dirty="0">
                <a:solidFill>
                  <a:srgbClr val="FF0000"/>
                </a:solidFill>
              </a:rPr>
              <a:t>计算机技术和人类价值</a:t>
            </a:r>
            <a:r>
              <a:rPr lang="zh-CN" altLang="en-US" sz="2458" dirty="0"/>
              <a:t> </a:t>
            </a:r>
            <a:r>
              <a:rPr lang="en-US" altLang="zh-CN" sz="2458" dirty="0"/>
              <a:t>…</a:t>
            </a:r>
          </a:p>
          <a:p>
            <a:endParaRPr lang="en-US" altLang="zh-CN" sz="2458" dirty="0"/>
          </a:p>
          <a:p>
            <a:r>
              <a:rPr lang="en-US" altLang="zh-CN" sz="2458" dirty="0"/>
              <a:t>Krystyna </a:t>
            </a:r>
            <a:r>
              <a:rPr lang="en-US" altLang="zh-CN" sz="2458" dirty="0" err="1"/>
              <a:t>Gorniak</a:t>
            </a:r>
            <a:r>
              <a:rPr lang="zh-CN" altLang="en-US" sz="2458" dirty="0"/>
              <a:t>（美国学者）：</a:t>
            </a:r>
            <a:r>
              <a:rPr lang="en-US" altLang="zh-CN" sz="2458" dirty="0"/>
              <a:t>…</a:t>
            </a:r>
            <a:r>
              <a:rPr lang="zh-CN" altLang="en-US" sz="2458" dirty="0">
                <a:solidFill>
                  <a:srgbClr val="0000FF"/>
                </a:solidFill>
              </a:rPr>
              <a:t>全球化</a:t>
            </a:r>
            <a:r>
              <a:rPr lang="zh-CN" altLang="en-US" sz="2458" dirty="0"/>
              <a:t>的伦理</a:t>
            </a:r>
            <a:r>
              <a:rPr lang="en-US" altLang="zh-CN" sz="2458" dirty="0"/>
              <a:t>…</a:t>
            </a:r>
          </a:p>
          <a:p>
            <a:endParaRPr lang="en-US" altLang="zh-CN" sz="2458" dirty="0"/>
          </a:p>
          <a:p>
            <a:r>
              <a:rPr lang="en-US" altLang="zh-CN" sz="2458" dirty="0"/>
              <a:t>Luciano </a:t>
            </a:r>
            <a:r>
              <a:rPr lang="en-US" altLang="zh-CN" sz="2458" dirty="0" err="1"/>
              <a:t>Floridi</a:t>
            </a:r>
            <a:r>
              <a:rPr lang="zh-CN" altLang="en-US" sz="2458" dirty="0"/>
              <a:t>（牛津大学）：</a:t>
            </a:r>
            <a:r>
              <a:rPr lang="en-US" altLang="zh-CN" sz="2458" dirty="0"/>
              <a:t>…</a:t>
            </a:r>
            <a:r>
              <a:rPr lang="zh-CN" altLang="en-US" sz="2458" dirty="0"/>
              <a:t>宇宙中所有的物体都是</a:t>
            </a:r>
            <a:r>
              <a:rPr lang="zh-CN" altLang="en-US" sz="2458" dirty="0">
                <a:solidFill>
                  <a:srgbClr val="FF0000"/>
                </a:solidFill>
              </a:rPr>
              <a:t>信息体</a:t>
            </a:r>
            <a:r>
              <a:rPr lang="en-US" altLang="zh-CN" sz="2458" dirty="0"/>
              <a:t>…</a:t>
            </a:r>
            <a:r>
              <a:rPr lang="zh-CN" altLang="en-US" sz="2458" dirty="0"/>
              <a:t>为人类环保的理念、关爱动物的理念等提供了理论根据。</a:t>
            </a:r>
            <a:endParaRPr lang="en-US" altLang="zh-CN" sz="2458" dirty="0"/>
          </a:p>
          <a:p>
            <a:endParaRPr lang="en-US" altLang="zh-CN" sz="2458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6181" y="46289"/>
            <a:ext cx="10819642" cy="1142999"/>
          </a:xfrm>
        </p:spPr>
        <p:txBody>
          <a:bodyPr>
            <a:normAutofit/>
          </a:bodyPr>
          <a:lstStyle/>
          <a:p>
            <a:pPr algn="l"/>
            <a:r>
              <a:rPr lang="en-US" altLang="zh-CN" sz="4097" b="1" dirty="0">
                <a:solidFill>
                  <a:schemeClr val="bg1"/>
                </a:solidFill>
              </a:rPr>
              <a:t>1.1.3 </a:t>
            </a:r>
            <a:r>
              <a:rPr lang="zh-CN" altLang="en-US" sz="4097" b="1" dirty="0">
                <a:solidFill>
                  <a:schemeClr val="bg1"/>
                </a:solidFill>
              </a:rPr>
              <a:t>计算机伦理学的定义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78694"/>
            <a:fld id="{C5C1623C-0059-494E-B184-63915177A0C5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 defTabSz="1078694"/>
              <a:t>14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F139C03-4EA5-363E-90F2-35AD1AACF4DA}"/>
              </a:ext>
            </a:extLst>
          </p:cNvPr>
          <p:cNvSpPr txBox="1">
            <a:spLocks/>
          </p:cNvSpPr>
          <p:nvPr/>
        </p:nvSpPr>
        <p:spPr>
          <a:xfrm>
            <a:off x="686181" y="4836996"/>
            <a:ext cx="10588180" cy="1018972"/>
          </a:xfrm>
          <a:prstGeom prst="rect">
            <a:avLst/>
          </a:prstGeom>
          <a:solidFill>
            <a:srgbClr val="FFFF00"/>
          </a:solidFill>
        </p:spPr>
        <p:txBody>
          <a:bodyPr vert="horz" lIns="52660" tIns="26330" rIns="52660" bIns="26330" rtlCol="0">
            <a:normAutofit/>
          </a:bodyPr>
          <a:lstStyle>
            <a:lvl1pPr marL="404510" indent="-404510" algn="l" defTabSz="10786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8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439" indent="-337091" algn="l" defTabSz="107869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27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48367" indent="-269674" algn="l" defTabSz="10786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87713" indent="-269674" algn="l" defTabSz="1078694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27061" indent="-269674" algn="l" defTabSz="1078694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4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6407" indent="-269674" algn="l" defTabSz="10786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05755" indent="-269674" algn="l" defTabSz="10786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45100" indent="-269674" algn="l" defTabSz="10786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584448" indent="-269674" algn="l" defTabSz="1078694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58" dirty="0"/>
              <a:t>《Computer Essentials》</a:t>
            </a:r>
            <a:r>
              <a:rPr lang="zh-CN" altLang="en-US" sz="2458" dirty="0"/>
              <a:t>（国外某大学教科书）：是人类在社会生活中使用计算机的</a:t>
            </a:r>
            <a:r>
              <a:rPr lang="zh-CN" altLang="en-US" sz="2458" dirty="0">
                <a:solidFill>
                  <a:srgbClr val="0000FF"/>
                </a:solidFill>
              </a:rPr>
              <a:t>可接受的</a:t>
            </a:r>
            <a:r>
              <a:rPr lang="zh-CN" altLang="en-US" sz="2458" dirty="0">
                <a:solidFill>
                  <a:srgbClr val="FF0000"/>
                </a:solidFill>
              </a:rPr>
              <a:t>道德行为</a:t>
            </a:r>
            <a:r>
              <a:rPr lang="zh-CN" altLang="en-US" sz="2458" dirty="0"/>
              <a:t>的指导，包括隐私、准确性、所有权和访问权。</a:t>
            </a:r>
          </a:p>
        </p:txBody>
      </p:sp>
    </p:spTree>
    <p:extLst>
      <p:ext uri="{BB962C8B-B14F-4D97-AF65-F5344CB8AC3E}">
        <p14:creationId xmlns:p14="http://schemas.microsoft.com/office/powerpoint/2010/main" val="2298044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6181" y="46289"/>
            <a:ext cx="10819642" cy="1142999"/>
          </a:xfrm>
        </p:spPr>
        <p:txBody>
          <a:bodyPr>
            <a:normAutofit/>
          </a:bodyPr>
          <a:lstStyle/>
          <a:p>
            <a:pPr algn="l"/>
            <a:r>
              <a:rPr lang="zh-CN" altLang="en-US" sz="4097" b="1" dirty="0">
                <a:solidFill>
                  <a:schemeClr val="bg1"/>
                </a:solidFill>
              </a:rPr>
              <a:t>提纲</a:t>
            </a:r>
          </a:p>
        </p:txBody>
      </p:sp>
      <p:pic>
        <p:nvPicPr>
          <p:cNvPr id="6" name="Picture 7" descr="026_4500x5000_zc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2" y="1401518"/>
            <a:ext cx="3976926" cy="4425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364429" y="1329976"/>
            <a:ext cx="7225451" cy="4606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5358" tIns="52680" rIns="105358" bIns="52680"/>
          <a:lstStyle>
            <a:lvl1pPr marL="193675" indent="-193675" defTabSz="5143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17513" indent="-160338" defTabSz="5143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96724" indent="-396724" defTabSz="1053595">
              <a:lnSpc>
                <a:spcPct val="150000"/>
              </a:lnSpc>
            </a:pPr>
            <a:r>
              <a:rPr lang="en-US" altLang="zh-CN" sz="2458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458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计算机伦理基本概念</a:t>
            </a:r>
            <a:endParaRPr lang="en-US" altLang="zh-CN" sz="2458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96724" indent="-396724" defTabSz="1053595">
              <a:lnSpc>
                <a:spcPct val="150000"/>
              </a:lnSpc>
            </a:pPr>
            <a:r>
              <a:rPr lang="en-US" altLang="zh-CN" sz="2458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458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计算机伦理学的研究方法及其发展</a:t>
            </a:r>
            <a:endParaRPr lang="en-US" altLang="zh-CN" sz="2458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5234" lvl="1" indent="-328436" defTabSz="1053595">
              <a:lnSpc>
                <a:spcPct val="150000"/>
              </a:lnSpc>
            </a:pPr>
            <a:r>
              <a:rPr lang="en-US" altLang="zh-CN" sz="2048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1.2.1 </a:t>
            </a:r>
            <a:r>
              <a:rPr lang="zh-CN" altLang="en-US" sz="2048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计算机伦理学的研究方法</a:t>
            </a:r>
          </a:p>
          <a:p>
            <a:pPr marL="855234" lvl="1" indent="-328436" defTabSz="1053595">
              <a:lnSpc>
                <a:spcPct val="150000"/>
              </a:lnSpc>
            </a:pPr>
            <a:r>
              <a:rPr lang="en-US" altLang="zh-CN" sz="2048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1.2.2 </a:t>
            </a:r>
            <a:r>
              <a:rPr lang="zh-CN" altLang="en-US" sz="2048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计算机伦理学的发展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78694"/>
            <a:fld id="{C5C1623C-0059-494E-B184-63915177A0C5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 defTabSz="1078694"/>
              <a:t>15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6542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6181" y="1511518"/>
            <a:ext cx="10819642" cy="4525963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问题</a:t>
            </a:r>
            <a:endParaRPr lang="en-HK" altLang="zh-CN" sz="2800" dirty="0"/>
          </a:p>
          <a:p>
            <a:pPr lvl="1"/>
            <a:r>
              <a:rPr lang="zh-CN" altLang="en-US" sz="2400" dirty="0"/>
              <a:t>“计算机</a:t>
            </a:r>
            <a:r>
              <a:rPr lang="zh-CN" altLang="en-US" sz="2400" dirty="0">
                <a:solidFill>
                  <a:srgbClr val="FF0000"/>
                </a:solidFill>
              </a:rPr>
              <a:t>技术</a:t>
            </a:r>
            <a:r>
              <a:rPr lang="zh-CN" altLang="en-US" sz="2400" dirty="0"/>
              <a:t>到底给人类的</a:t>
            </a:r>
            <a:r>
              <a:rPr lang="zh-CN" altLang="en-US" sz="2400" dirty="0">
                <a:solidFill>
                  <a:srgbClr val="FF0000"/>
                </a:solidFill>
              </a:rPr>
              <a:t>生活</a:t>
            </a:r>
            <a:r>
              <a:rPr lang="zh-CN" altLang="en-US" sz="2400" dirty="0"/>
              <a:t>带来什么样的</a:t>
            </a:r>
            <a:r>
              <a:rPr lang="zh-CN" altLang="en-US" sz="2400" dirty="0">
                <a:solidFill>
                  <a:srgbClr val="0000FF"/>
                </a:solidFill>
              </a:rPr>
              <a:t>变化</a:t>
            </a:r>
            <a:r>
              <a:rPr lang="zh-CN" altLang="en-US" sz="2400" dirty="0"/>
              <a:t>”此类</a:t>
            </a:r>
            <a:r>
              <a:rPr lang="zh-CN" altLang="en-US" sz="2400" dirty="0">
                <a:solidFill>
                  <a:srgbClr val="FF0000"/>
                </a:solidFill>
              </a:rPr>
              <a:t>哲学问题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800" b="1" dirty="0">
              <a:solidFill>
                <a:srgbClr val="0000FF"/>
              </a:solidFill>
            </a:endParaRPr>
          </a:p>
          <a:p>
            <a:r>
              <a:rPr lang="zh-CN" altLang="en-US" sz="2800" b="1" dirty="0">
                <a:solidFill>
                  <a:srgbClr val="0000FF"/>
                </a:solidFill>
              </a:rPr>
              <a:t>多学科合作</a:t>
            </a:r>
            <a:r>
              <a:rPr lang="zh-CN" altLang="en-US" sz="2800" dirty="0">
                <a:solidFill>
                  <a:srgbClr val="0000FF"/>
                </a:solidFill>
              </a:rPr>
              <a:t>（</a:t>
            </a:r>
            <a:r>
              <a:rPr lang="en-US" altLang="zh-CN" sz="2800" dirty="0">
                <a:solidFill>
                  <a:srgbClr val="0000FF"/>
                </a:solidFill>
              </a:rPr>
              <a:t>multidisciplinary collaboration</a:t>
            </a:r>
            <a:r>
              <a:rPr lang="zh-CN" altLang="en-US" sz="2800" dirty="0">
                <a:solidFill>
                  <a:srgbClr val="0000FF"/>
                </a:solidFill>
              </a:rPr>
              <a:t>）</a:t>
            </a:r>
            <a:r>
              <a:rPr lang="zh-CN" altLang="en-US" sz="2800" dirty="0"/>
              <a:t>：计算机信息科学、哲学、</a:t>
            </a:r>
            <a:r>
              <a:rPr lang="zh-CN" altLang="en-US" sz="2800" dirty="0">
                <a:solidFill>
                  <a:srgbClr val="0000FF"/>
                </a:solidFill>
              </a:rPr>
              <a:t>社会学、心理学</a:t>
            </a:r>
            <a:r>
              <a:rPr lang="zh-CN" altLang="en-US" sz="2800" dirty="0"/>
              <a:t>、法学、</a:t>
            </a:r>
            <a:r>
              <a:rPr lang="zh-CN" altLang="en-US" sz="2800" dirty="0">
                <a:solidFill>
                  <a:srgbClr val="0000FF"/>
                </a:solidFill>
              </a:rPr>
              <a:t>经济学</a:t>
            </a:r>
            <a:r>
              <a:rPr lang="zh-CN" altLang="en-US" sz="2800" dirty="0"/>
              <a:t>等</a:t>
            </a:r>
            <a:endParaRPr lang="en-US" altLang="zh-CN" sz="2800" dirty="0"/>
          </a:p>
          <a:p>
            <a:endParaRPr lang="en-HK" altLang="zh-CN" sz="2800" b="1" dirty="0"/>
          </a:p>
          <a:p>
            <a:r>
              <a:rPr lang="zh-CN" altLang="en-US" sz="2800" b="1" dirty="0"/>
              <a:t>实证研究</a:t>
            </a:r>
            <a:r>
              <a:rPr lang="zh-CN" altLang="en-US" sz="2800" dirty="0"/>
              <a:t>：</a:t>
            </a:r>
            <a:r>
              <a:rPr lang="zh-CN" altLang="en-US" sz="2800" dirty="0">
                <a:solidFill>
                  <a:srgbClr val="0000FF"/>
                </a:solidFill>
              </a:rPr>
              <a:t>实地</a:t>
            </a:r>
            <a:r>
              <a:rPr lang="zh-CN" altLang="en-US" sz="2800" dirty="0"/>
              <a:t>研究、</a:t>
            </a:r>
            <a:r>
              <a:rPr lang="zh-CN" altLang="en-US" sz="2800" dirty="0">
                <a:solidFill>
                  <a:srgbClr val="0000FF"/>
                </a:solidFill>
              </a:rPr>
              <a:t>实验</a:t>
            </a:r>
            <a:r>
              <a:rPr lang="zh-CN" altLang="en-US" sz="2800" dirty="0"/>
              <a:t>研究、</a:t>
            </a:r>
            <a:r>
              <a:rPr lang="zh-CN" altLang="en-US" sz="2800" dirty="0">
                <a:solidFill>
                  <a:srgbClr val="0000FF"/>
                </a:solidFill>
              </a:rPr>
              <a:t>调查</a:t>
            </a:r>
            <a:r>
              <a:rPr lang="zh-CN" altLang="en-US" sz="2800" dirty="0"/>
              <a:t>研究（</a:t>
            </a:r>
            <a:r>
              <a:rPr lang="en-US" altLang="zh-CN" sz="2800" dirty="0"/>
              <a:t>Survey</a:t>
            </a:r>
            <a:r>
              <a:rPr lang="zh-CN" altLang="en-US" sz="2800" dirty="0"/>
              <a:t>）</a:t>
            </a:r>
            <a:endParaRPr lang="en-HK" altLang="zh-CN" sz="2800" dirty="0"/>
          </a:p>
          <a:p>
            <a:endParaRPr lang="en-HK" altLang="zh-CN" sz="2800" dirty="0"/>
          </a:p>
          <a:p>
            <a:r>
              <a:rPr lang="zh-CN" altLang="en-US" sz="2800" b="1" dirty="0"/>
              <a:t>社会调查：</a:t>
            </a:r>
            <a:r>
              <a:rPr lang="zh-CN" altLang="en-US" sz="2800" dirty="0">
                <a:solidFill>
                  <a:srgbClr val="0000FF"/>
                </a:solidFill>
              </a:rPr>
              <a:t>个案</a:t>
            </a:r>
            <a:r>
              <a:rPr lang="zh-CN" altLang="en-US" sz="2800" dirty="0"/>
              <a:t>调查法、</a:t>
            </a:r>
            <a:r>
              <a:rPr lang="zh-CN" altLang="en-US" sz="2800" b="1" dirty="0">
                <a:solidFill>
                  <a:srgbClr val="0000FF"/>
                </a:solidFill>
              </a:rPr>
              <a:t>文献</a:t>
            </a:r>
            <a:r>
              <a:rPr lang="zh-CN" altLang="en-US" sz="2800" dirty="0"/>
              <a:t>收集法、</a:t>
            </a:r>
            <a:r>
              <a:rPr lang="zh-CN" altLang="en-US" sz="2800" dirty="0">
                <a:solidFill>
                  <a:srgbClr val="0000FF"/>
                </a:solidFill>
              </a:rPr>
              <a:t>问卷</a:t>
            </a:r>
            <a:r>
              <a:rPr lang="zh-CN" altLang="en-US" sz="2800" dirty="0"/>
              <a:t>法和</a:t>
            </a:r>
            <a:r>
              <a:rPr lang="zh-CN" altLang="en-US" sz="2800" dirty="0">
                <a:solidFill>
                  <a:srgbClr val="0000FF"/>
                </a:solidFill>
              </a:rPr>
              <a:t>访谈</a:t>
            </a:r>
            <a:r>
              <a:rPr lang="zh-CN" altLang="en-US" sz="2800" dirty="0"/>
              <a:t>法</a:t>
            </a:r>
          </a:p>
          <a:p>
            <a:endParaRPr lang="en-US" altLang="zh-CN" sz="2400" dirty="0"/>
          </a:p>
          <a:p>
            <a:endParaRPr lang="en-US" altLang="zh-CN" sz="2458" b="1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6181" y="46289"/>
            <a:ext cx="10819642" cy="1142999"/>
          </a:xfrm>
        </p:spPr>
        <p:txBody>
          <a:bodyPr>
            <a:normAutofit/>
          </a:bodyPr>
          <a:lstStyle/>
          <a:p>
            <a:pPr algn="l"/>
            <a:r>
              <a:rPr lang="en-US" altLang="zh-CN" sz="4097" b="1" dirty="0">
                <a:solidFill>
                  <a:schemeClr val="bg1"/>
                </a:solidFill>
              </a:rPr>
              <a:t>1.2.1 </a:t>
            </a:r>
            <a:r>
              <a:rPr lang="zh-CN" altLang="en-US" sz="4097" b="1" dirty="0">
                <a:solidFill>
                  <a:schemeClr val="bg1"/>
                </a:solidFill>
              </a:rPr>
              <a:t>计算机伦理学的研究方法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78694"/>
            <a:fld id="{C5C1623C-0059-494E-B184-63915177A0C5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 defTabSz="1078694"/>
              <a:t>16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567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31D57-E8D3-EE49-B59E-28C2DC8F4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5400" b="1" dirty="0">
                <a:solidFill>
                  <a:schemeClr val="bg1"/>
                </a:solidFill>
              </a:rPr>
              <a:t>计算机伦理学决策的七个步骤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7041E-E27A-4A41-A464-8F5569594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HK" dirty="0"/>
              <a:t>Get the facts</a:t>
            </a:r>
          </a:p>
          <a:p>
            <a:pPr marL="742950" indent="-742950">
              <a:buFont typeface="+mj-lt"/>
              <a:buAutoNum type="arabicPeriod"/>
            </a:pPr>
            <a:r>
              <a:rPr lang="en-HK" dirty="0"/>
              <a:t>Identify stakeholders and their positions</a:t>
            </a:r>
          </a:p>
          <a:p>
            <a:pPr marL="742950" indent="-742950">
              <a:buFont typeface="+mj-lt"/>
              <a:buAutoNum type="arabicPeriod"/>
            </a:pPr>
            <a:r>
              <a:rPr lang="en-HK" dirty="0"/>
              <a:t>Consider the consequences of a decision</a:t>
            </a:r>
          </a:p>
          <a:p>
            <a:pPr marL="742950" indent="-742950">
              <a:buFont typeface="+mj-lt"/>
              <a:buAutoNum type="arabicPeriod"/>
            </a:pPr>
            <a:r>
              <a:rPr lang="en-HK" dirty="0"/>
              <a:t>Weigh various guidelines and principles</a:t>
            </a:r>
          </a:p>
          <a:p>
            <a:pPr marL="742950" indent="-742950">
              <a:buFont typeface="+mj-lt"/>
              <a:buAutoNum type="arabicPeriod"/>
            </a:pPr>
            <a:r>
              <a:rPr lang="en-HK" dirty="0"/>
              <a:t>Develop and evaluate options</a:t>
            </a:r>
          </a:p>
          <a:p>
            <a:pPr marL="742950" indent="-742950">
              <a:buFont typeface="+mj-lt"/>
              <a:buAutoNum type="arabicPeriod"/>
            </a:pPr>
            <a:r>
              <a:rPr lang="en-HK" dirty="0"/>
              <a:t>Review a decision</a:t>
            </a:r>
          </a:p>
          <a:p>
            <a:pPr marL="742950" indent="-742950">
              <a:buFont typeface="+mj-lt"/>
              <a:buAutoNum type="arabicPeriod"/>
            </a:pPr>
            <a:r>
              <a:rPr lang="en-HK" dirty="0"/>
              <a:t>Evaluate the results of a decision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8CB7A-AA09-8E4A-8147-62FBE10B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623C-0059-494E-B184-63915177A0C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002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6181" y="1511518"/>
            <a:ext cx="1081964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58" b="1" dirty="0"/>
              <a:t>1. </a:t>
            </a:r>
            <a:r>
              <a:rPr lang="zh-CN" altLang="en-US" sz="2458" b="1" dirty="0"/>
              <a:t>计算机伦理学先驱者</a:t>
            </a:r>
            <a:endParaRPr lang="en-US" altLang="zh-CN" sz="2458" b="1" dirty="0"/>
          </a:p>
          <a:p>
            <a:r>
              <a:rPr lang="en-US" altLang="zh-CN" sz="2458" dirty="0"/>
              <a:t>Norbert Wiener</a:t>
            </a:r>
            <a:r>
              <a:rPr lang="zh-CN" altLang="en-US" sz="2458" dirty="0"/>
              <a:t>：见</a:t>
            </a:r>
            <a:r>
              <a:rPr lang="en-US" altLang="zh-CN" sz="2458" dirty="0"/>
              <a:t>1.1.1</a:t>
            </a:r>
            <a:r>
              <a:rPr lang="zh-CN" altLang="en-US" sz="2458" dirty="0"/>
              <a:t>节</a:t>
            </a:r>
            <a:endParaRPr lang="en-US" altLang="zh-CN" sz="2458" dirty="0"/>
          </a:p>
          <a:p>
            <a:r>
              <a:rPr lang="en-US" altLang="zh-CN" sz="2458" dirty="0"/>
              <a:t>Walter Manner</a:t>
            </a:r>
            <a:r>
              <a:rPr lang="zh-CN" altLang="en-US" sz="2458" dirty="0"/>
              <a:t>：</a:t>
            </a:r>
            <a:r>
              <a:rPr lang="en-US" altLang="zh-CN" sz="2458" b="1" dirty="0">
                <a:solidFill>
                  <a:srgbClr val="0000FF"/>
                </a:solidFill>
              </a:rPr>
              <a:t>1976</a:t>
            </a:r>
            <a:r>
              <a:rPr lang="zh-CN" altLang="en-US" sz="2458" dirty="0"/>
              <a:t>年首次提出</a:t>
            </a:r>
            <a:r>
              <a:rPr lang="zh-CN" altLang="en-US" sz="2458" dirty="0">
                <a:solidFill>
                  <a:srgbClr val="FF0000"/>
                </a:solidFill>
              </a:rPr>
              <a:t>“计算机伦理学”一词</a:t>
            </a:r>
            <a:r>
              <a:rPr lang="zh-CN" altLang="en-US" sz="2458" dirty="0"/>
              <a:t>；开拓了一个应用伦理学研究的新领域</a:t>
            </a:r>
            <a:r>
              <a:rPr lang="en-US" altLang="zh-CN" sz="2458" dirty="0"/>
              <a:t>--</a:t>
            </a:r>
            <a:r>
              <a:rPr lang="zh-CN" altLang="en-US" sz="2458" dirty="0"/>
              <a:t>计算机伦理学；开始着手编写教学大纲并撰写文章</a:t>
            </a:r>
            <a:endParaRPr lang="en-US" altLang="zh-CN" sz="2458" dirty="0"/>
          </a:p>
          <a:p>
            <a:endParaRPr lang="en-US" altLang="zh-CN" sz="2458" dirty="0"/>
          </a:p>
          <a:p>
            <a:endParaRPr lang="zh-CN" altLang="en-US" sz="2458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6181" y="46289"/>
            <a:ext cx="10819642" cy="1142999"/>
          </a:xfrm>
        </p:spPr>
        <p:txBody>
          <a:bodyPr>
            <a:normAutofit/>
          </a:bodyPr>
          <a:lstStyle/>
          <a:p>
            <a:pPr algn="l"/>
            <a:r>
              <a:rPr lang="en-US" altLang="zh-CN" sz="4097" b="1" dirty="0">
                <a:solidFill>
                  <a:schemeClr val="bg1"/>
                </a:solidFill>
              </a:rPr>
              <a:t>1.2.2 </a:t>
            </a:r>
            <a:r>
              <a:rPr lang="zh-CN" altLang="en-US" sz="4097" b="1" dirty="0">
                <a:solidFill>
                  <a:schemeClr val="bg1"/>
                </a:solidFill>
              </a:rPr>
              <a:t>计算机伦理学的发展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78694"/>
            <a:fld id="{C5C1623C-0059-494E-B184-63915177A0C5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 defTabSz="1078694"/>
              <a:t>18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1697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6181" y="1511518"/>
            <a:ext cx="855028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58" b="1" dirty="0"/>
              <a:t>1. </a:t>
            </a:r>
            <a:r>
              <a:rPr lang="zh-CN" altLang="en-US" sz="2458" b="1" dirty="0"/>
              <a:t>计算机伦理学先驱者</a:t>
            </a:r>
            <a:r>
              <a:rPr lang="en-US" altLang="zh-CN" sz="2458" b="1" dirty="0"/>
              <a:t>(cont.)</a:t>
            </a:r>
          </a:p>
          <a:p>
            <a:r>
              <a:rPr lang="en-US" altLang="zh-CN" sz="2458" dirty="0"/>
              <a:t>Terrell Ward Bynum</a:t>
            </a:r>
            <a:r>
              <a:rPr lang="zh-CN" altLang="en-US" sz="2458" dirty="0"/>
              <a:t>：</a:t>
            </a:r>
            <a:endParaRPr lang="en-US" altLang="zh-CN" sz="2458" dirty="0"/>
          </a:p>
          <a:p>
            <a:pPr lvl="1"/>
            <a:r>
              <a:rPr lang="en-US" altLang="zh-CN" sz="2048" dirty="0"/>
              <a:t>1983</a:t>
            </a:r>
            <a:r>
              <a:rPr lang="zh-CN" altLang="en-US" sz="2048" dirty="0"/>
              <a:t>年，编写教学大纲并开设计算机伦理课</a:t>
            </a:r>
            <a:endParaRPr lang="en-US" altLang="zh-CN" sz="2048" dirty="0"/>
          </a:p>
          <a:p>
            <a:pPr lvl="1"/>
            <a:r>
              <a:rPr lang="en-US" altLang="zh-CN" sz="2048" b="1" dirty="0">
                <a:solidFill>
                  <a:srgbClr val="0000FF"/>
                </a:solidFill>
              </a:rPr>
              <a:t>1985</a:t>
            </a:r>
            <a:r>
              <a:rPr lang="zh-CN" altLang="en-US" sz="2048" dirty="0"/>
              <a:t>年，在美国哲学杂志</a:t>
            </a:r>
            <a:r>
              <a:rPr lang="en-US" altLang="zh-CN" sz="2048" i="1" dirty="0" err="1"/>
              <a:t>Metaphilosophy</a:t>
            </a:r>
            <a:r>
              <a:rPr lang="zh-CN" altLang="en-US" sz="2048" dirty="0"/>
              <a:t>上的组织专刊</a:t>
            </a:r>
            <a:r>
              <a:rPr lang="en-US" altLang="zh-CN" sz="2048" i="1" dirty="0"/>
              <a:t>Computers and Ethics</a:t>
            </a:r>
            <a:r>
              <a:rPr lang="zh-CN" altLang="en-US" sz="2048" i="1" dirty="0"/>
              <a:t>，</a:t>
            </a:r>
            <a:r>
              <a:rPr lang="en-US" altLang="zh-CN" sz="2048" dirty="0"/>
              <a:t>James H. Moor</a:t>
            </a:r>
            <a:r>
              <a:rPr lang="zh-CN" altLang="en-US" sz="2048" dirty="0"/>
              <a:t>发表</a:t>
            </a:r>
            <a:r>
              <a:rPr lang="en-US" altLang="zh-CN" sz="2048" i="1" dirty="0"/>
              <a:t>What is Computer Ethics?</a:t>
            </a:r>
            <a:r>
              <a:rPr lang="zh-CN" altLang="en-US" sz="2048" dirty="0"/>
              <a:t>论文</a:t>
            </a:r>
            <a:endParaRPr lang="en-US" altLang="zh-CN" sz="2048" dirty="0"/>
          </a:p>
          <a:p>
            <a:pPr lvl="1"/>
            <a:r>
              <a:rPr lang="en-US" altLang="zh-CN" sz="2048" dirty="0"/>
              <a:t>1987</a:t>
            </a:r>
            <a:r>
              <a:rPr lang="zh-CN" altLang="en-US" sz="2048" dirty="0"/>
              <a:t>年，在美国南康涅狄州大学成立“</a:t>
            </a:r>
            <a:r>
              <a:rPr lang="en-US" altLang="zh-CN" sz="2048" dirty="0"/>
              <a:t>Research Center on Computing and Society</a:t>
            </a:r>
            <a:r>
              <a:rPr lang="zh-CN" altLang="en-US" sz="2048" dirty="0"/>
              <a:t>”</a:t>
            </a:r>
            <a:endParaRPr lang="en-US" altLang="zh-CN" sz="2048" dirty="0"/>
          </a:p>
          <a:p>
            <a:pPr lvl="1"/>
            <a:r>
              <a:rPr lang="en-US" altLang="zh-CN" sz="2048" dirty="0"/>
              <a:t>1991</a:t>
            </a:r>
            <a:r>
              <a:rPr lang="zh-CN" altLang="en-US" sz="2048" dirty="0"/>
              <a:t>年，主持召开第一届“国际计算机伦理大会”</a:t>
            </a:r>
            <a:endParaRPr lang="en-US" altLang="zh-CN" sz="2048" dirty="0"/>
          </a:p>
          <a:p>
            <a:pPr lvl="1"/>
            <a:r>
              <a:rPr lang="en-US" altLang="zh-CN" sz="2048" b="1" dirty="0">
                <a:solidFill>
                  <a:srgbClr val="FF0000"/>
                </a:solidFill>
              </a:rPr>
              <a:t>1995</a:t>
            </a:r>
            <a:r>
              <a:rPr lang="zh-CN" altLang="en-US" sz="2048" dirty="0"/>
              <a:t>年，与</a:t>
            </a:r>
            <a:r>
              <a:rPr lang="en-US" altLang="zh-CN" sz="2048" dirty="0"/>
              <a:t>Simon Rogerson</a:t>
            </a:r>
            <a:r>
              <a:rPr lang="zh-CN" altLang="en-US" sz="2048" dirty="0"/>
              <a:t>创立“国际计算机与信息技术伦理会议（</a:t>
            </a:r>
            <a:r>
              <a:rPr lang="en-US" altLang="zh-CN" sz="2048" dirty="0"/>
              <a:t>ETHICOMP</a:t>
            </a:r>
            <a:r>
              <a:rPr lang="zh-CN" altLang="en-US" sz="2048" dirty="0"/>
              <a:t>）”</a:t>
            </a:r>
            <a:endParaRPr lang="en-US" altLang="zh-CN" sz="2048" dirty="0"/>
          </a:p>
          <a:p>
            <a:endParaRPr lang="en-US" altLang="zh-CN" sz="2458" dirty="0"/>
          </a:p>
          <a:p>
            <a:endParaRPr lang="zh-CN" altLang="en-US" sz="2458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6181" y="46289"/>
            <a:ext cx="10819642" cy="1142999"/>
          </a:xfrm>
        </p:spPr>
        <p:txBody>
          <a:bodyPr>
            <a:normAutofit/>
          </a:bodyPr>
          <a:lstStyle/>
          <a:p>
            <a:pPr algn="l"/>
            <a:r>
              <a:rPr lang="en-US" altLang="zh-CN" sz="4097" b="1" dirty="0">
                <a:solidFill>
                  <a:schemeClr val="bg1"/>
                </a:solidFill>
              </a:rPr>
              <a:t>1.2.2 </a:t>
            </a:r>
            <a:r>
              <a:rPr lang="zh-CN" altLang="en-US" sz="4097" b="1" dirty="0">
                <a:solidFill>
                  <a:schemeClr val="bg1"/>
                </a:solidFill>
              </a:rPr>
              <a:t>计算机伦理学的发展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78694"/>
            <a:fld id="{C5C1623C-0059-494E-B184-63915177A0C5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 defTabSz="1078694"/>
              <a:t>19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5" name="图片 12">
            <a:extLst>
              <a:ext uri="{FF2B5EF4-FFF2-40B4-BE49-F238E27FC236}">
                <a16:creationId xmlns:a16="http://schemas.microsoft.com/office/drawing/2014/main" id="{D732776C-A3E3-BA41-9EB9-EE703003347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445573" y="2142761"/>
            <a:ext cx="1949709" cy="2543484"/>
          </a:xfrm>
          <a:prstGeom prst="rect">
            <a:avLst/>
          </a:prstGeom>
        </p:spPr>
      </p:pic>
      <p:sp>
        <p:nvSpPr>
          <p:cNvPr id="6" name="矩形 14">
            <a:extLst>
              <a:ext uri="{FF2B5EF4-FFF2-40B4-BE49-F238E27FC236}">
                <a16:creationId xmlns:a16="http://schemas.microsoft.com/office/drawing/2014/main" id="{1246DB05-0238-5840-BA96-1E45152885DD}"/>
              </a:ext>
            </a:extLst>
          </p:cNvPr>
          <p:cNvSpPr/>
          <p:nvPr/>
        </p:nvSpPr>
        <p:spPr>
          <a:xfrm>
            <a:off x="9371009" y="4724334"/>
            <a:ext cx="1872629" cy="344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78694"/>
            <a:r>
              <a:rPr lang="en-US" altLang="zh-CN" sz="1639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Terrell Ward Bynum</a:t>
            </a:r>
            <a:endParaRPr lang="zh-CN" altLang="en-US" sz="1639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" name="矩形 15">
            <a:extLst>
              <a:ext uri="{FF2B5EF4-FFF2-40B4-BE49-F238E27FC236}">
                <a16:creationId xmlns:a16="http://schemas.microsoft.com/office/drawing/2014/main" id="{CFBF8E30-3BA4-2E4A-BD43-2582E295EA6C}"/>
              </a:ext>
            </a:extLst>
          </p:cNvPr>
          <p:cNvSpPr/>
          <p:nvPr/>
        </p:nvSpPr>
        <p:spPr>
          <a:xfrm>
            <a:off x="8853852" y="5152937"/>
            <a:ext cx="2986715" cy="2499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78694"/>
            <a:r>
              <a:rPr lang="zh-CN" altLang="en-US" sz="1024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hlinkClick r:id="rId3"/>
              </a:rPr>
              <a:t>https://en.wikipedia.org/wiki/Terrell_Ward_Bynum</a:t>
            </a:r>
            <a:r>
              <a:rPr lang="zh-CN" altLang="en-US" sz="1024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5169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6181" y="46289"/>
            <a:ext cx="10819642" cy="1142999"/>
          </a:xfrm>
        </p:spPr>
        <p:txBody>
          <a:bodyPr>
            <a:normAutofit/>
          </a:bodyPr>
          <a:lstStyle/>
          <a:p>
            <a:pPr algn="l"/>
            <a:r>
              <a:rPr lang="zh-CN" altLang="en-US" sz="4097" b="1" dirty="0">
                <a:solidFill>
                  <a:schemeClr val="bg1"/>
                </a:solidFill>
              </a:rPr>
              <a:t>提纲</a:t>
            </a:r>
          </a:p>
        </p:txBody>
      </p:sp>
      <p:pic>
        <p:nvPicPr>
          <p:cNvPr id="6" name="Picture 7" descr="026_4500x5000_zcoo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12" y="1401518"/>
            <a:ext cx="3976926" cy="4425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364429" y="1329976"/>
            <a:ext cx="7225451" cy="4606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5358" tIns="52680" rIns="105358" bIns="52680"/>
          <a:lstStyle>
            <a:lvl1pPr marL="193675" indent="-193675" defTabSz="51435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17513" indent="-160338" defTabSz="5143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51435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514350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514350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96724" indent="-396724" defTabSz="1053595">
              <a:lnSpc>
                <a:spcPct val="150000"/>
              </a:lnSpc>
            </a:pPr>
            <a:r>
              <a:rPr lang="en-US" altLang="zh-CN" sz="2458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2458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计算机伦理基本概念</a:t>
            </a:r>
            <a:endParaRPr lang="en-US" altLang="zh-CN" sz="2458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96724" indent="-396724" defTabSz="1053595">
              <a:lnSpc>
                <a:spcPct val="150000"/>
              </a:lnSpc>
            </a:pPr>
            <a:r>
              <a:rPr lang="en-US" altLang="zh-CN" sz="2458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2458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计算机伦理学的研究方法及其发展</a:t>
            </a:r>
            <a:endParaRPr lang="en-US" altLang="zh-CN" sz="2458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5234" lvl="1" indent="-328436" defTabSz="1053595">
              <a:lnSpc>
                <a:spcPct val="150000"/>
              </a:lnSpc>
            </a:pPr>
            <a:r>
              <a:rPr lang="en-US" altLang="zh-CN" sz="2048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1.2.1 </a:t>
            </a:r>
            <a:r>
              <a:rPr lang="zh-CN" altLang="en-US" sz="2048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计算机伦理学的研究方法</a:t>
            </a:r>
          </a:p>
          <a:p>
            <a:pPr marL="855234" lvl="1" indent="-328436" defTabSz="1053595">
              <a:lnSpc>
                <a:spcPct val="150000"/>
              </a:lnSpc>
            </a:pPr>
            <a:r>
              <a:rPr lang="en-US" altLang="zh-CN" sz="2048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1.2.2 </a:t>
            </a:r>
            <a:r>
              <a:rPr lang="zh-CN" altLang="en-US" sz="2048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计算机伦理学的发展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78694"/>
            <a:fld id="{C5C1623C-0059-494E-B184-63915177A0C5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 defTabSz="1078694"/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7328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6181" y="1511518"/>
            <a:ext cx="8344803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58" b="1" dirty="0"/>
              <a:t>1. </a:t>
            </a:r>
            <a:r>
              <a:rPr lang="zh-CN" altLang="en-US" sz="2458" b="1" dirty="0"/>
              <a:t>计算机伦理学先驱者</a:t>
            </a:r>
            <a:r>
              <a:rPr lang="en-US" altLang="zh-CN" sz="2458" b="1" dirty="0"/>
              <a:t>(cont.)</a:t>
            </a:r>
          </a:p>
          <a:p>
            <a:r>
              <a:rPr lang="en-US" altLang="zh-CN" sz="2458" dirty="0"/>
              <a:t>James H. Moor</a:t>
            </a:r>
            <a:r>
              <a:rPr lang="zh-CN" altLang="en-US" sz="2458" dirty="0"/>
              <a:t>：</a:t>
            </a:r>
            <a:r>
              <a:rPr lang="en-US" altLang="zh-CN" sz="2458" dirty="0"/>
              <a:t>1995</a:t>
            </a:r>
            <a:r>
              <a:rPr lang="zh-CN" altLang="en-US" sz="2458" dirty="0"/>
              <a:t>年，总结计算机伦理学方面</a:t>
            </a:r>
            <a:r>
              <a:rPr lang="zh-CN" altLang="en-US" sz="2458" dirty="0">
                <a:solidFill>
                  <a:srgbClr val="FF0000"/>
                </a:solidFill>
              </a:rPr>
              <a:t>新的概念</a:t>
            </a:r>
            <a:r>
              <a:rPr lang="en-US" altLang="zh-CN" sz="2458" dirty="0"/>
              <a:t>…</a:t>
            </a:r>
          </a:p>
          <a:p>
            <a:r>
              <a:rPr lang="en-US" altLang="zh-CN" sz="2458" dirty="0"/>
              <a:t>Krystyna </a:t>
            </a:r>
            <a:r>
              <a:rPr lang="en-US" altLang="zh-CN" sz="2458" dirty="0" err="1"/>
              <a:t>Gorniak</a:t>
            </a:r>
            <a:r>
              <a:rPr lang="zh-CN" altLang="en-US" sz="2458" dirty="0"/>
              <a:t>：</a:t>
            </a:r>
            <a:r>
              <a:rPr lang="en-US" altLang="zh-CN" sz="2458" dirty="0"/>
              <a:t>1995</a:t>
            </a:r>
            <a:r>
              <a:rPr lang="zh-CN" altLang="en-US" sz="2458" dirty="0"/>
              <a:t>年，提出</a:t>
            </a:r>
            <a:r>
              <a:rPr lang="en-US" altLang="zh-CN" sz="2458" dirty="0"/>
              <a:t>…</a:t>
            </a:r>
            <a:r>
              <a:rPr lang="zh-CN" altLang="en-US" sz="2458" dirty="0">
                <a:solidFill>
                  <a:srgbClr val="0000FF"/>
                </a:solidFill>
              </a:rPr>
              <a:t>全球化</a:t>
            </a:r>
            <a:r>
              <a:rPr lang="zh-CN" altLang="en-US" sz="2458" dirty="0"/>
              <a:t>的伦理</a:t>
            </a:r>
            <a:r>
              <a:rPr lang="en-US" altLang="zh-CN" sz="2458" dirty="0"/>
              <a:t>…</a:t>
            </a:r>
          </a:p>
          <a:p>
            <a:r>
              <a:rPr lang="en-US" altLang="zh-CN" sz="2458" dirty="0"/>
              <a:t>Donald </a:t>
            </a:r>
            <a:r>
              <a:rPr lang="en-US" altLang="zh-CN" sz="2458" dirty="0" err="1"/>
              <a:t>Gotterbarn</a:t>
            </a:r>
            <a:r>
              <a:rPr lang="zh-CN" altLang="en-US" sz="2458" dirty="0"/>
              <a:t>：计算机</a:t>
            </a:r>
            <a:r>
              <a:rPr lang="zh-CN" altLang="en-US" sz="2458" dirty="0">
                <a:solidFill>
                  <a:srgbClr val="0000FF"/>
                </a:solidFill>
              </a:rPr>
              <a:t>职业</a:t>
            </a:r>
            <a:r>
              <a:rPr lang="zh-CN" altLang="en-US" sz="2458" dirty="0"/>
              <a:t>教育的领军人物、计算机伦理的</a:t>
            </a:r>
            <a:r>
              <a:rPr lang="zh-CN" altLang="en-US" sz="2458" dirty="0">
                <a:solidFill>
                  <a:srgbClr val="0000FF"/>
                </a:solidFill>
              </a:rPr>
              <a:t>实践者</a:t>
            </a:r>
            <a:r>
              <a:rPr lang="zh-CN" altLang="en-US" sz="2458" dirty="0"/>
              <a:t>。领导开创了</a:t>
            </a:r>
            <a:r>
              <a:rPr lang="zh-CN" altLang="en-US" sz="2458" dirty="0">
                <a:solidFill>
                  <a:srgbClr val="FF0000"/>
                </a:solidFill>
              </a:rPr>
              <a:t>软件工程</a:t>
            </a:r>
            <a:r>
              <a:rPr lang="zh-CN" altLang="en-US" sz="2458" dirty="0"/>
              <a:t>的伦理标准和职业实践规范；协助设计了</a:t>
            </a:r>
            <a:r>
              <a:rPr lang="zh-CN" altLang="en-US" sz="2458" dirty="0">
                <a:solidFill>
                  <a:srgbClr val="FF0000"/>
                </a:solidFill>
              </a:rPr>
              <a:t>软件工程师</a:t>
            </a:r>
            <a:r>
              <a:rPr lang="zh-CN" altLang="en-US" sz="2458" dirty="0"/>
              <a:t>执业证书，担任美国</a:t>
            </a:r>
            <a:r>
              <a:rPr lang="en-US" altLang="zh-CN" sz="2458" dirty="0">
                <a:solidFill>
                  <a:srgbClr val="FF0000"/>
                </a:solidFill>
              </a:rPr>
              <a:t>ACM</a:t>
            </a:r>
            <a:r>
              <a:rPr lang="zh-CN" altLang="en-US" sz="2458" dirty="0">
                <a:solidFill>
                  <a:srgbClr val="FF0000"/>
                </a:solidFill>
              </a:rPr>
              <a:t>职业伦理委员会（</a:t>
            </a:r>
            <a:r>
              <a:rPr lang="en-US" altLang="zh-CN" sz="2458" dirty="0">
                <a:solidFill>
                  <a:srgbClr val="FF0000"/>
                </a:solidFill>
              </a:rPr>
              <a:t>Committee on Professional Ethics, COPE</a:t>
            </a:r>
            <a:r>
              <a:rPr lang="zh-CN" altLang="en-US" sz="2458" dirty="0">
                <a:solidFill>
                  <a:srgbClr val="FF0000"/>
                </a:solidFill>
              </a:rPr>
              <a:t>，</a:t>
            </a:r>
            <a:r>
              <a:rPr lang="en-US" altLang="zh-CN" sz="2458" dirty="0">
                <a:solidFill>
                  <a:srgbClr val="FF0000"/>
                </a:solidFill>
                <a:hlinkClick r:id="rId2"/>
              </a:rPr>
              <a:t>http://util.acm.org/boards/listing.cfm?id=45</a:t>
            </a:r>
            <a:r>
              <a:rPr lang="zh-CN" altLang="en-US" sz="2458" dirty="0">
                <a:solidFill>
                  <a:srgbClr val="FF0000"/>
                </a:solidFill>
              </a:rPr>
              <a:t>）</a:t>
            </a:r>
            <a:r>
              <a:rPr lang="zh-CN" altLang="en-US" sz="2458" dirty="0"/>
              <a:t>主席。</a:t>
            </a:r>
            <a:endParaRPr lang="en-US" altLang="zh-CN" sz="2458" dirty="0"/>
          </a:p>
          <a:p>
            <a:r>
              <a:rPr lang="en-US" altLang="zh-CN" sz="2458" dirty="0"/>
              <a:t>Simon </a:t>
            </a:r>
            <a:r>
              <a:rPr lang="en-US" altLang="zh-CN" sz="2458" dirty="0" err="1"/>
              <a:t>Rogersom</a:t>
            </a:r>
            <a:r>
              <a:rPr lang="zh-CN" altLang="en-US" sz="2458" dirty="0"/>
              <a:t>：欧洲研究计算机伦理的第一个教授，他在“作为一个</a:t>
            </a:r>
            <a:r>
              <a:rPr lang="zh-CN" altLang="en-US" sz="2458" dirty="0">
                <a:solidFill>
                  <a:srgbClr val="FF0000"/>
                </a:solidFill>
              </a:rPr>
              <a:t>技术人员</a:t>
            </a:r>
            <a:r>
              <a:rPr lang="zh-CN" altLang="en-US" sz="2458" dirty="0"/>
              <a:t>应对</a:t>
            </a:r>
            <a:r>
              <a:rPr lang="zh-CN" altLang="en-US" sz="2458" dirty="0">
                <a:solidFill>
                  <a:srgbClr val="FF0000"/>
                </a:solidFill>
              </a:rPr>
              <a:t>社会</a:t>
            </a:r>
            <a:r>
              <a:rPr lang="zh-CN" altLang="en-US" sz="2458" dirty="0"/>
              <a:t>承担的</a:t>
            </a:r>
            <a:r>
              <a:rPr lang="zh-CN" altLang="en-US" sz="2458" dirty="0">
                <a:solidFill>
                  <a:srgbClr val="0000FF"/>
                </a:solidFill>
              </a:rPr>
              <a:t>责任</a:t>
            </a:r>
            <a:r>
              <a:rPr lang="zh-CN" altLang="en-US" sz="2458" dirty="0"/>
              <a:t>”方面做了很多工作。</a:t>
            </a:r>
            <a:endParaRPr lang="en-US" altLang="zh-CN" sz="2458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6181" y="46289"/>
            <a:ext cx="10819642" cy="1142999"/>
          </a:xfrm>
        </p:spPr>
        <p:txBody>
          <a:bodyPr>
            <a:normAutofit/>
          </a:bodyPr>
          <a:lstStyle/>
          <a:p>
            <a:pPr algn="l"/>
            <a:r>
              <a:rPr lang="en-US" altLang="zh-CN" sz="4097" b="1" dirty="0">
                <a:solidFill>
                  <a:schemeClr val="bg1"/>
                </a:solidFill>
              </a:rPr>
              <a:t>1.2.2 </a:t>
            </a:r>
            <a:r>
              <a:rPr lang="zh-CN" altLang="en-US" sz="4097" b="1" dirty="0">
                <a:solidFill>
                  <a:schemeClr val="bg1"/>
                </a:solidFill>
              </a:rPr>
              <a:t>计算机伦理学的发展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78694"/>
            <a:fld id="{C5C1623C-0059-494E-B184-63915177A0C5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 defTabSz="1078694"/>
              <a:t>20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5" name="图片 5">
            <a:extLst>
              <a:ext uri="{FF2B5EF4-FFF2-40B4-BE49-F238E27FC236}">
                <a16:creationId xmlns:a16="http://schemas.microsoft.com/office/drawing/2014/main" id="{472E5943-1292-0B45-8C5D-87A62176974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420609" y="2228463"/>
            <a:ext cx="2085210" cy="2614581"/>
          </a:xfrm>
          <a:prstGeom prst="rect">
            <a:avLst/>
          </a:prstGeom>
        </p:spPr>
      </p:pic>
      <p:sp>
        <p:nvSpPr>
          <p:cNvPr id="6" name="矩形 8">
            <a:extLst>
              <a:ext uri="{FF2B5EF4-FFF2-40B4-BE49-F238E27FC236}">
                <a16:creationId xmlns:a16="http://schemas.microsoft.com/office/drawing/2014/main" id="{2D90DBD2-0813-0C4A-B2D0-CFFC6155BEDC}"/>
              </a:ext>
            </a:extLst>
          </p:cNvPr>
          <p:cNvSpPr/>
          <p:nvPr/>
        </p:nvSpPr>
        <p:spPr>
          <a:xfrm>
            <a:off x="8978115" y="5274191"/>
            <a:ext cx="2905516" cy="249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78694"/>
            <a:r>
              <a:rPr lang="en-US" altLang="zh-CN" sz="1024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hlinkClick r:id="rId4"/>
              </a:rPr>
              <a:t>https://en.wikipedia.org/wiki/James_H._Moor</a:t>
            </a:r>
            <a:r>
              <a:rPr lang="en-US" altLang="zh-CN" sz="1024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</a:t>
            </a:r>
            <a:endParaRPr lang="zh-CN" altLang="en-US" sz="1024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7" name="矩形 10">
            <a:extLst>
              <a:ext uri="{FF2B5EF4-FFF2-40B4-BE49-F238E27FC236}">
                <a16:creationId xmlns:a16="http://schemas.microsoft.com/office/drawing/2014/main" id="{15485ED8-D80C-5F45-ACD0-0306706DA8D1}"/>
              </a:ext>
            </a:extLst>
          </p:cNvPr>
          <p:cNvSpPr/>
          <p:nvPr/>
        </p:nvSpPr>
        <p:spPr>
          <a:xfrm>
            <a:off x="9604737" y="4845587"/>
            <a:ext cx="1462260" cy="344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78694"/>
            <a:r>
              <a:rPr lang="en-US" altLang="zh-CN" sz="1639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James H. Moor</a:t>
            </a:r>
            <a:endParaRPr lang="zh-CN" altLang="en-US" sz="1639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6816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6181" y="1511518"/>
            <a:ext cx="1081964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58" b="1" dirty="0"/>
              <a:t>1. </a:t>
            </a:r>
            <a:r>
              <a:rPr lang="zh-CN" altLang="en-US" sz="2458" b="1" dirty="0"/>
              <a:t>计算机伦理学先驱者</a:t>
            </a:r>
            <a:r>
              <a:rPr lang="en-US" altLang="zh-CN" sz="2458" b="1" dirty="0"/>
              <a:t>(cont.)</a:t>
            </a:r>
          </a:p>
          <a:p>
            <a:r>
              <a:rPr lang="zh-CN" altLang="en-US" sz="2458" dirty="0"/>
              <a:t>我国（始于</a:t>
            </a:r>
            <a:r>
              <a:rPr lang="en-US" altLang="zh-CN" sz="2458" dirty="0"/>
              <a:t>20</a:t>
            </a:r>
            <a:r>
              <a:rPr lang="zh-CN" altLang="en-US" sz="2458" dirty="0"/>
              <a:t>世纪</a:t>
            </a:r>
            <a:r>
              <a:rPr lang="en-US" altLang="zh-CN" sz="2458" dirty="0"/>
              <a:t>90</a:t>
            </a:r>
            <a:r>
              <a:rPr lang="zh-CN" altLang="en-US" sz="2458" dirty="0"/>
              <a:t>年代）：</a:t>
            </a:r>
            <a:r>
              <a:rPr lang="en-US" altLang="zh-CN" sz="2458" dirty="0"/>
              <a:t>《</a:t>
            </a:r>
            <a:r>
              <a:rPr lang="zh-CN" altLang="en-US" sz="2458" dirty="0"/>
              <a:t>网络伦理</a:t>
            </a:r>
            <a:r>
              <a:rPr lang="en-US" altLang="zh-CN" sz="2458" dirty="0"/>
              <a:t>》</a:t>
            </a:r>
            <a:r>
              <a:rPr lang="zh-CN" altLang="en-US" sz="2458" dirty="0"/>
              <a:t>（</a:t>
            </a:r>
            <a:r>
              <a:rPr lang="en-US" altLang="zh-CN" sz="2458" dirty="0"/>
              <a:t>1998</a:t>
            </a:r>
            <a:r>
              <a:rPr lang="zh-CN" altLang="en-US" sz="2458" dirty="0"/>
              <a:t>年，</a:t>
            </a:r>
            <a:r>
              <a:rPr lang="zh-CN" altLang="en-US" sz="2458" dirty="0">
                <a:solidFill>
                  <a:srgbClr val="FF0000"/>
                </a:solidFill>
              </a:rPr>
              <a:t>严耕、陆俊、孙伟平</a:t>
            </a:r>
            <a:r>
              <a:rPr lang="zh-CN" altLang="en-US" sz="2458" dirty="0"/>
              <a:t>），</a:t>
            </a:r>
            <a:r>
              <a:rPr lang="en-US" altLang="zh-CN" sz="2458" dirty="0"/>
              <a:t>《</a:t>
            </a:r>
            <a:r>
              <a:rPr lang="zh-CN" altLang="en-US" sz="2458" dirty="0"/>
              <a:t>终极市场</a:t>
            </a:r>
            <a:r>
              <a:rPr lang="en-US" altLang="zh-CN" sz="2458" dirty="0"/>
              <a:t>—</a:t>
            </a:r>
            <a:r>
              <a:rPr lang="zh-CN" altLang="en-US" sz="2458" dirty="0"/>
              <a:t>数字化经济时代</a:t>
            </a:r>
            <a:r>
              <a:rPr lang="en-US" altLang="zh-CN" sz="2458" dirty="0"/>
              <a:t>》</a:t>
            </a:r>
            <a:r>
              <a:rPr lang="zh-CN" altLang="en-US" sz="2458" dirty="0"/>
              <a:t>（</a:t>
            </a:r>
            <a:r>
              <a:rPr lang="zh-CN" altLang="en-US" sz="2458" dirty="0">
                <a:solidFill>
                  <a:srgbClr val="FF0000"/>
                </a:solidFill>
              </a:rPr>
              <a:t>严耕</a:t>
            </a:r>
            <a:r>
              <a:rPr lang="zh-CN" altLang="en-US" sz="2458" dirty="0"/>
              <a:t>），</a:t>
            </a:r>
            <a:r>
              <a:rPr lang="en-US" altLang="zh-CN" sz="2458" dirty="0"/>
              <a:t>《</a:t>
            </a:r>
            <a:r>
              <a:rPr lang="zh-CN" altLang="en-US" sz="2458" dirty="0"/>
              <a:t>虚拟生存的意义</a:t>
            </a:r>
            <a:r>
              <a:rPr lang="en-US" altLang="zh-CN" sz="2458" dirty="0"/>
              <a:t>》</a:t>
            </a:r>
            <a:r>
              <a:rPr lang="zh-CN" altLang="en-US" sz="2458" dirty="0"/>
              <a:t>（</a:t>
            </a:r>
            <a:r>
              <a:rPr lang="zh-CN" altLang="en-US" sz="2458" dirty="0">
                <a:solidFill>
                  <a:srgbClr val="FF0000"/>
                </a:solidFill>
              </a:rPr>
              <a:t>陆俊</a:t>
            </a:r>
            <a:r>
              <a:rPr lang="zh-CN" altLang="en-US" sz="2458" dirty="0"/>
              <a:t>），</a:t>
            </a:r>
            <a:r>
              <a:rPr lang="en-US" altLang="zh-CN" sz="2458" dirty="0"/>
              <a:t>《</a:t>
            </a:r>
            <a:r>
              <a:rPr lang="zh-CN" altLang="en-US" sz="2458" dirty="0"/>
              <a:t>西方计算机伦理学研究概述</a:t>
            </a:r>
            <a:r>
              <a:rPr lang="en-US" altLang="zh-CN" sz="2458" dirty="0"/>
              <a:t>》</a:t>
            </a:r>
            <a:r>
              <a:rPr lang="zh-CN" altLang="en-US" sz="2458" dirty="0"/>
              <a:t>（</a:t>
            </a:r>
            <a:r>
              <a:rPr lang="en-US" altLang="zh-CN" sz="2458" dirty="0"/>
              <a:t>2000</a:t>
            </a:r>
            <a:r>
              <a:rPr lang="zh-CN" altLang="en-US" sz="2458" dirty="0"/>
              <a:t>年，</a:t>
            </a:r>
            <a:r>
              <a:rPr lang="zh-CN" altLang="en-US" sz="2458" dirty="0">
                <a:solidFill>
                  <a:srgbClr val="FF0000"/>
                </a:solidFill>
              </a:rPr>
              <a:t>王正平</a:t>
            </a:r>
            <a:r>
              <a:rPr lang="zh-CN" altLang="en-US" sz="2458" dirty="0"/>
              <a:t>），</a:t>
            </a:r>
            <a:r>
              <a:rPr lang="en-US" altLang="zh-CN" sz="2458" dirty="0"/>
              <a:t>《</a:t>
            </a:r>
            <a:r>
              <a:rPr lang="zh-CN" altLang="en-US" sz="2458" dirty="0"/>
              <a:t>信息化对</a:t>
            </a:r>
            <a:r>
              <a:rPr lang="en-US" altLang="zh-CN" sz="2458" dirty="0"/>
              <a:t>21</a:t>
            </a:r>
            <a:r>
              <a:rPr lang="zh-CN" altLang="en-US" sz="2458" dirty="0"/>
              <a:t>世纪经济和社会发展的影响</a:t>
            </a:r>
            <a:r>
              <a:rPr lang="en-US" altLang="zh-CN" sz="2458" dirty="0"/>
              <a:t>》</a:t>
            </a:r>
            <a:r>
              <a:rPr lang="zh-CN" altLang="en-US" sz="2458" dirty="0"/>
              <a:t>、</a:t>
            </a:r>
            <a:r>
              <a:rPr lang="en-US" altLang="zh-CN" sz="2458" dirty="0"/>
              <a:t>《</a:t>
            </a:r>
            <a:r>
              <a:rPr lang="zh-CN" altLang="en-US" sz="2458" dirty="0"/>
              <a:t>信息化的哲学基础</a:t>
            </a:r>
            <a:r>
              <a:rPr lang="en-US" altLang="zh-CN" sz="2458" dirty="0"/>
              <a:t>》</a:t>
            </a:r>
            <a:r>
              <a:rPr lang="zh-CN" altLang="en-US" sz="2458" dirty="0"/>
              <a:t>（</a:t>
            </a:r>
            <a:r>
              <a:rPr lang="zh-CN" altLang="en-US" sz="2458" dirty="0">
                <a:solidFill>
                  <a:srgbClr val="FF0000"/>
                </a:solidFill>
              </a:rPr>
              <a:t>刘钢</a:t>
            </a:r>
            <a:r>
              <a:rPr lang="zh-CN" altLang="en-US" sz="2458" dirty="0"/>
              <a:t>），</a:t>
            </a:r>
            <a:r>
              <a:rPr lang="en-US" altLang="zh-CN" sz="2458" dirty="0"/>
              <a:t>《</a:t>
            </a:r>
            <a:r>
              <a:rPr lang="zh-CN" altLang="en-US" sz="2458" dirty="0"/>
              <a:t>鼠标下的德行</a:t>
            </a:r>
            <a:r>
              <a:rPr lang="en-US" altLang="zh-CN" sz="2458" dirty="0"/>
              <a:t>》</a:t>
            </a:r>
            <a:r>
              <a:rPr lang="zh-CN" altLang="en-US" sz="2458" dirty="0"/>
              <a:t>（</a:t>
            </a:r>
            <a:r>
              <a:rPr lang="en-US" altLang="zh-CN" sz="2458" dirty="0"/>
              <a:t>2002</a:t>
            </a:r>
            <a:r>
              <a:rPr lang="zh-CN" altLang="en-US" sz="2458" dirty="0"/>
              <a:t>年，</a:t>
            </a:r>
            <a:r>
              <a:rPr lang="zh-CN" altLang="en-US" sz="2458" dirty="0">
                <a:solidFill>
                  <a:srgbClr val="FF0000"/>
                </a:solidFill>
              </a:rPr>
              <a:t>李伦 </a:t>
            </a:r>
            <a:r>
              <a:rPr lang="zh-CN" altLang="en-US" sz="2458" dirty="0"/>
              <a:t>译）</a:t>
            </a:r>
            <a:r>
              <a:rPr lang="en-US" altLang="zh-CN" sz="2458" dirty="0"/>
              <a:t>《</a:t>
            </a:r>
            <a:r>
              <a:rPr lang="zh-CN" altLang="en-US" sz="2458" dirty="0"/>
              <a:t>网络伦理</a:t>
            </a:r>
            <a:r>
              <a:rPr lang="en-US" altLang="zh-CN" sz="2458" dirty="0"/>
              <a:t>》</a:t>
            </a:r>
            <a:r>
              <a:rPr lang="zh-CN" altLang="en-US" sz="2458" dirty="0"/>
              <a:t>（</a:t>
            </a:r>
            <a:r>
              <a:rPr lang="en-US" altLang="zh-CN" sz="2458" dirty="0"/>
              <a:t>2007</a:t>
            </a:r>
            <a:r>
              <a:rPr lang="zh-CN" altLang="en-US" sz="2458" dirty="0"/>
              <a:t>年，</a:t>
            </a:r>
            <a:r>
              <a:rPr lang="zh-CN" altLang="en-US" sz="2458" dirty="0">
                <a:solidFill>
                  <a:srgbClr val="FF0000"/>
                </a:solidFill>
              </a:rPr>
              <a:t>徐云峰</a:t>
            </a:r>
            <a:r>
              <a:rPr lang="zh-CN" altLang="en-US" sz="2458" dirty="0"/>
              <a:t>），</a:t>
            </a:r>
            <a:r>
              <a:rPr lang="en-US" altLang="zh-CN" sz="2458" dirty="0"/>
              <a:t>《</a:t>
            </a:r>
            <a:r>
              <a:rPr lang="zh-CN" altLang="en-US" sz="2458" dirty="0"/>
              <a:t>计算机伦理学</a:t>
            </a:r>
            <a:r>
              <a:rPr lang="en-US" altLang="zh-CN" sz="2458" dirty="0"/>
              <a:t>》</a:t>
            </a:r>
            <a:r>
              <a:rPr lang="zh-CN" altLang="en-US" sz="2458" dirty="0"/>
              <a:t>（</a:t>
            </a:r>
            <a:r>
              <a:rPr lang="en-US" altLang="zh-CN" sz="2458" dirty="0"/>
              <a:t>2011</a:t>
            </a:r>
            <a:r>
              <a:rPr lang="zh-CN" altLang="en-US" sz="2458" dirty="0"/>
              <a:t>年，</a:t>
            </a:r>
            <a:r>
              <a:rPr lang="zh-CN" altLang="en-US" sz="2458" dirty="0">
                <a:solidFill>
                  <a:srgbClr val="FF0000"/>
                </a:solidFill>
              </a:rPr>
              <a:t>冯继宣、李劲东、罗俊杰</a:t>
            </a:r>
            <a:r>
              <a:rPr lang="zh-CN" altLang="en-US" sz="2458" dirty="0"/>
              <a:t>）</a:t>
            </a:r>
            <a:endParaRPr lang="en-US" altLang="zh-CN" sz="2458" dirty="0"/>
          </a:p>
          <a:p>
            <a:endParaRPr lang="zh-CN" altLang="en-US" sz="2458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6181" y="46289"/>
            <a:ext cx="10819642" cy="1142999"/>
          </a:xfrm>
        </p:spPr>
        <p:txBody>
          <a:bodyPr>
            <a:normAutofit/>
          </a:bodyPr>
          <a:lstStyle/>
          <a:p>
            <a:pPr algn="l"/>
            <a:r>
              <a:rPr lang="en-US" altLang="zh-CN" sz="4097" b="1" dirty="0">
                <a:solidFill>
                  <a:schemeClr val="bg1"/>
                </a:solidFill>
              </a:rPr>
              <a:t>1.2.2 </a:t>
            </a:r>
            <a:r>
              <a:rPr lang="zh-CN" altLang="en-US" sz="4097" b="1" dirty="0">
                <a:solidFill>
                  <a:schemeClr val="bg1"/>
                </a:solidFill>
              </a:rPr>
              <a:t>计算机伦理学的发展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78694"/>
            <a:fld id="{C5C1623C-0059-494E-B184-63915177A0C5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 defTabSz="1078694"/>
              <a:t>21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8255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6982" y="1495060"/>
            <a:ext cx="10089903" cy="4049705"/>
          </a:xfrm>
          <a:solidFill>
            <a:srgbClr val="FFFF00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58" b="1" dirty="0"/>
              <a:t>1. </a:t>
            </a:r>
            <a:r>
              <a:rPr lang="zh-CN" altLang="en-US" sz="2458" b="1" dirty="0"/>
              <a:t>计算机伦理学先驱者</a:t>
            </a:r>
            <a:r>
              <a:rPr lang="en-US" altLang="zh-CN" sz="2458" b="1" dirty="0"/>
              <a:t>(cont.)</a:t>
            </a:r>
          </a:p>
          <a:p>
            <a:r>
              <a:rPr lang="en-US" altLang="zh-CN" sz="2458" dirty="0">
                <a:solidFill>
                  <a:srgbClr val="FF0000"/>
                </a:solidFill>
              </a:rPr>
              <a:t>《</a:t>
            </a:r>
            <a:r>
              <a:rPr lang="zh-CN" altLang="en-US" sz="2458" dirty="0">
                <a:solidFill>
                  <a:srgbClr val="FF0000"/>
                </a:solidFill>
              </a:rPr>
              <a:t>着力构建中国特色的网络伦理</a:t>
            </a:r>
            <a:r>
              <a:rPr lang="en-US" altLang="zh-CN" sz="2458" dirty="0">
                <a:solidFill>
                  <a:srgbClr val="FF0000"/>
                </a:solidFill>
              </a:rPr>
              <a:t>》</a:t>
            </a:r>
            <a:r>
              <a:rPr lang="zh-CN" altLang="en-US" sz="2458" dirty="0">
                <a:solidFill>
                  <a:srgbClr val="FF0000"/>
                </a:solidFill>
              </a:rPr>
              <a:t>（</a:t>
            </a:r>
            <a:r>
              <a:rPr lang="en-US" altLang="zh-CN" sz="2458" dirty="0">
                <a:solidFill>
                  <a:srgbClr val="FF0000"/>
                </a:solidFill>
              </a:rPr>
              <a:t>2007</a:t>
            </a:r>
            <a:r>
              <a:rPr lang="zh-CN" altLang="en-US" sz="2458" dirty="0">
                <a:solidFill>
                  <a:srgbClr val="FF0000"/>
                </a:solidFill>
              </a:rPr>
              <a:t>年，王正平）</a:t>
            </a:r>
            <a:endParaRPr lang="en-US" altLang="zh-CN" sz="2458" dirty="0">
              <a:solidFill>
                <a:srgbClr val="FF0000"/>
              </a:solidFill>
            </a:endParaRPr>
          </a:p>
          <a:p>
            <a:pPr lvl="1"/>
            <a:r>
              <a:rPr lang="zh-CN" altLang="en-US" sz="2458" dirty="0">
                <a:solidFill>
                  <a:srgbClr val="0000FF"/>
                </a:solidFill>
              </a:rPr>
              <a:t>促进</a:t>
            </a:r>
            <a:r>
              <a:rPr lang="zh-CN" altLang="en-US" sz="2458" dirty="0"/>
              <a:t>人类美好生活原则</a:t>
            </a:r>
            <a:endParaRPr lang="en-US" altLang="zh-CN" sz="2458" dirty="0"/>
          </a:p>
          <a:p>
            <a:pPr lvl="1"/>
            <a:r>
              <a:rPr lang="zh-CN" altLang="en-US" sz="2458" dirty="0">
                <a:solidFill>
                  <a:srgbClr val="0000FF"/>
                </a:solidFill>
              </a:rPr>
              <a:t>平等互惠</a:t>
            </a:r>
            <a:r>
              <a:rPr lang="zh-CN" altLang="en-US" sz="2458" dirty="0"/>
              <a:t>原则（</a:t>
            </a:r>
            <a:r>
              <a:rPr lang="en-US" altLang="zh-CN" sz="2458" dirty="0"/>
              <a:t>equal</a:t>
            </a:r>
            <a:r>
              <a:rPr lang="zh-CN" altLang="en-US" sz="2458" dirty="0"/>
              <a:t>，</a:t>
            </a:r>
            <a:r>
              <a:rPr lang="en-US" altLang="zh-CN" sz="2458" dirty="0">
                <a:solidFill>
                  <a:srgbClr val="0000FF"/>
                </a:solidFill>
              </a:rPr>
              <a:t>win-win</a:t>
            </a:r>
            <a:r>
              <a:rPr lang="zh-CN" altLang="en-US" sz="2458" dirty="0"/>
              <a:t>）</a:t>
            </a:r>
            <a:endParaRPr lang="en-US" altLang="zh-CN" sz="2458" dirty="0"/>
          </a:p>
          <a:p>
            <a:pPr lvl="1"/>
            <a:r>
              <a:rPr lang="zh-CN" altLang="en-US" sz="2458" dirty="0">
                <a:solidFill>
                  <a:srgbClr val="0000FF"/>
                </a:solidFill>
              </a:rPr>
              <a:t>自由</a:t>
            </a:r>
            <a:r>
              <a:rPr lang="zh-CN" altLang="en-US" sz="2458" dirty="0"/>
              <a:t>与</a:t>
            </a:r>
            <a:r>
              <a:rPr lang="zh-CN" altLang="en-US" sz="2458" dirty="0">
                <a:solidFill>
                  <a:srgbClr val="0000FF"/>
                </a:solidFill>
              </a:rPr>
              <a:t>责任</a:t>
            </a:r>
            <a:r>
              <a:rPr lang="zh-CN" altLang="en-US" sz="2458" dirty="0"/>
              <a:t>原则（</a:t>
            </a:r>
            <a:r>
              <a:rPr lang="en-US" altLang="zh-CN" sz="2458" dirty="0"/>
              <a:t>freedom</a:t>
            </a:r>
            <a:r>
              <a:rPr lang="zh-CN" altLang="en-US" sz="2458" dirty="0"/>
              <a:t>，</a:t>
            </a:r>
            <a:r>
              <a:rPr lang="en-US" altLang="zh-CN" sz="2458" dirty="0">
                <a:solidFill>
                  <a:srgbClr val="0000FF"/>
                </a:solidFill>
              </a:rPr>
              <a:t>responsibility</a:t>
            </a:r>
            <a:r>
              <a:rPr lang="zh-CN" altLang="en-US" sz="2458" dirty="0"/>
              <a:t>）</a:t>
            </a:r>
            <a:endParaRPr lang="en-US" altLang="zh-CN" sz="2458" dirty="0"/>
          </a:p>
          <a:p>
            <a:pPr lvl="1"/>
            <a:r>
              <a:rPr lang="zh-CN" altLang="en-US" sz="2458" dirty="0">
                <a:solidFill>
                  <a:srgbClr val="0000FF"/>
                </a:solidFill>
              </a:rPr>
              <a:t>知情同意</a:t>
            </a:r>
            <a:r>
              <a:rPr lang="zh-CN" altLang="en-US" sz="2458" dirty="0"/>
              <a:t>原则（</a:t>
            </a:r>
            <a:r>
              <a:rPr lang="en-US" altLang="zh-CN" sz="2458" dirty="0">
                <a:solidFill>
                  <a:srgbClr val="0000FF"/>
                </a:solidFill>
              </a:rPr>
              <a:t>informed</a:t>
            </a:r>
            <a:r>
              <a:rPr lang="en-US" altLang="zh-CN" sz="2458" dirty="0"/>
              <a:t> consent</a:t>
            </a:r>
            <a:r>
              <a:rPr lang="zh-CN" altLang="en-US" sz="2458" dirty="0"/>
              <a:t>）</a:t>
            </a:r>
            <a:endParaRPr lang="en-US" altLang="zh-CN" sz="2458" dirty="0"/>
          </a:p>
          <a:p>
            <a:pPr lvl="1"/>
            <a:r>
              <a:rPr lang="zh-CN" altLang="en-US" sz="2458" dirty="0">
                <a:solidFill>
                  <a:srgbClr val="0000FF"/>
                </a:solidFill>
              </a:rPr>
              <a:t>无害</a:t>
            </a:r>
            <a:r>
              <a:rPr lang="zh-CN" altLang="en-US" sz="2458" dirty="0"/>
              <a:t>原则（</a:t>
            </a:r>
            <a:r>
              <a:rPr lang="en-US" altLang="zh-CN" sz="2458" dirty="0"/>
              <a:t>no harm</a:t>
            </a:r>
            <a:r>
              <a:rPr lang="zh-CN" altLang="en-US" sz="2458" dirty="0"/>
              <a:t>）</a:t>
            </a:r>
            <a:r>
              <a:rPr lang="zh-CN" altLang="en-US" sz="2458" dirty="0">
                <a:solidFill>
                  <a:srgbClr val="0000FF"/>
                </a:solidFill>
              </a:rPr>
              <a:t>例</a:t>
            </a:r>
            <a:r>
              <a:rPr lang="zh-CN" altLang="en-US" sz="2458" dirty="0"/>
              <a:t>：</a:t>
            </a:r>
            <a:r>
              <a:rPr lang="en-US" altLang="zh-CN" sz="2458" dirty="0"/>
              <a:t>Google</a:t>
            </a:r>
            <a:r>
              <a:rPr lang="zh-CN" altLang="en-US" sz="2458" dirty="0"/>
              <a:t>公司的口号“</a:t>
            </a:r>
            <a:r>
              <a:rPr lang="en-US" altLang="zh-CN" sz="2458" dirty="0"/>
              <a:t>Don’t be evil</a:t>
            </a:r>
            <a:r>
              <a:rPr lang="zh-CN" altLang="en-US" sz="2458" dirty="0"/>
              <a:t>”</a:t>
            </a:r>
            <a:endParaRPr lang="en-US" altLang="zh-CN" sz="2458" dirty="0"/>
          </a:p>
          <a:p>
            <a:endParaRPr lang="zh-CN" altLang="en-US" sz="2458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6181" y="46289"/>
            <a:ext cx="10819642" cy="1142999"/>
          </a:xfrm>
        </p:spPr>
        <p:txBody>
          <a:bodyPr>
            <a:normAutofit/>
          </a:bodyPr>
          <a:lstStyle/>
          <a:p>
            <a:pPr algn="l"/>
            <a:r>
              <a:rPr lang="en-US" altLang="zh-CN" sz="4097" b="1" dirty="0">
                <a:solidFill>
                  <a:schemeClr val="bg1"/>
                </a:solidFill>
              </a:rPr>
              <a:t>1.2.2 </a:t>
            </a:r>
            <a:r>
              <a:rPr lang="zh-CN" altLang="en-US" sz="4097" b="1" dirty="0">
                <a:solidFill>
                  <a:schemeClr val="bg1"/>
                </a:solidFill>
              </a:rPr>
              <a:t>计算机伦理学的发展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78694"/>
            <a:fld id="{C5C1623C-0059-494E-B184-63915177A0C5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 defTabSz="1078694"/>
              <a:t>22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0757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6181" y="1511518"/>
            <a:ext cx="1081964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58" b="1" dirty="0"/>
              <a:t>2. </a:t>
            </a:r>
            <a:r>
              <a:rPr lang="zh-CN" altLang="en-US" sz="2458" b="1" dirty="0"/>
              <a:t>计算机伦理学教育发展现状</a:t>
            </a:r>
          </a:p>
          <a:p>
            <a:r>
              <a:rPr lang="en-US" altLang="zh-CN" sz="2458" b="1" dirty="0">
                <a:solidFill>
                  <a:srgbClr val="0000FF"/>
                </a:solidFill>
              </a:rPr>
              <a:t>1978</a:t>
            </a:r>
            <a:r>
              <a:rPr lang="zh-CN" altLang="en-US" sz="2458" dirty="0"/>
              <a:t>年，</a:t>
            </a:r>
            <a:r>
              <a:rPr lang="zh-CN" altLang="en-US" sz="2458" dirty="0">
                <a:solidFill>
                  <a:srgbClr val="FF0000"/>
                </a:solidFill>
              </a:rPr>
              <a:t>美国</a:t>
            </a:r>
            <a:r>
              <a:rPr lang="zh-CN" altLang="en-US" sz="2458" dirty="0"/>
              <a:t>，最早开始在大学开展计算机伦理教学</a:t>
            </a:r>
            <a:endParaRPr lang="en-US" altLang="zh-CN" sz="2458" dirty="0"/>
          </a:p>
          <a:p>
            <a:r>
              <a:rPr lang="en-US" altLang="zh-CN" sz="2458" b="1" dirty="0">
                <a:solidFill>
                  <a:srgbClr val="0000FF"/>
                </a:solidFill>
              </a:rPr>
              <a:t>20</a:t>
            </a:r>
            <a:r>
              <a:rPr lang="zh-CN" altLang="en-US" sz="2458" b="1" dirty="0">
                <a:solidFill>
                  <a:srgbClr val="0000FF"/>
                </a:solidFill>
              </a:rPr>
              <a:t>世纪</a:t>
            </a:r>
            <a:r>
              <a:rPr lang="en-US" altLang="zh-CN" sz="2458" b="1" dirty="0">
                <a:solidFill>
                  <a:srgbClr val="0000FF"/>
                </a:solidFill>
              </a:rPr>
              <a:t>90</a:t>
            </a:r>
            <a:r>
              <a:rPr lang="zh-CN" altLang="en-US" sz="2458" b="1" dirty="0">
                <a:solidFill>
                  <a:srgbClr val="0000FF"/>
                </a:solidFill>
              </a:rPr>
              <a:t>年代</a:t>
            </a:r>
            <a:r>
              <a:rPr lang="zh-CN" altLang="en-US" sz="2458" dirty="0"/>
              <a:t>，慢慢发展到</a:t>
            </a:r>
            <a:r>
              <a:rPr lang="zh-CN" altLang="en-US" sz="2458" dirty="0">
                <a:solidFill>
                  <a:srgbClr val="FF0000"/>
                </a:solidFill>
              </a:rPr>
              <a:t>欧洲、澳大利亚</a:t>
            </a:r>
            <a:r>
              <a:rPr lang="zh-CN" altLang="en-US" sz="2458" dirty="0"/>
              <a:t>等国家和地区</a:t>
            </a:r>
            <a:endParaRPr lang="en-US" altLang="zh-CN" sz="2458" dirty="0"/>
          </a:p>
          <a:p>
            <a:r>
              <a:rPr lang="zh-CN" altLang="en-US" sz="2458" dirty="0"/>
              <a:t>计算机伦理学是一门</a:t>
            </a:r>
            <a:r>
              <a:rPr lang="zh-CN" altLang="en-US" sz="2458" dirty="0">
                <a:solidFill>
                  <a:srgbClr val="FF0000"/>
                </a:solidFill>
              </a:rPr>
              <a:t>学位课程</a:t>
            </a:r>
            <a:r>
              <a:rPr lang="zh-CN" altLang="en-US" sz="2458" dirty="0"/>
              <a:t>，是获得学位的必要条件</a:t>
            </a:r>
            <a:endParaRPr lang="en-US" altLang="zh-CN" sz="2458" dirty="0"/>
          </a:p>
          <a:p>
            <a:endParaRPr lang="en-US" altLang="zh-CN" sz="2458" dirty="0"/>
          </a:p>
          <a:p>
            <a:r>
              <a:rPr lang="zh-CN" altLang="en-US" sz="2458" dirty="0"/>
              <a:t>我国，</a:t>
            </a:r>
            <a:r>
              <a:rPr lang="en-US" altLang="zh-CN" sz="2458" b="1" dirty="0">
                <a:solidFill>
                  <a:srgbClr val="0000FF"/>
                </a:solidFill>
              </a:rPr>
              <a:t>21</a:t>
            </a:r>
            <a:r>
              <a:rPr lang="zh-CN" altLang="en-US" sz="2458" b="1" dirty="0">
                <a:solidFill>
                  <a:srgbClr val="0000FF"/>
                </a:solidFill>
              </a:rPr>
              <a:t>世纪初</a:t>
            </a:r>
            <a:r>
              <a:rPr lang="zh-CN" altLang="en-US" sz="2458" dirty="0"/>
              <a:t>，教育部高等学校计算机科学与技术教学指导委员会编的</a:t>
            </a:r>
            <a:r>
              <a:rPr lang="en-US" altLang="zh-CN" sz="2458" dirty="0"/>
              <a:t>《</a:t>
            </a:r>
            <a:r>
              <a:rPr lang="zh-CN" altLang="en-US" sz="2458" dirty="0"/>
              <a:t>高等学校计算机科学与技术专业发展战略研究报告暨专业规范（试行）</a:t>
            </a:r>
            <a:r>
              <a:rPr lang="en-US" altLang="zh-CN" sz="2458" dirty="0"/>
              <a:t>》</a:t>
            </a:r>
            <a:r>
              <a:rPr lang="zh-CN" altLang="en-US" sz="2458" dirty="0"/>
              <a:t>，强调</a:t>
            </a:r>
            <a:r>
              <a:rPr lang="zh-CN" altLang="en-US" sz="2458" dirty="0">
                <a:solidFill>
                  <a:srgbClr val="FF0000"/>
                </a:solidFill>
              </a:rPr>
              <a:t>伦理教育</a:t>
            </a:r>
            <a:r>
              <a:rPr lang="zh-CN" altLang="en-US" sz="2458" dirty="0"/>
              <a:t>必不可少。</a:t>
            </a:r>
            <a:endParaRPr lang="en-US" altLang="zh-CN" sz="2458" dirty="0"/>
          </a:p>
          <a:p>
            <a:endParaRPr lang="en-US" altLang="zh-CN" sz="2458" dirty="0"/>
          </a:p>
          <a:p>
            <a:endParaRPr lang="en-US" altLang="zh-CN" sz="2458" dirty="0"/>
          </a:p>
          <a:p>
            <a:endParaRPr lang="zh-CN" altLang="en-US" sz="2458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6181" y="46289"/>
            <a:ext cx="10819642" cy="1142999"/>
          </a:xfrm>
        </p:spPr>
        <p:txBody>
          <a:bodyPr>
            <a:normAutofit/>
          </a:bodyPr>
          <a:lstStyle/>
          <a:p>
            <a:pPr algn="l"/>
            <a:r>
              <a:rPr lang="en-US" altLang="zh-CN" sz="4097" b="1" dirty="0">
                <a:solidFill>
                  <a:schemeClr val="bg1"/>
                </a:solidFill>
              </a:rPr>
              <a:t>1.2.2 </a:t>
            </a:r>
            <a:r>
              <a:rPr lang="zh-CN" altLang="en-US" sz="4097" b="1" dirty="0">
                <a:solidFill>
                  <a:schemeClr val="bg1"/>
                </a:solidFill>
              </a:rPr>
              <a:t>计算机伦理学的发展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78694"/>
            <a:fld id="{C5C1623C-0059-494E-B184-63915177A0C5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 defTabSz="1078694"/>
              <a:t>23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4616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6181" y="1511518"/>
            <a:ext cx="1081964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58" b="1" dirty="0"/>
              <a:t>2. </a:t>
            </a:r>
            <a:r>
              <a:rPr lang="zh-CN" altLang="en-US" sz="2458" b="1" dirty="0"/>
              <a:t>计算机伦理学教育发展现状</a:t>
            </a:r>
            <a:r>
              <a:rPr lang="en-US" altLang="zh-CN" sz="2458" b="1" dirty="0"/>
              <a:t>(cont.)</a:t>
            </a:r>
            <a:endParaRPr lang="zh-CN" altLang="en-US" sz="2458" b="1" dirty="0"/>
          </a:p>
          <a:p>
            <a:pPr lvl="1"/>
            <a:r>
              <a:rPr lang="en-US" altLang="zh-CN" sz="2048" dirty="0"/>
              <a:t>SP1. History of computing</a:t>
            </a:r>
          </a:p>
          <a:p>
            <a:pPr lvl="1"/>
            <a:r>
              <a:rPr lang="en-US" altLang="zh-CN" sz="2048" dirty="0"/>
              <a:t>SP2. Social context of computing</a:t>
            </a:r>
          </a:p>
          <a:p>
            <a:pPr lvl="1"/>
            <a:r>
              <a:rPr lang="en-US" altLang="zh-CN" sz="2048" dirty="0"/>
              <a:t>SP3. Methods and tools of analysis</a:t>
            </a:r>
          </a:p>
          <a:p>
            <a:pPr lvl="1"/>
            <a:r>
              <a:rPr lang="en-US" altLang="zh-CN" sz="2048" dirty="0"/>
              <a:t>SP4. Professional and ethical responsibilities</a:t>
            </a:r>
          </a:p>
          <a:p>
            <a:pPr lvl="1"/>
            <a:r>
              <a:rPr lang="en-US" altLang="zh-CN" sz="2048" dirty="0"/>
              <a:t>SP5. Risks and liabilities of computer-based systems</a:t>
            </a:r>
          </a:p>
          <a:p>
            <a:pPr lvl="1"/>
            <a:r>
              <a:rPr lang="en-US" altLang="zh-CN" sz="2048" dirty="0"/>
              <a:t>SP6. Intellectual property</a:t>
            </a:r>
          </a:p>
          <a:p>
            <a:pPr lvl="1"/>
            <a:r>
              <a:rPr lang="en-US" altLang="zh-CN" sz="2048" dirty="0"/>
              <a:t>SP7. Privacy and civil liberties</a:t>
            </a:r>
          </a:p>
          <a:p>
            <a:pPr lvl="1"/>
            <a:r>
              <a:rPr lang="en-US" altLang="zh-CN" sz="2048" dirty="0"/>
              <a:t>SP8. Computer crime</a:t>
            </a:r>
          </a:p>
          <a:p>
            <a:pPr lvl="1"/>
            <a:r>
              <a:rPr lang="en-US" altLang="zh-CN" sz="2048" dirty="0"/>
              <a:t>SP9. Economic issues in computing</a:t>
            </a:r>
          </a:p>
          <a:p>
            <a:pPr lvl="1"/>
            <a:r>
              <a:rPr lang="en-US" altLang="zh-CN" sz="2048" dirty="0"/>
              <a:t>SP10. Philosophical frameworks</a:t>
            </a:r>
          </a:p>
          <a:p>
            <a:endParaRPr lang="zh-CN" altLang="en-US" sz="2458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6181" y="46289"/>
            <a:ext cx="10819642" cy="1142999"/>
          </a:xfrm>
        </p:spPr>
        <p:txBody>
          <a:bodyPr>
            <a:normAutofit/>
          </a:bodyPr>
          <a:lstStyle/>
          <a:p>
            <a:pPr algn="l"/>
            <a:r>
              <a:rPr lang="en-US" altLang="zh-CN" sz="4097" b="1" dirty="0">
                <a:solidFill>
                  <a:schemeClr val="bg1"/>
                </a:solidFill>
              </a:rPr>
              <a:t>1.2.2 </a:t>
            </a:r>
            <a:r>
              <a:rPr lang="zh-CN" altLang="en-US" sz="4097" b="1" dirty="0">
                <a:solidFill>
                  <a:schemeClr val="bg1"/>
                </a:solidFill>
              </a:rPr>
              <a:t>计算机伦理学的发展</a:t>
            </a:r>
          </a:p>
        </p:txBody>
      </p:sp>
      <p:sp>
        <p:nvSpPr>
          <p:cNvPr id="7" name="矩形 6"/>
          <p:cNvSpPr/>
          <p:nvPr/>
        </p:nvSpPr>
        <p:spPr>
          <a:xfrm>
            <a:off x="5801003" y="1460963"/>
            <a:ext cx="5752446" cy="1006429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078694"/>
            <a:r>
              <a:rPr lang="en-US" altLang="zh-CN" sz="2048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Computing Curricula 2001 Computer Science -&gt; </a:t>
            </a:r>
          </a:p>
          <a:p>
            <a:pPr defTabSz="1078694"/>
            <a:r>
              <a:rPr lang="en-US" altLang="zh-CN" sz="2048" b="1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Social and professional issues</a:t>
            </a:r>
          </a:p>
          <a:p>
            <a:pPr defTabSz="1078694"/>
            <a:r>
              <a:rPr lang="en-US" altLang="zh-CN" sz="1844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hlinkClick r:id="rId2"/>
              </a:rPr>
              <a:t>https://www.acm.org/education/curric_vols/cc2001.pdf</a:t>
            </a:r>
            <a:endParaRPr lang="zh-CN" altLang="en-US" sz="1844" dirty="0">
              <a:solidFill>
                <a:prstClr val="black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78694"/>
            <a:fld id="{C5C1623C-0059-494E-B184-63915177A0C5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 defTabSz="1078694"/>
              <a:t>24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5345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6181" y="1511518"/>
            <a:ext cx="1081964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58" b="1" dirty="0"/>
              <a:t>2. </a:t>
            </a:r>
            <a:r>
              <a:rPr lang="zh-CN" altLang="en-US" sz="2458" b="1" dirty="0"/>
              <a:t>计算机伦理学教育发展现状</a:t>
            </a:r>
            <a:r>
              <a:rPr lang="en-US" altLang="zh-CN" sz="2458" b="1" dirty="0"/>
              <a:t>(cont.)</a:t>
            </a:r>
            <a:endParaRPr lang="zh-CN" altLang="en-US" sz="2458" b="1" dirty="0"/>
          </a:p>
          <a:p>
            <a:pPr lvl="1"/>
            <a:r>
              <a:rPr lang="en-US" altLang="zh-CN" sz="2048" dirty="0"/>
              <a:t>Social context</a:t>
            </a:r>
          </a:p>
          <a:p>
            <a:pPr lvl="1"/>
            <a:r>
              <a:rPr lang="en-US" altLang="zh-CN" sz="2048" dirty="0"/>
              <a:t>Analytical tools</a:t>
            </a:r>
          </a:p>
          <a:p>
            <a:pPr lvl="1"/>
            <a:r>
              <a:rPr lang="en-US" altLang="zh-CN" sz="2048" dirty="0"/>
              <a:t>Professional ethics</a:t>
            </a:r>
          </a:p>
          <a:p>
            <a:pPr lvl="1"/>
            <a:r>
              <a:rPr lang="en-US" altLang="zh-CN" sz="2048" dirty="0"/>
              <a:t>Intellectual property </a:t>
            </a:r>
          </a:p>
          <a:p>
            <a:pPr lvl="1"/>
            <a:r>
              <a:rPr lang="en-US" altLang="zh-CN" sz="2048" dirty="0"/>
              <a:t>Privacy and civil liberties</a:t>
            </a:r>
          </a:p>
          <a:p>
            <a:pPr lvl="1"/>
            <a:r>
              <a:rPr lang="en-US" altLang="zh-CN" sz="2048" dirty="0">
                <a:solidFill>
                  <a:srgbClr val="0000FF"/>
                </a:solidFill>
              </a:rPr>
              <a:t>Professional communication</a:t>
            </a:r>
          </a:p>
          <a:p>
            <a:pPr lvl="1"/>
            <a:r>
              <a:rPr lang="en-US" altLang="zh-CN" sz="2048" dirty="0">
                <a:solidFill>
                  <a:srgbClr val="0000FF"/>
                </a:solidFill>
              </a:rPr>
              <a:t>Sustainability</a:t>
            </a:r>
          </a:p>
          <a:p>
            <a:pPr lvl="1"/>
            <a:r>
              <a:rPr lang="en-US" altLang="zh-CN" sz="2048" dirty="0"/>
              <a:t>History </a:t>
            </a:r>
          </a:p>
          <a:p>
            <a:pPr lvl="1"/>
            <a:r>
              <a:rPr lang="en-US" altLang="zh-CN" sz="2048" dirty="0"/>
              <a:t>Economies of computing</a:t>
            </a:r>
          </a:p>
          <a:p>
            <a:pPr lvl="1"/>
            <a:r>
              <a:rPr lang="en-US" altLang="zh-CN" sz="2048" dirty="0">
                <a:solidFill>
                  <a:srgbClr val="0000FF"/>
                </a:solidFill>
              </a:rPr>
              <a:t>Security policies, laws </a:t>
            </a:r>
            <a:r>
              <a:rPr lang="en-US" altLang="zh-CN" sz="2048" dirty="0"/>
              <a:t>and computer crimes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6181" y="46289"/>
            <a:ext cx="10819642" cy="1142999"/>
          </a:xfrm>
        </p:spPr>
        <p:txBody>
          <a:bodyPr>
            <a:normAutofit/>
          </a:bodyPr>
          <a:lstStyle/>
          <a:p>
            <a:pPr algn="l"/>
            <a:r>
              <a:rPr lang="en-US" altLang="zh-CN" sz="4097" b="1" dirty="0">
                <a:solidFill>
                  <a:schemeClr val="bg1"/>
                </a:solidFill>
              </a:rPr>
              <a:t>1.2.2 </a:t>
            </a:r>
            <a:r>
              <a:rPr lang="zh-CN" altLang="en-US" sz="4097" b="1" dirty="0">
                <a:solidFill>
                  <a:schemeClr val="bg1"/>
                </a:solidFill>
              </a:rPr>
              <a:t>计算机伦理学的发展</a:t>
            </a:r>
          </a:p>
        </p:txBody>
      </p:sp>
      <p:sp>
        <p:nvSpPr>
          <p:cNvPr id="5" name="矩形 4"/>
          <p:cNvSpPr/>
          <p:nvPr/>
        </p:nvSpPr>
        <p:spPr>
          <a:xfrm>
            <a:off x="5801003" y="1460964"/>
            <a:ext cx="5899944" cy="1006429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defTabSz="1078694"/>
            <a:r>
              <a:rPr lang="en-US" altLang="zh-CN" sz="2048" b="1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Computer Science Curricula 2013 -&gt;</a:t>
            </a:r>
          </a:p>
          <a:p>
            <a:pPr defTabSz="1078694"/>
            <a:r>
              <a:rPr lang="en-US" altLang="zh-CN" sz="2048" b="1" dirty="0">
                <a:solidFill>
                  <a:srgbClr val="FF0000"/>
                </a:solidFill>
                <a:latin typeface="Calibri"/>
                <a:ea typeface="宋体" panose="02010600030101010101" pitchFamily="2" charset="-122"/>
              </a:rPr>
              <a:t>Social issues and professional practice</a:t>
            </a:r>
          </a:p>
          <a:p>
            <a:pPr defTabSz="1078694"/>
            <a:r>
              <a:rPr lang="en-US" altLang="zh-CN" sz="1844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hlinkClick r:id="rId2"/>
              </a:rPr>
              <a:t>https://www.acm.org/education/CS2013-final-report.pdf</a:t>
            </a:r>
            <a:r>
              <a:rPr lang="en-US" altLang="zh-CN" sz="1844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78694"/>
            <a:fld id="{C5C1623C-0059-494E-B184-63915177A0C5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 defTabSz="1078694"/>
              <a:t>25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4387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6182" y="1511518"/>
            <a:ext cx="732730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58" b="1" dirty="0"/>
              <a:t>2. </a:t>
            </a:r>
            <a:r>
              <a:rPr lang="zh-CN" altLang="en-US" sz="2458" b="1" dirty="0"/>
              <a:t>计算机伦理学教育发展现状</a:t>
            </a:r>
            <a:r>
              <a:rPr lang="en-US" altLang="zh-CN" sz="2458" b="1" dirty="0"/>
              <a:t>(cont.)</a:t>
            </a:r>
            <a:endParaRPr lang="zh-CN" altLang="en-US" sz="2458" b="1" dirty="0"/>
          </a:p>
          <a:p>
            <a:r>
              <a:rPr lang="en-US" altLang="zh-CN" sz="2151" b="1" dirty="0"/>
              <a:t>Tom Forester</a:t>
            </a:r>
            <a:r>
              <a:rPr lang="en-US" altLang="zh-CN" sz="2151" dirty="0"/>
              <a:t> and Perry Morrison. </a:t>
            </a:r>
            <a:r>
              <a:rPr lang="en-US" altLang="zh-CN" sz="2151" i="1" dirty="0"/>
              <a:t>Computer Ethics: Cautionary Tales and Ethical Dilemmas in Computing</a:t>
            </a:r>
            <a:r>
              <a:rPr lang="en-US" altLang="zh-CN" sz="2151" dirty="0"/>
              <a:t> (Second Edition). MIT Press, December 1993. ISBN: 9780262560733.</a:t>
            </a:r>
          </a:p>
          <a:p>
            <a:r>
              <a:rPr lang="en-US" altLang="zh-CN" sz="2151" b="1" dirty="0"/>
              <a:t>Deborah G. Johnson</a:t>
            </a:r>
            <a:r>
              <a:rPr lang="en-US" altLang="zh-CN" sz="2151" dirty="0"/>
              <a:t>. </a:t>
            </a:r>
            <a:r>
              <a:rPr lang="en-US" altLang="zh-CN" sz="2151" b="1" i="1" dirty="0">
                <a:solidFill>
                  <a:srgbClr val="0000FF"/>
                </a:solidFill>
              </a:rPr>
              <a:t>Computer Ethics </a:t>
            </a:r>
            <a:r>
              <a:rPr lang="en-US" altLang="zh-CN" sz="2151" dirty="0"/>
              <a:t>(Fourth Edition). Pearson, January 2009. ISBN-10: 0131112414, ISBN-13: 978-0131112414. </a:t>
            </a:r>
            <a:r>
              <a:rPr lang="zh-CN" altLang="en-US" sz="2151" dirty="0"/>
              <a:t>注</a:t>
            </a:r>
            <a:r>
              <a:rPr lang="en-US" altLang="zh-CN" sz="2151" dirty="0"/>
              <a:t>: </a:t>
            </a:r>
            <a:r>
              <a:rPr lang="zh-CN" altLang="en-US" sz="2151" dirty="0"/>
              <a:t>第一版</a:t>
            </a:r>
            <a:r>
              <a:rPr lang="en-US" altLang="zh-CN" sz="2151" b="1" dirty="0">
                <a:solidFill>
                  <a:srgbClr val="FF0000"/>
                </a:solidFill>
              </a:rPr>
              <a:t>1985</a:t>
            </a:r>
            <a:r>
              <a:rPr lang="zh-CN" altLang="en-US" sz="2151" dirty="0"/>
              <a:t>出版</a:t>
            </a:r>
            <a:r>
              <a:rPr lang="en-US" altLang="zh-CN" sz="2151" dirty="0"/>
              <a:t>.</a:t>
            </a:r>
          </a:p>
          <a:p>
            <a:r>
              <a:rPr lang="zh-CN" altLang="en-US" sz="2151" dirty="0"/>
              <a:t>姜媛媛</a:t>
            </a:r>
            <a:r>
              <a:rPr lang="en-US" altLang="zh-CN" sz="2151" dirty="0"/>
              <a:t>,</a:t>
            </a:r>
            <a:r>
              <a:rPr lang="zh-CN" altLang="en-US" sz="2151" dirty="0"/>
              <a:t>李德武</a:t>
            </a:r>
            <a:r>
              <a:rPr lang="en-US" altLang="zh-CN" sz="2151" dirty="0"/>
              <a:t>. </a:t>
            </a:r>
            <a:r>
              <a:rPr lang="zh-CN" altLang="en-US" sz="2151" dirty="0"/>
              <a:t>计算机社会与职业问题</a:t>
            </a:r>
            <a:r>
              <a:rPr lang="en-US" altLang="zh-CN" sz="2151" dirty="0"/>
              <a:t>. </a:t>
            </a:r>
            <a:r>
              <a:rPr lang="zh-CN" altLang="en-US" sz="2151" dirty="0"/>
              <a:t>冶金工业出版社</a:t>
            </a:r>
            <a:r>
              <a:rPr lang="en-US" altLang="zh-CN" sz="2151" dirty="0"/>
              <a:t>, 2006.11. ISBN:750244126.</a:t>
            </a:r>
            <a:endParaRPr lang="zh-CN" altLang="en-US" sz="2151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6181" y="46289"/>
            <a:ext cx="10819642" cy="1142999"/>
          </a:xfrm>
        </p:spPr>
        <p:txBody>
          <a:bodyPr>
            <a:normAutofit/>
          </a:bodyPr>
          <a:lstStyle/>
          <a:p>
            <a:pPr algn="l"/>
            <a:r>
              <a:rPr lang="en-US" altLang="zh-CN" sz="4097" b="1" dirty="0">
                <a:solidFill>
                  <a:schemeClr val="bg1"/>
                </a:solidFill>
              </a:rPr>
              <a:t>1.2.2 </a:t>
            </a:r>
            <a:r>
              <a:rPr lang="zh-CN" altLang="en-US" sz="4097" b="1" dirty="0">
                <a:solidFill>
                  <a:schemeClr val="bg1"/>
                </a:solidFill>
              </a:rPr>
              <a:t>计算机伦理学的发展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78694"/>
            <a:fld id="{C5C1623C-0059-494E-B184-63915177A0C5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 defTabSz="1078694"/>
              <a:t>26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76335" y="2107739"/>
            <a:ext cx="1551228" cy="232917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53619" y="2101514"/>
            <a:ext cx="1562646" cy="234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13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6181" y="46289"/>
            <a:ext cx="10819642" cy="1142999"/>
          </a:xfrm>
        </p:spPr>
        <p:txBody>
          <a:bodyPr>
            <a:normAutofit/>
          </a:bodyPr>
          <a:lstStyle/>
          <a:p>
            <a:pPr algn="l"/>
            <a:r>
              <a:rPr lang="zh-CN" altLang="en-US" sz="4097" b="1" dirty="0">
                <a:solidFill>
                  <a:schemeClr val="bg1"/>
                </a:solidFill>
              </a:rPr>
              <a:t>小节</a:t>
            </a: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86181" y="1511518"/>
            <a:ext cx="10819642" cy="1649971"/>
          </a:xfrm>
        </p:spPr>
        <p:txBody>
          <a:bodyPr>
            <a:normAutofit/>
          </a:bodyPr>
          <a:lstStyle/>
          <a:p>
            <a:r>
              <a:rPr lang="zh-CN" altLang="en-US" sz="2458" dirty="0"/>
              <a:t>哲学 </a:t>
            </a:r>
            <a:r>
              <a:rPr lang="en-US" altLang="zh-CN" sz="2458" dirty="0"/>
              <a:t>-&gt; </a:t>
            </a:r>
            <a:r>
              <a:rPr lang="zh-CN" altLang="en-US" sz="2458" dirty="0"/>
              <a:t>伦理学 </a:t>
            </a:r>
            <a:r>
              <a:rPr lang="en-US" altLang="zh-CN" sz="2458" dirty="0"/>
              <a:t>-&gt; </a:t>
            </a:r>
            <a:r>
              <a:rPr lang="zh-CN" altLang="en-US" sz="2458" dirty="0"/>
              <a:t>应用伦理学 </a:t>
            </a:r>
            <a:r>
              <a:rPr lang="en-US" altLang="zh-CN" sz="2458" dirty="0"/>
              <a:t>-&gt; </a:t>
            </a:r>
            <a:r>
              <a:rPr lang="zh-CN" altLang="en-US" sz="2458" dirty="0"/>
              <a:t>计算机伦理学</a:t>
            </a:r>
            <a:endParaRPr lang="en-US" altLang="zh-CN" sz="2458" dirty="0"/>
          </a:p>
          <a:p>
            <a:r>
              <a:rPr lang="zh-CN" altLang="en-US" sz="2458" dirty="0"/>
              <a:t>国内外学者</a:t>
            </a:r>
            <a:endParaRPr lang="en-US" altLang="zh-CN" sz="2458" dirty="0"/>
          </a:p>
          <a:p>
            <a:r>
              <a:rPr lang="en-US" altLang="zh-CN" sz="2458" dirty="0">
                <a:highlight>
                  <a:srgbClr val="FFFF00"/>
                </a:highlight>
              </a:rPr>
              <a:t>IEEE-CS</a:t>
            </a:r>
            <a:r>
              <a:rPr lang="zh-CN" altLang="en-US" sz="2458" dirty="0">
                <a:highlight>
                  <a:srgbClr val="FFFF00"/>
                </a:highlight>
              </a:rPr>
              <a:t>与</a:t>
            </a:r>
            <a:r>
              <a:rPr lang="en-US" altLang="zh-CN" sz="2458" dirty="0">
                <a:highlight>
                  <a:srgbClr val="FFFF00"/>
                </a:highlight>
              </a:rPr>
              <a:t>ACM</a:t>
            </a:r>
            <a:r>
              <a:rPr lang="zh-CN" altLang="en-US" sz="2458" dirty="0">
                <a:highlight>
                  <a:srgbClr val="FFFF00"/>
                </a:highlight>
              </a:rPr>
              <a:t>界定的计算机伦理学课程的教学大纲</a:t>
            </a:r>
            <a:endParaRPr lang="en-US" altLang="zh-CN" sz="2458" dirty="0">
              <a:highlight>
                <a:srgbClr val="FFFF00"/>
              </a:highlight>
            </a:endParaRPr>
          </a:p>
          <a:p>
            <a:endParaRPr lang="zh-CN" altLang="en-US" sz="2458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623C-0059-494E-B184-63915177A0C5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DCF9F5-C1E3-6F4E-721E-C3E522A7F779}"/>
              </a:ext>
            </a:extLst>
          </p:cNvPr>
          <p:cNvSpPr txBox="1"/>
          <p:nvPr/>
        </p:nvSpPr>
        <p:spPr>
          <a:xfrm>
            <a:off x="1848097" y="3161489"/>
            <a:ext cx="8725870" cy="258532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思考与讨论：</a:t>
            </a:r>
            <a:endParaRPr kumimoji="1" lang="en-US" altLang="zh-CN" dirty="0"/>
          </a:p>
          <a:p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Helvetica Neue" panose="02000503000000020004" pitchFamily="2" charset="0"/>
              </a:rPr>
              <a:t>谈谈计算（机）</a:t>
            </a:r>
            <a:r>
              <a:rPr lang="zh-CN" alt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技术对人们生活的影响。人们应该怎样把握计算技术的发展方向，使其为人们的健康生活服务</a:t>
            </a:r>
            <a:r>
              <a:rPr lang="en-US" altLang="zh-CN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东西方伦理文化有何差异</a:t>
            </a:r>
            <a:r>
              <a:rPr lang="en-US" altLang="zh-CN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?</a:t>
            </a:r>
            <a:r>
              <a:rPr lang="zh-CN" alt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请举例说明。</a:t>
            </a:r>
            <a:endParaRPr lang="en-US" altLang="zh-CN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新计算技术带来什么社会问题？计算机用户应该承担什么样的社会责任</a:t>
            </a:r>
            <a:r>
              <a:rPr lang="en-US" altLang="zh-CN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?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4018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6181" y="46289"/>
            <a:ext cx="10819642" cy="1142999"/>
          </a:xfrm>
        </p:spPr>
        <p:txBody>
          <a:bodyPr>
            <a:normAutofit/>
          </a:bodyPr>
          <a:lstStyle/>
          <a:p>
            <a:pPr algn="l"/>
            <a:r>
              <a:rPr lang="en-US" altLang="zh-CN" sz="4097" b="1" dirty="0">
                <a:solidFill>
                  <a:schemeClr val="bg1"/>
                </a:solidFill>
              </a:rPr>
              <a:t>References</a:t>
            </a:r>
            <a:endParaRPr lang="zh-CN" altLang="en-US" sz="4097" b="1" dirty="0">
              <a:solidFill>
                <a:schemeClr val="bg1"/>
              </a:solidFill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86181" y="1511518"/>
            <a:ext cx="10819642" cy="4525963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zh-CN" altLang="en-US" sz="2458" dirty="0"/>
              <a:t>阅读计算机伦理学在</a:t>
            </a:r>
            <a:r>
              <a:rPr lang="en-US" altLang="zh-CN" sz="2458" dirty="0"/>
              <a:t>Wikipedia</a:t>
            </a:r>
            <a:r>
              <a:rPr lang="zh-CN" altLang="en-US" sz="2458" dirty="0"/>
              <a:t>中的介绍。</a:t>
            </a:r>
            <a:r>
              <a:rPr lang="en-US" altLang="zh-CN" sz="1844" dirty="0">
                <a:hlinkClick r:id="rId2"/>
              </a:rPr>
              <a:t>https://en.wikipedia.org/wiki/Computer_ethics</a:t>
            </a:r>
            <a:r>
              <a:rPr lang="en-US" altLang="zh-CN" sz="1844" dirty="0"/>
              <a:t> </a:t>
            </a:r>
          </a:p>
          <a:p>
            <a:endParaRPr lang="en-US" altLang="zh-CN" sz="2458" dirty="0"/>
          </a:p>
          <a:p>
            <a:r>
              <a:rPr lang="zh-CN" altLang="en-US" sz="2458" dirty="0"/>
              <a:t>阅读</a:t>
            </a:r>
            <a:r>
              <a:rPr lang="en-US" altLang="zh-CN" sz="2458" dirty="0"/>
              <a:t>Computer Science Curricula 2013 </a:t>
            </a:r>
            <a:r>
              <a:rPr lang="zh-CN" altLang="en-US" sz="2458" dirty="0"/>
              <a:t>中的</a:t>
            </a:r>
            <a:r>
              <a:rPr lang="en-US" altLang="zh-CN" sz="2458" dirty="0"/>
              <a:t>”Social issues and professional practice”</a:t>
            </a:r>
            <a:r>
              <a:rPr lang="zh-CN" altLang="en-US" sz="2458" dirty="0"/>
              <a:t>部分内容，共</a:t>
            </a:r>
            <a:r>
              <a:rPr lang="en-US" altLang="zh-CN" sz="2458" dirty="0"/>
              <a:t>12</a:t>
            </a:r>
            <a:r>
              <a:rPr lang="zh-CN" altLang="en-US" sz="2458" dirty="0"/>
              <a:t>页。</a:t>
            </a:r>
            <a:r>
              <a:rPr lang="en-US" altLang="zh-CN" sz="1844" dirty="0">
                <a:hlinkClick r:id="rId3"/>
              </a:rPr>
              <a:t>https://www.acm.org/education/CS2013-final-report.pdf</a:t>
            </a:r>
            <a:endParaRPr lang="en-US" altLang="zh-CN" sz="2458" dirty="0"/>
          </a:p>
          <a:p>
            <a:endParaRPr lang="en-US" altLang="zh-CN" sz="2458" dirty="0"/>
          </a:p>
          <a:p>
            <a:r>
              <a:rPr lang="zh-CN" altLang="en-US" sz="2458" dirty="0"/>
              <a:t>阅读</a:t>
            </a:r>
            <a:r>
              <a:rPr lang="en-US" altLang="zh-CN" sz="2458" dirty="0"/>
              <a:t>2018 ACM Code of Ethics and Professional Conduct: Draft 1</a:t>
            </a:r>
            <a:r>
              <a:rPr lang="zh-CN" altLang="en-US" sz="2458" dirty="0"/>
              <a:t>。</a:t>
            </a:r>
            <a:r>
              <a:rPr lang="en-US" altLang="zh-CN" sz="1844" dirty="0">
                <a:hlinkClick r:id="rId4"/>
              </a:rPr>
              <a:t>http://ethics.acm.org/2018-code-draft-1/</a:t>
            </a:r>
            <a:r>
              <a:rPr lang="en-US" altLang="zh-CN" sz="1844" dirty="0"/>
              <a:t>  </a:t>
            </a:r>
            <a:endParaRPr lang="en-US" altLang="zh-CN" sz="2458" dirty="0"/>
          </a:p>
          <a:p>
            <a:endParaRPr lang="en-US" altLang="zh-CN" sz="2458" dirty="0"/>
          </a:p>
          <a:p>
            <a:r>
              <a:rPr lang="zh-CN" altLang="en-US" sz="2458" dirty="0"/>
              <a:t>阅读</a:t>
            </a:r>
            <a:r>
              <a:rPr lang="en-US" altLang="zh-CN" sz="2458" dirty="0">
                <a:solidFill>
                  <a:srgbClr val="FF0000"/>
                </a:solidFill>
              </a:rPr>
              <a:t>A very short history of computer ethics </a:t>
            </a:r>
            <a:r>
              <a:rPr lang="en-US" altLang="zh-CN" sz="1844" dirty="0">
                <a:hlinkClick r:id="rId5"/>
              </a:rPr>
              <a:t>http://www.cs.utexas.edu/~ear/cs349/Bynum_Short_History.html</a:t>
            </a:r>
            <a:r>
              <a:rPr lang="en-US" altLang="zh-CN" sz="2458" dirty="0"/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623C-0059-494E-B184-63915177A0C5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748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6181" y="46289"/>
            <a:ext cx="10819642" cy="1142999"/>
          </a:xfrm>
        </p:spPr>
        <p:txBody>
          <a:bodyPr>
            <a:normAutofit/>
          </a:bodyPr>
          <a:lstStyle/>
          <a:p>
            <a:pPr algn="l"/>
            <a:r>
              <a:rPr lang="en-US" altLang="zh-CN" sz="4097" b="1" dirty="0">
                <a:solidFill>
                  <a:schemeClr val="bg1"/>
                </a:solidFill>
              </a:rPr>
              <a:t>References</a:t>
            </a:r>
            <a:endParaRPr lang="zh-CN" altLang="en-US" sz="4097" b="1" dirty="0">
              <a:solidFill>
                <a:schemeClr val="bg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623C-0059-494E-B184-63915177A0C5}" type="slidenum">
              <a:rPr lang="zh-CN" altLang="en-US" smtClean="0"/>
              <a:pPr/>
              <a:t>29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EC9E8FD-B650-39D9-F91F-97D5FCB60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17" y="1233383"/>
            <a:ext cx="10710153" cy="439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8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6181" y="1304818"/>
            <a:ext cx="10819642" cy="47326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zh-CN" sz="2458" b="1" dirty="0"/>
          </a:p>
          <a:p>
            <a:r>
              <a:rPr lang="zh-CN" altLang="en-US" sz="2458" dirty="0"/>
              <a:t>伦理的</a:t>
            </a:r>
            <a:r>
              <a:rPr lang="zh-CN" altLang="en-US" sz="2458" b="1" dirty="0">
                <a:solidFill>
                  <a:srgbClr val="FF0000"/>
                </a:solidFill>
              </a:rPr>
              <a:t>基本概念</a:t>
            </a:r>
            <a:r>
              <a:rPr lang="zh-CN" altLang="en-US" sz="2458" dirty="0"/>
              <a:t>是研究</a:t>
            </a:r>
            <a:r>
              <a:rPr lang="zh-CN" altLang="en-US" sz="2458" b="1" dirty="0">
                <a:solidFill>
                  <a:srgbClr val="0000FF"/>
                </a:solidFill>
              </a:rPr>
              <a:t>关系（</a:t>
            </a:r>
            <a:r>
              <a:rPr lang="en-US" altLang="zh-CN" sz="2458" b="1" dirty="0">
                <a:solidFill>
                  <a:srgbClr val="0000FF"/>
                </a:solidFill>
              </a:rPr>
              <a:t>relations</a:t>
            </a:r>
            <a:r>
              <a:rPr lang="zh-CN" altLang="en-US" sz="2458" b="1" dirty="0">
                <a:solidFill>
                  <a:srgbClr val="0000FF"/>
                </a:solidFill>
              </a:rPr>
              <a:t>）</a:t>
            </a:r>
            <a:r>
              <a:rPr lang="zh-CN" altLang="en-US" sz="2458" dirty="0"/>
              <a:t>和</a:t>
            </a:r>
            <a:r>
              <a:rPr lang="zh-CN" altLang="en-US" sz="2458" b="1" dirty="0">
                <a:solidFill>
                  <a:srgbClr val="0000FF"/>
                </a:solidFill>
              </a:rPr>
              <a:t>秩序（</a:t>
            </a:r>
            <a:r>
              <a:rPr lang="en-US" altLang="zh-CN" sz="2458" b="1" dirty="0">
                <a:solidFill>
                  <a:srgbClr val="0000FF"/>
                </a:solidFill>
              </a:rPr>
              <a:t>orderliness</a:t>
            </a:r>
            <a:r>
              <a:rPr lang="zh-CN" altLang="en-US" sz="2458" b="1" dirty="0">
                <a:solidFill>
                  <a:srgbClr val="0000FF"/>
                </a:solidFill>
              </a:rPr>
              <a:t>）</a:t>
            </a:r>
            <a:r>
              <a:rPr lang="en-US" altLang="zh-CN" sz="2458" b="1" dirty="0">
                <a:solidFill>
                  <a:srgbClr val="0000FF"/>
                </a:solidFill>
              </a:rPr>
              <a:t>,</a:t>
            </a:r>
            <a:r>
              <a:rPr lang="zh-CN" altLang="en-US" sz="2500" dirty="0"/>
              <a:t>也称为道德哲学（</a:t>
            </a:r>
            <a:r>
              <a:rPr lang="en-US" altLang="zh-CN" sz="2500" dirty="0"/>
              <a:t>moral philosophy</a:t>
            </a:r>
            <a:r>
              <a:rPr lang="zh-CN" altLang="en-US" sz="2500" dirty="0"/>
              <a:t>）</a:t>
            </a:r>
            <a:endParaRPr lang="en-US" altLang="zh-CN" sz="2500" dirty="0"/>
          </a:p>
          <a:p>
            <a:pPr lvl="1"/>
            <a:r>
              <a:rPr lang="zh-CN" altLang="en-US" sz="2048" dirty="0"/>
              <a:t>人与人的</a:t>
            </a:r>
            <a:r>
              <a:rPr lang="zh-CN" altLang="en-US" sz="2048" b="1" dirty="0">
                <a:solidFill>
                  <a:srgbClr val="0000FF"/>
                </a:solidFill>
              </a:rPr>
              <a:t>关系</a:t>
            </a:r>
            <a:endParaRPr lang="en-US" altLang="zh-CN" sz="2048" dirty="0"/>
          </a:p>
          <a:p>
            <a:pPr lvl="1"/>
            <a:r>
              <a:rPr lang="zh-CN" altLang="en-US" sz="2048" dirty="0"/>
              <a:t>人与社会的</a:t>
            </a:r>
            <a:r>
              <a:rPr lang="zh-CN" altLang="en-US" sz="2048" b="1" dirty="0">
                <a:solidFill>
                  <a:srgbClr val="0000FF"/>
                </a:solidFill>
              </a:rPr>
              <a:t>关系</a:t>
            </a:r>
            <a:endParaRPr lang="en-US" altLang="zh-CN" sz="2048" dirty="0"/>
          </a:p>
          <a:p>
            <a:pPr lvl="1"/>
            <a:r>
              <a:rPr lang="zh-CN" altLang="en-US" sz="2048" dirty="0"/>
              <a:t>人与自然之间的</a:t>
            </a:r>
            <a:r>
              <a:rPr lang="zh-CN" altLang="en-US" sz="2048" b="1" dirty="0">
                <a:solidFill>
                  <a:srgbClr val="0000FF"/>
                </a:solidFill>
              </a:rPr>
              <a:t>关系</a:t>
            </a:r>
            <a:endParaRPr lang="en-US" altLang="zh-CN" sz="2048" dirty="0"/>
          </a:p>
          <a:p>
            <a:pPr lvl="1"/>
            <a:r>
              <a:rPr lang="zh-CN" altLang="en-US" sz="2048" dirty="0"/>
              <a:t>社会生活应该是什么样的</a:t>
            </a:r>
            <a:r>
              <a:rPr lang="zh-CN" altLang="en-US" sz="2048" b="1" dirty="0">
                <a:solidFill>
                  <a:srgbClr val="0000FF"/>
                </a:solidFill>
              </a:rPr>
              <a:t>秩序</a:t>
            </a:r>
            <a:endParaRPr lang="en-US" altLang="zh-CN" sz="2048" dirty="0"/>
          </a:p>
          <a:p>
            <a:endParaRPr lang="en-US" altLang="zh-CN" sz="2458" dirty="0"/>
          </a:p>
          <a:p>
            <a:r>
              <a:rPr lang="zh-CN" altLang="en-US" sz="2458" dirty="0"/>
              <a:t>伦理学是研究</a:t>
            </a:r>
            <a:r>
              <a:rPr lang="zh-CN" altLang="en-US" sz="2458" dirty="0">
                <a:solidFill>
                  <a:srgbClr val="FF0000"/>
                </a:solidFill>
              </a:rPr>
              <a:t>道德（</a:t>
            </a:r>
            <a:r>
              <a:rPr lang="en-US" altLang="zh-CN" sz="2458" dirty="0">
                <a:solidFill>
                  <a:srgbClr val="FF0000"/>
                </a:solidFill>
              </a:rPr>
              <a:t>morality</a:t>
            </a:r>
            <a:r>
              <a:rPr lang="zh-CN" altLang="en-US" sz="2458" dirty="0">
                <a:solidFill>
                  <a:srgbClr val="FF0000"/>
                </a:solidFill>
              </a:rPr>
              <a:t>）</a:t>
            </a:r>
            <a:r>
              <a:rPr lang="zh-CN" altLang="en-US" sz="2458" dirty="0"/>
              <a:t>的学科</a:t>
            </a:r>
            <a:endParaRPr lang="en-US" altLang="zh-CN" sz="2458" dirty="0"/>
          </a:p>
          <a:p>
            <a:endParaRPr lang="en-US" altLang="zh-CN" sz="2458" dirty="0"/>
          </a:p>
          <a:p>
            <a:r>
              <a:rPr lang="zh-CN" altLang="en-US" sz="2458" dirty="0"/>
              <a:t>不同学派对伦理学的</a:t>
            </a:r>
            <a:r>
              <a:rPr lang="zh-CN" altLang="en-US" sz="2458" b="1" dirty="0">
                <a:solidFill>
                  <a:srgbClr val="FF0000"/>
                </a:solidFill>
              </a:rPr>
              <a:t>研究对象</a:t>
            </a:r>
            <a:r>
              <a:rPr lang="zh-CN" altLang="en-US" sz="2458" dirty="0"/>
              <a:t>有很大差异</a:t>
            </a:r>
            <a:endParaRPr lang="en-US" altLang="zh-CN" sz="2458" dirty="0"/>
          </a:p>
          <a:p>
            <a:pPr lvl="1"/>
            <a:r>
              <a:rPr lang="zh-CN" altLang="en-US" sz="2048" dirty="0">
                <a:solidFill>
                  <a:srgbClr val="0000FF"/>
                </a:solidFill>
              </a:rPr>
              <a:t>“善”</a:t>
            </a:r>
            <a:endParaRPr lang="en-US" altLang="zh-CN" sz="2048" dirty="0"/>
          </a:p>
          <a:p>
            <a:pPr lvl="1"/>
            <a:r>
              <a:rPr lang="zh-CN" altLang="en-US" sz="2048" dirty="0"/>
              <a:t>人类的</a:t>
            </a:r>
            <a:r>
              <a:rPr lang="zh-CN" altLang="en-US" sz="2048" dirty="0">
                <a:solidFill>
                  <a:srgbClr val="0000FF"/>
                </a:solidFill>
              </a:rPr>
              <a:t>道德行为</a:t>
            </a:r>
            <a:endParaRPr lang="en-US" altLang="zh-CN" sz="2048" dirty="0"/>
          </a:p>
          <a:p>
            <a:pPr lvl="1"/>
            <a:r>
              <a:rPr lang="zh-CN" altLang="en-US" sz="2048" dirty="0"/>
              <a:t>人类的</a:t>
            </a:r>
            <a:r>
              <a:rPr lang="zh-CN" altLang="en-US" sz="2048" dirty="0">
                <a:solidFill>
                  <a:srgbClr val="0000FF"/>
                </a:solidFill>
              </a:rPr>
              <a:t>幸福</a:t>
            </a:r>
            <a:endParaRPr lang="en-US" altLang="zh-CN" sz="2048" dirty="0"/>
          </a:p>
          <a:p>
            <a:pPr lvl="1"/>
            <a:r>
              <a:rPr lang="zh-CN" altLang="en-US" sz="2048" dirty="0"/>
              <a:t>道德</a:t>
            </a:r>
            <a:r>
              <a:rPr lang="zh-CN" altLang="en-US" sz="2048" dirty="0">
                <a:solidFill>
                  <a:srgbClr val="0000FF"/>
                </a:solidFill>
              </a:rPr>
              <a:t>原则和规范</a:t>
            </a:r>
            <a:endParaRPr lang="en-US" altLang="zh-CN" sz="2048" dirty="0"/>
          </a:p>
          <a:p>
            <a:endParaRPr lang="zh-CN" altLang="en-US" sz="2458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6181" y="46289"/>
            <a:ext cx="10819642" cy="1142999"/>
          </a:xfrm>
        </p:spPr>
        <p:txBody>
          <a:bodyPr>
            <a:normAutofit/>
          </a:bodyPr>
          <a:lstStyle/>
          <a:p>
            <a:pPr algn="l"/>
            <a:r>
              <a:rPr lang="en-US" altLang="zh-CN" sz="4097" b="1" dirty="0">
                <a:solidFill>
                  <a:schemeClr val="bg1"/>
                </a:solidFill>
              </a:rPr>
              <a:t>1.1.1</a:t>
            </a:r>
            <a:r>
              <a:rPr lang="zh-CN" altLang="en-US" sz="4400" b="1" dirty="0">
                <a:solidFill>
                  <a:schemeClr val="bg1"/>
                </a:solidFill>
              </a:rPr>
              <a:t>哲学中的伦理概念</a:t>
            </a:r>
            <a:endParaRPr lang="zh-CN" altLang="en-US" sz="4097" b="1" dirty="0">
              <a:solidFill>
                <a:schemeClr val="bg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78694"/>
            <a:fld id="{C5C1623C-0059-494E-B184-63915177A0C5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 defTabSz="1078694"/>
              <a:t>3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0585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4B94B-CB47-6E4F-9132-7E819201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5400" b="1" dirty="0">
                <a:solidFill>
                  <a:schemeClr val="bg1"/>
                </a:solidFill>
              </a:rPr>
              <a:t>1.1.1</a:t>
            </a:r>
            <a:r>
              <a:rPr lang="zh-CN" altLang="en-US" sz="5400" b="1" dirty="0">
                <a:solidFill>
                  <a:schemeClr val="bg1"/>
                </a:solidFill>
              </a:rPr>
              <a:t>哲学中的伦理概念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D286F-CA2F-164A-A8D2-1D05733FD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1623C-0059-494E-B184-63915177A0C5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1026" name="Picture 2" descr="小男孩原子彈- 维基百科，自由的百科全书">
            <a:extLst>
              <a:ext uri="{FF2B5EF4-FFF2-40B4-BE49-F238E27FC236}">
                <a16:creationId xmlns:a16="http://schemas.microsoft.com/office/drawing/2014/main" id="{24A728A1-CC35-814F-89EC-85E502F30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308" y="3884382"/>
            <a:ext cx="4422160" cy="269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探讨基因编辑技术发展中的伦理争议,伦理学论文_学术堂">
            <a:extLst>
              <a:ext uri="{FF2B5EF4-FFF2-40B4-BE49-F238E27FC236}">
                <a16:creationId xmlns:a16="http://schemas.microsoft.com/office/drawing/2014/main" id="{35866AE8-AFDA-1A44-8784-011219EC1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534" y="1250674"/>
            <a:ext cx="3871715" cy="242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左宗棠名言郭勇新品书法《发上等愿》-【易从网】-触屏版">
            <a:extLst>
              <a:ext uri="{FF2B5EF4-FFF2-40B4-BE49-F238E27FC236}">
                <a16:creationId xmlns:a16="http://schemas.microsoft.com/office/drawing/2014/main" id="{304B7C30-307A-FF47-A558-127B1342A2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50" t="15018" r="12500" b="16896"/>
          <a:stretch/>
        </p:blipFill>
        <p:spPr bwMode="auto">
          <a:xfrm>
            <a:off x="1225308" y="1239590"/>
            <a:ext cx="4422160" cy="243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26D2CC3-1A57-3A43-8874-91CF02EEB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534" y="3884382"/>
            <a:ext cx="3871715" cy="269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744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D1E5D10F-DB78-4192-AE94-F08B60E9FD26}"/>
              </a:ext>
            </a:extLst>
          </p:cNvPr>
          <p:cNvSpPr txBox="1"/>
          <p:nvPr/>
        </p:nvSpPr>
        <p:spPr>
          <a:xfrm>
            <a:off x="1197429" y="1482528"/>
            <a:ext cx="1027611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伦：</a:t>
            </a:r>
            <a:endParaRPr lang="en-US" altLang="zh-CN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人与人之间的关系：人伦 </a:t>
            </a:r>
            <a:r>
              <a:rPr lang="en-US" altLang="zh-CN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 </a:t>
            </a: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天伦 </a:t>
            </a:r>
            <a:r>
              <a:rPr lang="en-US" altLang="zh-CN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 </a:t>
            </a: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伦常 </a:t>
            </a:r>
            <a:r>
              <a:rPr lang="en-US" altLang="zh-CN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</a:p>
          <a:p>
            <a:endParaRPr lang="en-US" altLang="zh-CN" sz="24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理：</a:t>
            </a:r>
            <a:endParaRPr lang="en-US" altLang="zh-CN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①物质本身的纹路、层次，</a:t>
            </a: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客观事物本身的次序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：心理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肌理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条理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事理 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②按事物本身的规律或依据一定的标准对事物进行加工、处置： 理财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理事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管理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自理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修理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总理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③对别人的言行作出反应：理睬，答理</a:t>
            </a:r>
            <a:endParaRPr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endParaRPr lang="en-US" altLang="zh-CN" sz="24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indent="-285750"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伦理：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“伦理”与“道德”一词有时通用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A49A94-A725-4F11-484D-724336361BBF}"/>
              </a:ext>
            </a:extLst>
          </p:cNvPr>
          <p:cNvSpPr txBox="1"/>
          <p:nvPr/>
        </p:nvSpPr>
        <p:spPr>
          <a:xfrm>
            <a:off x="3722915" y="413658"/>
            <a:ext cx="4452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>
                <a:solidFill>
                  <a:srgbClr val="FF0000"/>
                </a:solidFill>
              </a:rPr>
              <a:t>伦理</a:t>
            </a:r>
            <a:r>
              <a:rPr kumimoji="1" lang="en-US" altLang="zh-CN" sz="3600" dirty="0">
                <a:solidFill>
                  <a:srgbClr val="FF0000"/>
                </a:solidFill>
              </a:rPr>
              <a:t>2</a:t>
            </a:r>
            <a:r>
              <a:rPr kumimoji="1" lang="zh-CN" altLang="en-US" sz="3600" dirty="0">
                <a:solidFill>
                  <a:srgbClr val="FF0000"/>
                </a:solidFill>
              </a:rPr>
              <a:t>字的字面解释</a:t>
            </a:r>
          </a:p>
        </p:txBody>
      </p:sp>
    </p:spTree>
    <p:extLst>
      <p:ext uri="{BB962C8B-B14F-4D97-AF65-F5344CB8AC3E}">
        <p14:creationId xmlns:p14="http://schemas.microsoft.com/office/powerpoint/2010/main" val="297989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EE6E477C-BD59-4DB2-BB82-F2CC2FD3FBD1}"/>
              </a:ext>
            </a:extLst>
          </p:cNvPr>
          <p:cNvSpPr/>
          <p:nvPr/>
        </p:nvSpPr>
        <p:spPr>
          <a:xfrm>
            <a:off x="4656596" y="346922"/>
            <a:ext cx="2642461" cy="100836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09BA2B8-71AB-4E82-865A-95CFBB1862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12" b="14544"/>
          <a:stretch/>
        </p:blipFill>
        <p:spPr bwMode="auto">
          <a:xfrm>
            <a:off x="1737490" y="190732"/>
            <a:ext cx="2611967" cy="120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5ECEACB-5195-404C-8D1C-AA377DA8E907}"/>
              </a:ext>
            </a:extLst>
          </p:cNvPr>
          <p:cNvSpPr txBox="1"/>
          <p:nvPr/>
        </p:nvSpPr>
        <p:spPr>
          <a:xfrm>
            <a:off x="1822342" y="1515930"/>
            <a:ext cx="8256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Ethics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 or moral philosophy is </a:t>
            </a:r>
            <a:r>
              <a:rPr lang="en-US" altLang="zh-CN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philosophical study of moral phenomena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. It investigates normative questions about </a:t>
            </a:r>
            <a:r>
              <a:rPr lang="en-US" altLang="zh-CN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people ought to do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altLang="zh-CN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which behavior is morally right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. It is usually divided into three major fields: normative ethics, applied ethics, and metaethics.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B9598F-D39E-4FB6-8F1D-65A13A2F40F1}"/>
              </a:ext>
            </a:extLst>
          </p:cNvPr>
          <p:cNvSpPr txBox="1"/>
          <p:nvPr/>
        </p:nvSpPr>
        <p:spPr>
          <a:xfrm>
            <a:off x="1737489" y="4680350"/>
            <a:ext cx="86039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>
                <a:latin typeface="Sylfaen" panose="010A0502050306030303" pitchFamily="18" charset="0"/>
                <a:cs typeface="Calibri" panose="020F0502020204030204" pitchFamily="34" charset="0"/>
              </a:rPr>
              <a:t>Ethics, also referred to as moral philosophy, is the </a:t>
            </a:r>
            <a:r>
              <a:rPr lang="en-US" altLang="zh-CN" sz="1600" dirty="0">
                <a:solidFill>
                  <a:srgbClr val="C00000"/>
                </a:solidFill>
                <a:latin typeface="Sylfaen" panose="010A0502050306030303" pitchFamily="18" charset="0"/>
                <a:cs typeface="Calibri" panose="020F0502020204030204" pitchFamily="34" charset="0"/>
              </a:rPr>
              <a:t>study of moral phenomena</a:t>
            </a:r>
            <a:r>
              <a:rPr lang="en-US" altLang="zh-CN" sz="1600" dirty="0">
                <a:latin typeface="Sylfaen" panose="010A0502050306030303" pitchFamily="18" charset="0"/>
                <a:cs typeface="Calibri" panose="020F0502020204030204" pitchFamily="34" charset="0"/>
              </a:rPr>
              <a:t>. It is one of the main branches of philosophy and investigates the </a:t>
            </a:r>
            <a:r>
              <a:rPr lang="en-US" altLang="zh-CN" sz="1600" dirty="0">
                <a:solidFill>
                  <a:srgbClr val="C00000"/>
                </a:solidFill>
                <a:latin typeface="Sylfaen" panose="010A0502050306030303" pitchFamily="18" charset="0"/>
                <a:cs typeface="Calibri" panose="020F0502020204030204" pitchFamily="34" charset="0"/>
              </a:rPr>
              <a:t>nature of morality and the principles that govern the moral evaluation of conduct, character traits, and institutions</a:t>
            </a:r>
            <a:r>
              <a:rPr lang="en-US" altLang="zh-CN" sz="1600" dirty="0">
                <a:latin typeface="Sylfaen" panose="010A0502050306030303" pitchFamily="18" charset="0"/>
                <a:cs typeface="Calibri" panose="020F0502020204030204" pitchFamily="34" charset="0"/>
              </a:rPr>
              <a:t>. It </a:t>
            </a:r>
            <a:r>
              <a:rPr lang="en-US" altLang="zh-CN" sz="1600" dirty="0">
                <a:solidFill>
                  <a:srgbClr val="C00000"/>
                </a:solidFill>
                <a:latin typeface="Sylfaen" panose="010A0502050306030303" pitchFamily="18" charset="0"/>
                <a:cs typeface="Calibri" panose="020F0502020204030204" pitchFamily="34" charset="0"/>
              </a:rPr>
              <a:t>examines what obligations people have, what behavior is right and wrong, and how to lead a good life</a:t>
            </a:r>
            <a:r>
              <a:rPr lang="en-US" altLang="zh-CN" sz="1600" dirty="0">
                <a:latin typeface="Sylfaen" panose="010A0502050306030303" pitchFamily="18" charset="0"/>
                <a:cs typeface="Calibri" panose="020F0502020204030204" pitchFamily="34" charset="0"/>
              </a:rPr>
              <a:t>. Some of its key questions are "How should one live?" and "What gives meaning to life?".</a:t>
            </a:r>
            <a:endParaRPr lang="zh-CN" altLang="en-US" sz="1600" dirty="0">
              <a:latin typeface="Sylfaen" panose="010A0502050306030303" pitchFamily="18" charset="0"/>
              <a:cs typeface="Calibri" panose="020F0502020204030204" pitchFamily="34" charset="0"/>
            </a:endParaRPr>
          </a:p>
        </p:txBody>
      </p:sp>
      <p:pic>
        <p:nvPicPr>
          <p:cNvPr id="2052" name="Picture 4" descr="Bust of Aristotle">
            <a:extLst>
              <a:ext uri="{FF2B5EF4-FFF2-40B4-BE49-F238E27FC236}">
                <a16:creationId xmlns:a16="http://schemas.microsoft.com/office/drawing/2014/main" id="{8FB1F27E-003C-48DA-AC9F-C6D821B62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6138" y="2872418"/>
            <a:ext cx="1491343" cy="178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26E9DA7-19FC-4A34-B586-9D88A4DE35D2}"/>
              </a:ext>
            </a:extLst>
          </p:cNvPr>
          <p:cNvSpPr txBox="1"/>
          <p:nvPr/>
        </p:nvSpPr>
        <p:spPr>
          <a:xfrm>
            <a:off x="5417950" y="3342185"/>
            <a:ext cx="3250769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rgbClr val="202122"/>
                </a:solidFill>
                <a:latin typeface="Sylfaen" panose="010A0502050306030303" pitchFamily="18" charset="0"/>
              </a:rPr>
              <a:t>According to Aristotle, how to lead a good life is one of </a:t>
            </a:r>
            <a:r>
              <a:rPr lang="en-US" altLang="zh-CN" b="1" dirty="0">
                <a:solidFill>
                  <a:srgbClr val="202122"/>
                </a:solidFill>
                <a:latin typeface="Sylfaen" panose="010A0502050306030303" pitchFamily="18" charset="0"/>
              </a:rPr>
              <a:t>the central questions of ethics.</a:t>
            </a:r>
            <a:endParaRPr lang="zh-CN" altLang="en-US" b="1" dirty="0">
              <a:latin typeface="Sylfaen" panose="010A0502050306030303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25C342-3679-40A0-A007-3A55A65B0A72}"/>
              </a:ext>
            </a:extLst>
          </p:cNvPr>
          <p:cNvSpPr txBox="1"/>
          <p:nvPr/>
        </p:nvSpPr>
        <p:spPr>
          <a:xfrm>
            <a:off x="5167881" y="507569"/>
            <a:ext cx="19450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Ethics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46052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F6A6E6A-C71B-4167-B1A6-D8348DA1F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943" y="90270"/>
            <a:ext cx="2395117" cy="117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72D3031-B8CF-4A8F-83B8-AC4DCD3DCA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98"/>
          <a:stretch/>
        </p:blipFill>
        <p:spPr>
          <a:xfrm>
            <a:off x="751114" y="1263951"/>
            <a:ext cx="10319657" cy="483205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6C0C614-9549-4708-922B-688199DC0C25}"/>
              </a:ext>
            </a:extLst>
          </p:cNvPr>
          <p:cNvSpPr txBox="1"/>
          <p:nvPr/>
        </p:nvSpPr>
        <p:spPr>
          <a:xfrm>
            <a:off x="4115060" y="49521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伦理的定义是什么？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750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6179" y="1278054"/>
            <a:ext cx="10819642" cy="4525963"/>
          </a:xfrm>
        </p:spPr>
        <p:txBody>
          <a:bodyPr>
            <a:normAutofit fontScale="92500"/>
          </a:bodyPr>
          <a:lstStyle/>
          <a:p>
            <a:r>
              <a:rPr lang="zh-CN" altLang="en-US" sz="2458" dirty="0"/>
              <a:t>伦理学是</a:t>
            </a:r>
            <a:r>
              <a:rPr lang="zh-CN" altLang="en-US" sz="2458" dirty="0">
                <a:solidFill>
                  <a:srgbClr val="FF0000"/>
                </a:solidFill>
              </a:rPr>
              <a:t>哲学</a:t>
            </a:r>
            <a:r>
              <a:rPr lang="zh-CN" altLang="en-US" sz="2458" dirty="0"/>
              <a:t>的一个</a:t>
            </a:r>
            <a:r>
              <a:rPr lang="zh-CN" altLang="en-US" sz="2458" dirty="0">
                <a:solidFill>
                  <a:srgbClr val="FF0000"/>
                </a:solidFill>
              </a:rPr>
              <a:t>分支学科</a:t>
            </a:r>
            <a:r>
              <a:rPr lang="zh-CN" altLang="en-US" sz="2458" dirty="0"/>
              <a:t>，是对人类</a:t>
            </a:r>
            <a:r>
              <a:rPr lang="zh-CN" altLang="en-US" sz="2458" dirty="0">
                <a:solidFill>
                  <a:srgbClr val="FF0000"/>
                </a:solidFill>
              </a:rPr>
              <a:t>道德</a:t>
            </a:r>
            <a:r>
              <a:rPr lang="zh-CN" altLang="en-US" sz="2458" dirty="0"/>
              <a:t>这个特定现象</a:t>
            </a:r>
            <a:r>
              <a:rPr lang="zh-CN" altLang="en-US" sz="2458" b="1" dirty="0">
                <a:solidFill>
                  <a:srgbClr val="FF0000"/>
                </a:solidFill>
              </a:rPr>
              <a:t>进行哲学思考</a:t>
            </a:r>
            <a:r>
              <a:rPr lang="zh-CN" altLang="en-US" sz="2458" dirty="0"/>
              <a:t>的产物。</a:t>
            </a:r>
            <a:endParaRPr lang="en-HK" altLang="zh-CN" sz="2458" dirty="0"/>
          </a:p>
          <a:p>
            <a:endParaRPr lang="en-US" altLang="zh-CN" sz="2458" dirty="0"/>
          </a:p>
          <a:p>
            <a:r>
              <a:rPr lang="zh-CN" altLang="en-US" sz="2458" dirty="0"/>
              <a:t>哲学遵循</a:t>
            </a:r>
            <a:r>
              <a:rPr lang="zh-CN" altLang="en-US" sz="2458" b="1" dirty="0">
                <a:solidFill>
                  <a:srgbClr val="0000FF"/>
                </a:solidFill>
              </a:rPr>
              <a:t>理论</a:t>
            </a:r>
            <a:r>
              <a:rPr lang="zh-CN" altLang="en-US" sz="2458" dirty="0">
                <a:solidFill>
                  <a:srgbClr val="0000FF"/>
                </a:solidFill>
              </a:rPr>
              <a:t>理性</a:t>
            </a:r>
            <a:r>
              <a:rPr lang="zh-CN" altLang="en-US" sz="2458" dirty="0"/>
              <a:t>，伦理学遵循</a:t>
            </a:r>
            <a:r>
              <a:rPr lang="zh-CN" altLang="en-US" sz="2458" b="1" dirty="0">
                <a:solidFill>
                  <a:srgbClr val="0000FF"/>
                </a:solidFill>
              </a:rPr>
              <a:t>价值</a:t>
            </a:r>
            <a:r>
              <a:rPr lang="zh-CN" altLang="en-US" sz="2458" dirty="0">
                <a:solidFill>
                  <a:srgbClr val="0000FF"/>
                </a:solidFill>
              </a:rPr>
              <a:t>理性</a:t>
            </a:r>
            <a:r>
              <a:rPr lang="zh-CN" altLang="en-US" sz="2458" dirty="0"/>
              <a:t>。</a:t>
            </a:r>
            <a:endParaRPr lang="en-US" altLang="zh-CN" sz="2458" dirty="0"/>
          </a:p>
          <a:p>
            <a:pPr>
              <a:buNone/>
            </a:pPr>
            <a:r>
              <a:rPr lang="en-US" altLang="zh-CN" sz="2458" dirty="0"/>
              <a:t>	</a:t>
            </a:r>
          </a:p>
          <a:p>
            <a:r>
              <a:rPr lang="zh-CN" altLang="en-US" sz="2458" dirty="0"/>
              <a:t>哲学 </a:t>
            </a:r>
            <a:r>
              <a:rPr lang="en-US" altLang="zh-CN" sz="2458" dirty="0"/>
              <a:t>-&gt; </a:t>
            </a:r>
            <a:r>
              <a:rPr lang="zh-CN" altLang="en-US" sz="2458" dirty="0"/>
              <a:t>应用哲学（</a:t>
            </a:r>
            <a:r>
              <a:rPr lang="en-US" altLang="zh-CN" sz="2458" dirty="0"/>
              <a:t>applied/practical philosophy</a:t>
            </a:r>
            <a:r>
              <a:rPr lang="zh-CN" altLang="en-US" sz="2458" dirty="0"/>
              <a:t>）</a:t>
            </a:r>
            <a:r>
              <a:rPr lang="en-US" altLang="zh-CN" sz="2458" dirty="0"/>
              <a:t>-&gt; </a:t>
            </a:r>
            <a:r>
              <a:rPr lang="zh-CN" altLang="en-US" sz="2458" dirty="0"/>
              <a:t>应用伦理学（</a:t>
            </a:r>
            <a:r>
              <a:rPr lang="en-US" altLang="zh-CN" sz="2458" dirty="0"/>
              <a:t>applied ethics</a:t>
            </a:r>
            <a:r>
              <a:rPr lang="zh-CN" altLang="en-US" sz="2458" dirty="0"/>
              <a:t>） </a:t>
            </a:r>
            <a:r>
              <a:rPr lang="en-US" altLang="zh-CN" sz="2458" dirty="0"/>
              <a:t>-&gt; </a:t>
            </a:r>
            <a:r>
              <a:rPr lang="zh-CN" altLang="en-US" sz="2458" dirty="0"/>
              <a:t>计算机伦理学（</a:t>
            </a:r>
            <a:r>
              <a:rPr lang="en-US" altLang="zh-CN" sz="2458" dirty="0"/>
              <a:t>computer ethics</a:t>
            </a:r>
            <a:r>
              <a:rPr lang="zh-CN" altLang="en-US" sz="2458" dirty="0"/>
              <a:t>）</a:t>
            </a:r>
            <a:endParaRPr lang="en-US" altLang="zh-CN" sz="2458" dirty="0"/>
          </a:p>
          <a:p>
            <a:endParaRPr lang="en-US" altLang="zh-CN" sz="2458" dirty="0"/>
          </a:p>
          <a:p>
            <a:r>
              <a:rPr lang="zh-CN" altLang="en-US" sz="2458" dirty="0"/>
              <a:t>伦理学</a:t>
            </a:r>
            <a:endParaRPr lang="en-US" altLang="zh-CN" sz="2458" dirty="0"/>
          </a:p>
          <a:p>
            <a:pPr lvl="1"/>
            <a:r>
              <a:rPr lang="zh-CN" altLang="en-US" sz="2048" dirty="0"/>
              <a:t>理论伦理学： 伦理学基本理论的学科</a:t>
            </a:r>
            <a:endParaRPr lang="en-US" altLang="zh-CN" sz="2048" dirty="0"/>
          </a:p>
          <a:p>
            <a:pPr lvl="1"/>
            <a:r>
              <a:rPr lang="zh-CN" altLang="en-US" sz="2048" dirty="0"/>
              <a:t>应用伦理学： 将伦理学的</a:t>
            </a:r>
            <a:r>
              <a:rPr lang="zh-CN" altLang="en-US" sz="2048" b="1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基本原则</a:t>
            </a:r>
            <a:r>
              <a:rPr lang="zh-CN" altLang="en-US" sz="2048" dirty="0"/>
              <a:t>应用于</a:t>
            </a:r>
            <a:r>
              <a:rPr lang="zh-CN" altLang="en-US" sz="2048" b="1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社会生活</a:t>
            </a:r>
            <a:r>
              <a:rPr lang="zh-CN" altLang="en-US" sz="2048" dirty="0"/>
              <a:t>的规律的科学</a:t>
            </a:r>
            <a:endParaRPr lang="en-US" altLang="zh-CN" sz="2048" dirty="0"/>
          </a:p>
          <a:p>
            <a:pPr lvl="1"/>
            <a:r>
              <a:rPr lang="zh-CN" altLang="en-US" sz="2048" dirty="0"/>
              <a:t>计算机伦理学：将伦理学的</a:t>
            </a:r>
            <a:r>
              <a:rPr lang="zh-CN" altLang="en-US" sz="2048" b="1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基本原则</a:t>
            </a:r>
            <a:r>
              <a:rPr lang="zh-CN" altLang="en-US" sz="2048" dirty="0"/>
              <a:t>应用于</a:t>
            </a:r>
            <a:r>
              <a:rPr lang="zh-CN" altLang="en-US" sz="2100" b="1" u="sng" dirty="0">
                <a:solidFill>
                  <a:srgbClr val="C00000"/>
                </a:solidFill>
              </a:rPr>
              <a:t>新计算新技术</a:t>
            </a:r>
            <a:r>
              <a:rPr lang="zh-CN" altLang="en-US" sz="2100" dirty="0"/>
              <a:t>发展规律</a:t>
            </a:r>
            <a:r>
              <a:rPr lang="zh-CN" altLang="en-US" sz="2048" dirty="0"/>
              <a:t>的科学（后有定义）</a:t>
            </a:r>
            <a:endParaRPr lang="en-US" altLang="zh-CN" sz="2458" dirty="0"/>
          </a:p>
          <a:p>
            <a:endParaRPr lang="zh-CN" altLang="en-US" sz="2458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6181" y="46289"/>
            <a:ext cx="10819642" cy="1142999"/>
          </a:xfrm>
        </p:spPr>
        <p:txBody>
          <a:bodyPr>
            <a:normAutofit/>
          </a:bodyPr>
          <a:lstStyle/>
          <a:p>
            <a:pPr algn="l"/>
            <a:r>
              <a:rPr lang="en-US" altLang="zh-CN" sz="4097" b="1" dirty="0">
                <a:solidFill>
                  <a:schemeClr val="bg1"/>
                </a:solidFill>
              </a:rPr>
              <a:t>1.1.2</a:t>
            </a:r>
            <a:r>
              <a:rPr lang="zh-CN" altLang="en-US" sz="4000" b="1" dirty="0">
                <a:solidFill>
                  <a:schemeClr val="bg1"/>
                </a:solidFill>
              </a:rPr>
              <a:t>哲学中的伦理概念</a:t>
            </a:r>
            <a:endParaRPr lang="zh-CN" altLang="en-US" sz="4097" b="1" dirty="0">
              <a:solidFill>
                <a:schemeClr val="bg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78694"/>
            <a:fld id="{C5C1623C-0059-494E-B184-63915177A0C5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 defTabSz="1078694"/>
              <a:t>8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2158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6621" y="1670952"/>
            <a:ext cx="4221099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800" dirty="0"/>
              <a:t>基本问题</a:t>
            </a:r>
            <a:endParaRPr lang="en-HK" altLang="zh-CN" sz="2800" dirty="0"/>
          </a:p>
          <a:p>
            <a:pPr marL="929129" lvl="1" indent="-457200"/>
            <a:r>
              <a:rPr lang="zh-CN" altLang="en-US" sz="2400" dirty="0">
                <a:solidFill>
                  <a:srgbClr val="FF0000"/>
                </a:solidFill>
              </a:rPr>
              <a:t>道德</a:t>
            </a:r>
            <a:r>
              <a:rPr lang="zh-CN" altLang="en-US" sz="2400" dirty="0"/>
              <a:t>和</a:t>
            </a:r>
            <a:r>
              <a:rPr lang="zh-CN" altLang="en-US" sz="2400" b="1" dirty="0">
                <a:solidFill>
                  <a:srgbClr val="0000FF"/>
                </a:solidFill>
              </a:rPr>
              <a:t>利益</a:t>
            </a:r>
            <a:r>
              <a:rPr lang="zh-CN" altLang="en-US" sz="2400" dirty="0"/>
              <a:t>两者的关系问题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endParaRPr lang="en-US" altLang="zh-CN" sz="28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/>
              <a:t>研究方向</a:t>
            </a:r>
            <a:endParaRPr lang="en-HK" altLang="zh-CN" sz="2800" dirty="0"/>
          </a:p>
          <a:p>
            <a:pPr marL="929129" lvl="1" indent="-457200"/>
            <a:r>
              <a:rPr lang="zh-CN" altLang="en-US" sz="2400" dirty="0">
                <a:solidFill>
                  <a:srgbClr val="FF0000"/>
                </a:solidFill>
              </a:rPr>
              <a:t>经济</a:t>
            </a:r>
            <a:r>
              <a:rPr lang="zh-CN" altLang="en-US" sz="2400" b="1" dirty="0">
                <a:solidFill>
                  <a:srgbClr val="0000FF"/>
                </a:solidFill>
              </a:rPr>
              <a:t>利益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FF0000"/>
                </a:solidFill>
              </a:rPr>
              <a:t>道德</a:t>
            </a:r>
            <a:r>
              <a:rPr lang="zh-CN" altLang="en-US" sz="2400" dirty="0"/>
              <a:t>的关系问题</a:t>
            </a:r>
            <a:endParaRPr lang="en-HK" altLang="zh-CN" sz="2400" dirty="0"/>
          </a:p>
          <a:p>
            <a:pPr marL="929129" lvl="1" indent="-457200"/>
            <a:r>
              <a:rPr lang="zh-CN" altLang="en-US" sz="2400" dirty="0">
                <a:solidFill>
                  <a:srgbClr val="FF0000"/>
                </a:solidFill>
              </a:rPr>
              <a:t>个人</a:t>
            </a:r>
            <a:r>
              <a:rPr lang="zh-CN" altLang="en-US" sz="2400" b="1" dirty="0">
                <a:solidFill>
                  <a:srgbClr val="0000FF"/>
                </a:solidFill>
              </a:rPr>
              <a:t>利益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FF0000"/>
                </a:solidFill>
              </a:rPr>
              <a:t>社会整体</a:t>
            </a:r>
            <a:r>
              <a:rPr lang="zh-CN" altLang="en-US" sz="2400" b="1" dirty="0">
                <a:solidFill>
                  <a:srgbClr val="0000FF"/>
                </a:solidFill>
              </a:rPr>
              <a:t>利益</a:t>
            </a:r>
            <a:r>
              <a:rPr lang="zh-CN" altLang="en-US" sz="2400" dirty="0"/>
              <a:t>的关系问题</a:t>
            </a:r>
            <a:endParaRPr lang="en-US" altLang="zh-CN" sz="2400" dirty="0"/>
          </a:p>
          <a:p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86181" y="46289"/>
            <a:ext cx="10819642" cy="1142999"/>
          </a:xfrm>
        </p:spPr>
        <p:txBody>
          <a:bodyPr>
            <a:normAutofit/>
          </a:bodyPr>
          <a:lstStyle/>
          <a:p>
            <a:pPr algn="l"/>
            <a:r>
              <a:rPr lang="en-US" altLang="zh-CN" sz="4097" b="1" dirty="0">
                <a:solidFill>
                  <a:schemeClr val="bg1"/>
                </a:solidFill>
              </a:rPr>
              <a:t>1.1.1 </a:t>
            </a:r>
            <a:r>
              <a:rPr lang="zh-CN" altLang="en-US" sz="4100" b="1" dirty="0">
                <a:solidFill>
                  <a:schemeClr val="bg1"/>
                </a:solidFill>
              </a:rPr>
              <a:t>伦理学的基本问题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78694"/>
            <a:fld id="{C5C1623C-0059-494E-B184-63915177A0C5}" type="slidenum">
              <a:rPr lang="zh-CN" altLang="en-US">
                <a:solidFill>
                  <a:prstClr val="black">
                    <a:tint val="75000"/>
                  </a:prstClr>
                </a:solidFill>
                <a:latin typeface="Calibri"/>
                <a:ea typeface="宋体" panose="02010600030101010101" pitchFamily="2" charset="-122"/>
              </a:rPr>
              <a:pPr defTabSz="1078694"/>
              <a:t>9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2050" name="Picture 2" descr="美四大科技巨头CEO听证会：两党议员炮轰5小时(实录)">
            <a:extLst>
              <a:ext uri="{FF2B5EF4-FFF2-40B4-BE49-F238E27FC236}">
                <a16:creationId xmlns:a16="http://schemas.microsoft.com/office/drawing/2014/main" id="{23034D5F-6ECA-5C4C-BE8D-0075F97BB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38" y="1311018"/>
            <a:ext cx="7212291" cy="405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3DDBF7-348E-D845-B6B2-01386810E842}"/>
              </a:ext>
            </a:extLst>
          </p:cNvPr>
          <p:cNvSpPr txBox="1"/>
          <p:nvPr/>
        </p:nvSpPr>
        <p:spPr>
          <a:xfrm>
            <a:off x="4813338" y="5385168"/>
            <a:ext cx="1646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sz="2000" b="1" dirty="0"/>
              <a:t>Alphabet CEO</a:t>
            </a:r>
          </a:p>
          <a:p>
            <a:pPr algn="ctr"/>
            <a:r>
              <a:rPr lang="zh-CN" altLang="en-US" sz="2000" b="1" dirty="0"/>
              <a:t>皮查伊</a:t>
            </a:r>
            <a:endParaRPr lang="en-US" sz="20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DC58B5-CBC6-3443-B233-98CF0A142BA3}"/>
              </a:ext>
            </a:extLst>
          </p:cNvPr>
          <p:cNvSpPr/>
          <p:nvPr/>
        </p:nvSpPr>
        <p:spPr>
          <a:xfrm>
            <a:off x="6879797" y="5391409"/>
            <a:ext cx="13889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/>
              <a:t>亚马逊</a:t>
            </a:r>
            <a:r>
              <a:rPr lang="en-HK" sz="2000" b="1" dirty="0"/>
              <a:t>CEO</a:t>
            </a:r>
          </a:p>
          <a:p>
            <a:pPr algn="ctr"/>
            <a:r>
              <a:rPr lang="zh-CN" altLang="en-US" sz="2000" b="1" dirty="0"/>
              <a:t>贝索斯</a:t>
            </a:r>
            <a:endParaRPr lang="en-US" sz="20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CA3012-367A-C540-9CFA-020D724E56F6}"/>
              </a:ext>
            </a:extLst>
          </p:cNvPr>
          <p:cNvSpPr/>
          <p:nvPr/>
        </p:nvSpPr>
        <p:spPr>
          <a:xfrm>
            <a:off x="8737601" y="5400408"/>
            <a:ext cx="12859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/>
              <a:t>苹果</a:t>
            </a:r>
            <a:r>
              <a:rPr lang="en-HK" sz="2000" b="1" dirty="0"/>
              <a:t>CEO</a:t>
            </a:r>
          </a:p>
          <a:p>
            <a:pPr algn="ctr"/>
            <a:r>
              <a:rPr lang="zh-CN" altLang="en-US" sz="2000" b="1" dirty="0"/>
              <a:t>蒂姆</a:t>
            </a:r>
            <a:r>
              <a:rPr lang="en-US" altLang="zh-CN" sz="2000" b="1" dirty="0"/>
              <a:t>·</a:t>
            </a:r>
            <a:r>
              <a:rPr lang="zh-CN" altLang="en-US" sz="2000" b="1" dirty="0"/>
              <a:t>库克</a:t>
            </a:r>
            <a:endParaRPr lang="en-US" sz="20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35FDAF-E2F8-FE49-B46C-A948D976221B}"/>
              </a:ext>
            </a:extLst>
          </p:cNvPr>
          <p:cNvSpPr/>
          <p:nvPr/>
        </p:nvSpPr>
        <p:spPr>
          <a:xfrm>
            <a:off x="10389904" y="5367299"/>
            <a:ext cx="18020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sz="2000" b="1" dirty="0"/>
              <a:t>Facebook CEO</a:t>
            </a:r>
          </a:p>
          <a:p>
            <a:r>
              <a:rPr lang="zh-CN" altLang="en-US" sz="2000" b="1" dirty="0"/>
              <a:t>马克</a:t>
            </a:r>
            <a:r>
              <a:rPr lang="en-US" altLang="zh-CN" sz="2000" b="1" dirty="0"/>
              <a:t>·</a:t>
            </a:r>
            <a:r>
              <a:rPr lang="zh-CN" altLang="en-US" sz="2000" b="1" dirty="0"/>
              <a:t>扎克伯格</a:t>
            </a:r>
            <a:endParaRPr 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53D076-EDFA-4241-AE3C-AF972080F4E4}"/>
              </a:ext>
            </a:extLst>
          </p:cNvPr>
          <p:cNvSpPr txBox="1"/>
          <p:nvPr/>
        </p:nvSpPr>
        <p:spPr>
          <a:xfrm>
            <a:off x="4099560" y="5739111"/>
            <a:ext cx="7926069" cy="1077218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2020</a:t>
            </a:r>
            <a:r>
              <a:rPr lang="zh-CN" altLang="en-US" sz="3200" dirty="0">
                <a:solidFill>
                  <a:schemeClr val="bg1"/>
                </a:solidFill>
              </a:rPr>
              <a:t>年</a:t>
            </a:r>
            <a:r>
              <a:rPr lang="en-US" altLang="zh-CN" sz="3200" dirty="0">
                <a:solidFill>
                  <a:schemeClr val="bg1"/>
                </a:solidFill>
              </a:rPr>
              <a:t>7</a:t>
            </a:r>
            <a:r>
              <a:rPr lang="zh-CN" altLang="en-US" sz="3200" dirty="0">
                <a:solidFill>
                  <a:schemeClr val="bg1"/>
                </a:solidFill>
              </a:rPr>
              <a:t>月</a:t>
            </a:r>
            <a:r>
              <a:rPr lang="en-US" altLang="zh-CN" sz="3200" dirty="0">
                <a:solidFill>
                  <a:schemeClr val="bg1"/>
                </a:solidFill>
              </a:rPr>
              <a:t>29</a:t>
            </a:r>
            <a:r>
              <a:rPr lang="zh-CN" altLang="en-US" sz="3200" dirty="0">
                <a:solidFill>
                  <a:schemeClr val="bg1"/>
                </a:solidFill>
              </a:rPr>
              <a:t>日</a:t>
            </a:r>
            <a:endParaRPr lang="en-HK" altLang="zh-CN" sz="3200" dirty="0">
              <a:solidFill>
                <a:schemeClr val="bg1"/>
              </a:solidFill>
            </a:endParaRPr>
          </a:p>
          <a:p>
            <a:pPr algn="ctr"/>
            <a:r>
              <a:rPr lang="zh-CN" altLang="en-US" sz="3200" dirty="0">
                <a:solidFill>
                  <a:schemeClr val="bg1"/>
                </a:solidFill>
              </a:rPr>
              <a:t>美国四家科技公司</a:t>
            </a:r>
            <a:r>
              <a:rPr lang="en-HK" sz="3200" dirty="0">
                <a:solidFill>
                  <a:schemeClr val="bg1"/>
                </a:solidFill>
              </a:rPr>
              <a:t>CEO</a:t>
            </a:r>
            <a:r>
              <a:rPr lang="zh-CN" altLang="en-US" sz="3200" dirty="0">
                <a:solidFill>
                  <a:schemeClr val="bg1"/>
                </a:solidFill>
              </a:rPr>
              <a:t>出席了反垄断听证会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90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2484</Words>
  <Application>Microsoft Macintosh PowerPoint</Application>
  <PresentationFormat>宽屏</PresentationFormat>
  <Paragraphs>250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华文中宋</vt:lpstr>
      <vt:lpstr>楷体</vt:lpstr>
      <vt:lpstr>微软雅黑</vt:lpstr>
      <vt:lpstr>Arial</vt:lpstr>
      <vt:lpstr>Calibri</vt:lpstr>
      <vt:lpstr>Helvetica Neue</vt:lpstr>
      <vt:lpstr>Sylfaen</vt:lpstr>
      <vt:lpstr>Wingdings</vt:lpstr>
      <vt:lpstr>Office 主题</vt:lpstr>
      <vt:lpstr>第1章 计算机伦理学概述</vt:lpstr>
      <vt:lpstr>提纲</vt:lpstr>
      <vt:lpstr>1.1.1哲学中的伦理概念</vt:lpstr>
      <vt:lpstr>1.1.1哲学中的伦理概念</vt:lpstr>
      <vt:lpstr>PowerPoint 演示文稿</vt:lpstr>
      <vt:lpstr>PowerPoint 演示文稿</vt:lpstr>
      <vt:lpstr>PowerPoint 演示文稿</vt:lpstr>
      <vt:lpstr>1.1.2哲学中的伦理概念</vt:lpstr>
      <vt:lpstr>1.1.1 伦理学的基本问题</vt:lpstr>
      <vt:lpstr>1.1.2 计算机伦理的提出</vt:lpstr>
      <vt:lpstr>1.1.2计算机伦理学的研究对象</vt:lpstr>
      <vt:lpstr>1.1.2 计算机伦理学研究的基本问题</vt:lpstr>
      <vt:lpstr>1.1.3 计算机伦理学的定义</vt:lpstr>
      <vt:lpstr>1.1.3 计算机伦理学的定义</vt:lpstr>
      <vt:lpstr>提纲</vt:lpstr>
      <vt:lpstr>1.2.1 计算机伦理学的研究方法</vt:lpstr>
      <vt:lpstr>计算机伦理学决策的七个步骤</vt:lpstr>
      <vt:lpstr>1.2.2 计算机伦理学的发展</vt:lpstr>
      <vt:lpstr>1.2.2 计算机伦理学的发展</vt:lpstr>
      <vt:lpstr>1.2.2 计算机伦理学的发展</vt:lpstr>
      <vt:lpstr>1.2.2 计算机伦理学的发展</vt:lpstr>
      <vt:lpstr>1.2.2 计算机伦理学的发展</vt:lpstr>
      <vt:lpstr>1.2.2 计算机伦理学的发展</vt:lpstr>
      <vt:lpstr>1.2.2 计算机伦理学的发展</vt:lpstr>
      <vt:lpstr>1.2.2 计算机伦理学的发展</vt:lpstr>
      <vt:lpstr>1.2.2 计算机伦理学的发展</vt:lpstr>
      <vt:lpstr>小节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vz7519</dc:creator>
  <cp:lastModifiedBy>Microsoft Office 用户</cp:lastModifiedBy>
  <cp:revision>27</cp:revision>
  <dcterms:created xsi:type="dcterms:W3CDTF">2021-03-02T16:54:45Z</dcterms:created>
  <dcterms:modified xsi:type="dcterms:W3CDTF">2024-03-11T03:17:15Z</dcterms:modified>
</cp:coreProperties>
</file>