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7"/>
  </p:notesMasterIdLst>
  <p:sldIdLst>
    <p:sldId id="311" r:id="rId2"/>
    <p:sldId id="312" r:id="rId3"/>
    <p:sldId id="314" r:id="rId4"/>
    <p:sldId id="315" r:id="rId5"/>
    <p:sldId id="316" r:id="rId6"/>
    <p:sldId id="317" r:id="rId7"/>
    <p:sldId id="361" r:id="rId8"/>
    <p:sldId id="320" r:id="rId9"/>
    <p:sldId id="321" r:id="rId10"/>
    <p:sldId id="322" r:id="rId11"/>
    <p:sldId id="323" r:id="rId12"/>
    <p:sldId id="324" r:id="rId13"/>
    <p:sldId id="325" r:id="rId14"/>
    <p:sldId id="327" r:id="rId15"/>
    <p:sldId id="328" r:id="rId16"/>
    <p:sldId id="329" r:id="rId17"/>
    <p:sldId id="330" r:id="rId18"/>
    <p:sldId id="331" r:id="rId19"/>
    <p:sldId id="332" r:id="rId20"/>
    <p:sldId id="333" r:id="rId21"/>
    <p:sldId id="334" r:id="rId22"/>
    <p:sldId id="335" r:id="rId23"/>
    <p:sldId id="336" r:id="rId24"/>
    <p:sldId id="337" r:id="rId25"/>
    <p:sldId id="338" r:id="rId26"/>
    <p:sldId id="339" r:id="rId27"/>
    <p:sldId id="340" r:id="rId28"/>
    <p:sldId id="341" r:id="rId29"/>
    <p:sldId id="342" r:id="rId30"/>
    <p:sldId id="343" r:id="rId31"/>
    <p:sldId id="344" r:id="rId32"/>
    <p:sldId id="345" r:id="rId33"/>
    <p:sldId id="362" r:id="rId34"/>
    <p:sldId id="350" r:id="rId35"/>
    <p:sldId id="352" r:id="rId36"/>
    <p:sldId id="353" r:id="rId37"/>
    <p:sldId id="354" r:id="rId38"/>
    <p:sldId id="355" r:id="rId39"/>
    <p:sldId id="356" r:id="rId40"/>
    <p:sldId id="357" r:id="rId41"/>
    <p:sldId id="358" r:id="rId42"/>
    <p:sldId id="359" r:id="rId43"/>
    <p:sldId id="360" r:id="rId44"/>
    <p:sldId id="363" r:id="rId45"/>
    <p:sldId id="364"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3222"/>
  </p:normalViewPr>
  <p:slideViewPr>
    <p:cSldViewPr snapToGrid="0" snapToObjects="1">
      <p:cViewPr varScale="1">
        <p:scale>
          <a:sx n="108" d="100"/>
          <a:sy n="108" d="100"/>
        </p:scale>
        <p:origin x="128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C942CB-71FE-BD4A-AB58-B6D018664EEC}" type="doc">
      <dgm:prSet loTypeId="urn:microsoft.com/office/officeart/2005/8/layout/cycle6" loCatId="" qsTypeId="urn:microsoft.com/office/officeart/2005/8/quickstyle/3d1" qsCatId="3D" csTypeId="urn:microsoft.com/office/officeart/2005/8/colors/colorful1" csCatId="colorful" phldr="1"/>
      <dgm:spPr/>
      <dgm:t>
        <a:bodyPr/>
        <a:lstStyle/>
        <a:p>
          <a:endParaRPr lang="en-GB"/>
        </a:p>
      </dgm:t>
    </dgm:pt>
    <dgm:pt modelId="{68FC6276-2E58-BC43-B94C-E888F6510248}">
      <dgm:prSet phldrT="[Text]"/>
      <dgm:spPr/>
      <dgm:t>
        <a:bodyPr/>
        <a:lstStyle/>
        <a:p>
          <a:r>
            <a:rPr lang="zh-CN" altLang="en-US" dirty="0">
              <a:latin typeface="微软雅黑" panose="020B0503020204020204" pitchFamily="34" charset="-122"/>
              <a:ea typeface="微软雅黑" panose="020B0503020204020204" pitchFamily="34" charset="-122"/>
            </a:rPr>
            <a:t>尊重生命</a:t>
          </a:r>
          <a:endParaRPr lang="en-HK"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原则</a:t>
          </a:r>
          <a:endParaRPr lang="en-GB" dirty="0"/>
        </a:p>
      </dgm:t>
    </dgm:pt>
    <dgm:pt modelId="{57E8B0CD-2963-844C-9213-61A958A5612D}" type="parTrans" cxnId="{5CA1B60F-D039-5241-BBDF-4B625B94BF31}">
      <dgm:prSet/>
      <dgm:spPr/>
      <dgm:t>
        <a:bodyPr/>
        <a:lstStyle/>
        <a:p>
          <a:endParaRPr lang="en-GB"/>
        </a:p>
      </dgm:t>
    </dgm:pt>
    <dgm:pt modelId="{6B0192B2-10E0-3C4A-A0CB-14E0C1E42B9D}" type="sibTrans" cxnId="{5CA1B60F-D039-5241-BBDF-4B625B94BF31}">
      <dgm:prSet/>
      <dgm:spPr/>
      <dgm:t>
        <a:bodyPr/>
        <a:lstStyle/>
        <a:p>
          <a:endParaRPr lang="en-GB"/>
        </a:p>
      </dgm:t>
    </dgm:pt>
    <dgm:pt modelId="{E8FB4A56-CD75-464F-9B13-49471CDD93DA}">
      <dgm:prSet phldrT="[Text]"/>
      <dgm:spPr/>
      <dgm:t>
        <a:bodyPr/>
        <a:lstStyle/>
        <a:p>
          <a:r>
            <a:rPr lang="zh-CN" altLang="en-US" dirty="0">
              <a:latin typeface="微软雅黑" panose="020B0503020204020204" pitchFamily="34" charset="-122"/>
              <a:ea typeface="微软雅黑" panose="020B0503020204020204" pitchFamily="34" charset="-122"/>
            </a:rPr>
            <a:t>社会公正原则</a:t>
          </a:r>
          <a:endParaRPr lang="en-GB" dirty="0"/>
        </a:p>
      </dgm:t>
    </dgm:pt>
    <dgm:pt modelId="{7144406E-C5F4-964A-9CE8-45234DB4F5E5}" type="parTrans" cxnId="{AE9633F8-F466-3543-8E0F-5D6A49F4FCCF}">
      <dgm:prSet/>
      <dgm:spPr/>
      <dgm:t>
        <a:bodyPr/>
        <a:lstStyle/>
        <a:p>
          <a:endParaRPr lang="en-GB"/>
        </a:p>
      </dgm:t>
    </dgm:pt>
    <dgm:pt modelId="{899ABD96-3165-6546-B62B-5FB06A269E24}" type="sibTrans" cxnId="{AE9633F8-F466-3543-8E0F-5D6A49F4FCCF}">
      <dgm:prSet/>
      <dgm:spPr/>
      <dgm:t>
        <a:bodyPr/>
        <a:lstStyle/>
        <a:p>
          <a:endParaRPr lang="en-GB"/>
        </a:p>
      </dgm:t>
    </dgm:pt>
    <dgm:pt modelId="{8F4DFC05-1040-7344-A358-BADB5BDE396A}">
      <dgm:prSet phldrT="[Text]"/>
      <dgm:spPr/>
      <dgm:t>
        <a:bodyPr/>
        <a:lstStyle/>
        <a:p>
          <a:r>
            <a:rPr lang="zh-CN" altLang="en-US">
              <a:latin typeface="微软雅黑" panose="020B0503020204020204" pitchFamily="34" charset="-122"/>
              <a:ea typeface="微软雅黑" panose="020B0503020204020204" pitchFamily="34" charset="-122"/>
            </a:rPr>
            <a:t>自主原则</a:t>
          </a:r>
          <a:endParaRPr lang="en-GB" dirty="0"/>
        </a:p>
      </dgm:t>
    </dgm:pt>
    <dgm:pt modelId="{43668250-C493-0245-89A7-32BEA7695AFD}" type="parTrans" cxnId="{C1C11619-81CE-3B46-81EF-EADF32F13766}">
      <dgm:prSet/>
      <dgm:spPr/>
      <dgm:t>
        <a:bodyPr/>
        <a:lstStyle/>
        <a:p>
          <a:endParaRPr lang="en-GB"/>
        </a:p>
      </dgm:t>
    </dgm:pt>
    <dgm:pt modelId="{63C01B0D-033B-684B-AAEF-102427BC4735}" type="sibTrans" cxnId="{C1C11619-81CE-3B46-81EF-EADF32F13766}">
      <dgm:prSet/>
      <dgm:spPr/>
      <dgm:t>
        <a:bodyPr/>
        <a:lstStyle/>
        <a:p>
          <a:endParaRPr lang="en-GB"/>
        </a:p>
      </dgm:t>
    </dgm:pt>
    <dgm:pt modelId="{90055F20-1E2D-FB4B-8AEA-C25D5A1C5B9B}">
      <dgm:prSet phldrT="[Text]"/>
      <dgm:spPr/>
      <dgm:t>
        <a:bodyPr/>
        <a:lstStyle/>
        <a:p>
          <a:r>
            <a:rPr lang="zh-CN" altLang="en-US">
              <a:latin typeface="微软雅黑" panose="020B0503020204020204" pitchFamily="34" charset="-122"/>
              <a:ea typeface="微软雅黑" panose="020B0503020204020204" pitchFamily="34" charset="-122"/>
            </a:rPr>
            <a:t>诚信原则</a:t>
          </a:r>
          <a:endParaRPr lang="en-GB" dirty="0"/>
        </a:p>
      </dgm:t>
    </dgm:pt>
    <dgm:pt modelId="{D0367371-93F1-C948-A8E4-C2CD906EE26E}" type="parTrans" cxnId="{CB8B431F-FF5D-564A-A327-DA745A48479F}">
      <dgm:prSet/>
      <dgm:spPr/>
      <dgm:t>
        <a:bodyPr/>
        <a:lstStyle/>
        <a:p>
          <a:endParaRPr lang="en-GB"/>
        </a:p>
      </dgm:t>
    </dgm:pt>
    <dgm:pt modelId="{3BD4F7E2-5E02-8042-9ABC-8D33B484152D}" type="sibTrans" cxnId="{CB8B431F-FF5D-564A-A327-DA745A48479F}">
      <dgm:prSet/>
      <dgm:spPr/>
      <dgm:t>
        <a:bodyPr/>
        <a:lstStyle/>
        <a:p>
          <a:endParaRPr lang="en-GB"/>
        </a:p>
      </dgm:t>
    </dgm:pt>
    <dgm:pt modelId="{08C9C3D7-62EB-B343-88E0-2B13FADB0F11}">
      <dgm:prSet phldrT="[Text]"/>
      <dgm:spPr/>
      <dgm:t>
        <a:bodyPr/>
        <a:lstStyle/>
        <a:p>
          <a:r>
            <a:rPr lang="zh-CN" altLang="en-US" dirty="0">
              <a:latin typeface="微软雅黑" panose="020B0503020204020204" pitchFamily="34" charset="-122"/>
              <a:ea typeface="微软雅黑" panose="020B0503020204020204" pitchFamily="34" charset="-122"/>
            </a:rPr>
            <a:t>知情同意原则</a:t>
          </a:r>
          <a:endParaRPr lang="en-GB" dirty="0"/>
        </a:p>
      </dgm:t>
    </dgm:pt>
    <dgm:pt modelId="{081A3D41-DCB1-6047-8190-20A021A51DA8}" type="parTrans" cxnId="{9803DBDB-3E2B-1F4E-AA8C-16EEBEB61677}">
      <dgm:prSet/>
      <dgm:spPr/>
      <dgm:t>
        <a:bodyPr/>
        <a:lstStyle/>
        <a:p>
          <a:endParaRPr lang="en-GB"/>
        </a:p>
      </dgm:t>
    </dgm:pt>
    <dgm:pt modelId="{BC2FA9BB-F882-7E40-A70A-0DD86BC4AF02}" type="sibTrans" cxnId="{9803DBDB-3E2B-1F4E-AA8C-16EEBEB61677}">
      <dgm:prSet/>
      <dgm:spPr/>
      <dgm:t>
        <a:bodyPr/>
        <a:lstStyle/>
        <a:p>
          <a:endParaRPr lang="en-GB"/>
        </a:p>
      </dgm:t>
    </dgm:pt>
    <dgm:pt modelId="{B2D8E667-2FE3-C143-8BFB-88EB29C02299}" type="pres">
      <dgm:prSet presAssocID="{BEC942CB-71FE-BD4A-AB58-B6D018664EEC}" presName="cycle" presStyleCnt="0">
        <dgm:presLayoutVars>
          <dgm:dir/>
          <dgm:resizeHandles val="exact"/>
        </dgm:presLayoutVars>
      </dgm:prSet>
      <dgm:spPr/>
    </dgm:pt>
    <dgm:pt modelId="{C911440F-E79B-A644-93BD-061335CB888E}" type="pres">
      <dgm:prSet presAssocID="{68FC6276-2E58-BC43-B94C-E888F6510248}" presName="node" presStyleLbl="node1" presStyleIdx="0" presStyleCnt="5">
        <dgm:presLayoutVars>
          <dgm:bulletEnabled val="1"/>
        </dgm:presLayoutVars>
      </dgm:prSet>
      <dgm:spPr/>
    </dgm:pt>
    <dgm:pt modelId="{0CE33181-C393-2D49-B6DA-5C49C2745BDB}" type="pres">
      <dgm:prSet presAssocID="{68FC6276-2E58-BC43-B94C-E888F6510248}" presName="spNode" presStyleCnt="0"/>
      <dgm:spPr/>
    </dgm:pt>
    <dgm:pt modelId="{B09E7BE6-BE6E-FE43-BA20-06195BE22FDF}" type="pres">
      <dgm:prSet presAssocID="{6B0192B2-10E0-3C4A-A0CB-14E0C1E42B9D}" presName="sibTrans" presStyleLbl="sibTrans1D1" presStyleIdx="0" presStyleCnt="5"/>
      <dgm:spPr/>
    </dgm:pt>
    <dgm:pt modelId="{4348AA51-495B-F04F-A7BE-92573A3A9213}" type="pres">
      <dgm:prSet presAssocID="{E8FB4A56-CD75-464F-9B13-49471CDD93DA}" presName="node" presStyleLbl="node1" presStyleIdx="1" presStyleCnt="5">
        <dgm:presLayoutVars>
          <dgm:bulletEnabled val="1"/>
        </dgm:presLayoutVars>
      </dgm:prSet>
      <dgm:spPr/>
    </dgm:pt>
    <dgm:pt modelId="{AE5B49C6-D6EF-BD43-AA7A-C9520DE73755}" type="pres">
      <dgm:prSet presAssocID="{E8FB4A56-CD75-464F-9B13-49471CDD93DA}" presName="spNode" presStyleCnt="0"/>
      <dgm:spPr/>
    </dgm:pt>
    <dgm:pt modelId="{CB5A5434-A793-E542-B495-62E2D6A47FA5}" type="pres">
      <dgm:prSet presAssocID="{899ABD96-3165-6546-B62B-5FB06A269E24}" presName="sibTrans" presStyleLbl="sibTrans1D1" presStyleIdx="1" presStyleCnt="5"/>
      <dgm:spPr/>
    </dgm:pt>
    <dgm:pt modelId="{5AFCAD26-BF12-8D45-806D-60CDC6C1D8B7}" type="pres">
      <dgm:prSet presAssocID="{8F4DFC05-1040-7344-A358-BADB5BDE396A}" presName="node" presStyleLbl="node1" presStyleIdx="2" presStyleCnt="5">
        <dgm:presLayoutVars>
          <dgm:bulletEnabled val="1"/>
        </dgm:presLayoutVars>
      </dgm:prSet>
      <dgm:spPr/>
    </dgm:pt>
    <dgm:pt modelId="{CA1EB7F5-B53D-8F4C-AD7E-81FF7DB6485C}" type="pres">
      <dgm:prSet presAssocID="{8F4DFC05-1040-7344-A358-BADB5BDE396A}" presName="spNode" presStyleCnt="0"/>
      <dgm:spPr/>
    </dgm:pt>
    <dgm:pt modelId="{927070D9-2D54-9F43-ACF7-691CFED67DCD}" type="pres">
      <dgm:prSet presAssocID="{63C01B0D-033B-684B-AAEF-102427BC4735}" presName="sibTrans" presStyleLbl="sibTrans1D1" presStyleIdx="2" presStyleCnt="5"/>
      <dgm:spPr/>
    </dgm:pt>
    <dgm:pt modelId="{F111BC48-1DE3-354D-8BFD-C0CE810AFD61}" type="pres">
      <dgm:prSet presAssocID="{90055F20-1E2D-FB4B-8AEA-C25D5A1C5B9B}" presName="node" presStyleLbl="node1" presStyleIdx="3" presStyleCnt="5">
        <dgm:presLayoutVars>
          <dgm:bulletEnabled val="1"/>
        </dgm:presLayoutVars>
      </dgm:prSet>
      <dgm:spPr/>
    </dgm:pt>
    <dgm:pt modelId="{B6DF5DA2-5720-E142-BFCE-5F537FD56DC9}" type="pres">
      <dgm:prSet presAssocID="{90055F20-1E2D-FB4B-8AEA-C25D5A1C5B9B}" presName="spNode" presStyleCnt="0"/>
      <dgm:spPr/>
    </dgm:pt>
    <dgm:pt modelId="{B9CB1FF4-955E-4948-A54A-013F669C1125}" type="pres">
      <dgm:prSet presAssocID="{3BD4F7E2-5E02-8042-9ABC-8D33B484152D}" presName="sibTrans" presStyleLbl="sibTrans1D1" presStyleIdx="3" presStyleCnt="5"/>
      <dgm:spPr/>
    </dgm:pt>
    <dgm:pt modelId="{BD4D55E5-03D0-C740-A3FE-8B7E639DBFF2}" type="pres">
      <dgm:prSet presAssocID="{08C9C3D7-62EB-B343-88E0-2B13FADB0F11}" presName="node" presStyleLbl="node1" presStyleIdx="4" presStyleCnt="5">
        <dgm:presLayoutVars>
          <dgm:bulletEnabled val="1"/>
        </dgm:presLayoutVars>
      </dgm:prSet>
      <dgm:spPr/>
    </dgm:pt>
    <dgm:pt modelId="{E1EDB1BB-414B-5C43-8861-E562A811D0BA}" type="pres">
      <dgm:prSet presAssocID="{08C9C3D7-62EB-B343-88E0-2B13FADB0F11}" presName="spNode" presStyleCnt="0"/>
      <dgm:spPr/>
    </dgm:pt>
    <dgm:pt modelId="{0903654F-0EA7-C446-9DA4-B485E21579D8}" type="pres">
      <dgm:prSet presAssocID="{BC2FA9BB-F882-7E40-A70A-0DD86BC4AF02}" presName="sibTrans" presStyleLbl="sibTrans1D1" presStyleIdx="4" presStyleCnt="5"/>
      <dgm:spPr/>
    </dgm:pt>
  </dgm:ptLst>
  <dgm:cxnLst>
    <dgm:cxn modelId="{73962100-0371-0C46-9100-7972625E4C4F}" type="presOf" srcId="{90055F20-1E2D-FB4B-8AEA-C25D5A1C5B9B}" destId="{F111BC48-1DE3-354D-8BFD-C0CE810AFD61}" srcOrd="0" destOrd="0" presId="urn:microsoft.com/office/officeart/2005/8/layout/cycle6"/>
    <dgm:cxn modelId="{5CA1B60F-D039-5241-BBDF-4B625B94BF31}" srcId="{BEC942CB-71FE-BD4A-AB58-B6D018664EEC}" destId="{68FC6276-2E58-BC43-B94C-E888F6510248}" srcOrd="0" destOrd="0" parTransId="{57E8B0CD-2963-844C-9213-61A958A5612D}" sibTransId="{6B0192B2-10E0-3C4A-A0CB-14E0C1E42B9D}"/>
    <dgm:cxn modelId="{C1C11619-81CE-3B46-81EF-EADF32F13766}" srcId="{BEC942CB-71FE-BD4A-AB58-B6D018664EEC}" destId="{8F4DFC05-1040-7344-A358-BADB5BDE396A}" srcOrd="2" destOrd="0" parTransId="{43668250-C493-0245-89A7-32BEA7695AFD}" sibTransId="{63C01B0D-033B-684B-AAEF-102427BC4735}"/>
    <dgm:cxn modelId="{CB8B431F-FF5D-564A-A327-DA745A48479F}" srcId="{BEC942CB-71FE-BD4A-AB58-B6D018664EEC}" destId="{90055F20-1E2D-FB4B-8AEA-C25D5A1C5B9B}" srcOrd="3" destOrd="0" parTransId="{D0367371-93F1-C948-A8E4-C2CD906EE26E}" sibTransId="{3BD4F7E2-5E02-8042-9ABC-8D33B484152D}"/>
    <dgm:cxn modelId="{18127924-AD8B-5E47-968A-2B789C113ECF}" type="presOf" srcId="{3BD4F7E2-5E02-8042-9ABC-8D33B484152D}" destId="{B9CB1FF4-955E-4948-A54A-013F669C1125}" srcOrd="0" destOrd="0" presId="urn:microsoft.com/office/officeart/2005/8/layout/cycle6"/>
    <dgm:cxn modelId="{B8BB8C28-50D5-C343-87D3-5906FF48178A}" type="presOf" srcId="{63C01B0D-033B-684B-AAEF-102427BC4735}" destId="{927070D9-2D54-9F43-ACF7-691CFED67DCD}" srcOrd="0" destOrd="0" presId="urn:microsoft.com/office/officeart/2005/8/layout/cycle6"/>
    <dgm:cxn modelId="{DFA48C2A-6F58-5946-AD51-7B764A37D3CC}" type="presOf" srcId="{08C9C3D7-62EB-B343-88E0-2B13FADB0F11}" destId="{BD4D55E5-03D0-C740-A3FE-8B7E639DBFF2}" srcOrd="0" destOrd="0" presId="urn:microsoft.com/office/officeart/2005/8/layout/cycle6"/>
    <dgm:cxn modelId="{7E9D1538-BF0E-A049-BD5F-3A7596656023}" type="presOf" srcId="{BC2FA9BB-F882-7E40-A70A-0DD86BC4AF02}" destId="{0903654F-0EA7-C446-9DA4-B485E21579D8}" srcOrd="0" destOrd="0" presId="urn:microsoft.com/office/officeart/2005/8/layout/cycle6"/>
    <dgm:cxn modelId="{9D373947-841F-124B-89AB-BABE2A75CBC6}" type="presOf" srcId="{E8FB4A56-CD75-464F-9B13-49471CDD93DA}" destId="{4348AA51-495B-F04F-A7BE-92573A3A9213}" srcOrd="0" destOrd="0" presId="urn:microsoft.com/office/officeart/2005/8/layout/cycle6"/>
    <dgm:cxn modelId="{E0C4DF4D-8291-D14B-A936-8FFBD7392E9E}" type="presOf" srcId="{6B0192B2-10E0-3C4A-A0CB-14E0C1E42B9D}" destId="{B09E7BE6-BE6E-FE43-BA20-06195BE22FDF}" srcOrd="0" destOrd="0" presId="urn:microsoft.com/office/officeart/2005/8/layout/cycle6"/>
    <dgm:cxn modelId="{C2D56663-DE98-EB49-ABD7-1E626CF51B04}" type="presOf" srcId="{BEC942CB-71FE-BD4A-AB58-B6D018664EEC}" destId="{B2D8E667-2FE3-C143-8BFB-88EB29C02299}" srcOrd="0" destOrd="0" presId="urn:microsoft.com/office/officeart/2005/8/layout/cycle6"/>
    <dgm:cxn modelId="{2F04736B-7551-A848-8C2F-5D59A16DB35B}" type="presOf" srcId="{8F4DFC05-1040-7344-A358-BADB5BDE396A}" destId="{5AFCAD26-BF12-8D45-806D-60CDC6C1D8B7}" srcOrd="0" destOrd="0" presId="urn:microsoft.com/office/officeart/2005/8/layout/cycle6"/>
    <dgm:cxn modelId="{4C1678A2-7956-4142-9B91-89F72EB7C9C0}" type="presOf" srcId="{899ABD96-3165-6546-B62B-5FB06A269E24}" destId="{CB5A5434-A793-E542-B495-62E2D6A47FA5}" srcOrd="0" destOrd="0" presId="urn:microsoft.com/office/officeart/2005/8/layout/cycle6"/>
    <dgm:cxn modelId="{9803DBDB-3E2B-1F4E-AA8C-16EEBEB61677}" srcId="{BEC942CB-71FE-BD4A-AB58-B6D018664EEC}" destId="{08C9C3D7-62EB-B343-88E0-2B13FADB0F11}" srcOrd="4" destOrd="0" parTransId="{081A3D41-DCB1-6047-8190-20A021A51DA8}" sibTransId="{BC2FA9BB-F882-7E40-A70A-0DD86BC4AF02}"/>
    <dgm:cxn modelId="{89C09DE7-97ED-354E-9A8B-DCE1B3E5CB63}" type="presOf" srcId="{68FC6276-2E58-BC43-B94C-E888F6510248}" destId="{C911440F-E79B-A644-93BD-061335CB888E}" srcOrd="0" destOrd="0" presId="urn:microsoft.com/office/officeart/2005/8/layout/cycle6"/>
    <dgm:cxn modelId="{AE9633F8-F466-3543-8E0F-5D6A49F4FCCF}" srcId="{BEC942CB-71FE-BD4A-AB58-B6D018664EEC}" destId="{E8FB4A56-CD75-464F-9B13-49471CDD93DA}" srcOrd="1" destOrd="0" parTransId="{7144406E-C5F4-964A-9CE8-45234DB4F5E5}" sibTransId="{899ABD96-3165-6546-B62B-5FB06A269E24}"/>
    <dgm:cxn modelId="{8572A860-5EC2-1F4E-A656-31FF6A25D574}" type="presParOf" srcId="{B2D8E667-2FE3-C143-8BFB-88EB29C02299}" destId="{C911440F-E79B-A644-93BD-061335CB888E}" srcOrd="0" destOrd="0" presId="urn:microsoft.com/office/officeart/2005/8/layout/cycle6"/>
    <dgm:cxn modelId="{06D8EAB2-8F81-6F4F-A654-87B4EB3EE009}" type="presParOf" srcId="{B2D8E667-2FE3-C143-8BFB-88EB29C02299}" destId="{0CE33181-C393-2D49-B6DA-5C49C2745BDB}" srcOrd="1" destOrd="0" presId="urn:microsoft.com/office/officeart/2005/8/layout/cycle6"/>
    <dgm:cxn modelId="{C10FEE0D-0E84-9141-8A6A-7A974AB0E1C9}" type="presParOf" srcId="{B2D8E667-2FE3-C143-8BFB-88EB29C02299}" destId="{B09E7BE6-BE6E-FE43-BA20-06195BE22FDF}" srcOrd="2" destOrd="0" presId="urn:microsoft.com/office/officeart/2005/8/layout/cycle6"/>
    <dgm:cxn modelId="{0A404709-7448-A44B-ABEF-A9C33A050F42}" type="presParOf" srcId="{B2D8E667-2FE3-C143-8BFB-88EB29C02299}" destId="{4348AA51-495B-F04F-A7BE-92573A3A9213}" srcOrd="3" destOrd="0" presId="urn:microsoft.com/office/officeart/2005/8/layout/cycle6"/>
    <dgm:cxn modelId="{FF6F402C-E72C-3348-B266-545B18BF324F}" type="presParOf" srcId="{B2D8E667-2FE3-C143-8BFB-88EB29C02299}" destId="{AE5B49C6-D6EF-BD43-AA7A-C9520DE73755}" srcOrd="4" destOrd="0" presId="urn:microsoft.com/office/officeart/2005/8/layout/cycle6"/>
    <dgm:cxn modelId="{A4644016-0C8D-5449-8F6B-B88D8E436A85}" type="presParOf" srcId="{B2D8E667-2FE3-C143-8BFB-88EB29C02299}" destId="{CB5A5434-A793-E542-B495-62E2D6A47FA5}" srcOrd="5" destOrd="0" presId="urn:microsoft.com/office/officeart/2005/8/layout/cycle6"/>
    <dgm:cxn modelId="{07058C45-F438-3140-824B-EBA1D566D5B7}" type="presParOf" srcId="{B2D8E667-2FE3-C143-8BFB-88EB29C02299}" destId="{5AFCAD26-BF12-8D45-806D-60CDC6C1D8B7}" srcOrd="6" destOrd="0" presId="urn:microsoft.com/office/officeart/2005/8/layout/cycle6"/>
    <dgm:cxn modelId="{BA641EFC-8AD6-B540-9E74-3C437FB7D689}" type="presParOf" srcId="{B2D8E667-2FE3-C143-8BFB-88EB29C02299}" destId="{CA1EB7F5-B53D-8F4C-AD7E-81FF7DB6485C}" srcOrd="7" destOrd="0" presId="urn:microsoft.com/office/officeart/2005/8/layout/cycle6"/>
    <dgm:cxn modelId="{619F7B10-E54D-654F-8EF6-AD1ED52BD877}" type="presParOf" srcId="{B2D8E667-2FE3-C143-8BFB-88EB29C02299}" destId="{927070D9-2D54-9F43-ACF7-691CFED67DCD}" srcOrd="8" destOrd="0" presId="urn:microsoft.com/office/officeart/2005/8/layout/cycle6"/>
    <dgm:cxn modelId="{79161F2F-879E-A740-9237-D55CA5F19956}" type="presParOf" srcId="{B2D8E667-2FE3-C143-8BFB-88EB29C02299}" destId="{F111BC48-1DE3-354D-8BFD-C0CE810AFD61}" srcOrd="9" destOrd="0" presId="urn:microsoft.com/office/officeart/2005/8/layout/cycle6"/>
    <dgm:cxn modelId="{F35047E1-4445-E64F-8967-6444967ED857}" type="presParOf" srcId="{B2D8E667-2FE3-C143-8BFB-88EB29C02299}" destId="{B6DF5DA2-5720-E142-BFCE-5F537FD56DC9}" srcOrd="10" destOrd="0" presId="urn:microsoft.com/office/officeart/2005/8/layout/cycle6"/>
    <dgm:cxn modelId="{59430106-BA3A-1C4D-9037-29D3D955A792}" type="presParOf" srcId="{B2D8E667-2FE3-C143-8BFB-88EB29C02299}" destId="{B9CB1FF4-955E-4948-A54A-013F669C1125}" srcOrd="11" destOrd="0" presId="urn:microsoft.com/office/officeart/2005/8/layout/cycle6"/>
    <dgm:cxn modelId="{A38171C8-DCD8-F342-A74A-DBD137631C90}" type="presParOf" srcId="{B2D8E667-2FE3-C143-8BFB-88EB29C02299}" destId="{BD4D55E5-03D0-C740-A3FE-8B7E639DBFF2}" srcOrd="12" destOrd="0" presId="urn:microsoft.com/office/officeart/2005/8/layout/cycle6"/>
    <dgm:cxn modelId="{5E873CCC-FB03-EF4B-8DFA-A1FCE0C05635}" type="presParOf" srcId="{B2D8E667-2FE3-C143-8BFB-88EB29C02299}" destId="{E1EDB1BB-414B-5C43-8861-E562A811D0BA}" srcOrd="13" destOrd="0" presId="urn:microsoft.com/office/officeart/2005/8/layout/cycle6"/>
    <dgm:cxn modelId="{FED56506-36DB-6D48-AF92-8E806A70F07B}" type="presParOf" srcId="{B2D8E667-2FE3-C143-8BFB-88EB29C02299}" destId="{0903654F-0EA7-C446-9DA4-B485E21579D8}" srcOrd="14"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11440F-E79B-A644-93BD-061335CB888E}">
      <dsp:nvSpPr>
        <dsp:cNvPr id="0" name=""/>
        <dsp:cNvSpPr/>
      </dsp:nvSpPr>
      <dsp:spPr>
        <a:xfrm>
          <a:off x="5106147" y="1864"/>
          <a:ext cx="1814605" cy="1179493"/>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zh-CN" altLang="en-US" sz="1900" kern="1200" dirty="0">
              <a:latin typeface="微软雅黑" panose="020B0503020204020204" pitchFamily="34" charset="-122"/>
              <a:ea typeface="微软雅黑" panose="020B0503020204020204" pitchFamily="34" charset="-122"/>
            </a:rPr>
            <a:t>尊重生命</a:t>
          </a:r>
          <a:endParaRPr lang="en-HK" altLang="zh-CN" sz="1900" kern="1200" dirty="0">
            <a:latin typeface="微软雅黑" panose="020B0503020204020204" pitchFamily="34" charset="-122"/>
            <a:ea typeface="微软雅黑" panose="020B0503020204020204" pitchFamily="34" charset="-122"/>
          </a:endParaRPr>
        </a:p>
        <a:p>
          <a:pPr marL="0" lvl="0" indent="0" algn="ctr" defTabSz="844550">
            <a:lnSpc>
              <a:spcPct val="90000"/>
            </a:lnSpc>
            <a:spcBef>
              <a:spcPct val="0"/>
            </a:spcBef>
            <a:spcAft>
              <a:spcPct val="35000"/>
            </a:spcAft>
            <a:buNone/>
          </a:pPr>
          <a:r>
            <a:rPr lang="zh-CN" altLang="en-US" sz="1900" kern="1200" dirty="0">
              <a:latin typeface="微软雅黑" panose="020B0503020204020204" pitchFamily="34" charset="-122"/>
              <a:ea typeface="微软雅黑" panose="020B0503020204020204" pitchFamily="34" charset="-122"/>
            </a:rPr>
            <a:t>原则</a:t>
          </a:r>
          <a:endParaRPr lang="en-GB" sz="1900" kern="1200" dirty="0"/>
        </a:p>
      </dsp:txBody>
      <dsp:txXfrm>
        <a:off x="5163725" y="59442"/>
        <a:ext cx="1699449" cy="1064337"/>
      </dsp:txXfrm>
    </dsp:sp>
    <dsp:sp modelId="{B09E7BE6-BE6E-FE43-BA20-06195BE22FDF}">
      <dsp:nvSpPr>
        <dsp:cNvPr id="0" name=""/>
        <dsp:cNvSpPr/>
      </dsp:nvSpPr>
      <dsp:spPr>
        <a:xfrm>
          <a:off x="3652971" y="591611"/>
          <a:ext cx="4720957" cy="4720957"/>
        </a:xfrm>
        <a:custGeom>
          <a:avLst/>
          <a:gdLst/>
          <a:ahLst/>
          <a:cxnLst/>
          <a:rect l="0" t="0" r="0" b="0"/>
          <a:pathLst>
            <a:path>
              <a:moveTo>
                <a:pt x="3280297" y="186589"/>
              </a:moveTo>
              <a:arcTo wR="2360478" hR="2360478" stAng="17576055" swAng="1965562"/>
            </a:path>
          </a:pathLst>
        </a:custGeom>
        <a:noFill/>
        <a:ln w="9525" cap="flat" cmpd="sng" algn="ctr">
          <a:solidFill>
            <a:schemeClr val="accent2">
              <a:hueOff val="0"/>
              <a:satOff val="0"/>
              <a:lumOff val="0"/>
              <a:alphaOff val="0"/>
            </a:schemeClr>
          </a:solidFill>
          <a:prstDash val="solid"/>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4348AA51-495B-F04F-A7BE-92573A3A9213}">
      <dsp:nvSpPr>
        <dsp:cNvPr id="0" name=""/>
        <dsp:cNvSpPr/>
      </dsp:nvSpPr>
      <dsp:spPr>
        <a:xfrm>
          <a:off x="7351096" y="1632915"/>
          <a:ext cx="1814605" cy="1179493"/>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zh-CN" altLang="en-US" sz="1900" kern="1200" dirty="0">
              <a:latin typeface="微软雅黑" panose="020B0503020204020204" pitchFamily="34" charset="-122"/>
              <a:ea typeface="微软雅黑" panose="020B0503020204020204" pitchFamily="34" charset="-122"/>
            </a:rPr>
            <a:t>社会公正原则</a:t>
          </a:r>
          <a:endParaRPr lang="en-GB" sz="1900" kern="1200" dirty="0"/>
        </a:p>
      </dsp:txBody>
      <dsp:txXfrm>
        <a:off x="7408674" y="1690493"/>
        <a:ext cx="1699449" cy="1064337"/>
      </dsp:txXfrm>
    </dsp:sp>
    <dsp:sp modelId="{CB5A5434-A793-E542-B495-62E2D6A47FA5}">
      <dsp:nvSpPr>
        <dsp:cNvPr id="0" name=""/>
        <dsp:cNvSpPr/>
      </dsp:nvSpPr>
      <dsp:spPr>
        <a:xfrm>
          <a:off x="3652971" y="591611"/>
          <a:ext cx="4720957" cy="4720957"/>
        </a:xfrm>
        <a:custGeom>
          <a:avLst/>
          <a:gdLst/>
          <a:ahLst/>
          <a:cxnLst/>
          <a:rect l="0" t="0" r="0" b="0"/>
          <a:pathLst>
            <a:path>
              <a:moveTo>
                <a:pt x="4717668" y="2235906"/>
              </a:moveTo>
              <a:arcTo wR="2360478" hR="2360478" stAng="21418491" swAng="2199396"/>
            </a:path>
          </a:pathLst>
        </a:custGeom>
        <a:noFill/>
        <a:ln w="9525" cap="flat" cmpd="sng" algn="ctr">
          <a:solidFill>
            <a:schemeClr val="accent3">
              <a:hueOff val="0"/>
              <a:satOff val="0"/>
              <a:lumOff val="0"/>
              <a:alphaOff val="0"/>
            </a:schemeClr>
          </a:solidFill>
          <a:prstDash val="solid"/>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5AFCAD26-BF12-8D45-806D-60CDC6C1D8B7}">
      <dsp:nvSpPr>
        <dsp:cNvPr id="0" name=""/>
        <dsp:cNvSpPr/>
      </dsp:nvSpPr>
      <dsp:spPr>
        <a:xfrm>
          <a:off x="6493601" y="4272011"/>
          <a:ext cx="1814605" cy="1179493"/>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zh-CN" altLang="en-US" sz="1900" kern="1200">
              <a:latin typeface="微软雅黑" panose="020B0503020204020204" pitchFamily="34" charset="-122"/>
              <a:ea typeface="微软雅黑" panose="020B0503020204020204" pitchFamily="34" charset="-122"/>
            </a:rPr>
            <a:t>自主原则</a:t>
          </a:r>
          <a:endParaRPr lang="en-GB" sz="1900" kern="1200" dirty="0"/>
        </a:p>
      </dsp:txBody>
      <dsp:txXfrm>
        <a:off x="6551179" y="4329589"/>
        <a:ext cx="1699449" cy="1064337"/>
      </dsp:txXfrm>
    </dsp:sp>
    <dsp:sp modelId="{927070D9-2D54-9F43-ACF7-691CFED67DCD}">
      <dsp:nvSpPr>
        <dsp:cNvPr id="0" name=""/>
        <dsp:cNvSpPr/>
      </dsp:nvSpPr>
      <dsp:spPr>
        <a:xfrm>
          <a:off x="3652971" y="591611"/>
          <a:ext cx="4720957" cy="4720957"/>
        </a:xfrm>
        <a:custGeom>
          <a:avLst/>
          <a:gdLst/>
          <a:ahLst/>
          <a:cxnLst/>
          <a:rect l="0" t="0" r="0" b="0"/>
          <a:pathLst>
            <a:path>
              <a:moveTo>
                <a:pt x="2831224" y="4673541"/>
              </a:moveTo>
              <a:arcTo wR="2360478" hR="2360478" stAng="4709789" swAng="1380422"/>
            </a:path>
          </a:pathLst>
        </a:custGeom>
        <a:noFill/>
        <a:ln w="9525" cap="flat" cmpd="sng" algn="ctr">
          <a:solidFill>
            <a:schemeClr val="accent4">
              <a:hueOff val="0"/>
              <a:satOff val="0"/>
              <a:lumOff val="0"/>
              <a:alphaOff val="0"/>
            </a:schemeClr>
          </a:solidFill>
          <a:prstDash val="solid"/>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F111BC48-1DE3-354D-8BFD-C0CE810AFD61}">
      <dsp:nvSpPr>
        <dsp:cNvPr id="0" name=""/>
        <dsp:cNvSpPr/>
      </dsp:nvSpPr>
      <dsp:spPr>
        <a:xfrm>
          <a:off x="3718692" y="4272011"/>
          <a:ext cx="1814605" cy="1179493"/>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zh-CN" altLang="en-US" sz="1900" kern="1200">
              <a:latin typeface="微软雅黑" panose="020B0503020204020204" pitchFamily="34" charset="-122"/>
              <a:ea typeface="微软雅黑" panose="020B0503020204020204" pitchFamily="34" charset="-122"/>
            </a:rPr>
            <a:t>诚信原则</a:t>
          </a:r>
          <a:endParaRPr lang="en-GB" sz="1900" kern="1200" dirty="0"/>
        </a:p>
      </dsp:txBody>
      <dsp:txXfrm>
        <a:off x="3776270" y="4329589"/>
        <a:ext cx="1699449" cy="1064337"/>
      </dsp:txXfrm>
    </dsp:sp>
    <dsp:sp modelId="{B9CB1FF4-955E-4948-A54A-013F669C1125}">
      <dsp:nvSpPr>
        <dsp:cNvPr id="0" name=""/>
        <dsp:cNvSpPr/>
      </dsp:nvSpPr>
      <dsp:spPr>
        <a:xfrm>
          <a:off x="3652971" y="591611"/>
          <a:ext cx="4720957" cy="4720957"/>
        </a:xfrm>
        <a:custGeom>
          <a:avLst/>
          <a:gdLst/>
          <a:ahLst/>
          <a:cxnLst/>
          <a:rect l="0" t="0" r="0" b="0"/>
          <a:pathLst>
            <a:path>
              <a:moveTo>
                <a:pt x="395103" y="3667827"/>
              </a:moveTo>
              <a:arcTo wR="2360478" hR="2360478" stAng="8782113" swAng="2199396"/>
            </a:path>
          </a:pathLst>
        </a:custGeom>
        <a:noFill/>
        <a:ln w="9525" cap="flat" cmpd="sng" algn="ctr">
          <a:solidFill>
            <a:schemeClr val="accent5">
              <a:hueOff val="0"/>
              <a:satOff val="0"/>
              <a:lumOff val="0"/>
              <a:alphaOff val="0"/>
            </a:schemeClr>
          </a:solidFill>
          <a:prstDash val="solid"/>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BD4D55E5-03D0-C740-A3FE-8B7E639DBFF2}">
      <dsp:nvSpPr>
        <dsp:cNvPr id="0" name=""/>
        <dsp:cNvSpPr/>
      </dsp:nvSpPr>
      <dsp:spPr>
        <a:xfrm>
          <a:off x="2861198" y="1632915"/>
          <a:ext cx="1814605" cy="1179493"/>
        </a:xfrm>
        <a:prstGeom prst="roundRect">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zh-CN" altLang="en-US" sz="1900" kern="1200" dirty="0">
              <a:latin typeface="微软雅黑" panose="020B0503020204020204" pitchFamily="34" charset="-122"/>
              <a:ea typeface="微软雅黑" panose="020B0503020204020204" pitchFamily="34" charset="-122"/>
            </a:rPr>
            <a:t>知情同意原则</a:t>
          </a:r>
          <a:endParaRPr lang="en-GB" sz="1900" kern="1200" dirty="0"/>
        </a:p>
      </dsp:txBody>
      <dsp:txXfrm>
        <a:off x="2918776" y="1690493"/>
        <a:ext cx="1699449" cy="1064337"/>
      </dsp:txXfrm>
    </dsp:sp>
    <dsp:sp modelId="{0903654F-0EA7-C446-9DA4-B485E21579D8}">
      <dsp:nvSpPr>
        <dsp:cNvPr id="0" name=""/>
        <dsp:cNvSpPr/>
      </dsp:nvSpPr>
      <dsp:spPr>
        <a:xfrm>
          <a:off x="3652971" y="591611"/>
          <a:ext cx="4720957" cy="4720957"/>
        </a:xfrm>
        <a:custGeom>
          <a:avLst/>
          <a:gdLst/>
          <a:ahLst/>
          <a:cxnLst/>
          <a:rect l="0" t="0" r="0" b="0"/>
          <a:pathLst>
            <a:path>
              <a:moveTo>
                <a:pt x="410639" y="1030070"/>
              </a:moveTo>
              <a:arcTo wR="2360478" hR="2360478" stAng="12858384" swAng="1965562"/>
            </a:path>
          </a:pathLst>
        </a:custGeom>
        <a:noFill/>
        <a:ln w="9525" cap="flat" cmpd="sng" algn="ctr">
          <a:solidFill>
            <a:schemeClr val="accent6">
              <a:hueOff val="0"/>
              <a:satOff val="0"/>
              <a:lumOff val="0"/>
              <a:alphaOff val="0"/>
            </a:schemeClr>
          </a:solidFill>
          <a:prstDash val="solid"/>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A10AD0-9CC1-454C-B428-C2A45167E615}" type="datetimeFigureOut">
              <a:rPr lang="en-US" smtClean="0"/>
              <a:t>3/11/24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A11721-9E67-F24E-9661-4D8676ADD595}"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发展经济与环境资源保护</a:t>
            </a:r>
            <a:endParaRPr lang="en-US" dirty="0"/>
          </a:p>
        </p:txBody>
      </p:sp>
      <p:sp>
        <p:nvSpPr>
          <p:cNvPr id="4" name="Slide Number Placeholder 3"/>
          <p:cNvSpPr>
            <a:spLocks noGrp="1"/>
          </p:cNvSpPr>
          <p:nvPr>
            <p:ph type="sldNum" sz="quarter" idx="5"/>
          </p:nvPr>
        </p:nvSpPr>
        <p:spPr/>
        <p:txBody>
          <a:bodyPr/>
          <a:lstStyle/>
          <a:p>
            <a:fld id="{34A11721-9E67-F24E-9661-4D8676ADD595}" type="slidenum">
              <a:rPr lang="en-US" smtClean="0"/>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A11721-9E67-F24E-9661-4D8676ADD595}" type="slidenum">
              <a:rPr lang="en-US" smtClean="0"/>
              <a:t>20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526415" rtl="0" eaLnBrk="1" fontAlgn="auto" latinLnBrk="0" hangingPunct="1">
              <a:lnSpc>
                <a:spcPct val="100000"/>
              </a:lnSpc>
              <a:spcBef>
                <a:spcPts val="0"/>
              </a:spcBef>
              <a:spcAft>
                <a:spcPts val="0"/>
              </a:spcAft>
              <a:buClrTx/>
              <a:buSzTx/>
              <a:buFontTx/>
              <a:buNone/>
              <a:defRPr/>
            </a:pPr>
            <a:fld id="{486EDF8B-18B4-4A8B-AE69-A9A5D5F53D96}"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199"/>
            <a:ext cx="8534401" cy="1752601"/>
          </a:xfrm>
        </p:spPr>
        <p:txBody>
          <a:bodyPr/>
          <a:lstStyle>
            <a:lvl1pPr marL="0" indent="0" algn="ctr">
              <a:buNone/>
              <a:defRPr>
                <a:solidFill>
                  <a:schemeClr val="tx1">
                    <a:tint val="75000"/>
                  </a:schemeClr>
                </a:solidFill>
              </a:defRPr>
            </a:lvl1pPr>
            <a:lvl2pPr marL="539115" indent="0" algn="ctr">
              <a:buNone/>
              <a:defRPr>
                <a:solidFill>
                  <a:schemeClr val="tx1">
                    <a:tint val="75000"/>
                  </a:schemeClr>
                </a:solidFill>
              </a:defRPr>
            </a:lvl2pPr>
            <a:lvl3pPr marL="1078865" indent="0" algn="ctr">
              <a:buNone/>
              <a:defRPr>
                <a:solidFill>
                  <a:schemeClr val="tx1">
                    <a:tint val="75000"/>
                  </a:schemeClr>
                </a:solidFill>
              </a:defRPr>
            </a:lvl3pPr>
            <a:lvl4pPr marL="1617980" indent="0" algn="ctr">
              <a:buNone/>
              <a:defRPr>
                <a:solidFill>
                  <a:schemeClr val="tx1">
                    <a:tint val="75000"/>
                  </a:schemeClr>
                </a:solidFill>
              </a:defRPr>
            </a:lvl4pPr>
            <a:lvl5pPr marL="2157095" indent="0" algn="ctr">
              <a:buNone/>
              <a:defRPr>
                <a:solidFill>
                  <a:schemeClr val="tx1">
                    <a:tint val="75000"/>
                  </a:schemeClr>
                </a:solidFill>
              </a:defRPr>
            </a:lvl5pPr>
            <a:lvl6pPr marL="2696845" indent="0" algn="ctr">
              <a:buNone/>
              <a:defRPr>
                <a:solidFill>
                  <a:schemeClr val="tx1">
                    <a:tint val="75000"/>
                  </a:schemeClr>
                </a:solidFill>
              </a:defRPr>
            </a:lvl6pPr>
            <a:lvl7pPr marL="3235960" indent="0" algn="ctr">
              <a:buNone/>
              <a:defRPr>
                <a:solidFill>
                  <a:schemeClr val="tx1">
                    <a:tint val="75000"/>
                  </a:schemeClr>
                </a:solidFill>
              </a:defRPr>
            </a:lvl7pPr>
            <a:lvl8pPr marL="3775710" indent="0" algn="ctr">
              <a:buNone/>
              <a:defRPr>
                <a:solidFill>
                  <a:schemeClr val="tx1">
                    <a:tint val="75000"/>
                  </a:schemeClr>
                </a:solidFill>
              </a:defRPr>
            </a:lvl8pPr>
            <a:lvl9pPr marL="4314825"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3718CB2-EF18-4401-BBA3-B792793376F9}" type="datetime1">
              <a:rPr lang="zh-CN" altLang="en-US" smtClean="0"/>
              <a:t>2024/3/11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C1623C-0059-494E-B184-63915177A0C5}"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FB4E9C8-39C0-4B44-9A7E-66282E862AB8}" type="datetime1">
              <a:rPr lang="zh-CN" altLang="en-US" smtClean="0"/>
              <a:t>2024/3/11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C1623C-0059-494E-B184-63915177A0C5}"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199" cy="585152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1" y="274639"/>
            <a:ext cx="8026399" cy="585152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CEBBC5-431E-4ACA-9729-23B066CD38CB}" type="datetime1">
              <a:rPr lang="zh-CN" altLang="en-US" smtClean="0"/>
              <a:t>2024/3/11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C1623C-0059-494E-B184-63915177A0C5}"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767201E-F0E6-48D5-925F-7EE8D32CB8B7}" type="datetime1">
              <a:rPr lang="zh-CN" altLang="en-US" smtClean="0"/>
              <a:t>2024/3/11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C1623C-0059-494E-B184-63915177A0C5}"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5" y="4406899"/>
            <a:ext cx="10363200" cy="1362076"/>
          </a:xfrm>
        </p:spPr>
        <p:txBody>
          <a:bodyPr anchor="t"/>
          <a:lstStyle>
            <a:lvl1pPr algn="l">
              <a:defRPr sz="4710" b="1" cap="all"/>
            </a:lvl1pPr>
          </a:lstStyle>
          <a:p>
            <a:r>
              <a:rPr lang="zh-CN" altLang="en-US"/>
              <a:t>单击此处编辑母版标题样式</a:t>
            </a:r>
          </a:p>
        </p:txBody>
      </p:sp>
      <p:sp>
        <p:nvSpPr>
          <p:cNvPr id="3" name="文本占位符 2"/>
          <p:cNvSpPr>
            <a:spLocks noGrp="1"/>
          </p:cNvSpPr>
          <p:nvPr>
            <p:ph type="body" idx="1"/>
          </p:nvPr>
        </p:nvSpPr>
        <p:spPr>
          <a:xfrm>
            <a:off x="963085" y="2906715"/>
            <a:ext cx="10363200" cy="1500187"/>
          </a:xfrm>
        </p:spPr>
        <p:txBody>
          <a:bodyPr anchor="b"/>
          <a:lstStyle>
            <a:lvl1pPr marL="0" indent="0">
              <a:buNone/>
              <a:defRPr sz="2460">
                <a:solidFill>
                  <a:schemeClr val="tx1">
                    <a:tint val="75000"/>
                  </a:schemeClr>
                </a:solidFill>
              </a:defRPr>
            </a:lvl1pPr>
            <a:lvl2pPr marL="539115" indent="0">
              <a:buNone/>
              <a:defRPr sz="2050">
                <a:solidFill>
                  <a:schemeClr val="tx1">
                    <a:tint val="75000"/>
                  </a:schemeClr>
                </a:solidFill>
              </a:defRPr>
            </a:lvl2pPr>
            <a:lvl3pPr marL="1078865" indent="0">
              <a:buNone/>
              <a:defRPr sz="1845">
                <a:solidFill>
                  <a:schemeClr val="tx1">
                    <a:tint val="75000"/>
                  </a:schemeClr>
                </a:solidFill>
              </a:defRPr>
            </a:lvl3pPr>
            <a:lvl4pPr marL="1617980" indent="0">
              <a:buNone/>
              <a:defRPr sz="1640">
                <a:solidFill>
                  <a:schemeClr val="tx1">
                    <a:tint val="75000"/>
                  </a:schemeClr>
                </a:solidFill>
              </a:defRPr>
            </a:lvl4pPr>
            <a:lvl5pPr marL="2157095" indent="0">
              <a:buNone/>
              <a:defRPr sz="1640">
                <a:solidFill>
                  <a:schemeClr val="tx1">
                    <a:tint val="75000"/>
                  </a:schemeClr>
                </a:solidFill>
              </a:defRPr>
            </a:lvl5pPr>
            <a:lvl6pPr marL="2696845" indent="0">
              <a:buNone/>
              <a:defRPr sz="1640">
                <a:solidFill>
                  <a:schemeClr val="tx1">
                    <a:tint val="75000"/>
                  </a:schemeClr>
                </a:solidFill>
              </a:defRPr>
            </a:lvl6pPr>
            <a:lvl7pPr marL="3235960" indent="0">
              <a:buNone/>
              <a:defRPr sz="1640">
                <a:solidFill>
                  <a:schemeClr val="tx1">
                    <a:tint val="75000"/>
                  </a:schemeClr>
                </a:solidFill>
              </a:defRPr>
            </a:lvl7pPr>
            <a:lvl8pPr marL="3775710" indent="0">
              <a:buNone/>
              <a:defRPr sz="1640">
                <a:solidFill>
                  <a:schemeClr val="tx1">
                    <a:tint val="75000"/>
                  </a:schemeClr>
                </a:solidFill>
              </a:defRPr>
            </a:lvl8pPr>
            <a:lvl9pPr marL="4314825" indent="0">
              <a:buNone/>
              <a:defRPr sz="164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40379C7-2486-4C96-B4B6-1C078CD56F52}" type="datetime1">
              <a:rPr lang="zh-CN" altLang="en-US" smtClean="0"/>
              <a:t>2024/3/11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C1623C-0059-494E-B184-63915177A0C5}"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1" y="1600200"/>
            <a:ext cx="5384799" cy="4525962"/>
          </a:xfrm>
        </p:spPr>
        <p:txBody>
          <a:bodyPr/>
          <a:lstStyle>
            <a:lvl1pPr>
              <a:defRPr sz="3275"/>
            </a:lvl1pPr>
            <a:lvl2pPr>
              <a:defRPr sz="2870"/>
            </a:lvl2pPr>
            <a:lvl3pPr>
              <a:defRPr sz="2460"/>
            </a:lvl3pPr>
            <a:lvl4pPr>
              <a:defRPr sz="2050"/>
            </a:lvl4pPr>
            <a:lvl5pPr>
              <a:defRPr sz="2050"/>
            </a:lvl5pPr>
            <a:lvl6pPr>
              <a:defRPr sz="2050"/>
            </a:lvl6pPr>
            <a:lvl7pPr>
              <a:defRPr sz="2050"/>
            </a:lvl7pPr>
            <a:lvl8pPr>
              <a:defRPr sz="2050"/>
            </a:lvl8pPr>
            <a:lvl9pPr>
              <a:defRPr sz="20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0"/>
            <a:ext cx="5384799" cy="4525962"/>
          </a:xfrm>
        </p:spPr>
        <p:txBody>
          <a:bodyPr/>
          <a:lstStyle>
            <a:lvl1pPr>
              <a:defRPr sz="3275"/>
            </a:lvl1pPr>
            <a:lvl2pPr>
              <a:defRPr sz="2870"/>
            </a:lvl2pPr>
            <a:lvl3pPr>
              <a:defRPr sz="2460"/>
            </a:lvl3pPr>
            <a:lvl4pPr>
              <a:defRPr sz="2050"/>
            </a:lvl4pPr>
            <a:lvl5pPr>
              <a:defRPr sz="2050"/>
            </a:lvl5pPr>
            <a:lvl6pPr>
              <a:defRPr sz="2050"/>
            </a:lvl6pPr>
            <a:lvl7pPr>
              <a:defRPr sz="2050"/>
            </a:lvl7pPr>
            <a:lvl8pPr>
              <a:defRPr sz="2050"/>
            </a:lvl8pPr>
            <a:lvl9pPr>
              <a:defRPr sz="20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2FF6F2F-1C4B-42E3-8AFD-E360CF2BE2F7}" type="datetime1">
              <a:rPr lang="zh-CN" altLang="en-US" smtClean="0"/>
              <a:t>2024/3/11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5C1623C-0059-494E-B184-63915177A0C5}"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599" y="1535114"/>
            <a:ext cx="5386918" cy="639761"/>
          </a:xfrm>
        </p:spPr>
        <p:txBody>
          <a:bodyPr anchor="b"/>
          <a:lstStyle>
            <a:lvl1pPr marL="0" indent="0">
              <a:buNone/>
              <a:defRPr sz="2870" b="1"/>
            </a:lvl1pPr>
            <a:lvl2pPr marL="539115" indent="0">
              <a:buNone/>
              <a:defRPr sz="2460" b="1"/>
            </a:lvl2pPr>
            <a:lvl3pPr marL="1078865" indent="0">
              <a:buNone/>
              <a:defRPr sz="2050" b="1"/>
            </a:lvl3pPr>
            <a:lvl4pPr marL="1617980" indent="0">
              <a:buNone/>
              <a:defRPr sz="1845" b="1"/>
            </a:lvl4pPr>
            <a:lvl5pPr marL="2157095" indent="0">
              <a:buNone/>
              <a:defRPr sz="1845" b="1"/>
            </a:lvl5pPr>
            <a:lvl6pPr marL="2696845" indent="0">
              <a:buNone/>
              <a:defRPr sz="1845" b="1"/>
            </a:lvl6pPr>
            <a:lvl7pPr marL="3235960" indent="0">
              <a:buNone/>
              <a:defRPr sz="1845" b="1"/>
            </a:lvl7pPr>
            <a:lvl8pPr marL="3775710" indent="0">
              <a:buNone/>
              <a:defRPr sz="1845" b="1"/>
            </a:lvl8pPr>
            <a:lvl9pPr marL="4314825" indent="0">
              <a:buNone/>
              <a:defRPr sz="1845" b="1"/>
            </a:lvl9pPr>
          </a:lstStyle>
          <a:p>
            <a:pPr lvl="0"/>
            <a:r>
              <a:rPr lang="zh-CN" altLang="en-US"/>
              <a:t>单击此处编辑母版文本样式</a:t>
            </a:r>
          </a:p>
        </p:txBody>
      </p:sp>
      <p:sp>
        <p:nvSpPr>
          <p:cNvPr id="4" name="内容占位符 3"/>
          <p:cNvSpPr>
            <a:spLocks noGrp="1"/>
          </p:cNvSpPr>
          <p:nvPr>
            <p:ph sz="half" idx="2"/>
          </p:nvPr>
        </p:nvSpPr>
        <p:spPr>
          <a:xfrm>
            <a:off x="609599" y="2174876"/>
            <a:ext cx="5386918" cy="3951288"/>
          </a:xfrm>
        </p:spPr>
        <p:txBody>
          <a:bodyPr/>
          <a:lstStyle>
            <a:lvl1pPr>
              <a:defRPr sz="2870"/>
            </a:lvl1pPr>
            <a:lvl2pPr>
              <a:defRPr sz="2460"/>
            </a:lvl2pPr>
            <a:lvl3pPr>
              <a:defRPr sz="2050"/>
            </a:lvl3pPr>
            <a:lvl4pPr>
              <a:defRPr sz="1845"/>
            </a:lvl4pPr>
            <a:lvl5pPr>
              <a:defRPr sz="1845"/>
            </a:lvl5pPr>
            <a:lvl6pPr>
              <a:defRPr sz="1845"/>
            </a:lvl6pPr>
            <a:lvl7pPr>
              <a:defRPr sz="1845"/>
            </a:lvl7pPr>
            <a:lvl8pPr>
              <a:defRPr sz="1845"/>
            </a:lvl8pPr>
            <a:lvl9pPr>
              <a:defRPr sz="184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4"/>
            <a:ext cx="5389033" cy="639761"/>
          </a:xfrm>
        </p:spPr>
        <p:txBody>
          <a:bodyPr anchor="b"/>
          <a:lstStyle>
            <a:lvl1pPr marL="0" indent="0">
              <a:buNone/>
              <a:defRPr sz="2870" b="1"/>
            </a:lvl1pPr>
            <a:lvl2pPr marL="539115" indent="0">
              <a:buNone/>
              <a:defRPr sz="2460" b="1"/>
            </a:lvl2pPr>
            <a:lvl3pPr marL="1078865" indent="0">
              <a:buNone/>
              <a:defRPr sz="2050" b="1"/>
            </a:lvl3pPr>
            <a:lvl4pPr marL="1617980" indent="0">
              <a:buNone/>
              <a:defRPr sz="1845" b="1"/>
            </a:lvl4pPr>
            <a:lvl5pPr marL="2157095" indent="0">
              <a:buNone/>
              <a:defRPr sz="1845" b="1"/>
            </a:lvl5pPr>
            <a:lvl6pPr marL="2696845" indent="0">
              <a:buNone/>
              <a:defRPr sz="1845" b="1"/>
            </a:lvl6pPr>
            <a:lvl7pPr marL="3235960" indent="0">
              <a:buNone/>
              <a:defRPr sz="1845" b="1"/>
            </a:lvl7pPr>
            <a:lvl8pPr marL="3775710" indent="0">
              <a:buNone/>
              <a:defRPr sz="1845" b="1"/>
            </a:lvl8pPr>
            <a:lvl9pPr marL="4314825" indent="0">
              <a:buNone/>
              <a:defRPr sz="1845" b="1"/>
            </a:lvl9pPr>
          </a:lstStyle>
          <a:p>
            <a:pPr lvl="0"/>
            <a:r>
              <a:rPr lang="zh-CN" altLang="en-US"/>
              <a:t>单击此处编辑母版文本样式</a:t>
            </a:r>
          </a:p>
        </p:txBody>
      </p:sp>
      <p:sp>
        <p:nvSpPr>
          <p:cNvPr id="6" name="内容占位符 5"/>
          <p:cNvSpPr>
            <a:spLocks noGrp="1"/>
          </p:cNvSpPr>
          <p:nvPr>
            <p:ph sz="quarter" idx="4"/>
          </p:nvPr>
        </p:nvSpPr>
        <p:spPr>
          <a:xfrm>
            <a:off x="6193368" y="2174876"/>
            <a:ext cx="5389033" cy="3951288"/>
          </a:xfrm>
        </p:spPr>
        <p:txBody>
          <a:bodyPr/>
          <a:lstStyle>
            <a:lvl1pPr>
              <a:defRPr sz="2870"/>
            </a:lvl1pPr>
            <a:lvl2pPr>
              <a:defRPr sz="2460"/>
            </a:lvl2pPr>
            <a:lvl3pPr>
              <a:defRPr sz="2050"/>
            </a:lvl3pPr>
            <a:lvl4pPr>
              <a:defRPr sz="1845"/>
            </a:lvl4pPr>
            <a:lvl5pPr>
              <a:defRPr sz="1845"/>
            </a:lvl5pPr>
            <a:lvl6pPr>
              <a:defRPr sz="1845"/>
            </a:lvl6pPr>
            <a:lvl7pPr>
              <a:defRPr sz="1845"/>
            </a:lvl7pPr>
            <a:lvl8pPr>
              <a:defRPr sz="1845"/>
            </a:lvl8pPr>
            <a:lvl9pPr>
              <a:defRPr sz="184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32608431-072E-4FA5-84D5-1EF26FDB1BDF}" type="datetime1">
              <a:rPr lang="zh-CN" altLang="en-US" smtClean="0"/>
              <a:t>2024/3/11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5C1623C-0059-494E-B184-63915177A0C5}"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4686FB-AFB6-405D-B07D-10B8E1479617}" type="datetime1">
              <a:rPr lang="zh-CN" altLang="en-US" smtClean="0"/>
              <a:t>2024/3/11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5C1623C-0059-494E-B184-63915177A0C5}"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509E736-6AA2-4264-8F2F-7C111224FE0F}" type="datetime1">
              <a:rPr lang="zh-CN" altLang="en-US" smtClean="0"/>
              <a:t>2024/3/11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5C1623C-0059-494E-B184-63915177A0C5}"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1"/>
            <a:ext cx="4011085" cy="1162049"/>
          </a:xfrm>
        </p:spPr>
        <p:txBody>
          <a:bodyPr anchor="b"/>
          <a:lstStyle>
            <a:lvl1pPr algn="l">
              <a:defRPr sz="2460" b="1"/>
            </a:lvl1pPr>
          </a:lstStyle>
          <a:p>
            <a:r>
              <a:rPr lang="zh-CN" altLang="en-US"/>
              <a:t>单击此处编辑母版标题样式</a:t>
            </a:r>
          </a:p>
        </p:txBody>
      </p:sp>
      <p:sp>
        <p:nvSpPr>
          <p:cNvPr id="3" name="内容占位符 2"/>
          <p:cNvSpPr>
            <a:spLocks noGrp="1"/>
          </p:cNvSpPr>
          <p:nvPr>
            <p:ph idx="1"/>
          </p:nvPr>
        </p:nvSpPr>
        <p:spPr>
          <a:xfrm>
            <a:off x="4766734" y="273051"/>
            <a:ext cx="6815666" cy="5853114"/>
          </a:xfrm>
        </p:spPr>
        <p:txBody>
          <a:bodyPr/>
          <a:lstStyle>
            <a:lvl1pPr>
              <a:defRPr sz="3685"/>
            </a:lvl1pPr>
            <a:lvl2pPr>
              <a:defRPr sz="3275"/>
            </a:lvl2pPr>
            <a:lvl3pPr>
              <a:defRPr sz="2870"/>
            </a:lvl3pPr>
            <a:lvl4pPr>
              <a:defRPr sz="2460"/>
            </a:lvl4pPr>
            <a:lvl5pPr>
              <a:defRPr sz="2460"/>
            </a:lvl5pPr>
            <a:lvl6pPr>
              <a:defRPr sz="2460"/>
            </a:lvl6pPr>
            <a:lvl7pPr>
              <a:defRPr sz="2460"/>
            </a:lvl7pPr>
            <a:lvl8pPr>
              <a:defRPr sz="2460"/>
            </a:lvl8pPr>
            <a:lvl9pPr>
              <a:defRPr sz="246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2" y="1435101"/>
            <a:ext cx="4011085" cy="4691063"/>
          </a:xfrm>
        </p:spPr>
        <p:txBody>
          <a:bodyPr/>
          <a:lstStyle>
            <a:lvl1pPr marL="0" indent="0">
              <a:buNone/>
              <a:defRPr sz="1640"/>
            </a:lvl1pPr>
            <a:lvl2pPr marL="539115" indent="0">
              <a:buNone/>
              <a:defRPr sz="1435"/>
            </a:lvl2pPr>
            <a:lvl3pPr marL="1078865" indent="0">
              <a:buNone/>
              <a:defRPr sz="1230"/>
            </a:lvl3pPr>
            <a:lvl4pPr marL="1617980" indent="0">
              <a:buNone/>
              <a:defRPr sz="1025"/>
            </a:lvl4pPr>
            <a:lvl5pPr marL="2157095" indent="0">
              <a:buNone/>
              <a:defRPr sz="1025"/>
            </a:lvl5pPr>
            <a:lvl6pPr marL="2696845" indent="0">
              <a:buNone/>
              <a:defRPr sz="1025"/>
            </a:lvl6pPr>
            <a:lvl7pPr marL="3235960" indent="0">
              <a:buNone/>
              <a:defRPr sz="1025"/>
            </a:lvl7pPr>
            <a:lvl8pPr marL="3775710" indent="0">
              <a:buNone/>
              <a:defRPr sz="1025"/>
            </a:lvl8pPr>
            <a:lvl9pPr marL="4314825" indent="0">
              <a:buNone/>
              <a:defRPr sz="1025"/>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CC699E7-C204-4032-B2D8-A919C19D550F}" type="datetime1">
              <a:rPr lang="zh-CN" altLang="en-US" smtClean="0"/>
              <a:t>2024/3/11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5C1623C-0059-494E-B184-63915177A0C5}"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9" y="4800601"/>
            <a:ext cx="7315200" cy="566737"/>
          </a:xfrm>
        </p:spPr>
        <p:txBody>
          <a:bodyPr anchor="b"/>
          <a:lstStyle>
            <a:lvl1pPr algn="l">
              <a:defRPr sz="2460" b="1"/>
            </a:lvl1pPr>
          </a:lstStyle>
          <a:p>
            <a:r>
              <a:rPr lang="zh-CN" altLang="en-US"/>
              <a:t>单击此处编辑母版标题样式</a:t>
            </a:r>
          </a:p>
        </p:txBody>
      </p:sp>
      <p:sp>
        <p:nvSpPr>
          <p:cNvPr id="3" name="图片占位符 2"/>
          <p:cNvSpPr>
            <a:spLocks noGrp="1"/>
          </p:cNvSpPr>
          <p:nvPr>
            <p:ph type="pic" idx="1"/>
          </p:nvPr>
        </p:nvSpPr>
        <p:spPr>
          <a:xfrm>
            <a:off x="2389719" y="612775"/>
            <a:ext cx="7315200" cy="4114800"/>
          </a:xfrm>
        </p:spPr>
        <p:txBody>
          <a:bodyPr/>
          <a:lstStyle>
            <a:lvl1pPr marL="0" indent="0">
              <a:buNone/>
              <a:defRPr sz="3685"/>
            </a:lvl1pPr>
            <a:lvl2pPr marL="539115" indent="0">
              <a:buNone/>
              <a:defRPr sz="3275"/>
            </a:lvl2pPr>
            <a:lvl3pPr marL="1078865" indent="0">
              <a:buNone/>
              <a:defRPr sz="2870"/>
            </a:lvl3pPr>
            <a:lvl4pPr marL="1617980" indent="0">
              <a:buNone/>
              <a:defRPr sz="2460"/>
            </a:lvl4pPr>
            <a:lvl5pPr marL="2157095" indent="0">
              <a:buNone/>
              <a:defRPr sz="2460"/>
            </a:lvl5pPr>
            <a:lvl6pPr marL="2696845" indent="0">
              <a:buNone/>
              <a:defRPr sz="2460"/>
            </a:lvl6pPr>
            <a:lvl7pPr marL="3235960" indent="0">
              <a:buNone/>
              <a:defRPr sz="2460"/>
            </a:lvl7pPr>
            <a:lvl8pPr marL="3775710" indent="0">
              <a:buNone/>
              <a:defRPr sz="2460"/>
            </a:lvl8pPr>
            <a:lvl9pPr marL="4314825" indent="0">
              <a:buNone/>
              <a:defRPr sz="2460"/>
            </a:lvl9pPr>
          </a:lstStyle>
          <a:p>
            <a:endParaRPr lang="zh-CN" altLang="en-US"/>
          </a:p>
        </p:txBody>
      </p:sp>
      <p:sp>
        <p:nvSpPr>
          <p:cNvPr id="4" name="文本占位符 3"/>
          <p:cNvSpPr>
            <a:spLocks noGrp="1"/>
          </p:cNvSpPr>
          <p:nvPr>
            <p:ph type="body" sz="half" idx="2"/>
          </p:nvPr>
        </p:nvSpPr>
        <p:spPr>
          <a:xfrm>
            <a:off x="2389719" y="5367339"/>
            <a:ext cx="7315200" cy="804862"/>
          </a:xfrm>
        </p:spPr>
        <p:txBody>
          <a:bodyPr/>
          <a:lstStyle>
            <a:lvl1pPr marL="0" indent="0">
              <a:buNone/>
              <a:defRPr sz="1640"/>
            </a:lvl1pPr>
            <a:lvl2pPr marL="539115" indent="0">
              <a:buNone/>
              <a:defRPr sz="1435"/>
            </a:lvl2pPr>
            <a:lvl3pPr marL="1078865" indent="0">
              <a:buNone/>
              <a:defRPr sz="1230"/>
            </a:lvl3pPr>
            <a:lvl4pPr marL="1617980" indent="0">
              <a:buNone/>
              <a:defRPr sz="1025"/>
            </a:lvl4pPr>
            <a:lvl5pPr marL="2157095" indent="0">
              <a:buNone/>
              <a:defRPr sz="1025"/>
            </a:lvl5pPr>
            <a:lvl6pPr marL="2696845" indent="0">
              <a:buNone/>
              <a:defRPr sz="1025"/>
            </a:lvl6pPr>
            <a:lvl7pPr marL="3235960" indent="0">
              <a:buNone/>
              <a:defRPr sz="1025"/>
            </a:lvl7pPr>
            <a:lvl8pPr marL="3775710" indent="0">
              <a:buNone/>
              <a:defRPr sz="1025"/>
            </a:lvl8pPr>
            <a:lvl9pPr marL="4314825" indent="0">
              <a:buNone/>
              <a:defRPr sz="1025"/>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1D658C1-1CE1-4F45-86E6-89573321BA65}" type="datetime1">
              <a:rPr lang="zh-CN" altLang="en-US" smtClean="0"/>
              <a:t>2024/3/11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5C1623C-0059-494E-B184-63915177A0C5}"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2" y="274639"/>
            <a:ext cx="10972800" cy="1142999"/>
          </a:xfrm>
          <a:prstGeom prst="rect">
            <a:avLst/>
          </a:prstGeom>
        </p:spPr>
        <p:txBody>
          <a:bodyPr vert="horz" lIns="52660" tIns="26330" rIns="52660" bIns="2633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2" y="1600200"/>
            <a:ext cx="10972800" cy="4525962"/>
          </a:xfrm>
          <a:prstGeom prst="rect">
            <a:avLst/>
          </a:prstGeom>
        </p:spPr>
        <p:txBody>
          <a:bodyPr vert="horz" lIns="52660" tIns="26330" rIns="52660" bIns="2633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0"/>
            <a:ext cx="2844801" cy="365125"/>
          </a:xfrm>
          <a:prstGeom prst="rect">
            <a:avLst/>
          </a:prstGeom>
        </p:spPr>
        <p:txBody>
          <a:bodyPr vert="horz" lIns="52660" tIns="26330" rIns="52660" bIns="26330" rtlCol="0" anchor="ctr"/>
          <a:lstStyle>
            <a:lvl1pPr algn="l">
              <a:defRPr sz="1435">
                <a:solidFill>
                  <a:schemeClr val="tx1">
                    <a:tint val="75000"/>
                  </a:schemeClr>
                </a:solidFill>
              </a:defRPr>
            </a:lvl1pPr>
          </a:lstStyle>
          <a:p>
            <a:fld id="{0CAD1205-C49D-4F0D-A354-CA6642D38364}" type="datetime1">
              <a:rPr lang="zh-CN" altLang="en-US" smtClean="0"/>
              <a:t>2024/3/11</a:t>
            </a:fld>
            <a:endParaRPr lang="zh-CN" altLang="en-US"/>
          </a:p>
        </p:txBody>
      </p:sp>
      <p:sp>
        <p:nvSpPr>
          <p:cNvPr id="5" name="页脚占位符 4"/>
          <p:cNvSpPr>
            <a:spLocks noGrp="1"/>
          </p:cNvSpPr>
          <p:nvPr>
            <p:ph type="ftr" sz="quarter" idx="3"/>
          </p:nvPr>
        </p:nvSpPr>
        <p:spPr>
          <a:xfrm>
            <a:off x="4165602" y="6356350"/>
            <a:ext cx="3860800" cy="365125"/>
          </a:xfrm>
          <a:prstGeom prst="rect">
            <a:avLst/>
          </a:prstGeom>
        </p:spPr>
        <p:txBody>
          <a:bodyPr vert="horz" lIns="52660" tIns="26330" rIns="52660" bIns="26330" rtlCol="0" anchor="ctr"/>
          <a:lstStyle>
            <a:lvl1pPr algn="ctr">
              <a:defRPr sz="1435">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1" y="6356350"/>
            <a:ext cx="2844801" cy="365125"/>
          </a:xfrm>
          <a:prstGeom prst="rect">
            <a:avLst/>
          </a:prstGeom>
        </p:spPr>
        <p:txBody>
          <a:bodyPr vert="horz" lIns="52660" tIns="26330" rIns="52660" bIns="26330" rtlCol="0" anchor="ctr"/>
          <a:lstStyle>
            <a:lvl1pPr algn="r">
              <a:defRPr sz="1435">
                <a:solidFill>
                  <a:schemeClr val="tx1">
                    <a:tint val="75000"/>
                  </a:schemeClr>
                </a:solidFill>
              </a:defRPr>
            </a:lvl1pPr>
          </a:lstStyle>
          <a:p>
            <a:fld id="{C5C1623C-0059-494E-B184-63915177A0C5}"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1078865" rtl="0" eaLnBrk="1" latinLnBrk="0" hangingPunct="1">
        <a:spcBef>
          <a:spcPct val="0"/>
        </a:spcBef>
        <a:buNone/>
        <a:defRPr sz="5120" kern="1200">
          <a:solidFill>
            <a:schemeClr val="tx1"/>
          </a:solidFill>
          <a:latin typeface="+mj-lt"/>
          <a:ea typeface="+mj-ea"/>
          <a:cs typeface="+mj-cs"/>
        </a:defRPr>
      </a:lvl1pPr>
    </p:titleStyle>
    <p:bodyStyle>
      <a:lvl1pPr marL="404495" indent="-404495" algn="l" defTabSz="1078865" rtl="0" eaLnBrk="1" latinLnBrk="0" hangingPunct="1">
        <a:spcBef>
          <a:spcPct val="20000"/>
        </a:spcBef>
        <a:buFont typeface="Arial" panose="020B0604020202020204" pitchFamily="34" charset="0"/>
        <a:buChar char="•"/>
        <a:defRPr sz="3685" kern="1200">
          <a:solidFill>
            <a:schemeClr val="tx1"/>
          </a:solidFill>
          <a:latin typeface="+mn-lt"/>
          <a:ea typeface="+mn-ea"/>
          <a:cs typeface="+mn-cs"/>
        </a:defRPr>
      </a:lvl1pPr>
      <a:lvl2pPr marL="876300" indent="-337185" algn="l" defTabSz="1078865" rtl="0" eaLnBrk="1" latinLnBrk="0" hangingPunct="1">
        <a:spcBef>
          <a:spcPct val="20000"/>
        </a:spcBef>
        <a:buFont typeface="Arial" panose="020B0604020202020204" pitchFamily="34" charset="0"/>
        <a:buChar char="–"/>
        <a:defRPr sz="3275" kern="1200">
          <a:solidFill>
            <a:schemeClr val="tx1"/>
          </a:solidFill>
          <a:latin typeface="+mn-lt"/>
          <a:ea typeface="+mn-ea"/>
          <a:cs typeface="+mn-cs"/>
        </a:defRPr>
      </a:lvl2pPr>
      <a:lvl3pPr marL="1348105" indent="-269875" algn="l" defTabSz="1078865" rtl="0" eaLnBrk="1" latinLnBrk="0" hangingPunct="1">
        <a:spcBef>
          <a:spcPct val="20000"/>
        </a:spcBef>
        <a:buFont typeface="Arial" panose="020B0604020202020204" pitchFamily="34" charset="0"/>
        <a:buChar char="•"/>
        <a:defRPr sz="2870" kern="1200">
          <a:solidFill>
            <a:schemeClr val="tx1"/>
          </a:solidFill>
          <a:latin typeface="+mn-lt"/>
          <a:ea typeface="+mn-ea"/>
          <a:cs typeface="+mn-cs"/>
        </a:defRPr>
      </a:lvl3pPr>
      <a:lvl4pPr marL="1887855" indent="-269875" algn="l" defTabSz="1078865" rtl="0" eaLnBrk="1" latinLnBrk="0" hangingPunct="1">
        <a:spcBef>
          <a:spcPct val="20000"/>
        </a:spcBef>
        <a:buFont typeface="Arial" panose="020B0604020202020204" pitchFamily="34" charset="0"/>
        <a:buChar char="–"/>
        <a:defRPr sz="2460" kern="1200">
          <a:solidFill>
            <a:schemeClr val="tx1"/>
          </a:solidFill>
          <a:latin typeface="+mn-lt"/>
          <a:ea typeface="+mn-ea"/>
          <a:cs typeface="+mn-cs"/>
        </a:defRPr>
      </a:lvl4pPr>
      <a:lvl5pPr marL="2426970" indent="-269875" algn="l" defTabSz="1078865" rtl="0" eaLnBrk="1" latinLnBrk="0" hangingPunct="1">
        <a:spcBef>
          <a:spcPct val="20000"/>
        </a:spcBef>
        <a:buFont typeface="Arial" panose="020B0604020202020204" pitchFamily="34" charset="0"/>
        <a:buChar char="»"/>
        <a:defRPr sz="2460" kern="1200">
          <a:solidFill>
            <a:schemeClr val="tx1"/>
          </a:solidFill>
          <a:latin typeface="+mn-lt"/>
          <a:ea typeface="+mn-ea"/>
          <a:cs typeface="+mn-cs"/>
        </a:defRPr>
      </a:lvl5pPr>
      <a:lvl6pPr marL="2966720" indent="-269875" algn="l" defTabSz="1078865" rtl="0" eaLnBrk="1" latinLnBrk="0" hangingPunct="1">
        <a:spcBef>
          <a:spcPct val="20000"/>
        </a:spcBef>
        <a:buFont typeface="Arial" panose="020B0604020202020204" pitchFamily="34" charset="0"/>
        <a:buChar char="•"/>
        <a:defRPr sz="2460" kern="1200">
          <a:solidFill>
            <a:schemeClr val="tx1"/>
          </a:solidFill>
          <a:latin typeface="+mn-lt"/>
          <a:ea typeface="+mn-ea"/>
          <a:cs typeface="+mn-cs"/>
        </a:defRPr>
      </a:lvl6pPr>
      <a:lvl7pPr marL="3505835" indent="-269875" algn="l" defTabSz="1078865" rtl="0" eaLnBrk="1" latinLnBrk="0" hangingPunct="1">
        <a:spcBef>
          <a:spcPct val="20000"/>
        </a:spcBef>
        <a:buFont typeface="Arial" panose="020B0604020202020204" pitchFamily="34" charset="0"/>
        <a:buChar char="•"/>
        <a:defRPr sz="2460" kern="1200">
          <a:solidFill>
            <a:schemeClr val="tx1"/>
          </a:solidFill>
          <a:latin typeface="+mn-lt"/>
          <a:ea typeface="+mn-ea"/>
          <a:cs typeface="+mn-cs"/>
        </a:defRPr>
      </a:lvl7pPr>
      <a:lvl8pPr marL="4044950" indent="-269875" algn="l" defTabSz="1078865" rtl="0" eaLnBrk="1" latinLnBrk="0" hangingPunct="1">
        <a:spcBef>
          <a:spcPct val="20000"/>
        </a:spcBef>
        <a:buFont typeface="Arial" panose="020B0604020202020204" pitchFamily="34" charset="0"/>
        <a:buChar char="•"/>
        <a:defRPr sz="2460" kern="1200">
          <a:solidFill>
            <a:schemeClr val="tx1"/>
          </a:solidFill>
          <a:latin typeface="+mn-lt"/>
          <a:ea typeface="+mn-ea"/>
          <a:cs typeface="+mn-cs"/>
        </a:defRPr>
      </a:lvl8pPr>
      <a:lvl9pPr marL="4584700" indent="-269875" algn="l" defTabSz="1078865" rtl="0" eaLnBrk="1" latinLnBrk="0" hangingPunct="1">
        <a:spcBef>
          <a:spcPct val="20000"/>
        </a:spcBef>
        <a:buFont typeface="Arial" panose="020B0604020202020204" pitchFamily="34" charset="0"/>
        <a:buChar char="•"/>
        <a:defRPr sz="2460" kern="1200">
          <a:solidFill>
            <a:schemeClr val="tx1"/>
          </a:solidFill>
          <a:latin typeface="+mn-lt"/>
          <a:ea typeface="+mn-ea"/>
          <a:cs typeface="+mn-cs"/>
        </a:defRPr>
      </a:lvl9pPr>
    </p:bodyStyle>
    <p:otherStyle>
      <a:defPPr>
        <a:defRPr lang="zh-CN"/>
      </a:defPPr>
      <a:lvl1pPr marL="0" algn="l" defTabSz="1078865" rtl="0" eaLnBrk="1" latinLnBrk="0" hangingPunct="1">
        <a:defRPr sz="2050" kern="1200">
          <a:solidFill>
            <a:schemeClr val="tx1"/>
          </a:solidFill>
          <a:latin typeface="+mn-lt"/>
          <a:ea typeface="+mn-ea"/>
          <a:cs typeface="+mn-cs"/>
        </a:defRPr>
      </a:lvl1pPr>
      <a:lvl2pPr marL="539115" algn="l" defTabSz="1078865" rtl="0" eaLnBrk="1" latinLnBrk="0" hangingPunct="1">
        <a:defRPr sz="2050" kern="1200">
          <a:solidFill>
            <a:schemeClr val="tx1"/>
          </a:solidFill>
          <a:latin typeface="+mn-lt"/>
          <a:ea typeface="+mn-ea"/>
          <a:cs typeface="+mn-cs"/>
        </a:defRPr>
      </a:lvl2pPr>
      <a:lvl3pPr marL="1078865" algn="l" defTabSz="1078865" rtl="0" eaLnBrk="1" latinLnBrk="0" hangingPunct="1">
        <a:defRPr sz="2050" kern="1200">
          <a:solidFill>
            <a:schemeClr val="tx1"/>
          </a:solidFill>
          <a:latin typeface="+mn-lt"/>
          <a:ea typeface="+mn-ea"/>
          <a:cs typeface="+mn-cs"/>
        </a:defRPr>
      </a:lvl3pPr>
      <a:lvl4pPr marL="1617980" algn="l" defTabSz="1078865" rtl="0" eaLnBrk="1" latinLnBrk="0" hangingPunct="1">
        <a:defRPr sz="2050" kern="1200">
          <a:solidFill>
            <a:schemeClr val="tx1"/>
          </a:solidFill>
          <a:latin typeface="+mn-lt"/>
          <a:ea typeface="+mn-ea"/>
          <a:cs typeface="+mn-cs"/>
        </a:defRPr>
      </a:lvl4pPr>
      <a:lvl5pPr marL="2157095" algn="l" defTabSz="1078865" rtl="0" eaLnBrk="1" latinLnBrk="0" hangingPunct="1">
        <a:defRPr sz="2050" kern="1200">
          <a:solidFill>
            <a:schemeClr val="tx1"/>
          </a:solidFill>
          <a:latin typeface="+mn-lt"/>
          <a:ea typeface="+mn-ea"/>
          <a:cs typeface="+mn-cs"/>
        </a:defRPr>
      </a:lvl5pPr>
      <a:lvl6pPr marL="2696845" algn="l" defTabSz="1078865" rtl="0" eaLnBrk="1" latinLnBrk="0" hangingPunct="1">
        <a:defRPr sz="2050" kern="1200">
          <a:solidFill>
            <a:schemeClr val="tx1"/>
          </a:solidFill>
          <a:latin typeface="+mn-lt"/>
          <a:ea typeface="+mn-ea"/>
          <a:cs typeface="+mn-cs"/>
        </a:defRPr>
      </a:lvl6pPr>
      <a:lvl7pPr marL="3235960" algn="l" defTabSz="1078865" rtl="0" eaLnBrk="1" latinLnBrk="0" hangingPunct="1">
        <a:defRPr sz="2050" kern="1200">
          <a:solidFill>
            <a:schemeClr val="tx1"/>
          </a:solidFill>
          <a:latin typeface="+mn-lt"/>
          <a:ea typeface="+mn-ea"/>
          <a:cs typeface="+mn-cs"/>
        </a:defRPr>
      </a:lvl7pPr>
      <a:lvl8pPr marL="3775710" algn="l" defTabSz="1078865" rtl="0" eaLnBrk="1" latinLnBrk="0" hangingPunct="1">
        <a:defRPr sz="2050" kern="1200">
          <a:solidFill>
            <a:schemeClr val="tx1"/>
          </a:solidFill>
          <a:latin typeface="+mn-lt"/>
          <a:ea typeface="+mn-ea"/>
          <a:cs typeface="+mn-cs"/>
        </a:defRPr>
      </a:lvl8pPr>
      <a:lvl9pPr marL="4314825" algn="l" defTabSz="1078865" rtl="0" eaLnBrk="1" latinLnBrk="0" hangingPunct="1">
        <a:defRPr sz="20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en.wikipedia.org/wiki/Ten_Commandments_of_Computer_Ethic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4.xml.rels><?xml version="1.0" encoding="UTF-8" standalone="yes"?>
<Relationships xmlns="http://schemas.openxmlformats.org/package/2006/relationships"><Relationship Id="rId2" Type="http://schemas.openxmlformats.org/officeDocument/2006/relationships/hyperlink" Target="http://tech.sina.com.cn/z/tieba/"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news.sina.com.cn/w/zg/2016-02-20/doc-ifxprucs6278920.sht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news.xinhuanet.com/politics/2016-03/17/c_128805613.htm"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zh-CN" altLang="en-US" dirty="0">
                <a:latin typeface="微软雅黑" panose="020B0503020204020204" pitchFamily="34" charset="-122"/>
                <a:ea typeface="微软雅黑" panose="020B0503020204020204" pitchFamily="34" charset="-122"/>
              </a:rPr>
              <a:t>第</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章 计算机伦理基本原则</a:t>
            </a:r>
            <a:br>
              <a:rPr lang="en-US" altLang="zh-CN" dirty="0">
                <a:latin typeface="微软雅黑" panose="020B0503020204020204" pitchFamily="34" charset="-122"/>
                <a:ea typeface="微软雅黑" panose="020B0503020204020204" pitchFamily="34" charset="-122"/>
              </a:rPr>
            </a:br>
            <a:r>
              <a:rPr lang="zh-CN" altLang="en-US" dirty="0">
                <a:latin typeface="微软雅黑" panose="020B0503020204020204" pitchFamily="34" charset="-122"/>
                <a:ea typeface="微软雅黑" panose="020B0503020204020204" pitchFamily="34" charset="-122"/>
              </a:rPr>
              <a:t>与伦理分析方法</a:t>
            </a:r>
            <a:endParaRPr lang="zh-CN" altLang="en-US" dirty="0">
              <a:solidFill>
                <a:srgbClr val="0000FF"/>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pPr defTabSz="1078865"/>
            <a:fld id="{C5C1623C-0059-494E-B184-63915177A0C5}" type="slidenum">
              <a:rPr lang="zh-CN" altLang="en-US">
                <a:solidFill>
                  <a:prstClr val="black">
                    <a:tint val="75000"/>
                  </a:prstClr>
                </a:solidFill>
                <a:latin typeface="Calibri" panose="020F0502020204030204"/>
                <a:ea typeface="宋体" panose="02010600030101010101" pitchFamily="2" charset="-122"/>
              </a:rPr>
              <a:t>1</a:t>
            </a:fld>
            <a:endParaRPr lang="zh-CN" altLang="en-US">
              <a:solidFill>
                <a:prstClr val="black">
                  <a:tint val="75000"/>
                </a:prstClr>
              </a:solidFill>
              <a:latin typeface="Calibri" panose="020F0502020204030204"/>
              <a:ea typeface="宋体" panose="02010600030101010101" pitchFamily="2" charset="-122"/>
            </a:endParaRPr>
          </a:p>
        </p:txBody>
      </p:sp>
      <p:sp>
        <p:nvSpPr>
          <p:cNvPr id="3" name="副标题 2">
            <a:extLst>
              <a:ext uri="{FF2B5EF4-FFF2-40B4-BE49-F238E27FC236}">
                <a16:creationId xmlns:a16="http://schemas.microsoft.com/office/drawing/2014/main" id="{4F0D91B9-EE17-E762-C47C-B8398D76FA6B}"/>
              </a:ext>
            </a:extLst>
          </p:cNvPr>
          <p:cNvSpPr>
            <a:spLocks noGrp="1"/>
          </p:cNvSpPr>
          <p:nvPr>
            <p:ph type="subTitle" idx="1"/>
          </p:nvPr>
        </p:nvSpPr>
        <p:spPr>
          <a:xfrm>
            <a:off x="1828799" y="4102099"/>
            <a:ext cx="8534401" cy="1752601"/>
          </a:xfrm>
        </p:spPr>
        <p:txBody>
          <a:bodyPr>
            <a:normAutofit/>
          </a:bodyPr>
          <a:lstStyle/>
          <a:p>
            <a:endParaRPr lang="en-HK" altLang="zh-CN" sz="2868" b="1" dirty="0">
              <a:solidFill>
                <a:schemeClr val="tx1"/>
              </a:solidFill>
            </a:endParaRPr>
          </a:p>
          <a:p>
            <a:r>
              <a:rPr lang="zh-CN" altLang="en-US" sz="2868" b="1" dirty="0">
                <a:solidFill>
                  <a:schemeClr val="tx1"/>
                </a:solidFill>
              </a:rPr>
              <a:t>深大计软计算机伦理课题组</a:t>
            </a:r>
            <a:endParaRPr lang="en-HK" altLang="zh-CN" sz="2868" b="1" dirty="0">
              <a:solidFill>
                <a:schemeClr val="tx1"/>
              </a:solidFill>
            </a:endParaRPr>
          </a:p>
          <a:p>
            <a:r>
              <a:rPr lang="en-US" altLang="zh-CN" sz="2868" b="1" dirty="0">
                <a:solidFill>
                  <a:schemeClr val="tx1"/>
                </a:solidFill>
              </a:rPr>
              <a:t>2024.3</a:t>
            </a:r>
            <a:endParaRPr lang="zh-CN" altLang="en-US" sz="2868" b="1"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6180" y="1511518"/>
            <a:ext cx="11014767" cy="4525963"/>
          </a:xfrm>
        </p:spPr>
        <p:txBody>
          <a:bodyPr>
            <a:normAutofit/>
          </a:bodyPr>
          <a:lstStyle/>
          <a:p>
            <a:r>
              <a:rPr lang="zh-CN" altLang="en-US" sz="2800" dirty="0">
                <a:latin typeface="微软雅黑" panose="020B0503020204020204" pitchFamily="34" charset="-122"/>
                <a:ea typeface="微软雅黑" panose="020B0503020204020204" pitchFamily="34" charset="-122"/>
              </a:rPr>
              <a:t>中国哲学史上</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“道”与“德”的关系</a:t>
            </a:r>
            <a:r>
              <a:rPr lang="en-US" altLang="zh-CN" sz="2800" dirty="0">
                <a:latin typeface="微软雅黑" panose="020B0503020204020204" pitchFamily="34" charset="-122"/>
                <a:ea typeface="微软雅黑" panose="020B0503020204020204" pitchFamily="34" charset="-122"/>
              </a:rPr>
              <a:t>… -&gt; </a:t>
            </a:r>
            <a:r>
              <a:rPr lang="zh-CN" altLang="en-US" sz="2800" dirty="0">
                <a:solidFill>
                  <a:srgbClr val="FF0000"/>
                </a:solidFill>
                <a:latin typeface="微软雅黑" panose="020B0503020204020204" pitchFamily="34" charset="-122"/>
                <a:ea typeface="微软雅黑" panose="020B0503020204020204" pitchFamily="34" charset="-122"/>
              </a:rPr>
              <a:t>道德是伦理的</a:t>
            </a:r>
            <a:r>
              <a:rPr lang="zh-CN" altLang="en-US" sz="2800" dirty="0">
                <a:solidFill>
                  <a:srgbClr val="0000FF"/>
                </a:solidFill>
                <a:latin typeface="微软雅黑" panose="020B0503020204020204" pitchFamily="34" charset="-122"/>
                <a:ea typeface="微软雅黑" panose="020B0503020204020204" pitchFamily="34" charset="-122"/>
              </a:rPr>
              <a:t>实践</a:t>
            </a:r>
            <a:endParaRPr lang="en-US" altLang="zh-CN" sz="2800" dirty="0">
              <a:solidFill>
                <a:srgbClr val="0000FF"/>
              </a:solidFill>
              <a:latin typeface="微软雅黑" panose="020B0503020204020204" pitchFamily="34" charset="-122"/>
              <a:ea typeface="微软雅黑" panose="020B0503020204020204" pitchFamily="34" charset="-122"/>
            </a:endParaRPr>
          </a:p>
          <a:p>
            <a:r>
              <a:rPr lang="zh-CN" altLang="en-US" sz="2800" dirty="0">
                <a:solidFill>
                  <a:srgbClr val="FF0000"/>
                </a:solidFill>
                <a:latin typeface="微软雅黑" panose="020B0503020204020204" pitchFamily="34" charset="-122"/>
                <a:ea typeface="微软雅黑" panose="020B0503020204020204" pitchFamily="34" charset="-122"/>
              </a:rPr>
              <a:t>道德</a:t>
            </a:r>
            <a:r>
              <a:rPr lang="zh-CN" altLang="en-US" sz="2800" dirty="0">
                <a:latin typeface="微软雅黑" panose="020B0503020204020204" pitchFamily="34" charset="-122"/>
                <a:ea typeface="微软雅黑" panose="020B0503020204020204" pitchFamily="34" charset="-122"/>
              </a:rPr>
              <a:t>是由一定的经济关系决定的，依靠人们</a:t>
            </a:r>
            <a:r>
              <a:rPr lang="zh-CN" altLang="en-US" sz="2800" dirty="0">
                <a:solidFill>
                  <a:srgbClr val="0000FF"/>
                </a:solidFill>
                <a:latin typeface="微软雅黑" panose="020B0503020204020204" pitchFamily="34" charset="-122"/>
                <a:ea typeface="微软雅黑" panose="020B0503020204020204" pitchFamily="34" charset="-122"/>
              </a:rPr>
              <a:t>内心信念</a:t>
            </a:r>
            <a:r>
              <a:rPr lang="zh-CN" altLang="en-US" sz="2800" dirty="0">
                <a:latin typeface="微软雅黑" panose="020B0503020204020204" pitchFamily="34" charset="-122"/>
                <a:ea typeface="微软雅黑" panose="020B0503020204020204" pitchFamily="34" charset="-122"/>
              </a:rPr>
              <a:t>、</a:t>
            </a:r>
            <a:r>
              <a:rPr lang="zh-CN" altLang="en-US" sz="2800" dirty="0">
                <a:solidFill>
                  <a:srgbClr val="0000FF"/>
                </a:solidFill>
                <a:latin typeface="微软雅黑" panose="020B0503020204020204" pitchFamily="34" charset="-122"/>
                <a:ea typeface="微软雅黑" panose="020B0503020204020204" pitchFamily="34" charset="-122"/>
              </a:rPr>
              <a:t>传统习惯</a:t>
            </a:r>
            <a:r>
              <a:rPr lang="zh-CN" altLang="en-US" sz="2800" dirty="0">
                <a:latin typeface="微软雅黑" panose="020B0503020204020204" pitchFamily="34" charset="-122"/>
                <a:ea typeface="微软雅黑" panose="020B0503020204020204" pitchFamily="34" charset="-122"/>
              </a:rPr>
              <a:t>和</a:t>
            </a:r>
            <a:r>
              <a:rPr lang="zh-CN" altLang="en-US" sz="2800" dirty="0">
                <a:solidFill>
                  <a:srgbClr val="0000FF"/>
                </a:solidFill>
                <a:latin typeface="微软雅黑" panose="020B0503020204020204" pitchFamily="34" charset="-122"/>
                <a:ea typeface="微软雅黑" panose="020B0503020204020204" pitchFamily="34" charset="-122"/>
              </a:rPr>
              <a:t>社会舆论</a:t>
            </a:r>
            <a:r>
              <a:rPr lang="zh-CN" altLang="en-US" sz="2800" dirty="0">
                <a:latin typeface="微软雅黑" panose="020B0503020204020204" pitchFamily="34" charset="-122"/>
                <a:ea typeface="微软雅黑" panose="020B0503020204020204" pitchFamily="34" charset="-122"/>
              </a:rPr>
              <a:t>维持的，反映和调节一定社会以一定经济关系为基础的</a:t>
            </a:r>
            <a:r>
              <a:rPr lang="zh-CN" altLang="en-US" sz="2800" dirty="0">
                <a:solidFill>
                  <a:srgbClr val="FF0000"/>
                </a:solidFill>
                <a:latin typeface="微软雅黑" panose="020B0503020204020204" pitchFamily="34" charset="-122"/>
                <a:ea typeface="微软雅黑" panose="020B0503020204020204" pitchFamily="34" charset="-122"/>
              </a:rPr>
              <a:t>个人、他人、社会</a:t>
            </a:r>
            <a:r>
              <a:rPr lang="zh-CN" altLang="en-US" sz="2800" dirty="0">
                <a:latin typeface="微软雅黑" panose="020B0503020204020204" pitchFamily="34" charset="-122"/>
                <a:ea typeface="微软雅黑" panose="020B0503020204020204" pitchFamily="34" charset="-122"/>
              </a:rPr>
              <a:t>之间的利益</a:t>
            </a:r>
            <a:r>
              <a:rPr lang="zh-CN" altLang="en-US" sz="2800" dirty="0">
                <a:solidFill>
                  <a:srgbClr val="0000FF"/>
                </a:solidFill>
                <a:latin typeface="微软雅黑" panose="020B0503020204020204" pitchFamily="34" charset="-122"/>
                <a:ea typeface="微软雅黑" panose="020B0503020204020204" pitchFamily="34" charset="-122"/>
              </a:rPr>
              <a:t>关系</a:t>
            </a:r>
            <a:r>
              <a:rPr lang="zh-CN" altLang="en-US" sz="2800" dirty="0">
                <a:latin typeface="微软雅黑" panose="020B0503020204020204" pitchFamily="34" charset="-122"/>
                <a:ea typeface="微软雅黑" panose="020B0503020204020204" pitchFamily="34" charset="-122"/>
              </a:rPr>
              <a:t>，并表现为善恶对立的人们的</a:t>
            </a:r>
            <a:r>
              <a:rPr lang="zh-CN" altLang="en-US" sz="2800" dirty="0">
                <a:solidFill>
                  <a:srgbClr val="FF0000"/>
                </a:solidFill>
                <a:latin typeface="微软雅黑" panose="020B0503020204020204" pitchFamily="34" charset="-122"/>
                <a:ea typeface="微软雅黑" panose="020B0503020204020204" pitchFamily="34" charset="-122"/>
              </a:rPr>
              <a:t>行为、意识、规范、活动及关系</a:t>
            </a:r>
            <a:r>
              <a:rPr lang="zh-CN" altLang="en-US" sz="2800" dirty="0">
                <a:latin typeface="微软雅黑" panose="020B0503020204020204" pitchFamily="34" charset="-122"/>
                <a:ea typeface="微软雅黑" panose="020B0503020204020204" pitchFamily="34" charset="-122"/>
              </a:rPr>
              <a:t>的总和。</a:t>
            </a:r>
            <a:endParaRPr lang="en-US" altLang="zh-CN" sz="2800"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全部社会道德现象</a:t>
            </a:r>
            <a:endParaRPr lang="en-US" altLang="zh-CN" sz="2800" dirty="0">
              <a:latin typeface="微软雅黑" panose="020B0503020204020204" pitchFamily="34" charset="-122"/>
              <a:ea typeface="微软雅黑" panose="020B0503020204020204" pitchFamily="34" charset="-122"/>
            </a:endParaRPr>
          </a:p>
          <a:p>
            <a:pPr lvl="1"/>
            <a:r>
              <a:rPr lang="zh-CN" altLang="en-US" sz="2400" dirty="0">
                <a:latin typeface="微软雅黑" panose="020B0503020204020204" pitchFamily="34" charset="-122"/>
                <a:ea typeface="微软雅黑" panose="020B0503020204020204" pitchFamily="34" charset="-122"/>
              </a:rPr>
              <a:t>社会道德实践（</a:t>
            </a:r>
            <a:r>
              <a:rPr lang="en-US" altLang="zh-CN" sz="2400" dirty="0">
                <a:latin typeface="微软雅黑" panose="020B0503020204020204" pitchFamily="34" charset="-122"/>
                <a:ea typeface="微软雅黑" panose="020B0503020204020204" pitchFamily="34" charset="-122"/>
              </a:rPr>
              <a:t>practice</a:t>
            </a:r>
            <a:r>
              <a:rPr lang="zh-CN" altLang="en-US" sz="2400" dirty="0">
                <a:latin typeface="微软雅黑" panose="020B0503020204020204" pitchFamily="34" charset="-122"/>
                <a:ea typeface="微软雅黑" panose="020B0503020204020204" pitchFamily="34" charset="-122"/>
              </a:rPr>
              <a:t>） </a:t>
            </a:r>
            <a:endParaRPr lang="en-US" altLang="zh-CN" sz="2400" dirty="0">
              <a:latin typeface="微软雅黑" panose="020B0503020204020204" pitchFamily="34" charset="-122"/>
              <a:ea typeface="微软雅黑" panose="020B0503020204020204" pitchFamily="34" charset="-122"/>
            </a:endParaRPr>
          </a:p>
          <a:p>
            <a:pPr lvl="2"/>
            <a:r>
              <a:rPr lang="zh-CN" altLang="en-US" sz="1800" dirty="0">
                <a:latin typeface="微软雅黑" panose="020B0503020204020204" pitchFamily="34" charset="-122"/>
                <a:ea typeface="微软雅黑" panose="020B0503020204020204" pitchFamily="34" charset="-122"/>
              </a:rPr>
              <a:t>道德</a:t>
            </a:r>
            <a:r>
              <a:rPr lang="zh-CN" altLang="en-US" sz="1800" dirty="0">
                <a:solidFill>
                  <a:srgbClr val="FF0000"/>
                </a:solidFill>
                <a:latin typeface="微软雅黑" panose="020B0503020204020204" pitchFamily="34" charset="-122"/>
                <a:ea typeface="微软雅黑" panose="020B0503020204020204" pitchFamily="34" charset="-122"/>
              </a:rPr>
              <a:t>行为</a:t>
            </a:r>
            <a:r>
              <a:rPr lang="zh-CN" altLang="en-US" sz="1800" dirty="0">
                <a:latin typeface="微软雅黑" panose="020B0503020204020204" pitchFamily="34" charset="-122"/>
                <a:ea typeface="微软雅黑" panose="020B0503020204020204" pitchFamily="34" charset="-122"/>
              </a:rPr>
              <a:t>、道德</a:t>
            </a:r>
            <a:r>
              <a:rPr lang="zh-CN" altLang="en-US" sz="1800" dirty="0">
                <a:solidFill>
                  <a:srgbClr val="FF0000"/>
                </a:solidFill>
                <a:latin typeface="微软雅黑" panose="020B0503020204020204" pitchFamily="34" charset="-122"/>
                <a:ea typeface="微软雅黑" panose="020B0503020204020204" pitchFamily="34" charset="-122"/>
              </a:rPr>
              <a:t>活动</a:t>
            </a:r>
            <a:r>
              <a:rPr lang="zh-CN" altLang="en-US" sz="1800" dirty="0">
                <a:latin typeface="微软雅黑" panose="020B0503020204020204" pitchFamily="34" charset="-122"/>
                <a:ea typeface="微软雅黑" panose="020B0503020204020204" pitchFamily="34" charset="-122"/>
              </a:rPr>
              <a:t>、道德</a:t>
            </a:r>
            <a:r>
              <a:rPr lang="zh-CN" altLang="en-US" sz="1800" dirty="0">
                <a:solidFill>
                  <a:srgbClr val="FF0000"/>
                </a:solidFill>
                <a:latin typeface="微软雅黑" panose="020B0503020204020204" pitchFamily="34" charset="-122"/>
                <a:ea typeface="微软雅黑" panose="020B0503020204020204" pitchFamily="34" charset="-122"/>
              </a:rPr>
              <a:t>关系</a:t>
            </a:r>
            <a:endParaRPr lang="en-US" altLang="zh-CN" sz="1800" dirty="0">
              <a:solidFill>
                <a:srgbClr val="FF0000"/>
              </a:solidFill>
              <a:latin typeface="微软雅黑" panose="020B0503020204020204" pitchFamily="34" charset="-122"/>
              <a:ea typeface="微软雅黑" panose="020B0503020204020204" pitchFamily="34" charset="-122"/>
            </a:endParaRPr>
          </a:p>
          <a:p>
            <a:pPr lvl="1"/>
            <a:r>
              <a:rPr lang="zh-CN" altLang="en-US" sz="2400" dirty="0">
                <a:latin typeface="微软雅黑" panose="020B0503020204020204" pitchFamily="34" charset="-122"/>
                <a:ea typeface="微软雅黑" panose="020B0503020204020204" pitchFamily="34" charset="-122"/>
              </a:rPr>
              <a:t>社会道德意识（</a:t>
            </a:r>
            <a:r>
              <a:rPr lang="en-US" altLang="zh-CN" sz="2400" dirty="0">
                <a:latin typeface="微软雅黑" panose="020B0503020204020204" pitchFamily="34" charset="-122"/>
                <a:ea typeface="微软雅黑" panose="020B0503020204020204" pitchFamily="34" charset="-122"/>
              </a:rPr>
              <a:t>consciousness</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lvl="2"/>
            <a:r>
              <a:rPr lang="zh-CN" altLang="en-US" sz="1800" dirty="0">
                <a:latin typeface="微软雅黑" panose="020B0503020204020204" pitchFamily="34" charset="-122"/>
                <a:ea typeface="微软雅黑" panose="020B0503020204020204" pitchFamily="34" charset="-122"/>
              </a:rPr>
              <a:t>道德</a:t>
            </a:r>
            <a:r>
              <a:rPr lang="zh-CN" altLang="en-US" sz="1800" dirty="0">
                <a:solidFill>
                  <a:srgbClr val="FF0000"/>
                </a:solidFill>
                <a:latin typeface="微软雅黑" panose="020B0503020204020204" pitchFamily="34" charset="-122"/>
                <a:ea typeface="微软雅黑" panose="020B0503020204020204" pitchFamily="34" charset="-122"/>
              </a:rPr>
              <a:t>观念</a:t>
            </a:r>
            <a:r>
              <a:rPr lang="zh-CN" altLang="en-US" sz="1800" dirty="0">
                <a:latin typeface="微软雅黑" panose="020B0503020204020204" pitchFamily="34" charset="-122"/>
                <a:ea typeface="微软雅黑" panose="020B0503020204020204" pitchFamily="34" charset="-122"/>
              </a:rPr>
              <a:t>、道德</a:t>
            </a:r>
            <a:r>
              <a:rPr lang="zh-CN" altLang="en-US" sz="1800" dirty="0">
                <a:solidFill>
                  <a:srgbClr val="FF0000"/>
                </a:solidFill>
                <a:latin typeface="微软雅黑" panose="020B0503020204020204" pitchFamily="34" charset="-122"/>
                <a:ea typeface="微软雅黑" panose="020B0503020204020204" pitchFamily="34" charset="-122"/>
              </a:rPr>
              <a:t>情感</a:t>
            </a:r>
            <a:r>
              <a:rPr lang="zh-CN" altLang="en-US" sz="1800" dirty="0">
                <a:latin typeface="微软雅黑" panose="020B0503020204020204" pitchFamily="34" charset="-122"/>
                <a:ea typeface="微软雅黑" panose="020B0503020204020204" pitchFamily="34" charset="-122"/>
              </a:rPr>
              <a:t>、道德</a:t>
            </a:r>
            <a:r>
              <a:rPr lang="zh-CN" altLang="en-US" sz="1800" dirty="0">
                <a:solidFill>
                  <a:srgbClr val="0000FF"/>
                </a:solidFill>
                <a:latin typeface="微软雅黑" panose="020B0503020204020204" pitchFamily="34" charset="-122"/>
                <a:ea typeface="微软雅黑" panose="020B0503020204020204" pitchFamily="34" charset="-122"/>
              </a:rPr>
              <a:t>信念</a:t>
            </a:r>
            <a:r>
              <a:rPr lang="zh-CN" altLang="en-US" sz="1800" dirty="0">
                <a:latin typeface="微软雅黑" panose="020B0503020204020204" pitchFamily="34" charset="-122"/>
                <a:ea typeface="微软雅黑" panose="020B0503020204020204" pitchFamily="34" charset="-122"/>
              </a:rPr>
              <a:t>、道德</a:t>
            </a:r>
            <a:r>
              <a:rPr lang="zh-CN" altLang="en-US" sz="1800" dirty="0">
                <a:solidFill>
                  <a:srgbClr val="0000FF"/>
                </a:solidFill>
                <a:latin typeface="微软雅黑" panose="020B0503020204020204" pitchFamily="34" charset="-122"/>
                <a:ea typeface="微软雅黑" panose="020B0503020204020204" pitchFamily="34" charset="-122"/>
              </a:rPr>
              <a:t>意志</a:t>
            </a:r>
            <a:r>
              <a:rPr lang="zh-CN" altLang="en-US" sz="1800" dirty="0">
                <a:latin typeface="微软雅黑" panose="020B0503020204020204" pitchFamily="34" charset="-122"/>
                <a:ea typeface="微软雅黑" panose="020B0503020204020204" pitchFamily="34" charset="-122"/>
              </a:rPr>
              <a:t>、道德</a:t>
            </a:r>
            <a:r>
              <a:rPr lang="zh-CN" altLang="en-US" sz="1800" dirty="0">
                <a:solidFill>
                  <a:srgbClr val="0000FF"/>
                </a:solidFill>
                <a:latin typeface="微软雅黑" panose="020B0503020204020204" pitchFamily="34" charset="-122"/>
                <a:ea typeface="微软雅黑" panose="020B0503020204020204" pitchFamily="34" charset="-122"/>
              </a:rPr>
              <a:t>理想</a:t>
            </a:r>
            <a:r>
              <a:rPr lang="zh-CN" altLang="en-US" sz="1800" dirty="0">
                <a:latin typeface="微软雅黑" panose="020B0503020204020204" pitchFamily="34" charset="-122"/>
                <a:ea typeface="微软雅黑" panose="020B0503020204020204" pitchFamily="34" charset="-122"/>
              </a:rPr>
              <a:t>、道德</a:t>
            </a:r>
            <a:r>
              <a:rPr lang="zh-CN" altLang="en-US" sz="1800" dirty="0">
                <a:solidFill>
                  <a:srgbClr val="0000FF"/>
                </a:solidFill>
                <a:latin typeface="微软雅黑" panose="020B0503020204020204" pitchFamily="34" charset="-122"/>
                <a:ea typeface="微软雅黑" panose="020B0503020204020204" pitchFamily="34" charset="-122"/>
              </a:rPr>
              <a:t>原则</a:t>
            </a:r>
            <a:r>
              <a:rPr lang="zh-CN" altLang="en-US" sz="1800" dirty="0">
                <a:latin typeface="微软雅黑" panose="020B0503020204020204" pitchFamily="34" charset="-122"/>
                <a:ea typeface="微软雅黑" panose="020B0503020204020204" pitchFamily="34" charset="-122"/>
              </a:rPr>
              <a:t>、道德</a:t>
            </a:r>
            <a:r>
              <a:rPr lang="zh-CN" altLang="en-US" sz="1800" dirty="0">
                <a:solidFill>
                  <a:srgbClr val="FF0000"/>
                </a:solidFill>
                <a:latin typeface="微软雅黑" panose="020B0503020204020204" pitchFamily="34" charset="-122"/>
                <a:ea typeface="微软雅黑" panose="020B0503020204020204" pitchFamily="34" charset="-122"/>
              </a:rPr>
              <a:t>规范</a:t>
            </a:r>
            <a:r>
              <a:rPr lang="zh-CN" altLang="en-US" sz="1800" dirty="0">
                <a:latin typeface="微软雅黑" panose="020B0503020204020204" pitchFamily="34" charset="-122"/>
                <a:ea typeface="微软雅黑" panose="020B0503020204020204" pitchFamily="34" charset="-122"/>
              </a:rPr>
              <a:t>、道德</a:t>
            </a:r>
            <a:r>
              <a:rPr lang="zh-CN" altLang="en-US" sz="1800" dirty="0">
                <a:solidFill>
                  <a:srgbClr val="FF0000"/>
                </a:solidFill>
                <a:latin typeface="微软雅黑" panose="020B0503020204020204" pitchFamily="34" charset="-122"/>
                <a:ea typeface="微软雅黑" panose="020B0503020204020204" pitchFamily="34" charset="-122"/>
              </a:rPr>
              <a:t>理论</a:t>
            </a:r>
            <a:r>
              <a:rPr lang="zh-CN" altLang="en-US" sz="1800" dirty="0">
                <a:latin typeface="微软雅黑" panose="020B0503020204020204" pitchFamily="34" charset="-122"/>
                <a:ea typeface="微软雅黑" panose="020B0503020204020204" pitchFamily="34" charset="-122"/>
              </a:rPr>
              <a:t>等</a:t>
            </a:r>
            <a:endParaRPr lang="en-US" altLang="zh-CN" sz="1800" dirty="0">
              <a:latin typeface="微软雅黑" panose="020B0503020204020204" pitchFamily="34" charset="-122"/>
              <a:ea typeface="微软雅黑" panose="020B0503020204020204" pitchFamily="34" charset="-122"/>
            </a:endParaRPr>
          </a:p>
        </p:txBody>
      </p:sp>
      <p:sp>
        <p:nvSpPr>
          <p:cNvPr id="4" name="标题 1"/>
          <p:cNvSpPr>
            <a:spLocks noGrp="1"/>
          </p:cNvSpPr>
          <p:nvPr>
            <p:ph type="title"/>
          </p:nvPr>
        </p:nvSpPr>
        <p:spPr>
          <a:xfrm>
            <a:off x="686181" y="46289"/>
            <a:ext cx="10819642" cy="1142999"/>
          </a:xfrm>
        </p:spPr>
        <p:txBody>
          <a:bodyPr>
            <a:normAutofit/>
          </a:bodyPr>
          <a:lstStyle/>
          <a:p>
            <a:pPr algn="l"/>
            <a:r>
              <a:rPr lang="en-US" altLang="zh-CN" sz="4095" dirty="0">
                <a:solidFill>
                  <a:schemeClr val="bg1"/>
                </a:solidFill>
                <a:latin typeface="微软雅黑" panose="020B0503020204020204" pitchFamily="34" charset="-122"/>
                <a:ea typeface="微软雅黑" panose="020B0503020204020204" pitchFamily="34" charset="-122"/>
              </a:rPr>
              <a:t>2.1.1 </a:t>
            </a:r>
            <a:r>
              <a:rPr lang="zh-CN" altLang="en-US" sz="4095" dirty="0">
                <a:solidFill>
                  <a:schemeClr val="bg1"/>
                </a:solidFill>
                <a:latin typeface="微软雅黑" panose="020B0503020204020204" pitchFamily="34" charset="-122"/>
                <a:ea typeface="微软雅黑" panose="020B0503020204020204" pitchFamily="34" charset="-122"/>
              </a:rPr>
              <a:t>什么是伦理学</a:t>
            </a:r>
          </a:p>
        </p:txBody>
      </p:sp>
      <p:sp>
        <p:nvSpPr>
          <p:cNvPr id="2" name="灯片编号占位符 1"/>
          <p:cNvSpPr>
            <a:spLocks noGrp="1"/>
          </p:cNvSpPr>
          <p:nvPr>
            <p:ph type="sldNum" sz="quarter" idx="12"/>
          </p:nvPr>
        </p:nvSpPr>
        <p:spPr/>
        <p:txBody>
          <a:bodyPr/>
          <a:lstStyle/>
          <a:p>
            <a:pPr defTabSz="1078865"/>
            <a:fld id="{C5C1623C-0059-494E-B184-63915177A0C5}" type="slidenum">
              <a:rPr lang="zh-CN" altLang="en-US">
                <a:solidFill>
                  <a:prstClr val="black">
                    <a:tint val="75000"/>
                  </a:prstClr>
                </a:solidFill>
                <a:latin typeface="微软雅黑" panose="020B0503020204020204" pitchFamily="34" charset="-122"/>
                <a:ea typeface="微软雅黑" panose="020B0503020204020204" pitchFamily="34" charset="-122"/>
              </a:rPr>
              <a:t>10</a:t>
            </a:fld>
            <a:endParaRPr lang="zh-CN" altLang="en-US">
              <a:solidFill>
                <a:prstClr val="black">
                  <a:tint val="75000"/>
                </a:prst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6180" y="1511518"/>
            <a:ext cx="11014767" cy="4525963"/>
          </a:xfrm>
        </p:spPr>
        <p:txBody>
          <a:bodyPr>
            <a:normAutofit/>
          </a:bodyPr>
          <a:lstStyle/>
          <a:p>
            <a:r>
              <a:rPr lang="zh-CN" altLang="en-US" sz="2460" dirty="0">
                <a:latin typeface="微软雅黑" panose="020B0503020204020204" pitchFamily="34" charset="-122"/>
                <a:ea typeface="微软雅黑" panose="020B0503020204020204" pitchFamily="34" charset="-122"/>
              </a:rPr>
              <a:t>伦理 </a:t>
            </a:r>
            <a:r>
              <a:rPr lang="en-US" altLang="zh-CN" sz="2460" dirty="0">
                <a:latin typeface="微软雅黑" panose="020B0503020204020204" pitchFamily="34" charset="-122"/>
                <a:ea typeface="微软雅黑" panose="020B0503020204020204" pitchFamily="34" charset="-122"/>
              </a:rPr>
              <a:t>vs. </a:t>
            </a:r>
            <a:r>
              <a:rPr lang="zh-CN" altLang="en-US" sz="2460" dirty="0">
                <a:latin typeface="微软雅黑" panose="020B0503020204020204" pitchFamily="34" charset="-122"/>
                <a:ea typeface="微软雅黑" panose="020B0503020204020204" pitchFamily="34" charset="-122"/>
              </a:rPr>
              <a:t>道德</a:t>
            </a:r>
            <a:endParaRPr lang="en-US" altLang="zh-CN" sz="2460" dirty="0">
              <a:latin typeface="微软雅黑" panose="020B0503020204020204" pitchFamily="34" charset="-122"/>
              <a:ea typeface="微软雅黑" panose="020B0503020204020204" pitchFamily="34" charset="-122"/>
            </a:endParaRPr>
          </a:p>
          <a:p>
            <a:pPr>
              <a:buNone/>
            </a:pPr>
            <a:r>
              <a:rPr lang="zh-CN" altLang="en-US" sz="2460" dirty="0">
                <a:latin typeface="微软雅黑" panose="020B0503020204020204" pitchFamily="34" charset="-122"/>
                <a:ea typeface="微软雅黑" panose="020B0503020204020204" pitchFamily="34" charset="-122"/>
              </a:rPr>
              <a:t>      先有道德现象，后有伦理学</a:t>
            </a:r>
            <a:endParaRPr lang="en-US" altLang="zh-CN" sz="2460" dirty="0">
              <a:latin typeface="微软雅黑" panose="020B0503020204020204" pitchFamily="34" charset="-122"/>
              <a:ea typeface="微软雅黑" panose="020B0503020204020204" pitchFamily="34" charset="-122"/>
            </a:endParaRPr>
          </a:p>
          <a:p>
            <a:pPr>
              <a:buNone/>
            </a:pPr>
            <a:r>
              <a:rPr lang="zh-CN" altLang="en-US" sz="2460" dirty="0">
                <a:latin typeface="微软雅黑" panose="020B0503020204020204" pitchFamily="34" charset="-122"/>
                <a:ea typeface="微软雅黑" panose="020B0503020204020204" pitchFamily="34" charset="-122"/>
              </a:rPr>
              <a:t>   </a:t>
            </a:r>
            <a:endParaRPr lang="en-US" altLang="zh-CN" sz="2460" dirty="0">
              <a:latin typeface="微软雅黑" panose="020B0503020204020204" pitchFamily="34" charset="-122"/>
              <a:ea typeface="微软雅黑" panose="020B0503020204020204" pitchFamily="34" charset="-122"/>
            </a:endParaRPr>
          </a:p>
          <a:p>
            <a:pPr>
              <a:buNone/>
            </a:pPr>
            <a:r>
              <a:rPr lang="zh-CN" altLang="en-US" sz="2460" dirty="0">
                <a:latin typeface="微软雅黑" panose="020B0503020204020204" pitchFamily="34" charset="-122"/>
                <a:ea typeface="微软雅黑" panose="020B0503020204020204" pitchFamily="34" charset="-122"/>
              </a:rPr>
              <a:t>   </a:t>
            </a:r>
            <a:r>
              <a:rPr lang="zh-CN" altLang="en-US" sz="2460" u="sng" dirty="0">
                <a:latin typeface="微软雅黑" panose="020B0503020204020204" pitchFamily="34" charset="-122"/>
                <a:ea typeface="微软雅黑" panose="020B0503020204020204" pitchFamily="34" charset="-122"/>
              </a:rPr>
              <a:t>观点</a:t>
            </a:r>
            <a:r>
              <a:rPr lang="en-US" altLang="zh-CN" sz="2460" u="sng" dirty="0">
                <a:latin typeface="微软雅黑" panose="020B0503020204020204" pitchFamily="34" charset="-122"/>
                <a:ea typeface="微软雅黑" panose="020B0503020204020204" pitchFamily="34" charset="-122"/>
              </a:rPr>
              <a:t>1</a:t>
            </a:r>
            <a:r>
              <a:rPr lang="zh-CN" altLang="en-US" sz="2460" dirty="0">
                <a:latin typeface="微软雅黑" panose="020B0503020204020204" pitchFamily="34" charset="-122"/>
                <a:ea typeface="微软雅黑" panose="020B0503020204020204" pitchFamily="34" charset="-122"/>
              </a:rPr>
              <a:t>：</a:t>
            </a:r>
            <a:r>
              <a:rPr lang="zh-CN" altLang="en-US" sz="2460" dirty="0">
                <a:solidFill>
                  <a:srgbClr val="FF0000"/>
                </a:solidFill>
                <a:latin typeface="微软雅黑" panose="020B0503020204020204" pitchFamily="34" charset="-122"/>
                <a:ea typeface="微软雅黑" panose="020B0503020204020204" pitchFamily="34" charset="-122"/>
              </a:rPr>
              <a:t>伦理强调调节</a:t>
            </a:r>
            <a:r>
              <a:rPr lang="zh-CN" altLang="en-US" sz="2460" dirty="0">
                <a:latin typeface="微软雅黑" panose="020B0503020204020204" pitchFamily="34" charset="-122"/>
                <a:ea typeface="微软雅黑" panose="020B0503020204020204" pitchFamily="34" charset="-122"/>
              </a:rPr>
              <a:t>人与人、人与社会的</a:t>
            </a:r>
            <a:r>
              <a:rPr lang="zh-CN" altLang="en-US" sz="2460" dirty="0">
                <a:solidFill>
                  <a:srgbClr val="0000FF"/>
                </a:solidFill>
                <a:latin typeface="微软雅黑" panose="020B0503020204020204" pitchFamily="34" charset="-122"/>
                <a:ea typeface="微软雅黑" panose="020B0503020204020204" pitchFamily="34" charset="-122"/>
              </a:rPr>
              <a:t>关系</a:t>
            </a:r>
            <a:r>
              <a:rPr lang="zh-CN" altLang="en-US" sz="2460" dirty="0">
                <a:latin typeface="微软雅黑" panose="020B0503020204020204" pitchFamily="34" charset="-122"/>
                <a:ea typeface="微软雅黑" panose="020B0503020204020204" pitchFamily="34" charset="-122"/>
              </a:rPr>
              <a:t>，而</a:t>
            </a:r>
            <a:r>
              <a:rPr lang="zh-CN" altLang="en-US" sz="2460" dirty="0">
                <a:solidFill>
                  <a:srgbClr val="FF0000"/>
                </a:solidFill>
                <a:latin typeface="微软雅黑" panose="020B0503020204020204" pitchFamily="34" charset="-122"/>
                <a:ea typeface="微软雅黑" panose="020B0503020204020204" pitchFamily="34" charset="-122"/>
              </a:rPr>
              <a:t>道德则局限于</a:t>
            </a:r>
            <a:r>
              <a:rPr lang="zh-CN" altLang="en-US" sz="2460" u="sng" dirty="0">
                <a:solidFill>
                  <a:srgbClr val="FF0000"/>
                </a:solidFill>
                <a:latin typeface="微软雅黑" panose="020B0503020204020204" pitchFamily="34" charset="-122"/>
                <a:ea typeface="微软雅黑" panose="020B0503020204020204" pitchFamily="34" charset="-122"/>
              </a:rPr>
              <a:t>个人</a:t>
            </a:r>
            <a:r>
              <a:rPr lang="zh-CN" altLang="en-US" sz="2460" dirty="0">
                <a:latin typeface="微软雅黑" panose="020B0503020204020204" pitchFamily="34" charset="-122"/>
                <a:ea typeface="微软雅黑" panose="020B0503020204020204" pitchFamily="34" charset="-122"/>
              </a:rPr>
              <a:t>，是个人处事和修养的法则       </a:t>
            </a:r>
            <a:endParaRPr lang="en-US" altLang="zh-CN" sz="2460" dirty="0">
              <a:latin typeface="微软雅黑" panose="020B0503020204020204" pitchFamily="34" charset="-122"/>
              <a:ea typeface="微软雅黑" panose="020B0503020204020204" pitchFamily="34" charset="-122"/>
            </a:endParaRPr>
          </a:p>
          <a:p>
            <a:pPr>
              <a:buNone/>
            </a:pPr>
            <a:r>
              <a:rPr lang="zh-CN" altLang="en-US" sz="2460" dirty="0">
                <a:latin typeface="微软雅黑" panose="020B0503020204020204" pitchFamily="34" charset="-122"/>
                <a:ea typeface="微软雅黑" panose="020B0503020204020204" pitchFamily="34" charset="-122"/>
              </a:rPr>
              <a:t>   </a:t>
            </a:r>
            <a:r>
              <a:rPr lang="zh-CN" altLang="en-US" sz="2460" u="sng" dirty="0">
                <a:latin typeface="微软雅黑" panose="020B0503020204020204" pitchFamily="34" charset="-122"/>
                <a:ea typeface="微软雅黑" panose="020B0503020204020204" pitchFamily="34" charset="-122"/>
              </a:rPr>
              <a:t>观点</a:t>
            </a:r>
            <a:r>
              <a:rPr lang="en-US" altLang="zh-CN" sz="2460" u="sng" dirty="0">
                <a:latin typeface="微软雅黑" panose="020B0503020204020204" pitchFamily="34" charset="-122"/>
                <a:ea typeface="微软雅黑" panose="020B0503020204020204" pitchFamily="34" charset="-122"/>
              </a:rPr>
              <a:t>2</a:t>
            </a:r>
            <a:r>
              <a:rPr lang="zh-CN" altLang="en-US" sz="2460" dirty="0">
                <a:latin typeface="微软雅黑" panose="020B0503020204020204" pitchFamily="34" charset="-122"/>
                <a:ea typeface="微软雅黑" panose="020B0503020204020204" pitchFamily="34" charset="-122"/>
              </a:rPr>
              <a:t>：伦理是人与人、人与社会、人与自然</a:t>
            </a:r>
            <a:r>
              <a:rPr lang="zh-CN" altLang="en-US" sz="2460" dirty="0">
                <a:solidFill>
                  <a:srgbClr val="0000FF"/>
                </a:solidFill>
                <a:latin typeface="微软雅黑" panose="020B0503020204020204" pitchFamily="34" charset="-122"/>
                <a:ea typeface="微软雅黑" panose="020B0503020204020204" pitchFamily="34" charset="-122"/>
              </a:rPr>
              <a:t>关系</a:t>
            </a:r>
            <a:r>
              <a:rPr lang="zh-CN" altLang="en-US" sz="2460" dirty="0">
                <a:solidFill>
                  <a:srgbClr val="FF0000"/>
                </a:solidFill>
                <a:latin typeface="微软雅黑" panose="020B0503020204020204" pitchFamily="34" charset="-122"/>
                <a:ea typeface="微软雅黑" panose="020B0503020204020204" pitchFamily="34" charset="-122"/>
              </a:rPr>
              <a:t>的</a:t>
            </a:r>
            <a:r>
              <a:rPr lang="zh-CN" altLang="en-US" sz="2460" u="sng" dirty="0">
                <a:solidFill>
                  <a:srgbClr val="FF0000"/>
                </a:solidFill>
                <a:latin typeface="微软雅黑" panose="020B0503020204020204" pitchFamily="34" charset="-122"/>
                <a:ea typeface="微软雅黑" panose="020B0503020204020204" pitchFamily="34" charset="-122"/>
              </a:rPr>
              <a:t>法则</a:t>
            </a:r>
            <a:r>
              <a:rPr lang="zh-CN" altLang="en-US" sz="2460" dirty="0">
                <a:latin typeface="微软雅黑" panose="020B0503020204020204" pitchFamily="34" charset="-122"/>
                <a:ea typeface="微软雅黑" panose="020B0503020204020204" pitchFamily="34" charset="-122"/>
              </a:rPr>
              <a:t>，</a:t>
            </a:r>
            <a:r>
              <a:rPr lang="zh-CN" altLang="en-US" sz="2460" dirty="0">
                <a:solidFill>
                  <a:srgbClr val="FF0000"/>
                </a:solidFill>
                <a:latin typeface="微软雅黑" panose="020B0503020204020204" pitchFamily="34" charset="-122"/>
                <a:ea typeface="微软雅黑" panose="020B0503020204020204" pitchFamily="34" charset="-122"/>
              </a:rPr>
              <a:t>道德是对伦理采取的</a:t>
            </a:r>
            <a:r>
              <a:rPr lang="zh-CN" altLang="en-US" sz="2460" u="sng" dirty="0">
                <a:solidFill>
                  <a:srgbClr val="FF0000"/>
                </a:solidFill>
                <a:latin typeface="微软雅黑" panose="020B0503020204020204" pitchFamily="34" charset="-122"/>
                <a:ea typeface="微软雅黑" panose="020B0503020204020204" pitchFamily="34" charset="-122"/>
              </a:rPr>
              <a:t>态度</a:t>
            </a:r>
            <a:endParaRPr lang="en-US" altLang="zh-CN" sz="2460" u="sng" dirty="0">
              <a:solidFill>
                <a:srgbClr val="FF0000"/>
              </a:solidFill>
              <a:latin typeface="微软雅黑" panose="020B0503020204020204" pitchFamily="34" charset="-122"/>
              <a:ea typeface="微软雅黑" panose="020B0503020204020204" pitchFamily="34" charset="-122"/>
            </a:endParaRPr>
          </a:p>
          <a:p>
            <a:pPr>
              <a:buNone/>
            </a:pPr>
            <a:endParaRPr lang="en-US" altLang="zh-CN" sz="2460" dirty="0">
              <a:latin typeface="微软雅黑" panose="020B0503020204020204" pitchFamily="34" charset="-122"/>
              <a:ea typeface="微软雅黑" panose="020B0503020204020204" pitchFamily="34" charset="-122"/>
            </a:endParaRPr>
          </a:p>
          <a:p>
            <a:pPr>
              <a:buNone/>
            </a:pPr>
            <a:r>
              <a:rPr lang="en-US" altLang="zh-CN" sz="2460" dirty="0">
                <a:latin typeface="微软雅黑" panose="020B0503020204020204" pitchFamily="34" charset="-122"/>
                <a:ea typeface="微软雅黑" panose="020B0503020204020204" pitchFamily="34" charset="-122"/>
              </a:rPr>
              <a:t>      </a:t>
            </a:r>
            <a:r>
              <a:rPr lang="zh-CN" altLang="en-US" sz="2460" dirty="0">
                <a:latin typeface="微软雅黑" panose="020B0503020204020204" pitchFamily="34" charset="-122"/>
                <a:ea typeface="微软雅黑" panose="020B0503020204020204" pitchFamily="34" charset="-122"/>
              </a:rPr>
              <a:t>五伦（父子、君臣、夫妇、长幼、朋友）作为人际</a:t>
            </a:r>
            <a:r>
              <a:rPr lang="zh-CN" altLang="en-US" sz="2460" dirty="0">
                <a:solidFill>
                  <a:srgbClr val="0000FF"/>
                </a:solidFill>
                <a:latin typeface="微软雅黑" panose="020B0503020204020204" pitchFamily="34" charset="-122"/>
                <a:ea typeface="微软雅黑" panose="020B0503020204020204" pitchFamily="34" charset="-122"/>
              </a:rPr>
              <a:t>关系</a:t>
            </a:r>
            <a:r>
              <a:rPr lang="zh-CN" altLang="en-US" sz="2460" dirty="0">
                <a:latin typeface="微软雅黑" panose="020B0503020204020204" pitchFamily="34" charset="-122"/>
                <a:ea typeface="微软雅黑" panose="020B0503020204020204" pitchFamily="34" charset="-122"/>
              </a:rPr>
              <a:t>的代表</a:t>
            </a:r>
            <a:endParaRPr lang="en-US" altLang="zh-CN" sz="2460" dirty="0">
              <a:latin typeface="微软雅黑" panose="020B0503020204020204" pitchFamily="34" charset="-122"/>
              <a:ea typeface="微软雅黑" panose="020B0503020204020204" pitchFamily="34" charset="-122"/>
            </a:endParaRPr>
          </a:p>
          <a:p>
            <a:pPr>
              <a:buNone/>
            </a:pPr>
            <a:r>
              <a:rPr lang="en-US" altLang="zh-CN" sz="2460" dirty="0">
                <a:latin typeface="微软雅黑" panose="020B0503020204020204" pitchFamily="34" charset="-122"/>
                <a:ea typeface="微软雅黑" panose="020B0503020204020204" pitchFamily="34" charset="-122"/>
              </a:rPr>
              <a:t>      </a:t>
            </a:r>
            <a:r>
              <a:rPr lang="zh-CN" altLang="en-US" sz="2460" dirty="0">
                <a:latin typeface="微软雅黑" panose="020B0503020204020204" pitchFamily="34" charset="-122"/>
                <a:ea typeface="微软雅黑" panose="020B0503020204020204" pitchFamily="34" charset="-122"/>
              </a:rPr>
              <a:t>五常（仁、义、礼、智、信）凸显五伦应该具有的</a:t>
            </a:r>
            <a:r>
              <a:rPr lang="zh-CN" altLang="en-US" sz="2460" dirty="0">
                <a:solidFill>
                  <a:srgbClr val="FF0000"/>
                </a:solidFill>
                <a:latin typeface="微软雅黑" panose="020B0503020204020204" pitchFamily="34" charset="-122"/>
                <a:ea typeface="微软雅黑" panose="020B0503020204020204" pitchFamily="34" charset="-122"/>
              </a:rPr>
              <a:t>态度</a:t>
            </a:r>
            <a:endParaRPr lang="en-US" altLang="zh-CN" sz="2460" dirty="0">
              <a:solidFill>
                <a:srgbClr val="FF0000"/>
              </a:solidFill>
              <a:latin typeface="微软雅黑" panose="020B0503020204020204" pitchFamily="34" charset="-122"/>
              <a:ea typeface="微软雅黑" panose="020B0503020204020204" pitchFamily="34" charset="-122"/>
            </a:endParaRPr>
          </a:p>
          <a:p>
            <a:endParaRPr lang="en-US" altLang="zh-CN" sz="2460" dirty="0">
              <a:solidFill>
                <a:srgbClr val="0000FF"/>
              </a:solidFill>
              <a:latin typeface="微软雅黑" panose="020B0503020204020204" pitchFamily="34" charset="-122"/>
              <a:ea typeface="微软雅黑" panose="020B0503020204020204" pitchFamily="34" charset="-122"/>
            </a:endParaRPr>
          </a:p>
          <a:p>
            <a:endParaRPr lang="en-US" altLang="zh-CN" sz="2050" dirty="0">
              <a:solidFill>
                <a:srgbClr val="FF0000"/>
              </a:solidFill>
              <a:latin typeface="微软雅黑" panose="020B0503020204020204" pitchFamily="34" charset="-122"/>
              <a:ea typeface="微软雅黑" panose="020B0503020204020204" pitchFamily="34" charset="-122"/>
            </a:endParaRPr>
          </a:p>
          <a:p>
            <a:endParaRPr lang="zh-CN" altLang="en-US" sz="2050" dirty="0">
              <a:solidFill>
                <a:srgbClr val="FF0000"/>
              </a:solidFill>
              <a:latin typeface="微软雅黑" panose="020B0503020204020204" pitchFamily="34" charset="-122"/>
              <a:ea typeface="微软雅黑" panose="020B0503020204020204" pitchFamily="34" charset="-122"/>
            </a:endParaRPr>
          </a:p>
        </p:txBody>
      </p:sp>
      <p:sp>
        <p:nvSpPr>
          <p:cNvPr id="4" name="标题 1"/>
          <p:cNvSpPr>
            <a:spLocks noGrp="1"/>
          </p:cNvSpPr>
          <p:nvPr>
            <p:ph type="title"/>
          </p:nvPr>
        </p:nvSpPr>
        <p:spPr>
          <a:xfrm>
            <a:off x="686181" y="46289"/>
            <a:ext cx="10819642" cy="1142999"/>
          </a:xfrm>
        </p:spPr>
        <p:txBody>
          <a:bodyPr>
            <a:normAutofit/>
          </a:bodyPr>
          <a:lstStyle/>
          <a:p>
            <a:pPr algn="l"/>
            <a:r>
              <a:rPr lang="en-US" altLang="zh-CN" sz="4095" b="1" dirty="0">
                <a:solidFill>
                  <a:schemeClr val="bg1"/>
                </a:solidFill>
              </a:rPr>
              <a:t>2.1.1 </a:t>
            </a:r>
            <a:r>
              <a:rPr lang="zh-CN" altLang="en-US" sz="4095" b="1" dirty="0">
                <a:solidFill>
                  <a:schemeClr val="bg1"/>
                </a:solidFill>
              </a:rPr>
              <a:t>什么是伦理学</a:t>
            </a:r>
          </a:p>
        </p:txBody>
      </p:sp>
      <p:sp>
        <p:nvSpPr>
          <p:cNvPr id="2" name="灯片编号占位符 1"/>
          <p:cNvSpPr>
            <a:spLocks noGrp="1"/>
          </p:cNvSpPr>
          <p:nvPr>
            <p:ph type="sldNum" sz="quarter" idx="12"/>
          </p:nvPr>
        </p:nvSpPr>
        <p:spPr/>
        <p:txBody>
          <a:bodyPr/>
          <a:lstStyle/>
          <a:p>
            <a:pPr defTabSz="1078865"/>
            <a:fld id="{C5C1623C-0059-494E-B184-63915177A0C5}" type="slidenum">
              <a:rPr lang="zh-CN" altLang="en-US">
                <a:solidFill>
                  <a:prstClr val="black">
                    <a:tint val="75000"/>
                  </a:prstClr>
                </a:solidFill>
                <a:latin typeface="Calibri" panose="020F0502020204030204"/>
                <a:ea typeface="宋体" panose="02010600030101010101" pitchFamily="2" charset="-122"/>
              </a:rPr>
              <a:t>11</a:t>
            </a:fld>
            <a:endParaRPr lang="zh-CN" altLang="en-US">
              <a:solidFill>
                <a:prstClr val="black">
                  <a:tint val="75000"/>
                </a:prstClr>
              </a:solidFill>
              <a:latin typeface="Calibri" panose="020F0502020204030204"/>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6180" y="1511518"/>
            <a:ext cx="11014767" cy="4525963"/>
          </a:xfrm>
        </p:spPr>
        <p:txBody>
          <a:bodyPr>
            <a:normAutofit/>
          </a:bodyPr>
          <a:lstStyle/>
          <a:p>
            <a:r>
              <a:rPr lang="zh-CN" altLang="en-US" sz="3200" dirty="0">
                <a:solidFill>
                  <a:srgbClr val="0000FF"/>
                </a:solidFill>
                <a:latin typeface="微软雅黑" panose="020B0503020204020204" pitchFamily="34" charset="-122"/>
                <a:ea typeface="微软雅黑" panose="020B0503020204020204" pitchFamily="34" charset="-122"/>
              </a:rPr>
              <a:t>伦理</a:t>
            </a:r>
            <a:r>
              <a:rPr lang="zh-CN" altLang="en-US" sz="3200" dirty="0">
                <a:latin typeface="微软雅黑" panose="020B0503020204020204" pitchFamily="34" charset="-122"/>
                <a:ea typeface="微软雅黑" panose="020B0503020204020204" pitchFamily="34" charset="-122"/>
              </a:rPr>
              <a:t>和</a:t>
            </a:r>
            <a:r>
              <a:rPr lang="zh-CN" altLang="en-US" sz="3200" dirty="0">
                <a:solidFill>
                  <a:srgbClr val="FF0000"/>
                </a:solidFill>
                <a:latin typeface="微软雅黑" panose="020B0503020204020204" pitchFamily="34" charset="-122"/>
                <a:ea typeface="微软雅黑" panose="020B0503020204020204" pitchFamily="34" charset="-122"/>
              </a:rPr>
              <a:t>道德</a:t>
            </a:r>
            <a:r>
              <a:rPr lang="zh-CN" altLang="en-US" sz="3200" dirty="0">
                <a:latin typeface="微软雅黑" panose="020B0503020204020204" pitchFamily="34" charset="-122"/>
                <a:ea typeface="微软雅黑" panose="020B0503020204020204" pitchFamily="34" charset="-122"/>
              </a:rPr>
              <a:t>的紧密联系</a:t>
            </a:r>
            <a:endParaRPr lang="en-US" altLang="zh-CN" sz="3200" dirty="0">
              <a:latin typeface="微软雅黑" panose="020B0503020204020204" pitchFamily="34" charset="-122"/>
              <a:ea typeface="微软雅黑" panose="020B0503020204020204" pitchFamily="34" charset="-122"/>
            </a:endParaRPr>
          </a:p>
          <a:p>
            <a:pPr lvl="1"/>
            <a:r>
              <a:rPr lang="zh-CN" altLang="en-US" sz="2800" dirty="0">
                <a:solidFill>
                  <a:srgbClr val="0000FF"/>
                </a:solidFill>
                <a:latin typeface="微软雅黑" panose="020B0503020204020204" pitchFamily="34" charset="-122"/>
                <a:ea typeface="微软雅黑" panose="020B0503020204020204" pitchFamily="34" charset="-122"/>
              </a:rPr>
              <a:t>伦理</a:t>
            </a:r>
            <a:r>
              <a:rPr lang="zh-CN" altLang="en-US" sz="2800" dirty="0">
                <a:latin typeface="微软雅黑" panose="020B0503020204020204" pitchFamily="34" charset="-122"/>
                <a:ea typeface="微软雅黑" panose="020B0503020204020204" pitchFamily="34" charset="-122"/>
              </a:rPr>
              <a:t>存在的目的和意义在于能够为道德所取</a:t>
            </a:r>
            <a:r>
              <a:rPr lang="zh-CN" altLang="en-US" sz="2800" dirty="0">
                <a:solidFill>
                  <a:srgbClr val="0000FF"/>
                </a:solidFill>
                <a:latin typeface="微软雅黑" panose="020B0503020204020204" pitchFamily="34" charset="-122"/>
                <a:ea typeface="微软雅黑" panose="020B0503020204020204" pitchFamily="34" charset="-122"/>
              </a:rPr>
              <a:t>法</a:t>
            </a:r>
            <a:r>
              <a:rPr lang="zh-CN" altLang="en-US" sz="2800" dirty="0">
                <a:latin typeface="微软雅黑" panose="020B0503020204020204" pitchFamily="34" charset="-122"/>
                <a:ea typeface="微软雅黑" panose="020B0503020204020204" pitchFamily="34" charset="-122"/>
              </a:rPr>
              <a:t>，能够为道德提供</a:t>
            </a:r>
            <a:r>
              <a:rPr lang="zh-CN" altLang="en-US" sz="2800" dirty="0">
                <a:solidFill>
                  <a:srgbClr val="0000FF"/>
                </a:solidFill>
                <a:latin typeface="微软雅黑" panose="020B0503020204020204" pitchFamily="34" charset="-122"/>
                <a:ea typeface="微软雅黑" panose="020B0503020204020204" pitchFamily="34" charset="-122"/>
              </a:rPr>
              <a:t>依据或理由</a:t>
            </a:r>
            <a:r>
              <a:rPr lang="zh-CN" altLang="en-US" sz="2800" dirty="0">
                <a:latin typeface="微软雅黑" panose="020B0503020204020204" pitchFamily="34" charset="-122"/>
                <a:ea typeface="微软雅黑" panose="020B0503020204020204" pitchFamily="34" charset="-122"/>
              </a:rPr>
              <a:t>，以</a:t>
            </a:r>
            <a:r>
              <a:rPr lang="zh-CN" altLang="en-US" sz="2800" dirty="0">
                <a:solidFill>
                  <a:srgbClr val="0000FF"/>
                </a:solidFill>
                <a:latin typeface="微软雅黑" panose="020B0503020204020204" pitchFamily="34" charset="-122"/>
                <a:ea typeface="微软雅黑" panose="020B0503020204020204" pitchFamily="34" charset="-122"/>
              </a:rPr>
              <a:t>指导</a:t>
            </a:r>
            <a:r>
              <a:rPr lang="zh-CN" altLang="en-US" sz="2800" dirty="0">
                <a:latin typeface="微软雅黑" panose="020B0503020204020204" pitchFamily="34" charset="-122"/>
                <a:ea typeface="微软雅黑" panose="020B0503020204020204" pitchFamily="34" charset="-122"/>
              </a:rPr>
              <a:t>人们的实践</a:t>
            </a:r>
            <a:endParaRPr lang="en-US" altLang="zh-CN" sz="2800" dirty="0">
              <a:latin typeface="微软雅黑" panose="020B0503020204020204" pitchFamily="34" charset="-122"/>
              <a:ea typeface="微软雅黑" panose="020B0503020204020204" pitchFamily="34" charset="-122"/>
            </a:endParaRPr>
          </a:p>
          <a:p>
            <a:pPr lvl="1"/>
            <a:r>
              <a:rPr lang="zh-CN" altLang="en-US" sz="2800" dirty="0">
                <a:solidFill>
                  <a:srgbClr val="FF0000"/>
                </a:solidFill>
                <a:latin typeface="微软雅黑" panose="020B0503020204020204" pitchFamily="34" charset="-122"/>
                <a:ea typeface="微软雅黑" panose="020B0503020204020204" pitchFamily="34" charset="-122"/>
              </a:rPr>
              <a:t>道德</a:t>
            </a:r>
            <a:r>
              <a:rPr lang="zh-CN" altLang="en-US" sz="2800" dirty="0">
                <a:latin typeface="微软雅黑" panose="020B0503020204020204" pitchFamily="34" charset="-122"/>
                <a:ea typeface="微软雅黑" panose="020B0503020204020204" pitchFamily="34" charset="-122"/>
              </a:rPr>
              <a:t>存在的目的和意义则在于能够</a:t>
            </a:r>
            <a:r>
              <a:rPr lang="zh-CN" altLang="en-US" sz="2800" dirty="0">
                <a:solidFill>
                  <a:srgbClr val="FF0000"/>
                </a:solidFill>
                <a:latin typeface="微软雅黑" panose="020B0503020204020204" pitchFamily="34" charset="-122"/>
                <a:ea typeface="微软雅黑" panose="020B0503020204020204" pitchFamily="34" charset="-122"/>
              </a:rPr>
              <a:t>把伦理落实在人心、落实在行动</a:t>
            </a:r>
            <a:endParaRPr lang="en-US" altLang="zh-CN" sz="2000" dirty="0">
              <a:latin typeface="微软雅黑" panose="020B0503020204020204" pitchFamily="34" charset="-122"/>
              <a:ea typeface="微软雅黑" panose="020B0503020204020204" pitchFamily="34" charset="-122"/>
            </a:endParaRPr>
          </a:p>
          <a:p>
            <a:endParaRPr lang="en-US" altLang="zh-CN" sz="2800" dirty="0">
              <a:solidFill>
                <a:srgbClr val="FF0000"/>
              </a:solidFill>
              <a:latin typeface="微软雅黑" panose="020B0503020204020204" pitchFamily="34" charset="-122"/>
              <a:ea typeface="微软雅黑" panose="020B0503020204020204" pitchFamily="34" charset="-122"/>
            </a:endParaRPr>
          </a:p>
          <a:p>
            <a:endParaRPr lang="zh-CN" altLang="en-US" sz="2800" dirty="0">
              <a:solidFill>
                <a:srgbClr val="FF0000"/>
              </a:solidFill>
              <a:latin typeface="微软雅黑" panose="020B0503020204020204" pitchFamily="34" charset="-122"/>
              <a:ea typeface="微软雅黑" panose="020B0503020204020204" pitchFamily="34" charset="-122"/>
            </a:endParaRPr>
          </a:p>
        </p:txBody>
      </p:sp>
      <p:sp>
        <p:nvSpPr>
          <p:cNvPr id="4" name="标题 1"/>
          <p:cNvSpPr>
            <a:spLocks noGrp="1"/>
          </p:cNvSpPr>
          <p:nvPr>
            <p:ph type="title"/>
          </p:nvPr>
        </p:nvSpPr>
        <p:spPr>
          <a:xfrm>
            <a:off x="686181" y="46289"/>
            <a:ext cx="10819642" cy="1142999"/>
          </a:xfrm>
        </p:spPr>
        <p:txBody>
          <a:bodyPr>
            <a:normAutofit/>
          </a:bodyPr>
          <a:lstStyle/>
          <a:p>
            <a:pPr algn="l"/>
            <a:r>
              <a:rPr lang="en-US" altLang="zh-CN" sz="4095" dirty="0">
                <a:solidFill>
                  <a:schemeClr val="bg1"/>
                </a:solidFill>
                <a:latin typeface="微软雅黑" panose="020B0503020204020204" pitchFamily="34" charset="-122"/>
                <a:ea typeface="微软雅黑" panose="020B0503020204020204" pitchFamily="34" charset="-122"/>
              </a:rPr>
              <a:t>2.1.1 </a:t>
            </a:r>
            <a:r>
              <a:rPr lang="zh-CN" altLang="en-US" sz="4095" dirty="0">
                <a:solidFill>
                  <a:schemeClr val="bg1"/>
                </a:solidFill>
                <a:latin typeface="微软雅黑" panose="020B0503020204020204" pitchFamily="34" charset="-122"/>
                <a:ea typeface="微软雅黑" panose="020B0503020204020204" pitchFamily="34" charset="-122"/>
              </a:rPr>
              <a:t>什么是伦理学</a:t>
            </a:r>
          </a:p>
        </p:txBody>
      </p:sp>
      <p:sp>
        <p:nvSpPr>
          <p:cNvPr id="2" name="灯片编号占位符 1"/>
          <p:cNvSpPr>
            <a:spLocks noGrp="1"/>
          </p:cNvSpPr>
          <p:nvPr>
            <p:ph type="sldNum" sz="quarter" idx="12"/>
          </p:nvPr>
        </p:nvSpPr>
        <p:spPr/>
        <p:txBody>
          <a:bodyPr/>
          <a:lstStyle/>
          <a:p>
            <a:pPr defTabSz="1078865"/>
            <a:fld id="{C5C1623C-0059-494E-B184-63915177A0C5}" type="slidenum">
              <a:rPr lang="zh-CN" altLang="en-US">
                <a:solidFill>
                  <a:prstClr val="black">
                    <a:tint val="75000"/>
                  </a:prstClr>
                </a:solidFill>
                <a:latin typeface="微软雅黑" panose="020B0503020204020204" pitchFamily="34" charset="-122"/>
                <a:ea typeface="微软雅黑" panose="020B0503020204020204" pitchFamily="34" charset="-122"/>
              </a:rPr>
              <a:t>12</a:t>
            </a:fld>
            <a:endParaRPr lang="zh-CN" altLang="en-US">
              <a:solidFill>
                <a:prstClr val="black">
                  <a:tint val="75000"/>
                </a:prst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20700" y="1189288"/>
            <a:ext cx="11412428" cy="5053642"/>
          </a:xfrm>
        </p:spPr>
        <p:txBody>
          <a:bodyPr>
            <a:normAutofit fontScale="92500" lnSpcReduction="20000"/>
          </a:bodyPr>
          <a:lstStyle/>
          <a:p>
            <a:pPr marL="996315" lvl="1" indent="-457200">
              <a:lnSpc>
                <a:spcPct val="150000"/>
              </a:lnSpc>
              <a:buFont typeface="+mj-lt"/>
              <a:buAutoNum type="arabicPeriod"/>
            </a:pPr>
            <a:r>
              <a:rPr lang="zh-CN" altLang="en-US" sz="2400" dirty="0">
                <a:latin typeface="微软雅黑" panose="020B0503020204020204" pitchFamily="34" charset="-122"/>
                <a:ea typeface="微软雅黑" panose="020B0503020204020204" pitchFamily="34" charset="-122"/>
              </a:rPr>
              <a:t>你不应该用计算机去</a:t>
            </a:r>
            <a:r>
              <a:rPr lang="zh-CN" altLang="en-US" sz="2400" dirty="0">
                <a:solidFill>
                  <a:srgbClr val="FF0000"/>
                </a:solidFill>
                <a:latin typeface="微软雅黑" panose="020B0503020204020204" pitchFamily="34" charset="-122"/>
                <a:ea typeface="微软雅黑" panose="020B0503020204020204" pitchFamily="34" charset="-122"/>
              </a:rPr>
              <a:t>伤害</a:t>
            </a:r>
            <a:r>
              <a:rPr lang="zh-CN" altLang="en-US" sz="2400" dirty="0">
                <a:latin typeface="微软雅黑" panose="020B0503020204020204" pitchFamily="34" charset="-122"/>
                <a:ea typeface="微软雅黑" panose="020B0503020204020204" pitchFamily="34" charset="-122"/>
              </a:rPr>
              <a:t>他人</a:t>
            </a:r>
            <a:endParaRPr lang="en-US" altLang="zh-CN" sz="2400" dirty="0">
              <a:latin typeface="微软雅黑" panose="020B0503020204020204" pitchFamily="34" charset="-122"/>
              <a:ea typeface="微软雅黑" panose="020B0503020204020204" pitchFamily="34" charset="-122"/>
            </a:endParaRPr>
          </a:p>
          <a:p>
            <a:pPr marL="996315" lvl="1" indent="-457200">
              <a:lnSpc>
                <a:spcPct val="150000"/>
              </a:lnSpc>
              <a:buFont typeface="+mj-lt"/>
              <a:buAutoNum type="arabicPeriod"/>
            </a:pPr>
            <a:r>
              <a:rPr lang="zh-CN" altLang="en-US" sz="2400" dirty="0">
                <a:latin typeface="微软雅黑" panose="020B0503020204020204" pitchFamily="34" charset="-122"/>
                <a:ea typeface="微软雅黑" panose="020B0503020204020204" pitchFamily="34" charset="-122"/>
              </a:rPr>
              <a:t>你不应该去</a:t>
            </a:r>
            <a:r>
              <a:rPr lang="zh-CN" altLang="en-US" sz="2400" dirty="0">
                <a:solidFill>
                  <a:srgbClr val="0000FF"/>
                </a:solidFill>
                <a:latin typeface="微软雅黑" panose="020B0503020204020204" pitchFamily="34" charset="-122"/>
                <a:ea typeface="微软雅黑" panose="020B0503020204020204" pitchFamily="34" charset="-122"/>
              </a:rPr>
              <a:t>影响</a:t>
            </a:r>
            <a:r>
              <a:rPr lang="zh-CN" altLang="en-US" sz="2400" dirty="0">
                <a:latin typeface="微软雅黑" panose="020B0503020204020204" pitchFamily="34" charset="-122"/>
                <a:ea typeface="微软雅黑" panose="020B0503020204020204" pitchFamily="34" charset="-122"/>
              </a:rPr>
              <a:t>他人的计算机工作</a:t>
            </a:r>
            <a:endParaRPr lang="en-US" altLang="zh-CN" sz="2400" dirty="0">
              <a:latin typeface="微软雅黑" panose="020B0503020204020204" pitchFamily="34" charset="-122"/>
              <a:ea typeface="微软雅黑" panose="020B0503020204020204" pitchFamily="34" charset="-122"/>
            </a:endParaRPr>
          </a:p>
          <a:p>
            <a:pPr marL="996315" lvl="1" indent="-457200">
              <a:lnSpc>
                <a:spcPct val="150000"/>
              </a:lnSpc>
              <a:buFont typeface="+mj-lt"/>
              <a:buAutoNum type="arabicPeriod"/>
            </a:pPr>
            <a:r>
              <a:rPr lang="zh-CN" altLang="en-US" sz="2400" dirty="0">
                <a:latin typeface="微软雅黑" panose="020B0503020204020204" pitchFamily="34" charset="-122"/>
                <a:ea typeface="微软雅黑" panose="020B0503020204020204" pitchFamily="34" charset="-122"/>
              </a:rPr>
              <a:t>你不应该到他人的计算机文件里去</a:t>
            </a:r>
            <a:r>
              <a:rPr lang="zh-CN" altLang="en-US" sz="2400" dirty="0">
                <a:solidFill>
                  <a:srgbClr val="0000FF"/>
                </a:solidFill>
                <a:latin typeface="微软雅黑" panose="020B0503020204020204" pitchFamily="34" charset="-122"/>
                <a:ea typeface="微软雅黑" panose="020B0503020204020204" pitchFamily="34" charset="-122"/>
              </a:rPr>
              <a:t>窥探</a:t>
            </a:r>
            <a:endParaRPr lang="en-US" altLang="zh-CN" sz="2400" dirty="0">
              <a:solidFill>
                <a:srgbClr val="0000FF"/>
              </a:solidFill>
              <a:latin typeface="微软雅黑" panose="020B0503020204020204" pitchFamily="34" charset="-122"/>
              <a:ea typeface="微软雅黑" panose="020B0503020204020204" pitchFamily="34" charset="-122"/>
            </a:endParaRPr>
          </a:p>
          <a:p>
            <a:pPr marL="996315" lvl="1" indent="-457200">
              <a:lnSpc>
                <a:spcPct val="150000"/>
              </a:lnSpc>
              <a:buFont typeface="+mj-lt"/>
              <a:buAutoNum type="arabicPeriod"/>
            </a:pPr>
            <a:r>
              <a:rPr lang="zh-CN" altLang="en-US" sz="2400" dirty="0">
                <a:latin typeface="微软雅黑" panose="020B0503020204020204" pitchFamily="34" charset="-122"/>
                <a:ea typeface="微软雅黑" panose="020B0503020204020204" pitchFamily="34" charset="-122"/>
              </a:rPr>
              <a:t>你不应该用计算机去</a:t>
            </a:r>
            <a:r>
              <a:rPr lang="zh-CN" altLang="en-US" sz="2400" dirty="0">
                <a:solidFill>
                  <a:srgbClr val="0000FF"/>
                </a:solidFill>
                <a:latin typeface="微软雅黑" panose="020B0503020204020204" pitchFamily="34" charset="-122"/>
                <a:ea typeface="微软雅黑" panose="020B0503020204020204" pitchFamily="34" charset="-122"/>
              </a:rPr>
              <a:t>偷盗</a:t>
            </a:r>
            <a:endParaRPr lang="en-US" altLang="zh-CN" sz="2400" dirty="0">
              <a:solidFill>
                <a:srgbClr val="0000FF"/>
              </a:solidFill>
              <a:latin typeface="微软雅黑" panose="020B0503020204020204" pitchFamily="34" charset="-122"/>
              <a:ea typeface="微软雅黑" panose="020B0503020204020204" pitchFamily="34" charset="-122"/>
            </a:endParaRPr>
          </a:p>
          <a:p>
            <a:pPr marL="996315" lvl="1" indent="-457200">
              <a:lnSpc>
                <a:spcPct val="150000"/>
              </a:lnSpc>
              <a:buFont typeface="+mj-lt"/>
              <a:buAutoNum type="arabicPeriod"/>
            </a:pPr>
            <a:r>
              <a:rPr lang="zh-CN" altLang="en-US" sz="2400" dirty="0">
                <a:latin typeface="微软雅黑" panose="020B0503020204020204" pitchFamily="34" charset="-122"/>
                <a:ea typeface="微软雅黑" panose="020B0503020204020204" pitchFamily="34" charset="-122"/>
              </a:rPr>
              <a:t>你不应该用计算机去</a:t>
            </a:r>
            <a:r>
              <a:rPr lang="zh-CN" altLang="en-US" sz="2400" dirty="0">
                <a:solidFill>
                  <a:srgbClr val="FF0000"/>
                </a:solidFill>
                <a:latin typeface="微软雅黑" panose="020B0503020204020204" pitchFamily="34" charset="-122"/>
                <a:ea typeface="微软雅黑" panose="020B0503020204020204" pitchFamily="34" charset="-122"/>
              </a:rPr>
              <a:t>做假证</a:t>
            </a:r>
            <a:endParaRPr lang="en-US" altLang="zh-CN" sz="2400" dirty="0">
              <a:solidFill>
                <a:srgbClr val="FF0000"/>
              </a:solidFill>
              <a:latin typeface="微软雅黑" panose="020B0503020204020204" pitchFamily="34" charset="-122"/>
              <a:ea typeface="微软雅黑" panose="020B0503020204020204" pitchFamily="34" charset="-122"/>
            </a:endParaRPr>
          </a:p>
          <a:p>
            <a:pPr marL="996315" lvl="1" indent="-457200">
              <a:lnSpc>
                <a:spcPct val="150000"/>
              </a:lnSpc>
              <a:buFont typeface="+mj-lt"/>
              <a:buAutoNum type="arabicPeriod"/>
            </a:pPr>
            <a:r>
              <a:rPr lang="zh-CN" altLang="en-US" sz="2400" dirty="0">
                <a:latin typeface="微软雅黑" panose="020B0503020204020204" pitchFamily="34" charset="-122"/>
                <a:ea typeface="微软雅黑" panose="020B0503020204020204" pitchFamily="34" charset="-122"/>
              </a:rPr>
              <a:t>你不应该</a:t>
            </a:r>
            <a:r>
              <a:rPr lang="zh-CN" altLang="en-US" sz="2400" dirty="0">
                <a:solidFill>
                  <a:srgbClr val="FF0000"/>
                </a:solidFill>
                <a:latin typeface="微软雅黑" panose="020B0503020204020204" pitchFamily="34" charset="-122"/>
                <a:ea typeface="微软雅黑" panose="020B0503020204020204" pitchFamily="34" charset="-122"/>
              </a:rPr>
              <a:t>拷贝</a:t>
            </a:r>
            <a:r>
              <a:rPr lang="zh-CN" altLang="en-US" sz="2400" dirty="0">
                <a:latin typeface="微软雅黑" panose="020B0503020204020204" pitchFamily="34" charset="-122"/>
                <a:ea typeface="微软雅黑" panose="020B0503020204020204" pitchFamily="34" charset="-122"/>
              </a:rPr>
              <a:t>你没有购买的软件</a:t>
            </a:r>
            <a:endParaRPr lang="en-US" altLang="zh-CN" sz="2400" dirty="0">
              <a:latin typeface="微软雅黑" panose="020B0503020204020204" pitchFamily="34" charset="-122"/>
              <a:ea typeface="微软雅黑" panose="020B0503020204020204" pitchFamily="34" charset="-122"/>
            </a:endParaRPr>
          </a:p>
          <a:p>
            <a:pPr marL="996315" lvl="1" indent="-457200">
              <a:lnSpc>
                <a:spcPct val="150000"/>
              </a:lnSpc>
              <a:buFont typeface="+mj-lt"/>
              <a:buAutoNum type="arabicPeriod"/>
            </a:pPr>
            <a:r>
              <a:rPr lang="zh-CN" altLang="en-US" sz="2400" dirty="0">
                <a:latin typeface="微软雅黑" panose="020B0503020204020204" pitchFamily="34" charset="-122"/>
                <a:ea typeface="微软雅黑" panose="020B0503020204020204" pitchFamily="34" charset="-122"/>
              </a:rPr>
              <a:t>你不应该</a:t>
            </a:r>
            <a:r>
              <a:rPr lang="zh-CN" altLang="en-US" sz="2400" dirty="0">
                <a:solidFill>
                  <a:srgbClr val="0000FF"/>
                </a:solidFill>
                <a:latin typeface="微软雅黑" panose="020B0503020204020204" pitchFamily="34" charset="-122"/>
                <a:ea typeface="微软雅黑" panose="020B0503020204020204" pitchFamily="34" charset="-122"/>
              </a:rPr>
              <a:t>使用</a:t>
            </a:r>
            <a:r>
              <a:rPr lang="zh-CN" altLang="en-US" sz="2400" dirty="0">
                <a:latin typeface="微软雅黑" panose="020B0503020204020204" pitchFamily="34" charset="-122"/>
                <a:ea typeface="微软雅黑" panose="020B0503020204020204" pitchFamily="34" charset="-122"/>
              </a:rPr>
              <a:t>他人的计算机资源，除非你得到了准许或者为此做出了补偿</a:t>
            </a:r>
            <a:endParaRPr lang="en-US" altLang="zh-CN" sz="2400" dirty="0">
              <a:latin typeface="微软雅黑" panose="020B0503020204020204" pitchFamily="34" charset="-122"/>
              <a:ea typeface="微软雅黑" panose="020B0503020204020204" pitchFamily="34" charset="-122"/>
            </a:endParaRPr>
          </a:p>
          <a:p>
            <a:pPr marL="996315" lvl="1" indent="-457200">
              <a:lnSpc>
                <a:spcPct val="150000"/>
              </a:lnSpc>
              <a:buFont typeface="+mj-lt"/>
              <a:buAutoNum type="arabicPeriod"/>
            </a:pPr>
            <a:r>
              <a:rPr lang="zh-CN" altLang="en-US" sz="2400" dirty="0">
                <a:latin typeface="微软雅黑" panose="020B0503020204020204" pitchFamily="34" charset="-122"/>
                <a:ea typeface="微软雅黑" panose="020B0503020204020204" pitchFamily="34" charset="-122"/>
              </a:rPr>
              <a:t>你不应该</a:t>
            </a:r>
            <a:r>
              <a:rPr lang="zh-CN" altLang="en-US" sz="2400" dirty="0">
                <a:solidFill>
                  <a:srgbClr val="0000FF"/>
                </a:solidFill>
                <a:latin typeface="微软雅黑" panose="020B0503020204020204" pitchFamily="34" charset="-122"/>
                <a:ea typeface="微软雅黑" panose="020B0503020204020204" pitchFamily="34" charset="-122"/>
              </a:rPr>
              <a:t>剽窃</a:t>
            </a:r>
            <a:r>
              <a:rPr lang="zh-CN" altLang="en-US" sz="2400" dirty="0">
                <a:latin typeface="微软雅黑" panose="020B0503020204020204" pitchFamily="34" charset="-122"/>
                <a:ea typeface="微软雅黑" panose="020B0503020204020204" pitchFamily="34" charset="-122"/>
              </a:rPr>
              <a:t>他人的知识产权</a:t>
            </a:r>
            <a:endParaRPr lang="en-US" altLang="zh-CN" sz="2400" dirty="0">
              <a:latin typeface="微软雅黑" panose="020B0503020204020204" pitchFamily="34" charset="-122"/>
              <a:ea typeface="微软雅黑" panose="020B0503020204020204" pitchFamily="34" charset="-122"/>
            </a:endParaRPr>
          </a:p>
          <a:p>
            <a:pPr marL="996315" lvl="1" indent="-457200">
              <a:lnSpc>
                <a:spcPct val="150000"/>
              </a:lnSpc>
              <a:buFont typeface="+mj-lt"/>
              <a:buAutoNum type="arabicPeriod"/>
            </a:pPr>
            <a:r>
              <a:rPr lang="zh-CN" altLang="en-US" sz="2400" dirty="0">
                <a:latin typeface="微软雅黑" panose="020B0503020204020204" pitchFamily="34" charset="-122"/>
                <a:ea typeface="微软雅黑" panose="020B0503020204020204" pitchFamily="34" charset="-122"/>
              </a:rPr>
              <a:t>你应该注意你正在写入的程序和你正在设计的系统的</a:t>
            </a:r>
            <a:r>
              <a:rPr lang="zh-CN" altLang="en-US" sz="2400" dirty="0">
                <a:solidFill>
                  <a:srgbClr val="FF0000"/>
                </a:solidFill>
                <a:latin typeface="微软雅黑" panose="020B0503020204020204" pitchFamily="34" charset="-122"/>
                <a:ea typeface="微软雅黑" panose="020B0503020204020204" pitchFamily="34" charset="-122"/>
              </a:rPr>
              <a:t>社会效应</a:t>
            </a:r>
            <a:endParaRPr lang="en-US" altLang="zh-CN" sz="2400" dirty="0">
              <a:solidFill>
                <a:srgbClr val="FF0000"/>
              </a:solidFill>
              <a:latin typeface="微软雅黑" panose="020B0503020204020204" pitchFamily="34" charset="-122"/>
              <a:ea typeface="微软雅黑" panose="020B0503020204020204" pitchFamily="34" charset="-122"/>
            </a:endParaRPr>
          </a:p>
          <a:p>
            <a:pPr marL="996315" lvl="1" indent="-457200">
              <a:lnSpc>
                <a:spcPct val="150000"/>
              </a:lnSpc>
              <a:buFont typeface="+mj-lt"/>
              <a:buAutoNum type="arabicPeriod"/>
            </a:pPr>
            <a:r>
              <a:rPr lang="zh-CN" altLang="en-US" sz="2400" dirty="0">
                <a:latin typeface="微软雅黑" panose="020B0503020204020204" pitchFamily="34" charset="-122"/>
                <a:ea typeface="微软雅黑" panose="020B0503020204020204" pitchFamily="34" charset="-122"/>
              </a:rPr>
              <a:t>使用计算机进行联系需要进一步加强对使用者的</a:t>
            </a:r>
            <a:r>
              <a:rPr lang="zh-CN" altLang="en-US" sz="2400" dirty="0">
                <a:solidFill>
                  <a:srgbClr val="FF0000"/>
                </a:solidFill>
                <a:latin typeface="微软雅黑" panose="020B0503020204020204" pitchFamily="34" charset="-122"/>
                <a:ea typeface="微软雅黑" panose="020B0503020204020204" pitchFamily="34" charset="-122"/>
              </a:rPr>
              <a:t>理解和尊重</a:t>
            </a:r>
          </a:p>
        </p:txBody>
      </p:sp>
      <p:sp>
        <p:nvSpPr>
          <p:cNvPr id="4" name="标题 1"/>
          <p:cNvSpPr>
            <a:spLocks noGrp="1"/>
          </p:cNvSpPr>
          <p:nvPr>
            <p:ph type="title"/>
          </p:nvPr>
        </p:nvSpPr>
        <p:spPr>
          <a:xfrm>
            <a:off x="686181" y="46289"/>
            <a:ext cx="10819642" cy="1142999"/>
          </a:xfrm>
        </p:spPr>
        <p:txBody>
          <a:bodyPr>
            <a:normAutofit/>
          </a:bodyPr>
          <a:lstStyle/>
          <a:p>
            <a:pPr algn="l"/>
            <a:r>
              <a:rPr lang="en-US" altLang="zh-CN" sz="4095" dirty="0">
                <a:solidFill>
                  <a:schemeClr val="bg1"/>
                </a:solidFill>
                <a:latin typeface="微软雅黑" panose="020B0503020204020204" pitchFamily="34" charset="-122"/>
                <a:ea typeface="微软雅黑" panose="020B0503020204020204" pitchFamily="34" charset="-122"/>
              </a:rPr>
              <a:t>2.1.1 </a:t>
            </a:r>
            <a:r>
              <a:rPr lang="zh-CN" altLang="en-US" sz="4095" dirty="0">
                <a:solidFill>
                  <a:schemeClr val="bg1"/>
                </a:solidFill>
                <a:latin typeface="微软雅黑" panose="020B0503020204020204" pitchFamily="34" charset="-122"/>
                <a:ea typeface="微软雅黑" panose="020B0503020204020204" pitchFamily="34" charset="-122"/>
              </a:rPr>
              <a:t>什么是伦理学 </a:t>
            </a:r>
            <a:r>
              <a:rPr lang="en-US" altLang="zh-CN" sz="4095" dirty="0">
                <a:solidFill>
                  <a:schemeClr val="bg1"/>
                </a:solidFill>
                <a:latin typeface="微软雅黑" panose="020B0503020204020204" pitchFamily="34" charset="-122"/>
                <a:ea typeface="微软雅黑" panose="020B0503020204020204" pitchFamily="34" charset="-122"/>
              </a:rPr>
              <a:t>-</a:t>
            </a:r>
            <a:r>
              <a:rPr lang="zh-CN" altLang="en-US" sz="4400" b="1" dirty="0">
                <a:solidFill>
                  <a:srgbClr val="C00000"/>
                </a:solidFill>
                <a:latin typeface="微软雅黑" panose="020B0503020204020204" pitchFamily="34" charset="-122"/>
                <a:ea typeface="微软雅黑" panose="020B0503020204020204" pitchFamily="34" charset="-122"/>
              </a:rPr>
              <a:t>计算机伦理十诫</a:t>
            </a:r>
            <a:endParaRPr lang="zh-CN" altLang="en-US" sz="4095" b="1" dirty="0">
              <a:solidFill>
                <a:srgbClr val="C00000"/>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defTabSz="1078865"/>
            <a:fld id="{C5C1623C-0059-494E-B184-63915177A0C5}" type="slidenum">
              <a:rPr lang="zh-CN" altLang="en-US">
                <a:solidFill>
                  <a:prstClr val="black">
                    <a:tint val="75000"/>
                  </a:prstClr>
                </a:solidFill>
                <a:latin typeface="微软雅黑" panose="020B0503020204020204" pitchFamily="34" charset="-122"/>
                <a:ea typeface="微软雅黑" panose="020B0503020204020204" pitchFamily="34" charset="-122"/>
              </a:rPr>
              <a:t>13</a:t>
            </a:fld>
            <a:endParaRPr lang="zh-CN" altLang="en-US">
              <a:solidFill>
                <a:prstClr val="black">
                  <a:tint val="75000"/>
                </a:prstClr>
              </a:solidFill>
              <a:latin typeface="微软雅黑" panose="020B0503020204020204" pitchFamily="34" charset="-122"/>
              <a:ea typeface="微软雅黑" panose="020B0503020204020204" pitchFamily="34" charset="-122"/>
            </a:endParaRPr>
          </a:p>
        </p:txBody>
      </p:sp>
      <p:sp>
        <p:nvSpPr>
          <p:cNvPr id="5" name="矩形 5"/>
          <p:cNvSpPr/>
          <p:nvPr/>
        </p:nvSpPr>
        <p:spPr>
          <a:xfrm>
            <a:off x="5126640" y="6147632"/>
            <a:ext cx="7221922" cy="344582"/>
          </a:xfrm>
          <a:prstGeom prst="rect">
            <a:avLst/>
          </a:prstGeom>
        </p:spPr>
        <p:txBody>
          <a:bodyPr wrap="square">
            <a:spAutoFit/>
          </a:bodyPr>
          <a:lstStyle/>
          <a:p>
            <a:pPr defTabSz="1078865"/>
            <a:r>
              <a:rPr lang="zh-CN" altLang="en-US" sz="1640" dirty="0">
                <a:solidFill>
                  <a:schemeClr val="bg1"/>
                </a:solidFill>
                <a:latin typeface="Calibri" panose="020F0502020204030204"/>
                <a:ea typeface="宋体" panose="02010600030101010101" pitchFamily="2" charset="-122"/>
                <a:hlinkClick r:id="rId2">
                  <a:extLst>
                    <a:ext uri="{A12FA001-AC4F-418D-AE19-62706E023703}">
                      <ahyp:hlinkClr xmlns:ahyp="http://schemas.microsoft.com/office/drawing/2018/hyperlinkcolor" val="tx"/>
                    </a:ext>
                  </a:extLst>
                </a:hlinkClick>
              </a:rPr>
              <a:t>来源：https://en.wikipedia.org/wiki/Ten_Commandments_of_Computer_Ethics</a:t>
            </a:r>
            <a:r>
              <a:rPr lang="zh-CN" altLang="en-US" sz="1640" dirty="0">
                <a:solidFill>
                  <a:schemeClr val="bg1"/>
                </a:solidFill>
                <a:latin typeface="Calibri" panose="020F0502020204030204"/>
                <a:ea typeface="宋体" panose="02010600030101010101" pitchFamily="2" charset="-122"/>
              </a:rPr>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6180" y="1511518"/>
            <a:ext cx="11014767" cy="4525963"/>
          </a:xfrm>
        </p:spPr>
        <p:txBody>
          <a:bodyPr>
            <a:noAutofit/>
          </a:bodyPr>
          <a:lstStyle/>
          <a:p>
            <a:pPr marL="996315" lvl="1" indent="-457200" algn="just">
              <a:buFont typeface="+mj-lt"/>
              <a:buAutoNum type="arabicPeriod"/>
            </a:pPr>
            <a:r>
              <a:rPr lang="zh-CN" altLang="en-US" sz="2400" dirty="0">
                <a:latin typeface="Microsoft YaHei" panose="020B0503020204020204" pitchFamily="34" charset="-122"/>
                <a:ea typeface="Microsoft YaHei" panose="020B0503020204020204" pitchFamily="34" charset="-122"/>
              </a:rPr>
              <a:t>你不应该用计算机去</a:t>
            </a:r>
            <a:r>
              <a:rPr lang="zh-CN" altLang="en-US" sz="2400" dirty="0">
                <a:solidFill>
                  <a:srgbClr val="FF0000"/>
                </a:solidFill>
                <a:latin typeface="Microsoft YaHei" panose="020B0503020204020204" pitchFamily="34" charset="-122"/>
                <a:ea typeface="Microsoft YaHei" panose="020B0503020204020204" pitchFamily="34" charset="-122"/>
              </a:rPr>
              <a:t>伤害</a:t>
            </a:r>
            <a:r>
              <a:rPr lang="zh-CN" altLang="en-US" sz="2400" dirty="0">
                <a:latin typeface="Microsoft YaHei" panose="020B0503020204020204" pitchFamily="34" charset="-122"/>
                <a:ea typeface="Microsoft YaHei" panose="020B0503020204020204" pitchFamily="34" charset="-122"/>
              </a:rPr>
              <a:t>他人</a:t>
            </a:r>
            <a:endParaRPr lang="en-US" altLang="zh-CN" sz="2400" dirty="0">
              <a:latin typeface="Microsoft YaHei" panose="020B0503020204020204" pitchFamily="34" charset="-122"/>
              <a:ea typeface="Microsoft YaHei" panose="020B0503020204020204" pitchFamily="34" charset="-122"/>
            </a:endParaRPr>
          </a:p>
          <a:p>
            <a:pPr marL="539115" lvl="1" indent="0" algn="just">
              <a:buNone/>
            </a:pPr>
            <a:endParaRPr lang="en-US" altLang="zh-CN" sz="2255" dirty="0">
              <a:latin typeface="Microsoft YaHei" panose="020B0503020204020204" pitchFamily="34" charset="-122"/>
              <a:ea typeface="Microsoft YaHei" panose="020B0503020204020204" pitchFamily="34" charset="-122"/>
            </a:endParaRPr>
          </a:p>
          <a:p>
            <a:pPr algn="just"/>
            <a:r>
              <a:rPr lang="en-US" altLang="zh-CN" sz="2250" dirty="0">
                <a:latin typeface="Microsoft YaHei" panose="020B0503020204020204" pitchFamily="34" charset="-122"/>
                <a:ea typeface="Microsoft YaHei" panose="020B0503020204020204" pitchFamily="34" charset="-122"/>
                <a:sym typeface="+mn-ea"/>
              </a:rPr>
              <a:t>这条诫</a:t>
            </a:r>
            <a:r>
              <a:rPr lang="zh-CN" altLang="en-US" sz="2250" dirty="0">
                <a:latin typeface="Microsoft YaHei" panose="020B0503020204020204" pitchFamily="34" charset="-122"/>
                <a:ea typeface="Microsoft YaHei" panose="020B0503020204020204" pitchFamily="34" charset="-122"/>
                <a:sym typeface="+mn-ea"/>
              </a:rPr>
              <a:t>条</a:t>
            </a:r>
            <a:r>
              <a:rPr lang="en-US" altLang="zh-CN" sz="2250" dirty="0">
                <a:latin typeface="Microsoft YaHei" panose="020B0503020204020204" pitchFamily="34" charset="-122"/>
                <a:ea typeface="Microsoft YaHei" panose="020B0503020204020204" pitchFamily="34" charset="-122"/>
                <a:sym typeface="+mn-ea"/>
              </a:rPr>
              <a:t>说，使用计算机伤害另一个用户是不道德的。 它不仅限于人身伤害。 它包括损害或破坏其他用户的数据或文件。</a:t>
            </a:r>
            <a:endParaRPr lang="en-US" altLang="zh-CN" sz="2250" dirty="0">
              <a:latin typeface="Microsoft YaHei" panose="020B0503020204020204" pitchFamily="34" charset="-122"/>
              <a:ea typeface="Microsoft YaHei" panose="020B0503020204020204" pitchFamily="34" charset="-122"/>
            </a:endParaRPr>
          </a:p>
          <a:p>
            <a:pPr algn="just"/>
            <a:r>
              <a:rPr lang="zh-CN" altLang="en-US" sz="2250" dirty="0">
                <a:latin typeface="Microsoft YaHei" panose="020B0503020204020204" pitchFamily="34" charset="-122"/>
                <a:ea typeface="Microsoft YaHei" panose="020B0503020204020204" pitchFamily="34" charset="-122"/>
                <a:sym typeface="+mn-ea"/>
              </a:rPr>
              <a:t>该戒条指出</a:t>
            </a:r>
            <a:r>
              <a:rPr lang="en-US" altLang="zh-CN" sz="2250" dirty="0">
                <a:latin typeface="Microsoft YaHei" panose="020B0503020204020204" pitchFamily="34" charset="-122"/>
                <a:ea typeface="Microsoft YaHei" panose="020B0503020204020204" pitchFamily="34" charset="-122"/>
                <a:sym typeface="+mn-ea"/>
              </a:rPr>
              <a:t>，使用计算机窃取某人的个人信息是</a:t>
            </a:r>
            <a:r>
              <a:rPr lang="zh-CN" altLang="en-US" sz="2250" dirty="0">
                <a:latin typeface="Microsoft YaHei" panose="020B0503020204020204" pitchFamily="34" charset="-122"/>
                <a:ea typeface="Microsoft YaHei" panose="020B0503020204020204" pitchFamily="34" charset="-122"/>
                <a:sym typeface="+mn-ea"/>
              </a:rPr>
              <a:t>不对</a:t>
            </a:r>
            <a:r>
              <a:rPr lang="en-US" altLang="zh-CN" sz="2250" dirty="0">
                <a:latin typeface="Microsoft YaHei" panose="020B0503020204020204" pitchFamily="34" charset="-122"/>
                <a:ea typeface="Microsoft YaHei" panose="020B0503020204020204" pitchFamily="34" charset="-122"/>
                <a:sym typeface="+mn-ea"/>
              </a:rPr>
              <a:t>的。 </a:t>
            </a:r>
            <a:endParaRPr lang="en-US" altLang="zh-CN" sz="2250" dirty="0">
              <a:latin typeface="Microsoft YaHei" panose="020B0503020204020204" pitchFamily="34" charset="-122"/>
              <a:ea typeface="Microsoft YaHei" panose="020B0503020204020204" pitchFamily="34" charset="-122"/>
            </a:endParaRPr>
          </a:p>
          <a:p>
            <a:pPr algn="just"/>
            <a:r>
              <a:rPr lang="en-US" altLang="zh-CN" sz="2250" dirty="0">
                <a:latin typeface="Microsoft YaHei" panose="020B0503020204020204" pitchFamily="34" charset="-122"/>
                <a:ea typeface="Microsoft YaHei" panose="020B0503020204020204" pitchFamily="34" charset="-122"/>
                <a:sym typeface="+mn-ea"/>
              </a:rPr>
              <a:t>操纵或销毁其他用户的文件在道德上是错误的。 编写在执行时会导致窃取</a:t>
            </a:r>
            <a:r>
              <a:rPr lang="zh-CN" altLang="en-US" sz="2250" dirty="0">
                <a:latin typeface="Microsoft YaHei" panose="020B0503020204020204" pitchFamily="34" charset="-122"/>
                <a:ea typeface="Microsoft YaHei" panose="020B0503020204020204" pitchFamily="34" charset="-122"/>
                <a:sym typeface="+mn-ea"/>
              </a:rPr>
              <a:t>、</a:t>
            </a:r>
            <a:r>
              <a:rPr lang="en-US" altLang="zh-CN" sz="2250" dirty="0">
                <a:latin typeface="Microsoft YaHei" panose="020B0503020204020204" pitchFamily="34" charset="-122"/>
                <a:ea typeface="Microsoft YaHei" panose="020B0503020204020204" pitchFamily="34" charset="-122"/>
                <a:sym typeface="+mn-ea"/>
              </a:rPr>
              <a:t>复制或获得对其他用户数据未授权访问</a:t>
            </a:r>
            <a:r>
              <a:rPr lang="zh-CN" altLang="en-US" sz="2250" dirty="0">
                <a:latin typeface="Microsoft YaHei" panose="020B0503020204020204" pitchFamily="34" charset="-122"/>
                <a:ea typeface="Microsoft YaHei" panose="020B0503020204020204" pitchFamily="34" charset="-122"/>
                <a:sym typeface="+mn-ea"/>
              </a:rPr>
              <a:t>的程序</a:t>
            </a:r>
            <a:r>
              <a:rPr lang="en-US" altLang="zh-CN" sz="2250" dirty="0">
                <a:latin typeface="Microsoft YaHei" panose="020B0503020204020204" pitchFamily="34" charset="-122"/>
                <a:ea typeface="Microsoft YaHei" panose="020B0503020204020204" pitchFamily="34" charset="-122"/>
                <a:sym typeface="+mn-ea"/>
              </a:rPr>
              <a:t>是不道德的</a:t>
            </a:r>
          </a:p>
          <a:p>
            <a:pPr algn="just"/>
            <a:r>
              <a:rPr lang="en-US" altLang="zh-CN" sz="2250" dirty="0">
                <a:latin typeface="Microsoft YaHei" panose="020B0503020204020204" pitchFamily="34" charset="-122"/>
                <a:ea typeface="Microsoft YaHei" panose="020B0503020204020204" pitchFamily="34" charset="-122"/>
                <a:sym typeface="+mn-ea"/>
              </a:rPr>
              <a:t>参与黑客，垃圾邮件，网络钓鱼或网络欺凌等行为</a:t>
            </a:r>
            <a:r>
              <a:rPr lang="zh-CN" altLang="en-US" sz="2250" dirty="0">
                <a:latin typeface="Microsoft YaHei" panose="020B0503020204020204" pitchFamily="34" charset="-122"/>
                <a:ea typeface="Microsoft YaHei" panose="020B0503020204020204" pitchFamily="34" charset="-122"/>
                <a:sym typeface="+mn-ea"/>
              </a:rPr>
              <a:t>也</a:t>
            </a:r>
            <a:r>
              <a:rPr lang="en-US" altLang="zh-CN" sz="2250" dirty="0">
                <a:latin typeface="Microsoft YaHei" panose="020B0503020204020204" pitchFamily="34" charset="-122"/>
                <a:ea typeface="Microsoft YaHei" panose="020B0503020204020204" pitchFamily="34" charset="-122"/>
                <a:sym typeface="+mn-ea"/>
              </a:rPr>
              <a:t>不符合计算机道德。</a:t>
            </a:r>
            <a:endParaRPr lang="en-US" altLang="zh-CN" sz="2255" dirty="0">
              <a:latin typeface="Microsoft YaHei" panose="020B0503020204020204" pitchFamily="34" charset="-122"/>
              <a:ea typeface="Microsoft YaHei" panose="020B0503020204020204" pitchFamily="34" charset="-122"/>
            </a:endParaRPr>
          </a:p>
        </p:txBody>
      </p:sp>
      <p:sp>
        <p:nvSpPr>
          <p:cNvPr id="4" name="标题 1"/>
          <p:cNvSpPr>
            <a:spLocks noGrp="1"/>
          </p:cNvSpPr>
          <p:nvPr>
            <p:ph type="title"/>
          </p:nvPr>
        </p:nvSpPr>
        <p:spPr>
          <a:xfrm>
            <a:off x="686181" y="46289"/>
            <a:ext cx="10819642" cy="1142999"/>
          </a:xfrm>
        </p:spPr>
        <p:txBody>
          <a:bodyPr>
            <a:normAutofit/>
          </a:bodyPr>
          <a:lstStyle/>
          <a:p>
            <a:pPr algn="l"/>
            <a:r>
              <a:rPr lang="en-US" altLang="zh-CN" sz="4095" b="1" dirty="0">
                <a:solidFill>
                  <a:schemeClr val="bg1"/>
                </a:solidFill>
              </a:rPr>
              <a:t>2.1.1</a:t>
            </a:r>
            <a:r>
              <a:rPr lang="zh-CN" altLang="en-US" sz="4000" b="1" dirty="0">
                <a:solidFill>
                  <a:srgbClr val="C00000"/>
                </a:solidFill>
                <a:latin typeface="微软雅黑" panose="020B0503020204020204" pitchFamily="34" charset="-122"/>
                <a:ea typeface="微软雅黑" panose="020B0503020204020204" pitchFamily="34" charset="-122"/>
              </a:rPr>
              <a:t>计算机伦理十诫</a:t>
            </a:r>
            <a:endParaRPr lang="zh-CN" altLang="en-US" sz="4095" b="1" dirty="0">
              <a:solidFill>
                <a:schemeClr val="bg1"/>
              </a:solidFill>
            </a:endParaRPr>
          </a:p>
        </p:txBody>
      </p:sp>
      <p:sp>
        <p:nvSpPr>
          <p:cNvPr id="2" name="灯片编号占位符 1"/>
          <p:cNvSpPr>
            <a:spLocks noGrp="1"/>
          </p:cNvSpPr>
          <p:nvPr>
            <p:ph type="sldNum" sz="quarter" idx="12"/>
          </p:nvPr>
        </p:nvSpPr>
        <p:spPr/>
        <p:txBody>
          <a:bodyPr/>
          <a:lstStyle/>
          <a:p>
            <a:pPr defTabSz="1078865"/>
            <a:fld id="{C5C1623C-0059-494E-B184-63915177A0C5}" type="slidenum">
              <a:rPr lang="zh-CN" altLang="en-US">
                <a:solidFill>
                  <a:prstClr val="black">
                    <a:tint val="75000"/>
                  </a:prstClr>
                </a:solidFill>
                <a:latin typeface="Calibri" panose="020F0502020204030204"/>
                <a:ea typeface="宋体" panose="02010600030101010101" pitchFamily="2" charset="-122"/>
              </a:rPr>
              <a:t>14</a:t>
            </a:fld>
            <a:endParaRPr lang="zh-CN" altLang="en-US">
              <a:solidFill>
                <a:prstClr val="black">
                  <a:tint val="75000"/>
                </a:prstClr>
              </a:solidFill>
              <a:latin typeface="Calibri" panose="020F0502020204030204"/>
              <a:ea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6180" y="1511518"/>
            <a:ext cx="11014767" cy="4525963"/>
          </a:xfrm>
        </p:spPr>
        <p:txBody>
          <a:bodyPr>
            <a:noAutofit/>
          </a:bodyPr>
          <a:lstStyle/>
          <a:p>
            <a:pPr marL="0" indent="0">
              <a:buNone/>
            </a:pP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 你不应该去</a:t>
            </a:r>
            <a:r>
              <a:rPr lang="zh-CN" altLang="en-US" sz="2400" dirty="0">
                <a:solidFill>
                  <a:srgbClr val="0000FF"/>
                </a:solidFill>
                <a:latin typeface="微软雅黑" panose="020B0503020204020204" pitchFamily="34" charset="-122"/>
                <a:ea typeface="微软雅黑" panose="020B0503020204020204" pitchFamily="34" charset="-122"/>
              </a:rPr>
              <a:t>影响</a:t>
            </a:r>
            <a:r>
              <a:rPr lang="zh-CN" altLang="en-US" sz="2400" dirty="0">
                <a:latin typeface="微软雅黑" panose="020B0503020204020204" pitchFamily="34" charset="-122"/>
                <a:ea typeface="微软雅黑" panose="020B0503020204020204" pitchFamily="34" charset="-122"/>
              </a:rPr>
              <a:t>他人的计算机工作</a:t>
            </a:r>
            <a:endParaRPr lang="en-US" altLang="zh-CN" sz="2400" dirty="0">
              <a:latin typeface="微软雅黑" panose="020B0503020204020204" pitchFamily="34" charset="-122"/>
              <a:ea typeface="微软雅黑" panose="020B0503020204020204" pitchFamily="34" charset="-122"/>
            </a:endParaRPr>
          </a:p>
          <a:p>
            <a:endParaRPr lang="en-US" altLang="zh-CN" sz="2255" b="1" dirty="0"/>
          </a:p>
          <a:p>
            <a:pPr algn="just"/>
            <a:r>
              <a:rPr lang="en-US" altLang="zh-CN" sz="2250" dirty="0">
                <a:sym typeface="+mn-ea"/>
              </a:rPr>
              <a:t>计算机软件</a:t>
            </a:r>
            <a:r>
              <a:rPr lang="zh-CN" altLang="en-US" sz="2250" dirty="0">
                <a:sym typeface="+mn-ea"/>
              </a:rPr>
              <a:t>可以被用来</a:t>
            </a:r>
            <a:r>
              <a:rPr lang="en-US" altLang="zh-CN" sz="2250" dirty="0">
                <a:sym typeface="+mn-ea"/>
              </a:rPr>
              <a:t>干扰其他用户或干扰他们的工作。例如，病毒是一种旨在破坏有用的计算机程序或干扰计算机正常运行的程序。</a:t>
            </a:r>
            <a:endParaRPr lang="en-US" altLang="zh-CN" sz="2250" dirty="0"/>
          </a:p>
          <a:p>
            <a:pPr algn="just"/>
            <a:endParaRPr lang="en-US" altLang="zh-CN" sz="2250" dirty="0"/>
          </a:p>
          <a:p>
            <a:pPr algn="just"/>
            <a:r>
              <a:rPr lang="en-US" altLang="zh-CN" sz="2250" dirty="0">
                <a:sym typeface="+mn-ea"/>
              </a:rPr>
              <a:t>恶意软件可以以多种方式破坏计算机的功能</a:t>
            </a:r>
            <a:r>
              <a:rPr lang="zh-CN" altLang="en-US" sz="2250" dirty="0">
                <a:sym typeface="+mn-ea"/>
              </a:rPr>
              <a:t>。</a:t>
            </a:r>
            <a:r>
              <a:rPr lang="en-US" altLang="zh-CN" sz="2250" dirty="0">
                <a:sym typeface="+mn-ea"/>
              </a:rPr>
              <a:t>它可能通过过度消耗计算机资源而使计算机内存过载，从而使其运行缓慢。它可能导致电脑功能错误，甚至停止工作。</a:t>
            </a:r>
            <a:r>
              <a:rPr lang="zh-CN" altLang="en-US" sz="2250" dirty="0">
                <a:sym typeface="+mn-ea"/>
              </a:rPr>
              <a:t>所以</a:t>
            </a:r>
            <a:r>
              <a:rPr lang="en-US" altLang="zh-CN" sz="2250" dirty="0">
                <a:sym typeface="+mn-ea"/>
              </a:rPr>
              <a:t>使用恶意软件攻击计算机是不道德的。</a:t>
            </a:r>
            <a:endParaRPr lang="en-US" altLang="zh-CN" sz="2255" dirty="0"/>
          </a:p>
        </p:txBody>
      </p:sp>
      <p:sp>
        <p:nvSpPr>
          <p:cNvPr id="4" name="标题 1"/>
          <p:cNvSpPr>
            <a:spLocks noGrp="1"/>
          </p:cNvSpPr>
          <p:nvPr>
            <p:ph type="title"/>
          </p:nvPr>
        </p:nvSpPr>
        <p:spPr>
          <a:xfrm>
            <a:off x="686181" y="46289"/>
            <a:ext cx="10819642" cy="1142999"/>
          </a:xfrm>
        </p:spPr>
        <p:txBody>
          <a:bodyPr>
            <a:normAutofit/>
          </a:bodyPr>
          <a:lstStyle/>
          <a:p>
            <a:pPr algn="l"/>
            <a:r>
              <a:rPr lang="en-US" altLang="zh-CN" sz="4095" b="1" dirty="0">
                <a:solidFill>
                  <a:schemeClr val="bg1"/>
                </a:solidFill>
              </a:rPr>
              <a:t>2.1.1</a:t>
            </a:r>
            <a:r>
              <a:rPr lang="zh-CN" altLang="en-US" sz="4000" b="1" dirty="0">
                <a:solidFill>
                  <a:srgbClr val="C00000"/>
                </a:solidFill>
                <a:latin typeface="微软雅黑" panose="020B0503020204020204" pitchFamily="34" charset="-122"/>
                <a:ea typeface="微软雅黑" panose="020B0503020204020204" pitchFamily="34" charset="-122"/>
              </a:rPr>
              <a:t>计算机伦理十诫</a:t>
            </a:r>
            <a:endParaRPr lang="zh-CN" altLang="en-US" sz="4095" b="1" dirty="0">
              <a:solidFill>
                <a:schemeClr val="bg1"/>
              </a:solidFill>
            </a:endParaRPr>
          </a:p>
        </p:txBody>
      </p:sp>
      <p:sp>
        <p:nvSpPr>
          <p:cNvPr id="2" name="灯片编号占位符 1"/>
          <p:cNvSpPr>
            <a:spLocks noGrp="1"/>
          </p:cNvSpPr>
          <p:nvPr>
            <p:ph type="sldNum" sz="quarter" idx="12"/>
          </p:nvPr>
        </p:nvSpPr>
        <p:spPr/>
        <p:txBody>
          <a:bodyPr/>
          <a:lstStyle/>
          <a:p>
            <a:pPr defTabSz="1078865"/>
            <a:fld id="{C5C1623C-0059-494E-B184-63915177A0C5}" type="slidenum">
              <a:rPr lang="zh-CN" altLang="en-US">
                <a:solidFill>
                  <a:prstClr val="black">
                    <a:tint val="75000"/>
                  </a:prstClr>
                </a:solidFill>
                <a:latin typeface="Calibri" panose="020F0502020204030204"/>
                <a:ea typeface="宋体" panose="02010600030101010101" pitchFamily="2" charset="-122"/>
              </a:rPr>
              <a:t>15</a:t>
            </a:fld>
            <a:endParaRPr lang="zh-CN" altLang="en-US">
              <a:solidFill>
                <a:prstClr val="black">
                  <a:tint val="75000"/>
                </a:prstClr>
              </a:solidFill>
              <a:latin typeface="Calibri" panose="020F0502020204030204"/>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6180" y="1511518"/>
            <a:ext cx="11014767" cy="4525963"/>
          </a:xfrm>
        </p:spPr>
        <p:txBody>
          <a:bodyPr>
            <a:noAutofit/>
          </a:bodyPr>
          <a:lstStyle/>
          <a:p>
            <a:pPr marL="539115" lvl="1" indent="0">
              <a:buNone/>
            </a:pP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 你不应该到他人的计算机文件里去</a:t>
            </a:r>
            <a:r>
              <a:rPr lang="zh-CN" altLang="en-US" sz="2400" dirty="0">
                <a:solidFill>
                  <a:srgbClr val="0000FF"/>
                </a:solidFill>
                <a:latin typeface="微软雅黑" panose="020B0503020204020204" pitchFamily="34" charset="-122"/>
                <a:ea typeface="微软雅黑" panose="020B0503020204020204" pitchFamily="34" charset="-122"/>
              </a:rPr>
              <a:t>窥探</a:t>
            </a:r>
          </a:p>
          <a:p>
            <a:pPr marL="539115" lvl="1" indent="0">
              <a:buNone/>
            </a:pPr>
            <a:endParaRPr lang="en-US" altLang="zh-CN" sz="2400" dirty="0">
              <a:solidFill>
                <a:srgbClr val="0000FF"/>
              </a:solidFill>
              <a:latin typeface="微软雅黑" panose="020B0503020204020204" pitchFamily="34" charset="-122"/>
              <a:ea typeface="微软雅黑" panose="020B0503020204020204" pitchFamily="34" charset="-122"/>
            </a:endParaRPr>
          </a:p>
          <a:p>
            <a:pPr algn="l">
              <a:buClrTx/>
              <a:buSzTx/>
            </a:pPr>
            <a:r>
              <a:rPr lang="en-US" altLang="zh-CN" sz="2250" dirty="0">
                <a:sym typeface="+mn-ea"/>
              </a:rPr>
              <a:t>我们知道看别人的私人信件是不对的。</a:t>
            </a:r>
            <a:endParaRPr lang="en-US" altLang="zh-CN" sz="2250" dirty="0"/>
          </a:p>
          <a:p>
            <a:pPr algn="l">
              <a:buClrTx/>
              <a:buSzTx/>
            </a:pPr>
            <a:r>
              <a:rPr lang="en-US" altLang="zh-CN" sz="2250" dirty="0">
                <a:sym typeface="+mn-ea"/>
              </a:rPr>
              <a:t>同样，阅读别人的电子邮件或文件是错误的。</a:t>
            </a:r>
            <a:endParaRPr lang="en-US" altLang="zh-CN" sz="2250" dirty="0"/>
          </a:p>
          <a:p>
            <a:r>
              <a:rPr lang="en-US" altLang="zh-CN" sz="2250" dirty="0">
                <a:sym typeface="+mn-ea"/>
              </a:rPr>
              <a:t>从别人的私人文件中获取数据无异于闯入别人的房间。</a:t>
            </a:r>
            <a:endParaRPr lang="en-US" altLang="zh-CN" sz="2250" dirty="0"/>
          </a:p>
          <a:p>
            <a:r>
              <a:rPr lang="en-US" altLang="zh-CN" sz="2250" dirty="0">
                <a:sym typeface="+mn-ea"/>
              </a:rPr>
              <a:t>窥探别人的文件或阅读别人的个人信息就是侵犯他的隐私。</a:t>
            </a:r>
            <a:endParaRPr lang="en-US" altLang="zh-CN" sz="2250" dirty="0"/>
          </a:p>
          <a:p>
            <a:r>
              <a:rPr lang="en-US" altLang="zh-CN" sz="2250" dirty="0">
                <a:sym typeface="+mn-ea"/>
              </a:rPr>
              <a:t>但也有例外</a:t>
            </a:r>
            <a:r>
              <a:rPr lang="zh-CN" altLang="en-US" sz="2250" dirty="0">
                <a:sym typeface="+mn-ea"/>
              </a:rPr>
              <a:t>：</a:t>
            </a:r>
            <a:endParaRPr lang="en-US" altLang="zh-CN" sz="2250" dirty="0"/>
          </a:p>
          <a:p>
            <a:pPr lvl="1"/>
            <a:r>
              <a:rPr lang="zh-CN" altLang="en-US" sz="2250" dirty="0">
                <a:sym typeface="+mn-ea"/>
              </a:rPr>
              <a:t>某些窥探</a:t>
            </a:r>
            <a:r>
              <a:rPr lang="en-US" altLang="zh-CN" sz="2250" dirty="0" err="1">
                <a:sym typeface="+mn-ea"/>
              </a:rPr>
              <a:t>活动是必要的，如果是针对非法使用电脑的行为，就不能被称为不道德</a:t>
            </a:r>
            <a:r>
              <a:rPr lang="en-US" altLang="zh-CN" sz="2250" dirty="0">
                <a:sym typeface="+mn-ea"/>
              </a:rPr>
              <a:t>。</a:t>
            </a:r>
            <a:endParaRPr lang="en-US" altLang="zh-CN" sz="2250" dirty="0"/>
          </a:p>
          <a:p>
            <a:pPr lvl="1"/>
            <a:r>
              <a:rPr lang="en-US" altLang="zh-CN" sz="2250" dirty="0">
                <a:sym typeface="+mn-ea"/>
              </a:rPr>
              <a:t>从事网络犯罪案件的情报机构需要监视嫌疑人的网络活动。</a:t>
            </a:r>
            <a:endParaRPr lang="en-US" altLang="zh-CN" sz="1845" dirty="0"/>
          </a:p>
        </p:txBody>
      </p:sp>
      <p:sp>
        <p:nvSpPr>
          <p:cNvPr id="4" name="标题 1"/>
          <p:cNvSpPr>
            <a:spLocks noGrp="1"/>
          </p:cNvSpPr>
          <p:nvPr>
            <p:ph type="title"/>
          </p:nvPr>
        </p:nvSpPr>
        <p:spPr>
          <a:xfrm>
            <a:off x="686181" y="46289"/>
            <a:ext cx="10819642" cy="1142999"/>
          </a:xfrm>
        </p:spPr>
        <p:txBody>
          <a:bodyPr>
            <a:normAutofit/>
          </a:bodyPr>
          <a:lstStyle/>
          <a:p>
            <a:pPr algn="l"/>
            <a:r>
              <a:rPr lang="en-US" altLang="zh-CN" sz="4095" b="1" dirty="0">
                <a:solidFill>
                  <a:schemeClr val="bg1"/>
                </a:solidFill>
              </a:rPr>
              <a:t>2.1.1</a:t>
            </a:r>
            <a:r>
              <a:rPr lang="zh-CN" altLang="en-US" sz="4000" b="1" dirty="0">
                <a:solidFill>
                  <a:srgbClr val="C00000"/>
                </a:solidFill>
                <a:latin typeface="微软雅黑" panose="020B0503020204020204" pitchFamily="34" charset="-122"/>
                <a:ea typeface="微软雅黑" panose="020B0503020204020204" pitchFamily="34" charset="-122"/>
              </a:rPr>
              <a:t>计算机伦理十诫</a:t>
            </a:r>
            <a:endParaRPr lang="zh-CN" altLang="en-US" sz="4095" b="1" dirty="0">
              <a:solidFill>
                <a:schemeClr val="bg1"/>
              </a:solidFill>
            </a:endParaRPr>
          </a:p>
        </p:txBody>
      </p:sp>
      <p:sp>
        <p:nvSpPr>
          <p:cNvPr id="2" name="灯片编号占位符 1"/>
          <p:cNvSpPr>
            <a:spLocks noGrp="1"/>
          </p:cNvSpPr>
          <p:nvPr>
            <p:ph type="sldNum" sz="quarter" idx="12"/>
          </p:nvPr>
        </p:nvSpPr>
        <p:spPr/>
        <p:txBody>
          <a:bodyPr/>
          <a:lstStyle/>
          <a:p>
            <a:pPr defTabSz="1078865"/>
            <a:fld id="{C5C1623C-0059-494E-B184-63915177A0C5}" type="slidenum">
              <a:rPr lang="zh-CN" altLang="en-US">
                <a:solidFill>
                  <a:prstClr val="black">
                    <a:tint val="75000"/>
                  </a:prstClr>
                </a:solidFill>
                <a:latin typeface="Calibri" panose="020F0502020204030204"/>
                <a:ea typeface="宋体" panose="02010600030101010101" pitchFamily="2" charset="-122"/>
              </a:rPr>
              <a:t>16</a:t>
            </a:fld>
            <a:endParaRPr lang="zh-CN" altLang="en-US">
              <a:solidFill>
                <a:prstClr val="black">
                  <a:tint val="75000"/>
                </a:prstClr>
              </a:solidFill>
              <a:latin typeface="Calibri" panose="020F0502020204030204"/>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6180" y="1511518"/>
            <a:ext cx="11014767" cy="4525963"/>
          </a:xfrm>
        </p:spPr>
        <p:txBody>
          <a:bodyPr>
            <a:noAutofit/>
          </a:bodyPr>
          <a:lstStyle/>
          <a:p>
            <a:pPr marL="0" indent="0" algn="just">
              <a:buNone/>
            </a:pPr>
            <a:r>
              <a:rPr lang="en-US" altLang="zh-CN" sz="24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 你不应该用计算机去</a:t>
            </a:r>
            <a:r>
              <a:rPr lang="zh-CN" altLang="en-US" sz="2400" dirty="0">
                <a:solidFill>
                  <a:srgbClr val="0000FF"/>
                </a:solidFill>
                <a:latin typeface="微软雅黑" panose="020B0503020204020204" pitchFamily="34" charset="-122"/>
                <a:ea typeface="微软雅黑" panose="020B0503020204020204" pitchFamily="34" charset="-122"/>
              </a:rPr>
              <a:t>偷盗</a:t>
            </a:r>
            <a:endParaRPr lang="en-US" altLang="zh-CN" sz="2400" dirty="0">
              <a:solidFill>
                <a:srgbClr val="0000FF"/>
              </a:solidFill>
              <a:latin typeface="微软雅黑" panose="020B0503020204020204" pitchFamily="34" charset="-122"/>
              <a:ea typeface="微软雅黑" panose="020B0503020204020204" pitchFamily="34" charset="-122"/>
            </a:endParaRPr>
          </a:p>
          <a:p>
            <a:pPr marL="0" indent="0" algn="just">
              <a:buNone/>
            </a:pPr>
            <a:endParaRPr lang="en-US" altLang="zh-CN" sz="2400" dirty="0">
              <a:solidFill>
                <a:srgbClr val="0000FF"/>
              </a:solidFill>
              <a:latin typeface="微软雅黑" panose="020B0503020204020204" pitchFamily="34" charset="-122"/>
              <a:ea typeface="微软雅黑" panose="020B0503020204020204" pitchFamily="34" charset="-122"/>
            </a:endParaRPr>
          </a:p>
          <a:p>
            <a:pPr algn="just"/>
            <a:r>
              <a:rPr lang="en-US" altLang="zh-CN" sz="2250" dirty="0">
                <a:sym typeface="+mn-ea"/>
              </a:rPr>
              <a:t>窃取敏感信息或泄露机密信息无异于抢劫。</a:t>
            </a:r>
            <a:endParaRPr lang="en-US" altLang="zh-CN" sz="2250" dirty="0"/>
          </a:p>
          <a:p>
            <a:pPr algn="just"/>
            <a:r>
              <a:rPr lang="en-US" altLang="zh-CN" sz="2250" dirty="0">
                <a:sym typeface="+mn-ea"/>
              </a:rPr>
              <a:t>从员工数据库中获取员工个人信息或从医院数据库中获取患者历史或其他此类机密信息是</a:t>
            </a:r>
            <a:r>
              <a:rPr lang="zh-CN" altLang="en-US" sz="2250" dirty="0">
                <a:sym typeface="+mn-ea"/>
              </a:rPr>
              <a:t>不对</a:t>
            </a:r>
            <a:r>
              <a:rPr lang="en-US" altLang="zh-CN" sz="2250" dirty="0">
                <a:sym typeface="+mn-ea"/>
              </a:rPr>
              <a:t>的。</a:t>
            </a:r>
            <a:endParaRPr lang="en-US" altLang="zh-CN" sz="2250" dirty="0"/>
          </a:p>
          <a:p>
            <a:pPr algn="just"/>
            <a:r>
              <a:rPr lang="en-US" altLang="zh-CN" sz="2250" dirty="0">
                <a:sym typeface="+mn-ea"/>
              </a:rPr>
              <a:t>为了收集帐户或帐户持有人的信息而</a:t>
            </a:r>
            <a:r>
              <a:rPr lang="zh-CN" altLang="en-US" sz="2250" dirty="0">
                <a:sym typeface="+mn-ea"/>
              </a:rPr>
              <a:t>破解</a:t>
            </a:r>
            <a:r>
              <a:rPr lang="en-US" altLang="zh-CN" sz="2250" dirty="0">
                <a:sym typeface="+mn-ea"/>
              </a:rPr>
              <a:t>闯入银行帐户是</a:t>
            </a:r>
            <a:r>
              <a:rPr lang="zh-CN" altLang="en-US" sz="2250" dirty="0">
                <a:sym typeface="+mn-ea"/>
              </a:rPr>
              <a:t>不对</a:t>
            </a:r>
            <a:r>
              <a:rPr lang="en-US" altLang="zh-CN" sz="2250" dirty="0">
                <a:sym typeface="+mn-ea"/>
              </a:rPr>
              <a:t>的。</a:t>
            </a:r>
            <a:endParaRPr lang="en-US" altLang="zh-CN" sz="2250" dirty="0"/>
          </a:p>
          <a:p>
            <a:pPr algn="just"/>
            <a:r>
              <a:rPr lang="en-US" altLang="zh-CN" sz="2250" dirty="0">
                <a:sym typeface="+mn-ea"/>
              </a:rPr>
              <a:t>非法电子转账是一种欺诈行为。随着科技的发展，窃取信息变得容易多了。电脑可以用来储存被盗的信息。</a:t>
            </a:r>
            <a:endParaRPr lang="en-US" altLang="zh-CN" sz="2255" dirty="0"/>
          </a:p>
        </p:txBody>
      </p:sp>
      <p:sp>
        <p:nvSpPr>
          <p:cNvPr id="4" name="标题 1"/>
          <p:cNvSpPr>
            <a:spLocks noGrp="1"/>
          </p:cNvSpPr>
          <p:nvPr>
            <p:ph type="title"/>
          </p:nvPr>
        </p:nvSpPr>
        <p:spPr>
          <a:xfrm>
            <a:off x="686181" y="46289"/>
            <a:ext cx="10819642" cy="1142999"/>
          </a:xfrm>
        </p:spPr>
        <p:txBody>
          <a:bodyPr>
            <a:normAutofit/>
          </a:bodyPr>
          <a:lstStyle/>
          <a:p>
            <a:pPr algn="l"/>
            <a:r>
              <a:rPr lang="en-US" altLang="zh-CN" sz="4095" b="1" dirty="0">
                <a:solidFill>
                  <a:schemeClr val="bg1"/>
                </a:solidFill>
              </a:rPr>
              <a:t>2.1.1</a:t>
            </a:r>
            <a:r>
              <a:rPr lang="zh-CN" altLang="en-US" sz="4000" b="1" dirty="0">
                <a:solidFill>
                  <a:srgbClr val="C00000"/>
                </a:solidFill>
                <a:latin typeface="微软雅黑" panose="020B0503020204020204" pitchFamily="34" charset="-122"/>
                <a:ea typeface="微软雅黑" panose="020B0503020204020204" pitchFamily="34" charset="-122"/>
              </a:rPr>
              <a:t>计算机伦理十诫</a:t>
            </a:r>
            <a:endParaRPr lang="zh-CN" altLang="en-US" sz="4095" b="1" dirty="0">
              <a:solidFill>
                <a:schemeClr val="bg1"/>
              </a:solidFill>
            </a:endParaRPr>
          </a:p>
        </p:txBody>
      </p:sp>
      <p:sp>
        <p:nvSpPr>
          <p:cNvPr id="2" name="灯片编号占位符 1"/>
          <p:cNvSpPr>
            <a:spLocks noGrp="1"/>
          </p:cNvSpPr>
          <p:nvPr>
            <p:ph type="sldNum" sz="quarter" idx="12"/>
          </p:nvPr>
        </p:nvSpPr>
        <p:spPr/>
        <p:txBody>
          <a:bodyPr/>
          <a:lstStyle/>
          <a:p>
            <a:pPr defTabSz="1078865"/>
            <a:fld id="{C5C1623C-0059-494E-B184-63915177A0C5}" type="slidenum">
              <a:rPr lang="zh-CN" altLang="en-US">
                <a:solidFill>
                  <a:prstClr val="black">
                    <a:tint val="75000"/>
                  </a:prstClr>
                </a:solidFill>
                <a:latin typeface="Calibri" panose="020F0502020204030204"/>
                <a:ea typeface="宋体" panose="02010600030101010101" pitchFamily="2" charset="-122"/>
              </a:rPr>
              <a:t>17</a:t>
            </a:fld>
            <a:endParaRPr lang="zh-CN" altLang="en-US">
              <a:solidFill>
                <a:prstClr val="black">
                  <a:tint val="75000"/>
                </a:prstClr>
              </a:solidFill>
              <a:latin typeface="Calibri" panose="020F0502020204030204"/>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6180" y="1511518"/>
            <a:ext cx="11014767" cy="4525963"/>
          </a:xfrm>
        </p:spPr>
        <p:txBody>
          <a:bodyPr>
            <a:noAutofit/>
          </a:bodyPr>
          <a:lstStyle/>
          <a:p>
            <a:pPr marL="11430" lvl="1" indent="0" algn="just">
              <a:buNone/>
            </a:pPr>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 你不应该用计算机去</a:t>
            </a:r>
            <a:r>
              <a:rPr lang="zh-CN" altLang="en-US" sz="2400" dirty="0">
                <a:solidFill>
                  <a:srgbClr val="FF0000"/>
                </a:solidFill>
                <a:latin typeface="微软雅黑" panose="020B0503020204020204" pitchFamily="34" charset="-122"/>
                <a:ea typeface="微软雅黑" panose="020B0503020204020204" pitchFamily="34" charset="-122"/>
              </a:rPr>
              <a:t>做假证</a:t>
            </a:r>
            <a:endParaRPr lang="en-US" altLang="zh-CN" sz="2400" dirty="0">
              <a:solidFill>
                <a:srgbClr val="FF0000"/>
              </a:solidFill>
              <a:latin typeface="微软雅黑" panose="020B0503020204020204" pitchFamily="34" charset="-122"/>
              <a:ea typeface="微软雅黑" panose="020B0503020204020204" pitchFamily="34" charset="-122"/>
            </a:endParaRPr>
          </a:p>
          <a:p>
            <a:pPr marL="539115" lvl="1" indent="0" algn="just">
              <a:buNone/>
            </a:pPr>
            <a:endParaRPr lang="en-US" altLang="zh-CN" sz="2400" dirty="0">
              <a:solidFill>
                <a:srgbClr val="FF0000"/>
              </a:solidFill>
              <a:latin typeface="微软雅黑" panose="020B0503020204020204" pitchFamily="34" charset="-122"/>
              <a:ea typeface="微软雅黑" panose="020B0503020204020204" pitchFamily="34" charset="-122"/>
            </a:endParaRPr>
          </a:p>
          <a:p>
            <a:pPr algn="just"/>
            <a:r>
              <a:rPr lang="en-US" altLang="zh-CN" sz="2250" dirty="0">
                <a:sym typeface="+mn-ea"/>
              </a:rPr>
              <a:t>由于互联网的存在，今天信息的传播变得像病毒一样。这也意味着假新闻或谣言可以通过社交网站或电子邮件迅速传播。 </a:t>
            </a:r>
            <a:endParaRPr lang="en-US" altLang="zh-CN" sz="2250" dirty="0"/>
          </a:p>
          <a:p>
            <a:pPr algn="just"/>
            <a:r>
              <a:rPr lang="en-US" altLang="zh-CN" sz="2250" dirty="0">
                <a:sym typeface="+mn-ea"/>
              </a:rPr>
              <a:t>参与传播</a:t>
            </a:r>
            <a:r>
              <a:rPr lang="zh-CN" altLang="en-US" sz="2250" dirty="0">
                <a:sym typeface="+mn-ea"/>
              </a:rPr>
              <a:t>假信息</a:t>
            </a:r>
            <a:r>
              <a:rPr lang="en-US" altLang="zh-CN" sz="2250" dirty="0">
                <a:sym typeface="+mn-ea"/>
              </a:rPr>
              <a:t>不正确信息是不道德的。 </a:t>
            </a:r>
            <a:endParaRPr lang="en-US" altLang="zh-CN" sz="2250" dirty="0"/>
          </a:p>
          <a:p>
            <a:pPr algn="just"/>
            <a:r>
              <a:rPr lang="en-US" altLang="zh-CN" sz="2250" dirty="0">
                <a:sym typeface="+mn-ea"/>
              </a:rPr>
              <a:t>邮件和弹出窗口通常被用来传播错误的信息或给出错误的警告，</a:t>
            </a:r>
            <a:r>
              <a:rPr lang="zh-CN" altLang="en-US" sz="2250" dirty="0">
                <a:sym typeface="+mn-ea"/>
              </a:rPr>
              <a:t>它们</a:t>
            </a:r>
            <a:r>
              <a:rPr lang="en-US" altLang="zh-CN" sz="2250" dirty="0">
                <a:sym typeface="+mn-ea"/>
              </a:rPr>
              <a:t>唯一的目的是销售产品。 </a:t>
            </a:r>
            <a:endParaRPr lang="en-US" altLang="zh-CN" sz="2250" dirty="0"/>
          </a:p>
          <a:p>
            <a:pPr algn="just"/>
            <a:r>
              <a:rPr lang="zh-CN" altLang="en-US" sz="2250" dirty="0">
                <a:sym typeface="+mn-ea"/>
              </a:rPr>
              <a:t>现在经常会出现来源不可信任</a:t>
            </a:r>
            <a:r>
              <a:rPr lang="en-US" altLang="zh-CN" sz="2250" dirty="0">
                <a:sym typeface="+mn-ea"/>
              </a:rPr>
              <a:t>的邮件宣传某些产品或传播一些难以置信的信息</a:t>
            </a:r>
            <a:r>
              <a:rPr lang="zh-CN" altLang="en-US" sz="2250" dirty="0">
                <a:sym typeface="+mn-ea"/>
              </a:rPr>
              <a:t>的情况</a:t>
            </a:r>
            <a:r>
              <a:rPr lang="en-US" altLang="zh-CN" sz="2250" dirty="0">
                <a:sym typeface="+mn-ea"/>
              </a:rPr>
              <a:t>。</a:t>
            </a:r>
            <a:endParaRPr lang="en-US" altLang="zh-CN" sz="2250" dirty="0"/>
          </a:p>
          <a:p>
            <a:pPr algn="just"/>
            <a:r>
              <a:rPr lang="en-US" altLang="zh-CN" sz="2250" dirty="0">
                <a:sym typeface="+mn-ea"/>
              </a:rPr>
              <a:t>直接或间接参与虚假信息的传播在道德上是</a:t>
            </a:r>
            <a:r>
              <a:rPr lang="zh-CN" altLang="en-US" sz="2250" dirty="0">
                <a:sym typeface="+mn-ea"/>
              </a:rPr>
              <a:t>不对</a:t>
            </a:r>
            <a:r>
              <a:rPr lang="en-US" altLang="zh-CN" sz="2250" dirty="0">
                <a:sym typeface="+mn-ea"/>
              </a:rPr>
              <a:t>的。</a:t>
            </a:r>
            <a:endParaRPr lang="en-US" altLang="zh-CN" sz="2250" dirty="0"/>
          </a:p>
          <a:p>
            <a:pPr algn="just"/>
            <a:r>
              <a:rPr lang="en-US" altLang="zh-CN" sz="2250" dirty="0">
                <a:sym typeface="+mn-ea"/>
              </a:rPr>
              <a:t>提供错误的信息可能会伤害到</a:t>
            </a:r>
            <a:r>
              <a:rPr lang="zh-CN" altLang="en-US" sz="2250" dirty="0">
                <a:sym typeface="+mn-ea"/>
              </a:rPr>
              <a:t>受某些</a:t>
            </a:r>
            <a:r>
              <a:rPr lang="en-US" altLang="zh-CN" sz="2250" dirty="0">
                <a:sym typeface="+mn-ea"/>
              </a:rPr>
              <a:t>特定主题</a:t>
            </a:r>
            <a:r>
              <a:rPr lang="zh-CN" altLang="en-US" sz="2250" dirty="0">
                <a:sym typeface="+mn-ea"/>
              </a:rPr>
              <a:t>影响</a:t>
            </a:r>
            <a:r>
              <a:rPr lang="en-US" altLang="zh-CN" sz="2250" dirty="0">
                <a:sym typeface="+mn-ea"/>
              </a:rPr>
              <a:t>的其他各方或组织。</a:t>
            </a:r>
            <a:endParaRPr lang="en-US" altLang="zh-CN" sz="2255" dirty="0"/>
          </a:p>
        </p:txBody>
      </p:sp>
      <p:sp>
        <p:nvSpPr>
          <p:cNvPr id="4" name="标题 1"/>
          <p:cNvSpPr>
            <a:spLocks noGrp="1"/>
          </p:cNvSpPr>
          <p:nvPr>
            <p:ph type="title"/>
          </p:nvPr>
        </p:nvSpPr>
        <p:spPr>
          <a:xfrm>
            <a:off x="686181" y="46289"/>
            <a:ext cx="10819642" cy="1142999"/>
          </a:xfrm>
        </p:spPr>
        <p:txBody>
          <a:bodyPr>
            <a:normAutofit/>
          </a:bodyPr>
          <a:lstStyle/>
          <a:p>
            <a:pPr algn="l"/>
            <a:r>
              <a:rPr lang="en-US" altLang="zh-CN" sz="4095" b="1" dirty="0">
                <a:solidFill>
                  <a:schemeClr val="bg1"/>
                </a:solidFill>
              </a:rPr>
              <a:t>2.1.1</a:t>
            </a:r>
            <a:r>
              <a:rPr lang="zh-CN" altLang="en-US" sz="4000" b="1" dirty="0">
                <a:solidFill>
                  <a:srgbClr val="C00000"/>
                </a:solidFill>
                <a:latin typeface="微软雅黑" panose="020B0503020204020204" pitchFamily="34" charset="-122"/>
                <a:ea typeface="微软雅黑" panose="020B0503020204020204" pitchFamily="34" charset="-122"/>
              </a:rPr>
              <a:t>计算机伦理十诫</a:t>
            </a:r>
            <a:endParaRPr lang="zh-CN" altLang="en-US" sz="4095" b="1" dirty="0">
              <a:solidFill>
                <a:schemeClr val="bg1"/>
              </a:solidFill>
            </a:endParaRPr>
          </a:p>
        </p:txBody>
      </p:sp>
      <p:sp>
        <p:nvSpPr>
          <p:cNvPr id="2" name="灯片编号占位符 1"/>
          <p:cNvSpPr>
            <a:spLocks noGrp="1"/>
          </p:cNvSpPr>
          <p:nvPr>
            <p:ph type="sldNum" sz="quarter" idx="12"/>
          </p:nvPr>
        </p:nvSpPr>
        <p:spPr/>
        <p:txBody>
          <a:bodyPr/>
          <a:lstStyle/>
          <a:p>
            <a:pPr defTabSz="1078865"/>
            <a:fld id="{C5C1623C-0059-494E-B184-63915177A0C5}" type="slidenum">
              <a:rPr lang="zh-CN" altLang="en-US">
                <a:solidFill>
                  <a:prstClr val="black">
                    <a:tint val="75000"/>
                  </a:prstClr>
                </a:solidFill>
                <a:latin typeface="Calibri" panose="020F0502020204030204"/>
                <a:ea typeface="宋体" panose="02010600030101010101" pitchFamily="2" charset="-122"/>
              </a:rPr>
              <a:t>18</a:t>
            </a:fld>
            <a:endParaRPr lang="zh-CN" altLang="en-US">
              <a:solidFill>
                <a:prstClr val="black">
                  <a:tint val="75000"/>
                </a:prstClr>
              </a:solidFill>
              <a:latin typeface="Calibri" panose="020F0502020204030204"/>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6180" y="1511518"/>
            <a:ext cx="11014767" cy="4525963"/>
          </a:xfrm>
        </p:spPr>
        <p:txBody>
          <a:bodyPr>
            <a:noAutofit/>
          </a:bodyPr>
          <a:lstStyle/>
          <a:p>
            <a:pPr marL="538480" lvl="1" indent="-527050" algn="just">
              <a:buNone/>
            </a:pPr>
            <a:r>
              <a:rPr lang="en-US" altLang="zh-CN" sz="2400" dirty="0">
                <a:latin typeface="微软雅黑" panose="020B0503020204020204" pitchFamily="34" charset="-122"/>
                <a:ea typeface="微软雅黑" panose="020B0503020204020204" pitchFamily="34" charset="-122"/>
              </a:rPr>
              <a:t>6.</a:t>
            </a:r>
            <a:r>
              <a:rPr lang="zh-CN" altLang="en-US" sz="2400" dirty="0">
                <a:latin typeface="微软雅黑" panose="020B0503020204020204" pitchFamily="34" charset="-122"/>
                <a:ea typeface="微软雅黑" panose="020B0503020204020204" pitchFamily="34" charset="-122"/>
              </a:rPr>
              <a:t> 你不应该</a:t>
            </a:r>
            <a:r>
              <a:rPr lang="zh-CN" altLang="en-US" sz="2400" dirty="0">
                <a:solidFill>
                  <a:srgbClr val="FF0000"/>
                </a:solidFill>
                <a:latin typeface="微软雅黑" panose="020B0503020204020204" pitchFamily="34" charset="-122"/>
                <a:ea typeface="微软雅黑" panose="020B0503020204020204" pitchFamily="34" charset="-122"/>
              </a:rPr>
              <a:t>拷贝</a:t>
            </a:r>
            <a:r>
              <a:rPr lang="zh-CN" altLang="en-US" sz="2400" dirty="0">
                <a:latin typeface="微软雅黑" panose="020B0503020204020204" pitchFamily="34" charset="-122"/>
                <a:ea typeface="微软雅黑" panose="020B0503020204020204" pitchFamily="34" charset="-122"/>
              </a:rPr>
              <a:t>你没有购买的软件</a:t>
            </a:r>
            <a:endParaRPr lang="en-US" altLang="zh-CN" sz="2400" dirty="0">
              <a:latin typeface="微软雅黑" panose="020B0503020204020204" pitchFamily="34" charset="-122"/>
              <a:ea typeface="微软雅黑" panose="020B0503020204020204" pitchFamily="34" charset="-122"/>
            </a:endParaRPr>
          </a:p>
          <a:p>
            <a:pPr algn="just"/>
            <a:endParaRPr lang="en-US" altLang="zh-CN" sz="2255" dirty="0"/>
          </a:p>
          <a:p>
            <a:pPr algn="just"/>
            <a:r>
              <a:rPr lang="en-US" altLang="zh-CN" sz="2250" dirty="0">
                <a:sym typeface="+mn-ea"/>
              </a:rPr>
              <a:t>像任何其他艺术或文学作品一样，软件是受版权保护的。</a:t>
            </a:r>
            <a:endParaRPr lang="en-US" altLang="zh-CN" sz="2250" dirty="0"/>
          </a:p>
          <a:p>
            <a:pPr algn="just"/>
            <a:r>
              <a:rPr lang="en-US" altLang="zh-CN" sz="2250" dirty="0">
                <a:sym typeface="+mn-ea"/>
              </a:rPr>
              <a:t>一段代码是创建它的人的原始工作</a:t>
            </a:r>
            <a:r>
              <a:rPr lang="zh-CN" altLang="en-US" sz="2250" dirty="0">
                <a:sym typeface="+mn-ea"/>
              </a:rPr>
              <a:t>，该代码</a:t>
            </a:r>
            <a:r>
              <a:rPr lang="en-US" altLang="zh-CN" sz="2250" dirty="0">
                <a:sym typeface="+mn-ea"/>
              </a:rPr>
              <a:t>以他/她的名义受到版权保护。</a:t>
            </a:r>
            <a:endParaRPr lang="en-US" altLang="zh-CN" sz="2250" dirty="0"/>
          </a:p>
          <a:p>
            <a:pPr algn="just"/>
            <a:r>
              <a:rPr lang="en-US" altLang="zh-CN" sz="2250" dirty="0">
                <a:sym typeface="+mn-ea"/>
              </a:rPr>
              <a:t>如果一个开发人员为她工作的组织编写软件，该组织拥有软件的版权。</a:t>
            </a:r>
            <a:endParaRPr lang="en-US" altLang="zh-CN" sz="2250" dirty="0"/>
          </a:p>
          <a:p>
            <a:pPr algn="just"/>
            <a:r>
              <a:rPr lang="en-US" altLang="zh-CN" sz="2250" dirty="0">
                <a:sym typeface="+mn-ea"/>
              </a:rPr>
              <a:t>除非作者宣布版权无效，否则版权仍然有效。</a:t>
            </a:r>
            <a:endParaRPr lang="en-US" altLang="zh-CN" sz="2250" dirty="0"/>
          </a:p>
          <a:p>
            <a:pPr algn="just"/>
            <a:r>
              <a:rPr lang="en-US" altLang="zh-CN" sz="2250" dirty="0">
                <a:sym typeface="+mn-ea"/>
              </a:rPr>
              <a:t>获取受版权保护的软件的非法拷贝是不道德的。</a:t>
            </a:r>
            <a:endParaRPr lang="en-US" altLang="zh-CN" sz="2250" dirty="0"/>
          </a:p>
          <a:p>
            <a:pPr algn="just"/>
            <a:r>
              <a:rPr lang="en-US" altLang="zh-CN" sz="2250" dirty="0">
                <a:sym typeface="+mn-ea"/>
              </a:rPr>
              <a:t>做这样的事情并不容易，最终它会被非法复制。</a:t>
            </a:r>
            <a:endParaRPr lang="en-US" altLang="zh-CN" sz="2255" dirty="0"/>
          </a:p>
        </p:txBody>
      </p:sp>
      <p:sp>
        <p:nvSpPr>
          <p:cNvPr id="4" name="标题 1"/>
          <p:cNvSpPr>
            <a:spLocks noGrp="1"/>
          </p:cNvSpPr>
          <p:nvPr>
            <p:ph type="title"/>
          </p:nvPr>
        </p:nvSpPr>
        <p:spPr>
          <a:xfrm>
            <a:off x="686181" y="46289"/>
            <a:ext cx="10819642" cy="1142999"/>
          </a:xfrm>
        </p:spPr>
        <p:txBody>
          <a:bodyPr>
            <a:normAutofit/>
          </a:bodyPr>
          <a:lstStyle/>
          <a:p>
            <a:pPr algn="l"/>
            <a:r>
              <a:rPr lang="en-US" altLang="zh-CN" sz="4095" b="1" dirty="0">
                <a:solidFill>
                  <a:schemeClr val="bg1"/>
                </a:solidFill>
              </a:rPr>
              <a:t>2.1.1</a:t>
            </a:r>
            <a:r>
              <a:rPr lang="zh-CN" altLang="en-US" sz="4000" b="1" dirty="0">
                <a:solidFill>
                  <a:srgbClr val="C00000"/>
                </a:solidFill>
                <a:latin typeface="微软雅黑" panose="020B0503020204020204" pitchFamily="34" charset="-122"/>
                <a:ea typeface="微软雅黑" panose="020B0503020204020204" pitchFamily="34" charset="-122"/>
              </a:rPr>
              <a:t>计算机伦理十诫</a:t>
            </a:r>
            <a:endParaRPr lang="zh-CN" altLang="en-US" sz="4095" b="1" dirty="0">
              <a:solidFill>
                <a:schemeClr val="bg1"/>
              </a:solidFill>
            </a:endParaRPr>
          </a:p>
        </p:txBody>
      </p:sp>
      <p:sp>
        <p:nvSpPr>
          <p:cNvPr id="2" name="灯片编号占位符 1"/>
          <p:cNvSpPr>
            <a:spLocks noGrp="1"/>
          </p:cNvSpPr>
          <p:nvPr>
            <p:ph type="sldNum" sz="quarter" idx="12"/>
          </p:nvPr>
        </p:nvSpPr>
        <p:spPr/>
        <p:txBody>
          <a:bodyPr/>
          <a:lstStyle/>
          <a:p>
            <a:pPr defTabSz="1078865"/>
            <a:fld id="{C5C1623C-0059-494E-B184-63915177A0C5}" type="slidenum">
              <a:rPr lang="zh-CN" altLang="en-US">
                <a:solidFill>
                  <a:prstClr val="black">
                    <a:tint val="75000"/>
                  </a:prstClr>
                </a:solidFill>
                <a:latin typeface="Calibri" panose="020F0502020204030204"/>
                <a:ea typeface="宋体" panose="02010600030101010101" pitchFamily="2" charset="-122"/>
              </a:rPr>
              <a:t>19</a:t>
            </a:fld>
            <a:endParaRPr lang="zh-CN" altLang="en-US">
              <a:solidFill>
                <a:prstClr val="black">
                  <a:tint val="75000"/>
                </a:prstClr>
              </a:solidFill>
              <a:latin typeface="Calibri" panose="020F0502020204030204"/>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686181" y="46289"/>
            <a:ext cx="10819642" cy="1142999"/>
          </a:xfrm>
        </p:spPr>
        <p:txBody>
          <a:bodyPr>
            <a:normAutofit/>
          </a:bodyPr>
          <a:lstStyle/>
          <a:p>
            <a:pPr algn="l"/>
            <a:r>
              <a:rPr lang="zh-CN" altLang="en-US" sz="4095" dirty="0">
                <a:solidFill>
                  <a:schemeClr val="bg1"/>
                </a:solidFill>
                <a:latin typeface="微软雅黑" panose="020B0503020204020204" pitchFamily="34" charset="-122"/>
                <a:ea typeface="微软雅黑" panose="020B0503020204020204" pitchFamily="34" charset="-122"/>
              </a:rPr>
              <a:t>提纲</a:t>
            </a:r>
          </a:p>
        </p:txBody>
      </p:sp>
      <p:pic>
        <p:nvPicPr>
          <p:cNvPr id="6" name="Picture 7" descr="026_4500x5000_zcoo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6912" y="1401518"/>
            <a:ext cx="3976926" cy="4425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a:spLocks noChangeArrowheads="1"/>
          </p:cNvSpPr>
          <p:nvPr/>
        </p:nvSpPr>
        <p:spPr bwMode="auto">
          <a:xfrm>
            <a:off x="4364429" y="1329976"/>
            <a:ext cx="7225451" cy="4606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5358" tIns="52680" rIns="105358" bIns="52680"/>
          <a:lstStyle>
            <a:lvl1pPr marL="193675" indent="-193675" defTabSz="514350">
              <a:spcBef>
                <a:spcPct val="20000"/>
              </a:spcBef>
              <a:buChar char="•"/>
              <a:defRPr>
                <a:solidFill>
                  <a:schemeClr val="tx1"/>
                </a:solidFill>
                <a:latin typeface="Arial" panose="020B0604020202020204" pitchFamily="34" charset="0"/>
                <a:ea typeface="宋体" panose="02010600030101010101" pitchFamily="2" charset="-122"/>
              </a:defRPr>
            </a:lvl1pPr>
            <a:lvl2pPr marL="417830" indent="-160655" defTabSz="514350">
              <a:spcBef>
                <a:spcPct val="20000"/>
              </a:spcBef>
              <a:buChar char="–"/>
              <a:defRPr sz="1600">
                <a:solidFill>
                  <a:schemeClr val="tx1"/>
                </a:solidFill>
                <a:latin typeface="Arial" panose="020B0604020202020204" pitchFamily="34" charset="0"/>
                <a:ea typeface="宋体" panose="02010600030101010101" pitchFamily="2" charset="-122"/>
              </a:defRPr>
            </a:lvl2pPr>
            <a:lvl3pPr marL="1143000" indent="-228600" defTabSz="514350">
              <a:spcBef>
                <a:spcPct val="20000"/>
              </a:spcBef>
              <a:buChar char="•"/>
              <a:defRPr sz="1400">
                <a:solidFill>
                  <a:schemeClr val="tx1"/>
                </a:solidFill>
                <a:latin typeface="Arial" panose="020B0604020202020204" pitchFamily="34" charset="0"/>
                <a:ea typeface="宋体" panose="02010600030101010101" pitchFamily="2" charset="-122"/>
              </a:defRPr>
            </a:lvl3pPr>
            <a:lvl4pPr marL="1600200" indent="-228600" defTabSz="514350">
              <a:spcBef>
                <a:spcPct val="20000"/>
              </a:spcBef>
              <a:buChar char="–"/>
              <a:defRPr sz="1100">
                <a:solidFill>
                  <a:schemeClr val="tx1"/>
                </a:solidFill>
                <a:latin typeface="Arial" panose="020B0604020202020204" pitchFamily="34" charset="0"/>
                <a:ea typeface="宋体" panose="02010600030101010101" pitchFamily="2" charset="-122"/>
              </a:defRPr>
            </a:lvl4pPr>
            <a:lvl5pPr marL="2057400" indent="-228600" defTabSz="514350">
              <a:spcBef>
                <a:spcPct val="20000"/>
              </a:spcBef>
              <a:buChar char="»"/>
              <a:defRPr sz="1100">
                <a:solidFill>
                  <a:schemeClr val="tx1"/>
                </a:solidFill>
                <a:latin typeface="Arial" panose="020B0604020202020204" pitchFamily="34" charset="0"/>
                <a:ea typeface="宋体" panose="02010600030101010101" pitchFamily="2" charset="-122"/>
              </a:defRPr>
            </a:lvl5pPr>
            <a:lvl6pPr marL="2514600" indent="-228600" defTabSz="514350" eaLnBrk="0" fontAlgn="base" hangingPunct="0">
              <a:spcBef>
                <a:spcPct val="20000"/>
              </a:spcBef>
              <a:spcAft>
                <a:spcPct val="0"/>
              </a:spcAft>
              <a:buChar char="»"/>
              <a:defRPr sz="1100">
                <a:solidFill>
                  <a:schemeClr val="tx1"/>
                </a:solidFill>
                <a:latin typeface="Arial" panose="020B0604020202020204" pitchFamily="34" charset="0"/>
                <a:ea typeface="宋体" panose="02010600030101010101" pitchFamily="2" charset="-122"/>
              </a:defRPr>
            </a:lvl6pPr>
            <a:lvl7pPr marL="2971800" indent="-228600" defTabSz="514350" eaLnBrk="0" fontAlgn="base" hangingPunct="0">
              <a:spcBef>
                <a:spcPct val="20000"/>
              </a:spcBef>
              <a:spcAft>
                <a:spcPct val="0"/>
              </a:spcAft>
              <a:buChar char="»"/>
              <a:defRPr sz="1100">
                <a:solidFill>
                  <a:schemeClr val="tx1"/>
                </a:solidFill>
                <a:latin typeface="Arial" panose="020B0604020202020204" pitchFamily="34" charset="0"/>
                <a:ea typeface="宋体" panose="02010600030101010101" pitchFamily="2" charset="-122"/>
              </a:defRPr>
            </a:lvl7pPr>
            <a:lvl8pPr marL="3429000" indent="-228600" defTabSz="514350" eaLnBrk="0" fontAlgn="base" hangingPunct="0">
              <a:spcBef>
                <a:spcPct val="20000"/>
              </a:spcBef>
              <a:spcAft>
                <a:spcPct val="0"/>
              </a:spcAft>
              <a:buChar char="»"/>
              <a:defRPr sz="1100">
                <a:solidFill>
                  <a:schemeClr val="tx1"/>
                </a:solidFill>
                <a:latin typeface="Arial" panose="020B0604020202020204" pitchFamily="34" charset="0"/>
                <a:ea typeface="宋体" panose="02010600030101010101" pitchFamily="2" charset="-122"/>
              </a:defRPr>
            </a:lvl8pPr>
            <a:lvl9pPr marL="3886200" indent="-228600" defTabSz="514350" eaLnBrk="0" fontAlgn="base" hangingPunct="0">
              <a:spcBef>
                <a:spcPct val="20000"/>
              </a:spcBef>
              <a:spcAft>
                <a:spcPct val="0"/>
              </a:spcAft>
              <a:buChar char="»"/>
              <a:defRPr sz="1100">
                <a:solidFill>
                  <a:schemeClr val="tx1"/>
                </a:solidFill>
                <a:latin typeface="Arial" panose="020B0604020202020204" pitchFamily="34" charset="0"/>
                <a:ea typeface="宋体" panose="02010600030101010101" pitchFamily="2" charset="-122"/>
              </a:defRPr>
            </a:lvl9pPr>
          </a:lstStyle>
          <a:p>
            <a:pPr marL="0" indent="0" defTabSz="1053465">
              <a:lnSpc>
                <a:spcPct val="150000"/>
              </a:lnSpc>
              <a:buNone/>
            </a:pPr>
            <a:r>
              <a:rPr lang="en-US" altLang="zh-CN" sz="2460" dirty="0">
                <a:solidFill>
                  <a:prstClr val="black"/>
                </a:solidFill>
                <a:latin typeface="微软雅黑" panose="020B0503020204020204" pitchFamily="34" charset="-122"/>
                <a:ea typeface="微软雅黑" panose="020B0503020204020204" pitchFamily="34" charset="-122"/>
              </a:rPr>
              <a:t>2.1 </a:t>
            </a:r>
            <a:r>
              <a:rPr lang="zh-CN" altLang="en-US" sz="2460" dirty="0">
                <a:solidFill>
                  <a:prstClr val="black"/>
                </a:solidFill>
                <a:latin typeface="微软雅黑" panose="020B0503020204020204" pitchFamily="34" charset="-122"/>
                <a:ea typeface="微软雅黑" panose="020B0503020204020204" pitchFamily="34" charset="-122"/>
              </a:rPr>
              <a:t>伦理学基本概念</a:t>
            </a:r>
            <a:endParaRPr lang="en-US" altLang="zh-CN" sz="2460" dirty="0">
              <a:solidFill>
                <a:prstClr val="black"/>
              </a:solidFill>
              <a:latin typeface="微软雅黑" panose="020B0503020204020204" pitchFamily="34" charset="-122"/>
              <a:ea typeface="微软雅黑" panose="020B0503020204020204" pitchFamily="34" charset="-122"/>
            </a:endParaRPr>
          </a:p>
          <a:p>
            <a:pPr marL="0" indent="0" defTabSz="1053465">
              <a:lnSpc>
                <a:spcPct val="150000"/>
              </a:lnSpc>
              <a:buNone/>
            </a:pPr>
            <a:r>
              <a:rPr lang="en-US" altLang="zh-CN" sz="2460" dirty="0">
                <a:solidFill>
                  <a:prstClr val="black"/>
                </a:solidFill>
                <a:latin typeface="微软雅黑" panose="020B0503020204020204" pitchFamily="34" charset="-122"/>
                <a:ea typeface="微软雅黑" panose="020B0503020204020204" pitchFamily="34" charset="-122"/>
              </a:rPr>
              <a:t>2.2 </a:t>
            </a:r>
            <a:r>
              <a:rPr lang="zh-CN" altLang="en-US" sz="2460" dirty="0">
                <a:solidFill>
                  <a:prstClr val="black"/>
                </a:solidFill>
                <a:latin typeface="微软雅黑" panose="020B0503020204020204" pitchFamily="34" charset="-122"/>
                <a:ea typeface="微软雅黑" panose="020B0503020204020204" pitchFamily="34" charset="-122"/>
              </a:rPr>
              <a:t>伦理分析方法</a:t>
            </a:r>
          </a:p>
        </p:txBody>
      </p:sp>
      <p:sp>
        <p:nvSpPr>
          <p:cNvPr id="2" name="灯片编号占位符 1"/>
          <p:cNvSpPr>
            <a:spLocks noGrp="1"/>
          </p:cNvSpPr>
          <p:nvPr>
            <p:ph type="sldNum" sz="quarter" idx="12"/>
          </p:nvPr>
        </p:nvSpPr>
        <p:spPr/>
        <p:txBody>
          <a:bodyPr/>
          <a:lstStyle/>
          <a:p>
            <a:pPr defTabSz="1078865"/>
            <a:fld id="{C5C1623C-0059-494E-B184-63915177A0C5}" type="slidenum">
              <a:rPr lang="zh-CN" altLang="en-US">
                <a:solidFill>
                  <a:prstClr val="black">
                    <a:tint val="75000"/>
                  </a:prstClr>
                </a:solidFill>
                <a:latin typeface="Calibri" panose="020F0502020204030204"/>
                <a:ea typeface="宋体" panose="02010600030101010101" pitchFamily="2" charset="-122"/>
              </a:rPr>
              <a:t>2</a:t>
            </a:fld>
            <a:endParaRPr lang="zh-CN" altLang="en-US">
              <a:solidFill>
                <a:prstClr val="black">
                  <a:tint val="75000"/>
                </a:prstClr>
              </a:solidFill>
              <a:latin typeface="Calibri" panose="020F0502020204030204"/>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6180" y="1511518"/>
            <a:ext cx="11014767" cy="4525963"/>
          </a:xfrm>
        </p:spPr>
        <p:txBody>
          <a:bodyPr>
            <a:noAutofit/>
          </a:bodyPr>
          <a:lstStyle/>
          <a:p>
            <a:pPr marL="0" indent="0">
              <a:buNone/>
            </a:pPr>
            <a:r>
              <a:rPr lang="en-US" altLang="zh-CN" sz="2400" dirty="0">
                <a:latin typeface="微软雅黑" panose="020B0503020204020204" pitchFamily="34" charset="-122"/>
                <a:ea typeface="微软雅黑" panose="020B0503020204020204" pitchFamily="34" charset="-122"/>
              </a:rPr>
              <a:t>7.</a:t>
            </a:r>
            <a:r>
              <a:rPr lang="zh-CN" altLang="en-US" sz="2400" dirty="0">
                <a:latin typeface="微软雅黑" panose="020B0503020204020204" pitchFamily="34" charset="-122"/>
                <a:ea typeface="微软雅黑" panose="020B0503020204020204" pitchFamily="34" charset="-122"/>
              </a:rPr>
              <a:t> 你不应该</a:t>
            </a:r>
            <a:r>
              <a:rPr lang="zh-CN" altLang="en-US" sz="2400" dirty="0">
                <a:solidFill>
                  <a:srgbClr val="0000FF"/>
                </a:solidFill>
                <a:latin typeface="微软雅黑" panose="020B0503020204020204" pitchFamily="34" charset="-122"/>
                <a:ea typeface="微软雅黑" panose="020B0503020204020204" pitchFamily="34" charset="-122"/>
              </a:rPr>
              <a:t>使用</a:t>
            </a:r>
            <a:r>
              <a:rPr lang="zh-CN" altLang="en-US" sz="2400" dirty="0">
                <a:latin typeface="微软雅黑" panose="020B0503020204020204" pitchFamily="34" charset="-122"/>
                <a:ea typeface="微软雅黑" panose="020B0503020204020204" pitchFamily="34" charset="-122"/>
              </a:rPr>
              <a:t>他人的计算机资源，除非你得到了准许或者为此做出了补偿</a:t>
            </a:r>
            <a:endParaRPr lang="en-US" altLang="zh-CN" sz="2400" dirty="0">
              <a:latin typeface="微软雅黑" panose="020B0503020204020204" pitchFamily="34" charset="-122"/>
              <a:ea typeface="微软雅黑" panose="020B0503020204020204" pitchFamily="34" charset="-122"/>
            </a:endParaRPr>
          </a:p>
          <a:p>
            <a:endParaRPr lang="en-US" altLang="zh-CN" sz="2255" dirty="0"/>
          </a:p>
          <a:p>
            <a:pPr algn="just"/>
            <a:r>
              <a:rPr lang="en-US" altLang="zh-CN" sz="2250" dirty="0">
                <a:sym typeface="+mn-ea"/>
              </a:rPr>
              <a:t>多用户系统有</a:t>
            </a:r>
            <a:r>
              <a:rPr lang="zh-CN" altLang="en-US" sz="2250" dirty="0">
                <a:sym typeface="+mn-ea"/>
              </a:rPr>
              <a:t>区分用户</a:t>
            </a:r>
            <a:r>
              <a:rPr lang="en-US" altLang="zh-CN" sz="2250" dirty="0">
                <a:sym typeface="+mn-ea"/>
              </a:rPr>
              <a:t>的密码。 侵入其他用户的密码，从而侵入他/她的私人空间是不道德的。 </a:t>
            </a:r>
            <a:endParaRPr lang="en-US" altLang="zh-CN" sz="2250" dirty="0"/>
          </a:p>
          <a:p>
            <a:pPr algn="just"/>
            <a:r>
              <a:rPr lang="en-US" altLang="zh-CN" sz="2250" dirty="0">
                <a:sym typeface="+mn-ea"/>
              </a:rPr>
              <a:t>为了未经授权进入有密码保护的计算机系统而盗取密码是不道德的。</a:t>
            </a:r>
            <a:endParaRPr lang="en-US" altLang="zh-CN" sz="2250" dirty="0"/>
          </a:p>
          <a:p>
            <a:pPr algn="just"/>
            <a:r>
              <a:rPr lang="en-US" altLang="zh-CN" sz="2250" dirty="0">
                <a:sym typeface="+mn-ea"/>
              </a:rPr>
              <a:t>访问未被授权访问的数据</a:t>
            </a:r>
            <a:r>
              <a:rPr lang="zh-CN" altLang="en-US" sz="2250" dirty="0">
                <a:sym typeface="+mn-ea"/>
              </a:rPr>
              <a:t>，</a:t>
            </a:r>
            <a:r>
              <a:rPr lang="en-US" altLang="zh-CN" sz="2250" dirty="0">
                <a:sym typeface="+mn-ea"/>
              </a:rPr>
              <a:t>或未经其他用户允许</a:t>
            </a:r>
            <a:r>
              <a:rPr lang="zh-CN" altLang="en-US" sz="2250" dirty="0">
                <a:sym typeface="+mn-ea"/>
              </a:rPr>
              <a:t>而</a:t>
            </a:r>
            <a:r>
              <a:rPr lang="en-US" altLang="zh-CN" sz="2250" dirty="0">
                <a:sym typeface="+mn-ea"/>
              </a:rPr>
              <a:t>访问她的计算机</a:t>
            </a:r>
            <a:r>
              <a:rPr lang="zh-CN" altLang="en-US" sz="2250" dirty="0">
                <a:sym typeface="+mn-ea"/>
              </a:rPr>
              <a:t>的行为</a:t>
            </a:r>
            <a:r>
              <a:rPr lang="en-US" altLang="zh-CN" sz="2250" dirty="0">
                <a:sym typeface="+mn-ea"/>
              </a:rPr>
              <a:t>是不道德的。</a:t>
            </a:r>
            <a:endParaRPr lang="en-US" altLang="zh-CN" sz="2250" dirty="0"/>
          </a:p>
          <a:p>
            <a:pPr algn="just"/>
            <a:r>
              <a:rPr lang="en-US" altLang="zh-CN" sz="2250" dirty="0">
                <a:sym typeface="+mn-ea"/>
              </a:rPr>
              <a:t>隐私将总是适用于这样的资源，</a:t>
            </a:r>
            <a:r>
              <a:rPr lang="zh-CN" altLang="en-US" sz="2250" dirty="0">
                <a:sym typeface="+mn-ea"/>
              </a:rPr>
              <a:t>并且</a:t>
            </a:r>
            <a:r>
              <a:rPr lang="en-US" altLang="zh-CN" sz="2250" dirty="0">
                <a:sym typeface="+mn-ea"/>
              </a:rPr>
              <a:t>不应该被暴露和</a:t>
            </a:r>
            <a:r>
              <a:rPr lang="zh-CN" altLang="en-US" sz="2250" dirty="0">
                <a:sym typeface="+mn-ea"/>
              </a:rPr>
              <a:t>被黑客进入</a:t>
            </a:r>
            <a:endParaRPr lang="en-US" altLang="zh-CN" sz="2255" dirty="0"/>
          </a:p>
        </p:txBody>
      </p:sp>
      <p:sp>
        <p:nvSpPr>
          <p:cNvPr id="4" name="标题 1"/>
          <p:cNvSpPr>
            <a:spLocks noGrp="1"/>
          </p:cNvSpPr>
          <p:nvPr>
            <p:ph type="title"/>
          </p:nvPr>
        </p:nvSpPr>
        <p:spPr>
          <a:xfrm>
            <a:off x="686181" y="46289"/>
            <a:ext cx="10819642" cy="1142999"/>
          </a:xfrm>
        </p:spPr>
        <p:txBody>
          <a:bodyPr>
            <a:normAutofit/>
          </a:bodyPr>
          <a:lstStyle/>
          <a:p>
            <a:pPr algn="l"/>
            <a:r>
              <a:rPr lang="en-US" altLang="zh-CN" sz="4095" b="1" dirty="0">
                <a:solidFill>
                  <a:schemeClr val="bg1"/>
                </a:solidFill>
              </a:rPr>
              <a:t>2.1.1</a:t>
            </a:r>
            <a:r>
              <a:rPr lang="zh-CN" altLang="en-US" sz="4000" b="1" dirty="0">
                <a:solidFill>
                  <a:srgbClr val="C00000"/>
                </a:solidFill>
                <a:latin typeface="微软雅黑" panose="020B0503020204020204" pitchFamily="34" charset="-122"/>
                <a:ea typeface="微软雅黑" panose="020B0503020204020204" pitchFamily="34" charset="-122"/>
              </a:rPr>
              <a:t>计算机伦理十诫</a:t>
            </a:r>
            <a:endParaRPr lang="zh-CN" altLang="en-US" sz="4095" b="1" dirty="0">
              <a:solidFill>
                <a:schemeClr val="bg1"/>
              </a:solidFill>
            </a:endParaRPr>
          </a:p>
        </p:txBody>
      </p:sp>
      <p:sp>
        <p:nvSpPr>
          <p:cNvPr id="2" name="灯片编号占位符 1"/>
          <p:cNvSpPr>
            <a:spLocks noGrp="1"/>
          </p:cNvSpPr>
          <p:nvPr>
            <p:ph type="sldNum" sz="quarter" idx="12"/>
          </p:nvPr>
        </p:nvSpPr>
        <p:spPr/>
        <p:txBody>
          <a:bodyPr/>
          <a:lstStyle/>
          <a:p>
            <a:pPr defTabSz="1078865"/>
            <a:fld id="{C5C1623C-0059-494E-B184-63915177A0C5}" type="slidenum">
              <a:rPr lang="zh-CN" altLang="en-US">
                <a:solidFill>
                  <a:prstClr val="black">
                    <a:tint val="75000"/>
                  </a:prstClr>
                </a:solidFill>
                <a:latin typeface="Calibri" panose="020F0502020204030204"/>
                <a:ea typeface="宋体" panose="02010600030101010101" pitchFamily="2" charset="-122"/>
              </a:rPr>
              <a:t>20</a:t>
            </a:fld>
            <a:endParaRPr lang="zh-CN" altLang="en-US">
              <a:solidFill>
                <a:prstClr val="black">
                  <a:tint val="75000"/>
                </a:prstClr>
              </a:solidFill>
              <a:latin typeface="Calibri" panose="020F0502020204030204"/>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6180" y="1511518"/>
            <a:ext cx="11014767" cy="4525963"/>
          </a:xfrm>
        </p:spPr>
        <p:txBody>
          <a:bodyPr>
            <a:noAutofit/>
          </a:bodyPr>
          <a:lstStyle/>
          <a:p>
            <a:pPr marL="0" indent="0">
              <a:buNone/>
            </a:pPr>
            <a:r>
              <a:rPr lang="en-US" altLang="zh-CN" sz="2400" dirty="0">
                <a:latin typeface="微软雅黑" panose="020B0503020204020204" pitchFamily="34" charset="-122"/>
                <a:ea typeface="微软雅黑" panose="020B0503020204020204" pitchFamily="34" charset="-122"/>
              </a:rPr>
              <a:t>8.</a:t>
            </a:r>
            <a:r>
              <a:rPr lang="zh-CN" altLang="en-US" sz="2400" dirty="0">
                <a:latin typeface="微软雅黑" panose="020B0503020204020204" pitchFamily="34" charset="-122"/>
                <a:ea typeface="微软雅黑" panose="020B0503020204020204" pitchFamily="34" charset="-122"/>
              </a:rPr>
              <a:t> 你不应该</a:t>
            </a:r>
            <a:r>
              <a:rPr lang="zh-CN" altLang="en-US" sz="2400" dirty="0">
                <a:solidFill>
                  <a:srgbClr val="0000FF"/>
                </a:solidFill>
                <a:latin typeface="微软雅黑" panose="020B0503020204020204" pitchFamily="34" charset="-122"/>
                <a:ea typeface="微软雅黑" panose="020B0503020204020204" pitchFamily="34" charset="-122"/>
              </a:rPr>
              <a:t>剽窃</a:t>
            </a:r>
            <a:r>
              <a:rPr lang="zh-CN" altLang="en-US" sz="2400" dirty="0">
                <a:latin typeface="微软雅黑" panose="020B0503020204020204" pitchFamily="34" charset="-122"/>
                <a:ea typeface="微软雅黑" panose="020B0503020204020204" pitchFamily="34" charset="-122"/>
              </a:rPr>
              <a:t>他人的知识产权</a:t>
            </a:r>
            <a:endParaRPr lang="en-US" altLang="zh-CN" sz="2400" dirty="0">
              <a:latin typeface="微软雅黑" panose="020B0503020204020204" pitchFamily="34" charset="-122"/>
              <a:ea typeface="微软雅黑" panose="020B0503020204020204" pitchFamily="34" charset="-122"/>
            </a:endParaRPr>
          </a:p>
          <a:p>
            <a:pPr marL="0" indent="0">
              <a:buNone/>
            </a:pPr>
            <a:endParaRPr lang="en-US" altLang="zh-CN" sz="2400" b="1" dirty="0"/>
          </a:p>
          <a:p>
            <a:pPr algn="just"/>
            <a:r>
              <a:rPr lang="en-US" altLang="zh-CN" sz="2250" dirty="0">
                <a:sym typeface="+mn-ea"/>
              </a:rPr>
              <a:t>软件开发者开发的程序是她的财产。 如果他与一个组织合作，他们就是这个组织的财产。</a:t>
            </a:r>
            <a:endParaRPr lang="en-US" altLang="zh-CN" sz="2250" dirty="0"/>
          </a:p>
          <a:p>
            <a:pPr algn="just"/>
            <a:r>
              <a:rPr lang="en-US" altLang="zh-CN" sz="2250" dirty="0">
                <a:sym typeface="+mn-ea"/>
              </a:rPr>
              <a:t>这适用于任何创造性的工作、程序或设计。</a:t>
            </a:r>
            <a:endParaRPr lang="en-US" altLang="zh-CN" sz="2250" dirty="0"/>
          </a:p>
          <a:p>
            <a:pPr algn="just"/>
            <a:r>
              <a:rPr lang="en-US" altLang="zh-CN" sz="2250" dirty="0">
                <a:sym typeface="+mn-ea"/>
              </a:rPr>
              <a:t>在一件不属于你的作品上建立所有权是不道德的。</a:t>
            </a:r>
            <a:endParaRPr lang="en-US" altLang="zh-CN" sz="2250" dirty="0"/>
          </a:p>
          <a:p>
            <a:pPr algn="just"/>
            <a:r>
              <a:rPr lang="en-US" altLang="zh-CN" sz="2250" dirty="0">
                <a:sym typeface="+mn-ea"/>
              </a:rPr>
              <a:t>任何软件/程序的原创性都应予以保护，并且主张所有权将引起病毒式纠纷。</a:t>
            </a:r>
            <a:endParaRPr lang="en-US" altLang="zh-CN" sz="2255" dirty="0"/>
          </a:p>
        </p:txBody>
      </p:sp>
      <p:sp>
        <p:nvSpPr>
          <p:cNvPr id="4" name="标题 1"/>
          <p:cNvSpPr>
            <a:spLocks noGrp="1"/>
          </p:cNvSpPr>
          <p:nvPr>
            <p:ph type="title"/>
          </p:nvPr>
        </p:nvSpPr>
        <p:spPr>
          <a:xfrm>
            <a:off x="686181" y="46289"/>
            <a:ext cx="10819642" cy="1142999"/>
          </a:xfrm>
        </p:spPr>
        <p:txBody>
          <a:bodyPr>
            <a:normAutofit/>
          </a:bodyPr>
          <a:lstStyle/>
          <a:p>
            <a:pPr algn="l"/>
            <a:r>
              <a:rPr lang="en-US" altLang="zh-CN" sz="4095" b="1" dirty="0">
                <a:solidFill>
                  <a:schemeClr val="bg1"/>
                </a:solidFill>
              </a:rPr>
              <a:t>2.1.1</a:t>
            </a:r>
            <a:r>
              <a:rPr lang="zh-CN" altLang="en-US" sz="4000" b="1" dirty="0">
                <a:solidFill>
                  <a:srgbClr val="C00000"/>
                </a:solidFill>
                <a:latin typeface="微软雅黑" panose="020B0503020204020204" pitchFamily="34" charset="-122"/>
                <a:ea typeface="微软雅黑" panose="020B0503020204020204" pitchFamily="34" charset="-122"/>
              </a:rPr>
              <a:t>计算机伦理十诫</a:t>
            </a:r>
            <a:endParaRPr lang="zh-CN" altLang="en-US" sz="4095" b="1" dirty="0">
              <a:solidFill>
                <a:schemeClr val="bg1"/>
              </a:solidFill>
            </a:endParaRPr>
          </a:p>
        </p:txBody>
      </p:sp>
      <p:sp>
        <p:nvSpPr>
          <p:cNvPr id="2" name="灯片编号占位符 1"/>
          <p:cNvSpPr>
            <a:spLocks noGrp="1"/>
          </p:cNvSpPr>
          <p:nvPr>
            <p:ph type="sldNum" sz="quarter" idx="12"/>
          </p:nvPr>
        </p:nvSpPr>
        <p:spPr/>
        <p:txBody>
          <a:bodyPr/>
          <a:lstStyle/>
          <a:p>
            <a:pPr defTabSz="1078865"/>
            <a:fld id="{C5C1623C-0059-494E-B184-63915177A0C5}" type="slidenum">
              <a:rPr lang="zh-CN" altLang="en-US">
                <a:solidFill>
                  <a:prstClr val="black">
                    <a:tint val="75000"/>
                  </a:prstClr>
                </a:solidFill>
                <a:latin typeface="Calibri" panose="020F0502020204030204"/>
                <a:ea typeface="宋体" panose="02010600030101010101" pitchFamily="2" charset="-122"/>
              </a:rPr>
              <a:t>21</a:t>
            </a:fld>
            <a:endParaRPr lang="zh-CN" altLang="en-US">
              <a:solidFill>
                <a:prstClr val="black">
                  <a:tint val="75000"/>
                </a:prstClr>
              </a:solidFill>
              <a:latin typeface="Calibri" panose="020F0502020204030204"/>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6181" y="1311102"/>
            <a:ext cx="11014767" cy="4525963"/>
          </a:xfrm>
        </p:spPr>
        <p:txBody>
          <a:bodyPr>
            <a:noAutofit/>
          </a:bodyPr>
          <a:lstStyle/>
          <a:p>
            <a:pPr marL="0" indent="0" algn="just">
              <a:buNone/>
            </a:pPr>
            <a:r>
              <a:rPr lang="en-US" altLang="zh-CN" sz="2400" dirty="0">
                <a:latin typeface="微软雅黑" panose="020B0503020204020204" pitchFamily="34" charset="-122"/>
                <a:ea typeface="微软雅黑" panose="020B0503020204020204" pitchFamily="34" charset="-122"/>
              </a:rPr>
              <a:t>9.</a:t>
            </a:r>
            <a:r>
              <a:rPr lang="zh-CN" altLang="en-US" sz="2400" dirty="0">
                <a:latin typeface="微软雅黑" panose="020B0503020204020204" pitchFamily="34" charset="-122"/>
                <a:ea typeface="微软雅黑" panose="020B0503020204020204" pitchFamily="34" charset="-122"/>
              </a:rPr>
              <a:t> 你应该注意你正在写入的程序和你正在设计的系统的</a:t>
            </a:r>
            <a:r>
              <a:rPr lang="zh-CN" altLang="en-US" sz="2400" dirty="0">
                <a:solidFill>
                  <a:srgbClr val="FF0000"/>
                </a:solidFill>
                <a:latin typeface="微软雅黑" panose="020B0503020204020204" pitchFamily="34" charset="-122"/>
                <a:ea typeface="微软雅黑" panose="020B0503020204020204" pitchFamily="34" charset="-122"/>
              </a:rPr>
              <a:t>社会效应</a:t>
            </a:r>
            <a:endParaRPr lang="en-US" altLang="zh-CN" sz="2400" dirty="0">
              <a:solidFill>
                <a:srgbClr val="FF0000"/>
              </a:solidFill>
              <a:latin typeface="微软雅黑" panose="020B0503020204020204" pitchFamily="34" charset="-122"/>
              <a:ea typeface="微软雅黑" panose="020B0503020204020204" pitchFamily="34" charset="-122"/>
            </a:endParaRPr>
          </a:p>
          <a:p>
            <a:pPr marL="0" indent="0" algn="just">
              <a:buNone/>
            </a:pPr>
            <a:endParaRPr lang="en-US" altLang="zh-CN" sz="2400" dirty="0">
              <a:solidFill>
                <a:srgbClr val="FF0000"/>
              </a:solidFill>
              <a:latin typeface="微软雅黑" panose="020B0503020204020204" pitchFamily="34" charset="-122"/>
              <a:ea typeface="微软雅黑" panose="020B0503020204020204" pitchFamily="34" charset="-122"/>
            </a:endParaRPr>
          </a:p>
          <a:p>
            <a:pPr algn="just"/>
            <a:r>
              <a:rPr lang="zh-CN" altLang="en-US" sz="2250" dirty="0">
                <a:sym typeface="+mn-ea"/>
              </a:rPr>
              <a:t>审视</a:t>
            </a:r>
            <a:r>
              <a:rPr lang="en-US" altLang="zh-CN" sz="2250" dirty="0">
                <a:sym typeface="+mn-ea"/>
              </a:rPr>
              <a:t>程序可能产生的社会后果，描述了</a:t>
            </a:r>
            <a:r>
              <a:rPr lang="zh-CN" altLang="en-US" sz="2250" dirty="0">
                <a:sym typeface="+mn-ea"/>
              </a:rPr>
              <a:t>更广泛的审视技术的</a:t>
            </a:r>
            <a:r>
              <a:rPr lang="en-US" altLang="zh-CN" sz="2250" dirty="0">
                <a:sym typeface="+mn-ea"/>
              </a:rPr>
              <a:t>角度。</a:t>
            </a:r>
            <a:endParaRPr lang="en-US" altLang="zh-CN" sz="2250" dirty="0"/>
          </a:p>
          <a:p>
            <a:pPr algn="just"/>
            <a:r>
              <a:rPr lang="en-US" altLang="zh-CN" sz="2250" dirty="0">
                <a:sym typeface="+mn-ea"/>
              </a:rPr>
              <a:t>发行的计算机软件达到数百万。</a:t>
            </a:r>
            <a:endParaRPr lang="en-US" altLang="zh-CN" sz="2250" dirty="0"/>
          </a:p>
          <a:p>
            <a:pPr algn="just"/>
            <a:r>
              <a:rPr lang="en-US" altLang="zh-CN" sz="2250" dirty="0">
                <a:sym typeface="+mn-ea"/>
              </a:rPr>
              <a:t>像视频游戏、动画或教育软件这样的软件可以对用户产生社会影响。</a:t>
            </a:r>
            <a:endParaRPr lang="en-US" altLang="zh-CN" sz="2250" dirty="0"/>
          </a:p>
          <a:p>
            <a:pPr algn="just"/>
            <a:r>
              <a:rPr lang="en-US" altLang="zh-CN" sz="2250">
                <a:sym typeface="+mn-ea"/>
              </a:rPr>
              <a:t>在制作动画电影或设计视频游戏时，程序员有责任了解自己的目标受众/用户及其可能产生的影响。</a:t>
            </a:r>
            <a:r>
              <a:rPr lang="en-US" altLang="zh-CN" sz="2250" dirty="0">
                <a:sym typeface="+mn-ea"/>
              </a:rPr>
              <a:t> </a:t>
            </a:r>
            <a:endParaRPr lang="en-US" altLang="zh-CN" sz="2250" dirty="0"/>
          </a:p>
          <a:p>
            <a:pPr lvl="1" algn="just"/>
            <a:r>
              <a:rPr lang="en-US" altLang="zh-CN" sz="2250" dirty="0">
                <a:sym typeface="+mn-ea"/>
              </a:rPr>
              <a:t>给孩子玩的电脑游戏不应该</a:t>
            </a:r>
            <a:r>
              <a:rPr lang="zh-CN" altLang="en-US" sz="2250" dirty="0">
                <a:sym typeface="+mn-ea"/>
              </a:rPr>
              <a:t>存在</a:t>
            </a:r>
            <a:r>
              <a:rPr lang="en-US" altLang="zh-CN" sz="2250" dirty="0">
                <a:sym typeface="+mn-ea"/>
              </a:rPr>
              <a:t>可能对他们产生负面影响的内容。</a:t>
            </a:r>
            <a:endParaRPr lang="en-US" altLang="zh-CN" sz="2250" dirty="0"/>
          </a:p>
          <a:p>
            <a:pPr lvl="1" algn="just"/>
            <a:r>
              <a:rPr lang="en-US" altLang="zh-CN" sz="2250" dirty="0">
                <a:sym typeface="+mn-ea"/>
              </a:rPr>
              <a:t>编写恶意软件在道德上是错误的。 </a:t>
            </a:r>
            <a:endParaRPr lang="en-US" altLang="zh-CN" sz="2250" dirty="0"/>
          </a:p>
          <a:p>
            <a:pPr algn="just"/>
            <a:r>
              <a:rPr lang="en-US" altLang="zh-CN" sz="2250" dirty="0">
                <a:sym typeface="+mn-ea"/>
              </a:rPr>
              <a:t>软件开发人员/开发公司应该考虑他们的代码对整个社会的影响。</a:t>
            </a:r>
            <a:endParaRPr lang="en-US" altLang="zh-CN" sz="2255" dirty="0"/>
          </a:p>
        </p:txBody>
      </p:sp>
      <p:sp>
        <p:nvSpPr>
          <p:cNvPr id="4" name="标题 1"/>
          <p:cNvSpPr>
            <a:spLocks noGrp="1"/>
          </p:cNvSpPr>
          <p:nvPr>
            <p:ph type="title"/>
          </p:nvPr>
        </p:nvSpPr>
        <p:spPr>
          <a:xfrm>
            <a:off x="686181" y="46289"/>
            <a:ext cx="10819642" cy="1142999"/>
          </a:xfrm>
        </p:spPr>
        <p:txBody>
          <a:bodyPr>
            <a:normAutofit/>
          </a:bodyPr>
          <a:lstStyle/>
          <a:p>
            <a:pPr algn="l"/>
            <a:r>
              <a:rPr lang="en-US" altLang="zh-CN" sz="4095" b="1" dirty="0">
                <a:solidFill>
                  <a:schemeClr val="bg1"/>
                </a:solidFill>
              </a:rPr>
              <a:t>2.1.1</a:t>
            </a:r>
            <a:r>
              <a:rPr lang="zh-CN" altLang="en-US" sz="4000" b="1" dirty="0">
                <a:solidFill>
                  <a:srgbClr val="C00000"/>
                </a:solidFill>
                <a:latin typeface="微软雅黑" panose="020B0503020204020204" pitchFamily="34" charset="-122"/>
                <a:ea typeface="微软雅黑" panose="020B0503020204020204" pitchFamily="34" charset="-122"/>
              </a:rPr>
              <a:t>计算机伦理十诫</a:t>
            </a:r>
            <a:endParaRPr lang="zh-CN" altLang="en-US" sz="4095" b="1" dirty="0">
              <a:solidFill>
                <a:schemeClr val="bg1"/>
              </a:solidFill>
            </a:endParaRPr>
          </a:p>
        </p:txBody>
      </p:sp>
      <p:sp>
        <p:nvSpPr>
          <p:cNvPr id="2" name="灯片编号占位符 1"/>
          <p:cNvSpPr>
            <a:spLocks noGrp="1"/>
          </p:cNvSpPr>
          <p:nvPr>
            <p:ph type="sldNum" sz="quarter" idx="12"/>
          </p:nvPr>
        </p:nvSpPr>
        <p:spPr/>
        <p:txBody>
          <a:bodyPr/>
          <a:lstStyle/>
          <a:p>
            <a:pPr defTabSz="1078865"/>
            <a:fld id="{C5C1623C-0059-494E-B184-63915177A0C5}" type="slidenum">
              <a:rPr lang="zh-CN" altLang="en-US">
                <a:solidFill>
                  <a:prstClr val="black">
                    <a:tint val="75000"/>
                  </a:prstClr>
                </a:solidFill>
                <a:latin typeface="Calibri" panose="020F0502020204030204"/>
                <a:ea typeface="宋体" panose="02010600030101010101" pitchFamily="2" charset="-122"/>
              </a:rPr>
              <a:t>22</a:t>
            </a:fld>
            <a:endParaRPr lang="zh-CN" altLang="en-US">
              <a:solidFill>
                <a:prstClr val="black">
                  <a:tint val="75000"/>
                </a:prstClr>
              </a:solidFill>
              <a:latin typeface="Calibri" panose="020F0502020204030204"/>
              <a:ea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6180" y="1511518"/>
            <a:ext cx="11014767" cy="4525963"/>
          </a:xfrm>
        </p:spPr>
        <p:txBody>
          <a:bodyPr>
            <a:noAutofit/>
          </a:bodyPr>
          <a:lstStyle/>
          <a:p>
            <a:pPr marL="0" indent="0" algn="just">
              <a:buNone/>
            </a:pPr>
            <a:r>
              <a:rPr lang="en-US" altLang="zh-CN" sz="2400" dirty="0">
                <a:latin typeface="微软雅黑" panose="020B0503020204020204" pitchFamily="34" charset="-122"/>
                <a:ea typeface="微软雅黑" panose="020B0503020204020204" pitchFamily="34" charset="-122"/>
              </a:rPr>
              <a:t>10.</a:t>
            </a:r>
            <a:r>
              <a:rPr lang="zh-CN" altLang="en-US" sz="2400" dirty="0">
                <a:latin typeface="微软雅黑" panose="020B0503020204020204" pitchFamily="34" charset="-122"/>
                <a:ea typeface="微软雅黑" panose="020B0503020204020204" pitchFamily="34" charset="-122"/>
              </a:rPr>
              <a:t> 使用计算机进行联系需要进一步加强对使用者的</a:t>
            </a:r>
            <a:r>
              <a:rPr lang="zh-CN" altLang="en-US" sz="2400" dirty="0">
                <a:solidFill>
                  <a:srgbClr val="FF0000"/>
                </a:solidFill>
                <a:latin typeface="微软雅黑" panose="020B0503020204020204" pitchFamily="34" charset="-122"/>
                <a:ea typeface="微软雅黑" panose="020B0503020204020204" pitchFamily="34" charset="-122"/>
              </a:rPr>
              <a:t>理解和尊重</a:t>
            </a:r>
            <a:endParaRPr lang="en-US" altLang="zh-CN" sz="2400" dirty="0">
              <a:solidFill>
                <a:srgbClr val="FF0000"/>
              </a:solidFill>
              <a:latin typeface="微软雅黑" panose="020B0503020204020204" pitchFamily="34" charset="-122"/>
              <a:ea typeface="微软雅黑" panose="020B0503020204020204" pitchFamily="34" charset="-122"/>
            </a:endParaRPr>
          </a:p>
          <a:p>
            <a:pPr marL="0" indent="0" algn="just">
              <a:buNone/>
            </a:pPr>
            <a:endParaRPr lang="en-US" altLang="zh-CN" sz="2400" dirty="0">
              <a:solidFill>
                <a:srgbClr val="FF0000"/>
              </a:solidFill>
              <a:latin typeface="微软雅黑" panose="020B0503020204020204" pitchFamily="34" charset="-122"/>
              <a:ea typeface="微软雅黑" panose="020B0503020204020204" pitchFamily="34" charset="-122"/>
            </a:endParaRPr>
          </a:p>
          <a:p>
            <a:pPr algn="just"/>
            <a:r>
              <a:rPr lang="en-US" altLang="zh-CN" sz="2250" dirty="0">
                <a:sym typeface="+mn-ea"/>
              </a:rPr>
              <a:t>我们在现实世界中遵循的交流礼仪也适用于计算机上的交流。</a:t>
            </a:r>
            <a:endParaRPr lang="en-US" altLang="zh-CN" sz="2250" dirty="0"/>
          </a:p>
          <a:p>
            <a:pPr algn="just"/>
            <a:r>
              <a:rPr lang="en-US" altLang="zh-CN" sz="2250" dirty="0">
                <a:sym typeface="+mn-ea"/>
              </a:rPr>
              <a:t>在网络上交流时，应该尊重他人。 </a:t>
            </a:r>
            <a:endParaRPr lang="en-US" altLang="zh-CN" sz="2250" dirty="0"/>
          </a:p>
          <a:p>
            <a:pPr algn="just"/>
            <a:r>
              <a:rPr lang="en-US" altLang="zh-CN" sz="2250" dirty="0">
                <a:sym typeface="+mn-ea"/>
              </a:rPr>
              <a:t>不侵犯他人的私人空间，不使用侮辱性语言，不做虚假陈述，不发表不负责任的评论。 </a:t>
            </a:r>
            <a:endParaRPr lang="en-US" altLang="zh-CN" sz="2250" dirty="0"/>
          </a:p>
          <a:p>
            <a:pPr algn="just"/>
            <a:r>
              <a:rPr lang="zh-CN" altLang="en-US" sz="2250" dirty="0">
                <a:sym typeface="+mn-ea"/>
              </a:rPr>
              <a:t>在</a:t>
            </a:r>
            <a:r>
              <a:rPr lang="en-US" altLang="zh-CN" sz="2250" dirty="0">
                <a:sym typeface="+mn-ea"/>
              </a:rPr>
              <a:t>网络</a:t>
            </a:r>
            <a:r>
              <a:rPr lang="zh-CN" altLang="en-US" sz="2250" dirty="0">
                <a:sym typeface="+mn-ea"/>
              </a:rPr>
              <a:t>上的</a:t>
            </a:r>
            <a:r>
              <a:rPr lang="en-US" altLang="zh-CN" sz="2250" dirty="0">
                <a:sym typeface="+mn-ea"/>
              </a:rPr>
              <a:t>交流要有礼貌，尊重他人的时间和资源。 </a:t>
            </a:r>
            <a:endParaRPr lang="en-US" altLang="zh-CN" sz="2250" dirty="0"/>
          </a:p>
          <a:p>
            <a:pPr algn="just"/>
            <a:r>
              <a:rPr lang="en-US" altLang="zh-CN" sz="2250" dirty="0">
                <a:sym typeface="+mn-ea"/>
              </a:rPr>
              <a:t>你应该体谅电脑新手。</a:t>
            </a:r>
            <a:endParaRPr lang="en-US" altLang="zh-CN" sz="2255" dirty="0"/>
          </a:p>
        </p:txBody>
      </p:sp>
      <p:sp>
        <p:nvSpPr>
          <p:cNvPr id="4" name="标题 1"/>
          <p:cNvSpPr>
            <a:spLocks noGrp="1"/>
          </p:cNvSpPr>
          <p:nvPr>
            <p:ph type="title"/>
          </p:nvPr>
        </p:nvSpPr>
        <p:spPr>
          <a:xfrm>
            <a:off x="686181" y="46289"/>
            <a:ext cx="10819642" cy="1142999"/>
          </a:xfrm>
        </p:spPr>
        <p:txBody>
          <a:bodyPr>
            <a:normAutofit/>
          </a:bodyPr>
          <a:lstStyle/>
          <a:p>
            <a:pPr algn="l"/>
            <a:r>
              <a:rPr lang="en-US" altLang="zh-CN" sz="4095" b="1" dirty="0">
                <a:solidFill>
                  <a:schemeClr val="bg1"/>
                </a:solidFill>
              </a:rPr>
              <a:t>2.1.1</a:t>
            </a:r>
            <a:r>
              <a:rPr lang="zh-CN" altLang="en-US" sz="4000" b="1" dirty="0">
                <a:solidFill>
                  <a:srgbClr val="C00000"/>
                </a:solidFill>
                <a:latin typeface="微软雅黑" panose="020B0503020204020204" pitchFamily="34" charset="-122"/>
                <a:ea typeface="微软雅黑" panose="020B0503020204020204" pitchFamily="34" charset="-122"/>
              </a:rPr>
              <a:t>计算机伦理十诫</a:t>
            </a:r>
            <a:endParaRPr lang="zh-CN" altLang="en-US" sz="4095" b="1" dirty="0">
              <a:solidFill>
                <a:schemeClr val="bg1"/>
              </a:solidFill>
            </a:endParaRPr>
          </a:p>
        </p:txBody>
      </p:sp>
      <p:sp>
        <p:nvSpPr>
          <p:cNvPr id="2" name="灯片编号占位符 1"/>
          <p:cNvSpPr>
            <a:spLocks noGrp="1"/>
          </p:cNvSpPr>
          <p:nvPr>
            <p:ph type="sldNum" sz="quarter" idx="12"/>
          </p:nvPr>
        </p:nvSpPr>
        <p:spPr/>
        <p:txBody>
          <a:bodyPr/>
          <a:lstStyle/>
          <a:p>
            <a:pPr defTabSz="1078865"/>
            <a:fld id="{C5C1623C-0059-494E-B184-63915177A0C5}" type="slidenum">
              <a:rPr lang="zh-CN" altLang="en-US">
                <a:solidFill>
                  <a:prstClr val="black">
                    <a:tint val="75000"/>
                  </a:prstClr>
                </a:solidFill>
                <a:latin typeface="Calibri" panose="020F0502020204030204"/>
                <a:ea typeface="宋体" panose="02010600030101010101" pitchFamily="2" charset="-122"/>
              </a:rPr>
              <a:t>23</a:t>
            </a:fld>
            <a:endParaRPr lang="zh-CN" altLang="en-US">
              <a:solidFill>
                <a:prstClr val="black">
                  <a:tint val="75000"/>
                </a:prstClr>
              </a:solidFill>
              <a:latin typeface="Calibri" panose="020F0502020204030204"/>
              <a:ea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6181" y="1511518"/>
            <a:ext cx="10819642" cy="4525963"/>
          </a:xfrm>
        </p:spPr>
        <p:txBody>
          <a:bodyPr>
            <a:normAutofit fontScale="92500" lnSpcReduction="20000"/>
          </a:bodyPr>
          <a:lstStyle/>
          <a:p>
            <a:pPr algn="just">
              <a:lnSpc>
                <a:spcPct val="110000"/>
              </a:lnSpc>
            </a:pPr>
            <a:r>
              <a:rPr lang="zh-CN" altLang="en-US" sz="2600" dirty="0">
                <a:solidFill>
                  <a:srgbClr val="0000FF"/>
                </a:solidFill>
                <a:latin typeface="微软雅黑" panose="020B0503020204020204" pitchFamily="34" charset="-122"/>
                <a:ea typeface="微软雅黑" panose="020B0503020204020204" pitchFamily="34" charset="-122"/>
              </a:rPr>
              <a:t>伦理</a:t>
            </a:r>
            <a:r>
              <a:rPr lang="zh-CN" altLang="en-US" sz="2600" dirty="0">
                <a:latin typeface="微软雅黑" panose="020B0503020204020204" pitchFamily="34" charset="-122"/>
                <a:ea typeface="微软雅黑" panose="020B0503020204020204" pitchFamily="34" charset="-122"/>
              </a:rPr>
              <a:t>存在的目的和意义在于能够为道德所取</a:t>
            </a:r>
            <a:r>
              <a:rPr lang="zh-CN" altLang="en-US" sz="2600" dirty="0">
                <a:solidFill>
                  <a:srgbClr val="0000FF"/>
                </a:solidFill>
                <a:latin typeface="微软雅黑" panose="020B0503020204020204" pitchFamily="34" charset="-122"/>
                <a:ea typeface="微软雅黑" panose="020B0503020204020204" pitchFamily="34" charset="-122"/>
              </a:rPr>
              <a:t>法</a:t>
            </a:r>
            <a:r>
              <a:rPr lang="zh-CN" altLang="en-US" sz="2600" dirty="0">
                <a:latin typeface="微软雅黑" panose="020B0503020204020204" pitchFamily="34" charset="-122"/>
                <a:ea typeface="微软雅黑" panose="020B0503020204020204" pitchFamily="34" charset="-122"/>
              </a:rPr>
              <a:t>，能够为道德提供</a:t>
            </a:r>
            <a:r>
              <a:rPr lang="zh-CN" altLang="en-US" sz="2600" dirty="0">
                <a:solidFill>
                  <a:srgbClr val="0000FF"/>
                </a:solidFill>
                <a:latin typeface="微软雅黑" panose="020B0503020204020204" pitchFamily="34" charset="-122"/>
                <a:ea typeface="微软雅黑" panose="020B0503020204020204" pitchFamily="34" charset="-122"/>
              </a:rPr>
              <a:t>依据或理由</a:t>
            </a:r>
            <a:r>
              <a:rPr lang="zh-CN" altLang="en-US" sz="2600" dirty="0">
                <a:latin typeface="微软雅黑" panose="020B0503020204020204" pitchFamily="34" charset="-122"/>
                <a:ea typeface="微软雅黑" panose="020B0503020204020204" pitchFamily="34" charset="-122"/>
              </a:rPr>
              <a:t>，以</a:t>
            </a:r>
            <a:r>
              <a:rPr lang="zh-CN" altLang="en-US" sz="2600" dirty="0">
                <a:solidFill>
                  <a:srgbClr val="0000FF"/>
                </a:solidFill>
                <a:latin typeface="微软雅黑" panose="020B0503020204020204" pitchFamily="34" charset="-122"/>
                <a:ea typeface="微软雅黑" panose="020B0503020204020204" pitchFamily="34" charset="-122"/>
              </a:rPr>
              <a:t>指导</a:t>
            </a:r>
            <a:r>
              <a:rPr lang="zh-CN" altLang="en-US" sz="2600" dirty="0">
                <a:latin typeface="微软雅黑" panose="020B0503020204020204" pitchFamily="34" charset="-122"/>
                <a:ea typeface="微软雅黑" panose="020B0503020204020204" pitchFamily="34" charset="-122"/>
              </a:rPr>
              <a:t>人们的实践</a:t>
            </a:r>
            <a:endParaRPr lang="en-US" altLang="zh-CN" sz="2600" dirty="0">
              <a:latin typeface="微软雅黑" panose="020B0503020204020204" pitchFamily="34" charset="-122"/>
              <a:ea typeface="微软雅黑" panose="020B0503020204020204" pitchFamily="34" charset="-122"/>
            </a:endParaRPr>
          </a:p>
          <a:p>
            <a:pPr algn="just">
              <a:lnSpc>
                <a:spcPct val="110000"/>
              </a:lnSpc>
            </a:pPr>
            <a:r>
              <a:rPr lang="zh-CN" altLang="en-US" sz="2600" dirty="0">
                <a:solidFill>
                  <a:srgbClr val="FF0000"/>
                </a:solidFill>
                <a:latin typeface="微软雅黑" panose="020B0503020204020204" pitchFamily="34" charset="-122"/>
                <a:ea typeface="微软雅黑" panose="020B0503020204020204" pitchFamily="34" charset="-122"/>
              </a:rPr>
              <a:t>道德</a:t>
            </a:r>
            <a:r>
              <a:rPr lang="zh-CN" altLang="en-US" sz="2600" dirty="0">
                <a:latin typeface="微软雅黑" panose="020B0503020204020204" pitchFamily="34" charset="-122"/>
                <a:ea typeface="微软雅黑" panose="020B0503020204020204" pitchFamily="34" charset="-122"/>
              </a:rPr>
              <a:t>存在的目的和意义则在于能够</a:t>
            </a:r>
            <a:r>
              <a:rPr lang="zh-CN" altLang="en-US" sz="2600" dirty="0">
                <a:solidFill>
                  <a:srgbClr val="FF0000"/>
                </a:solidFill>
                <a:latin typeface="微软雅黑" panose="020B0503020204020204" pitchFamily="34" charset="-122"/>
                <a:ea typeface="微软雅黑" panose="020B0503020204020204" pitchFamily="34" charset="-122"/>
              </a:rPr>
              <a:t>把伦理落实在人心、落实在行动</a:t>
            </a:r>
            <a:endParaRPr lang="en-US" altLang="zh-CN" sz="2600" dirty="0">
              <a:latin typeface="微软雅黑" panose="020B0503020204020204" pitchFamily="34" charset="-122"/>
              <a:ea typeface="微软雅黑" panose="020B0503020204020204" pitchFamily="34" charset="-122"/>
            </a:endParaRPr>
          </a:p>
          <a:p>
            <a:pPr algn="just">
              <a:lnSpc>
                <a:spcPct val="110000"/>
              </a:lnSpc>
            </a:pPr>
            <a:r>
              <a:rPr lang="zh-CN" altLang="en-US" sz="2600" dirty="0">
                <a:solidFill>
                  <a:srgbClr val="0000FF"/>
                </a:solidFill>
                <a:latin typeface="微软雅黑" panose="020B0503020204020204" pitchFamily="34" charset="-122"/>
                <a:ea typeface="微软雅黑" panose="020B0503020204020204" pitchFamily="34" charset="-122"/>
              </a:rPr>
              <a:t>法</a:t>
            </a:r>
            <a:r>
              <a:rPr lang="zh-CN" altLang="en-US" sz="2600" dirty="0">
                <a:latin typeface="微软雅黑" panose="020B0503020204020204" pitchFamily="34" charset="-122"/>
                <a:ea typeface="微软雅黑" panose="020B0503020204020204" pitchFamily="34" charset="-122"/>
              </a:rPr>
              <a:t>是</a:t>
            </a:r>
            <a:r>
              <a:rPr lang="zh-CN" altLang="en-US" sz="2600" dirty="0">
                <a:solidFill>
                  <a:srgbClr val="FF0000"/>
                </a:solidFill>
                <a:latin typeface="微软雅黑" panose="020B0503020204020204" pitchFamily="34" charset="-122"/>
                <a:ea typeface="微软雅黑" panose="020B0503020204020204" pitchFamily="34" charset="-122"/>
              </a:rPr>
              <a:t>道德</a:t>
            </a:r>
            <a:r>
              <a:rPr lang="zh-CN" altLang="en-US" sz="2600" dirty="0">
                <a:latin typeface="微软雅黑" panose="020B0503020204020204" pitchFamily="34" charset="-122"/>
                <a:ea typeface="微软雅黑" panose="020B0503020204020204" pitchFamily="34" charset="-122"/>
              </a:rPr>
              <a:t>的外壳</a:t>
            </a:r>
            <a:endParaRPr lang="en-US" altLang="zh-CN" sz="2600" dirty="0">
              <a:latin typeface="微软雅黑" panose="020B0503020204020204" pitchFamily="34" charset="-122"/>
              <a:ea typeface="微软雅黑" panose="020B0503020204020204" pitchFamily="34" charset="-122"/>
            </a:endParaRPr>
          </a:p>
          <a:p>
            <a:pPr algn="just">
              <a:lnSpc>
                <a:spcPct val="110000"/>
              </a:lnSpc>
            </a:pPr>
            <a:endParaRPr lang="en-US" altLang="zh-CN" sz="2460" dirty="0">
              <a:solidFill>
                <a:srgbClr val="FF0000"/>
              </a:solidFill>
              <a:latin typeface="微软雅黑" panose="020B0503020204020204" pitchFamily="34" charset="-122"/>
              <a:ea typeface="微软雅黑" panose="020B0503020204020204" pitchFamily="34" charset="-122"/>
            </a:endParaRPr>
          </a:p>
          <a:p>
            <a:pPr algn="just">
              <a:lnSpc>
                <a:spcPct val="110000"/>
              </a:lnSpc>
            </a:pPr>
            <a:r>
              <a:rPr lang="zh-CN" altLang="en-US" sz="2460" dirty="0">
                <a:solidFill>
                  <a:srgbClr val="FF0000"/>
                </a:solidFill>
                <a:latin typeface="微软雅黑" panose="020B0503020204020204" pitchFamily="34" charset="-122"/>
                <a:ea typeface="微软雅黑" panose="020B0503020204020204" pitchFamily="34" charset="-122"/>
              </a:rPr>
              <a:t>道德是肯定性</a:t>
            </a:r>
            <a:r>
              <a:rPr lang="zh-CN" altLang="en-US" sz="2460" dirty="0">
                <a:latin typeface="微软雅黑" panose="020B0503020204020204" pitchFamily="34" charset="-122"/>
                <a:ea typeface="微软雅黑" panose="020B0503020204020204" pitchFamily="34" charset="-122"/>
              </a:rPr>
              <a:t>的，积极地推动人们的行为</a:t>
            </a:r>
            <a:endParaRPr lang="en-US" altLang="zh-CN" sz="2460" dirty="0">
              <a:latin typeface="微软雅黑" panose="020B0503020204020204" pitchFamily="34" charset="-122"/>
              <a:ea typeface="微软雅黑" panose="020B0503020204020204" pitchFamily="34" charset="-122"/>
            </a:endParaRPr>
          </a:p>
          <a:p>
            <a:pPr algn="just">
              <a:lnSpc>
                <a:spcPct val="110000"/>
              </a:lnSpc>
            </a:pPr>
            <a:r>
              <a:rPr lang="zh-CN" altLang="en-US" sz="2460" dirty="0">
                <a:solidFill>
                  <a:srgbClr val="0000FF"/>
                </a:solidFill>
                <a:latin typeface="微软雅黑" panose="020B0503020204020204" pitchFamily="34" charset="-122"/>
                <a:ea typeface="微软雅黑" panose="020B0503020204020204" pitchFamily="34" charset="-122"/>
              </a:rPr>
              <a:t>法是否定性的</a:t>
            </a:r>
            <a:r>
              <a:rPr lang="zh-CN" altLang="en-US" sz="2460" dirty="0">
                <a:latin typeface="微软雅黑" panose="020B0503020204020204" pitchFamily="34" charset="-122"/>
                <a:ea typeface="微软雅黑" panose="020B0503020204020204" pitchFamily="34" charset="-122"/>
              </a:rPr>
              <a:t>，消极地限制人们的行为</a:t>
            </a:r>
            <a:endParaRPr lang="en-US" altLang="zh-CN" sz="2460" dirty="0">
              <a:latin typeface="微软雅黑" panose="020B0503020204020204" pitchFamily="34" charset="-122"/>
              <a:ea typeface="微软雅黑" panose="020B0503020204020204" pitchFamily="34" charset="-122"/>
            </a:endParaRPr>
          </a:p>
          <a:p>
            <a:pPr algn="just">
              <a:lnSpc>
                <a:spcPct val="110000"/>
              </a:lnSpc>
            </a:pPr>
            <a:endParaRPr lang="en-US" altLang="zh-CN" sz="2460" dirty="0">
              <a:latin typeface="微软雅黑" panose="020B0503020204020204" pitchFamily="34" charset="-122"/>
              <a:ea typeface="微软雅黑" panose="020B0503020204020204" pitchFamily="34" charset="-122"/>
            </a:endParaRPr>
          </a:p>
          <a:p>
            <a:pPr algn="just">
              <a:lnSpc>
                <a:spcPct val="110000"/>
              </a:lnSpc>
            </a:pPr>
            <a:r>
              <a:rPr lang="zh-CN" altLang="en-US" sz="2460" dirty="0">
                <a:latin typeface="微软雅黑" panose="020B0503020204020204" pitchFamily="34" charset="-122"/>
                <a:ea typeface="微软雅黑" panose="020B0503020204020204" pitchFamily="34" charset="-122"/>
              </a:rPr>
              <a:t>法的这种否定性和消极性对于道德来说，却又起着积极的</a:t>
            </a:r>
            <a:r>
              <a:rPr lang="zh-CN" altLang="en-US" sz="2460" dirty="0">
                <a:solidFill>
                  <a:srgbClr val="FF0000"/>
                </a:solidFill>
                <a:latin typeface="微软雅黑" panose="020B0503020204020204" pitchFamily="34" charset="-122"/>
                <a:ea typeface="微软雅黑" panose="020B0503020204020204" pitchFamily="34" charset="-122"/>
              </a:rPr>
              <a:t>维护</a:t>
            </a:r>
            <a:r>
              <a:rPr lang="zh-CN" altLang="en-US" sz="2460" dirty="0">
                <a:latin typeface="微软雅黑" panose="020B0503020204020204" pitchFamily="34" charset="-122"/>
                <a:ea typeface="微软雅黑" panose="020B0503020204020204" pitchFamily="34" charset="-122"/>
              </a:rPr>
              <a:t>作用</a:t>
            </a:r>
            <a:endParaRPr lang="en-US" altLang="zh-CN" sz="2460" dirty="0">
              <a:latin typeface="微软雅黑" panose="020B0503020204020204" pitchFamily="34" charset="-122"/>
              <a:ea typeface="微软雅黑" panose="020B0503020204020204" pitchFamily="34" charset="-122"/>
            </a:endParaRPr>
          </a:p>
          <a:p>
            <a:pPr algn="just">
              <a:lnSpc>
                <a:spcPct val="110000"/>
              </a:lnSpc>
            </a:pPr>
            <a:endParaRPr lang="en-US" altLang="zh-CN" sz="2460" dirty="0">
              <a:solidFill>
                <a:srgbClr val="0000FF"/>
              </a:solidFill>
              <a:latin typeface="微软雅黑" panose="020B0503020204020204" pitchFamily="34" charset="-122"/>
              <a:ea typeface="微软雅黑" panose="020B0503020204020204" pitchFamily="34" charset="-122"/>
            </a:endParaRPr>
          </a:p>
          <a:p>
            <a:pPr algn="just">
              <a:lnSpc>
                <a:spcPct val="110000"/>
              </a:lnSpc>
            </a:pPr>
            <a:r>
              <a:rPr lang="zh-CN" altLang="en-US" sz="2460" dirty="0">
                <a:solidFill>
                  <a:srgbClr val="0000FF"/>
                </a:solidFill>
                <a:latin typeface="微软雅黑" panose="020B0503020204020204" pitchFamily="34" charset="-122"/>
                <a:ea typeface="微软雅黑" panose="020B0503020204020204" pitchFamily="34" charset="-122"/>
              </a:rPr>
              <a:t>例：</a:t>
            </a:r>
            <a:r>
              <a:rPr lang="zh-CN" altLang="en-US" sz="2460" dirty="0">
                <a:latin typeface="微软雅黑" panose="020B0503020204020204" pitchFamily="34" charset="-122"/>
                <a:ea typeface="微软雅黑" panose="020B0503020204020204" pitchFamily="34" charset="-122"/>
              </a:rPr>
              <a:t>去做道德鼓励的事情容易，还是不做法律否定的事情容易？</a:t>
            </a:r>
            <a:endParaRPr lang="en-US" altLang="zh-CN" sz="2460" dirty="0">
              <a:latin typeface="微软雅黑" panose="020B0503020204020204" pitchFamily="34" charset="-122"/>
              <a:ea typeface="微软雅黑" panose="020B0503020204020204" pitchFamily="34" charset="-122"/>
            </a:endParaRPr>
          </a:p>
        </p:txBody>
      </p:sp>
      <p:sp>
        <p:nvSpPr>
          <p:cNvPr id="4" name="标题 1"/>
          <p:cNvSpPr>
            <a:spLocks noGrp="1"/>
          </p:cNvSpPr>
          <p:nvPr>
            <p:ph type="title"/>
          </p:nvPr>
        </p:nvSpPr>
        <p:spPr>
          <a:xfrm>
            <a:off x="686181" y="46289"/>
            <a:ext cx="10819642" cy="1142999"/>
          </a:xfrm>
        </p:spPr>
        <p:txBody>
          <a:bodyPr>
            <a:normAutofit/>
          </a:bodyPr>
          <a:lstStyle/>
          <a:p>
            <a:pPr algn="l"/>
            <a:r>
              <a:rPr lang="en-US" altLang="zh-CN" sz="4095" dirty="0">
                <a:solidFill>
                  <a:schemeClr val="bg1"/>
                </a:solidFill>
                <a:latin typeface="微软雅黑" panose="020B0503020204020204" pitchFamily="34" charset="-122"/>
                <a:ea typeface="微软雅黑" panose="020B0503020204020204" pitchFamily="34" charset="-122"/>
              </a:rPr>
              <a:t>2.1.2 </a:t>
            </a:r>
            <a:r>
              <a:rPr lang="zh-CN" altLang="en-US" sz="4095" dirty="0">
                <a:solidFill>
                  <a:schemeClr val="bg1"/>
                </a:solidFill>
                <a:latin typeface="微软雅黑" panose="020B0503020204020204" pitchFamily="34" charset="-122"/>
                <a:ea typeface="微软雅黑" panose="020B0503020204020204" pitchFamily="34" charset="-122"/>
              </a:rPr>
              <a:t>伦理、道德、法律</a:t>
            </a:r>
          </a:p>
        </p:txBody>
      </p:sp>
      <p:sp>
        <p:nvSpPr>
          <p:cNvPr id="2" name="灯片编号占位符 1"/>
          <p:cNvSpPr>
            <a:spLocks noGrp="1"/>
          </p:cNvSpPr>
          <p:nvPr>
            <p:ph type="sldNum" sz="quarter" idx="12"/>
          </p:nvPr>
        </p:nvSpPr>
        <p:spPr/>
        <p:txBody>
          <a:bodyPr/>
          <a:lstStyle/>
          <a:p>
            <a:pPr defTabSz="1078865"/>
            <a:fld id="{C5C1623C-0059-494E-B184-63915177A0C5}" type="slidenum">
              <a:rPr lang="zh-CN" altLang="en-US">
                <a:solidFill>
                  <a:prstClr val="black">
                    <a:tint val="75000"/>
                  </a:prstClr>
                </a:solidFill>
                <a:latin typeface="微软雅黑" panose="020B0503020204020204" pitchFamily="34" charset="-122"/>
                <a:ea typeface="微软雅黑" panose="020B0503020204020204" pitchFamily="34" charset="-122"/>
              </a:rPr>
              <a:t>24</a:t>
            </a:fld>
            <a:endParaRPr lang="zh-CN" altLang="en-US">
              <a:solidFill>
                <a:prstClr val="black">
                  <a:tint val="75000"/>
                </a:prst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6181" y="1511518"/>
            <a:ext cx="10819642" cy="4525963"/>
          </a:xfrm>
        </p:spPr>
        <p:txBody>
          <a:bodyPr>
            <a:normAutofit/>
          </a:bodyPr>
          <a:lstStyle/>
          <a:p>
            <a:pPr marL="457200" indent="-457200">
              <a:buFont typeface="+mj-lt"/>
              <a:buAutoNum type="arabicPeriod"/>
            </a:pPr>
            <a:r>
              <a:rPr lang="zh-CN" altLang="en-US" sz="2460" dirty="0">
                <a:latin typeface="微软雅黑" panose="020B0503020204020204" pitchFamily="34" charset="-122"/>
                <a:ea typeface="微软雅黑" panose="020B0503020204020204" pitchFamily="34" charset="-122"/>
              </a:rPr>
              <a:t>两者所借以维持的力量不同</a:t>
            </a:r>
            <a:endParaRPr lang="en-US" altLang="zh-CN" sz="2460" dirty="0">
              <a:latin typeface="微软雅黑" panose="020B0503020204020204" pitchFamily="34" charset="-122"/>
              <a:ea typeface="微软雅黑" panose="020B0503020204020204" pitchFamily="34" charset="-122"/>
            </a:endParaRPr>
          </a:p>
          <a:p>
            <a:pPr marL="929005" lvl="1" indent="-457200"/>
            <a:r>
              <a:rPr lang="zh-CN" altLang="en-US" sz="2050" dirty="0">
                <a:latin typeface="微软雅黑" panose="020B0503020204020204" pitchFamily="34" charset="-122"/>
                <a:ea typeface="微软雅黑" panose="020B0503020204020204" pitchFamily="34" charset="-122"/>
              </a:rPr>
              <a:t>内心的信念</a:t>
            </a:r>
            <a:r>
              <a:rPr lang="en-US" altLang="zh-CN" sz="2050" dirty="0">
                <a:latin typeface="微软雅黑" panose="020B0503020204020204" pitchFamily="34" charset="-122"/>
                <a:ea typeface="微软雅黑" panose="020B0503020204020204" pitchFamily="34" charset="-122"/>
              </a:rPr>
              <a:t>(</a:t>
            </a:r>
            <a:r>
              <a:rPr lang="zh-CN" altLang="en-US" sz="2050" dirty="0">
                <a:solidFill>
                  <a:srgbClr val="FF0000"/>
                </a:solidFill>
                <a:latin typeface="微软雅黑" panose="020B0503020204020204" pitchFamily="34" charset="-122"/>
                <a:ea typeface="微软雅黑" panose="020B0503020204020204" pitchFamily="34" charset="-122"/>
              </a:rPr>
              <a:t>自律</a:t>
            </a:r>
            <a:r>
              <a:rPr lang="en-US" altLang="zh-CN" sz="2050" dirty="0">
                <a:latin typeface="微软雅黑" panose="020B0503020204020204" pitchFamily="34" charset="-122"/>
                <a:ea typeface="微软雅黑" panose="020B0503020204020204" pitchFamily="34" charset="-122"/>
              </a:rPr>
              <a:t>)</a:t>
            </a:r>
            <a:r>
              <a:rPr lang="zh-CN" altLang="en-US" sz="2050" dirty="0">
                <a:latin typeface="微软雅黑" panose="020B0503020204020204" pitchFamily="34" charset="-122"/>
                <a:ea typeface="微软雅黑" panose="020B0503020204020204" pitchFamily="34" charset="-122"/>
              </a:rPr>
              <a:t> </a:t>
            </a:r>
            <a:r>
              <a:rPr lang="en-US" altLang="zh-CN" sz="2050" dirty="0">
                <a:latin typeface="微软雅黑" panose="020B0503020204020204" pitchFamily="34" charset="-122"/>
                <a:ea typeface="微软雅黑" panose="020B0503020204020204" pitchFamily="34" charset="-122"/>
              </a:rPr>
              <a:t>vs. </a:t>
            </a:r>
            <a:r>
              <a:rPr lang="zh-CN" altLang="en-US" sz="2050" dirty="0">
                <a:latin typeface="微软雅黑" panose="020B0503020204020204" pitchFamily="34" charset="-122"/>
                <a:ea typeface="微软雅黑" panose="020B0503020204020204" pitchFamily="34" charset="-122"/>
              </a:rPr>
              <a:t>外在的强制力量</a:t>
            </a:r>
            <a:r>
              <a:rPr lang="en-US" altLang="zh-CN" sz="2050" dirty="0">
                <a:latin typeface="微软雅黑" panose="020B0503020204020204" pitchFamily="34" charset="-122"/>
                <a:ea typeface="微软雅黑" panose="020B0503020204020204" pitchFamily="34" charset="-122"/>
              </a:rPr>
              <a:t>(</a:t>
            </a:r>
            <a:r>
              <a:rPr lang="zh-CN" altLang="en-US" sz="2050" dirty="0">
                <a:solidFill>
                  <a:srgbClr val="0000FF"/>
                </a:solidFill>
                <a:latin typeface="微软雅黑" panose="020B0503020204020204" pitchFamily="34" charset="-122"/>
                <a:ea typeface="微软雅黑" panose="020B0503020204020204" pitchFamily="34" charset="-122"/>
              </a:rPr>
              <a:t>他律</a:t>
            </a:r>
            <a:r>
              <a:rPr lang="en-US" altLang="zh-CN" sz="2050" dirty="0">
                <a:latin typeface="微软雅黑" panose="020B0503020204020204" pitchFamily="34" charset="-122"/>
                <a:ea typeface="微软雅黑" panose="020B0503020204020204" pitchFamily="34" charset="-122"/>
              </a:rPr>
              <a:t>)</a:t>
            </a:r>
          </a:p>
          <a:p>
            <a:pPr marL="457200" indent="-457200">
              <a:buFont typeface="+mj-lt"/>
              <a:buAutoNum type="arabicPeriod"/>
            </a:pPr>
            <a:endParaRPr lang="en-US" altLang="zh-CN" sz="2460" dirty="0">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460" dirty="0">
                <a:latin typeface="微软雅黑" panose="020B0503020204020204" pitchFamily="34" charset="-122"/>
                <a:ea typeface="微软雅黑" panose="020B0503020204020204" pitchFamily="34" charset="-122"/>
              </a:rPr>
              <a:t>两者作为行为规范的形式不同</a:t>
            </a:r>
            <a:endParaRPr lang="en-US" altLang="zh-CN" sz="2460" dirty="0">
              <a:latin typeface="微软雅黑" panose="020B0503020204020204" pitchFamily="34" charset="-122"/>
              <a:ea typeface="微软雅黑" panose="020B0503020204020204" pitchFamily="34" charset="-122"/>
            </a:endParaRPr>
          </a:p>
          <a:p>
            <a:pPr marL="929005" lvl="1" indent="-457200"/>
            <a:r>
              <a:rPr lang="zh-CN" altLang="en-US" sz="2050" dirty="0">
                <a:solidFill>
                  <a:srgbClr val="FF0000"/>
                </a:solidFill>
                <a:latin typeface="微软雅黑" panose="020B0503020204020204" pitchFamily="34" charset="-122"/>
                <a:ea typeface="微软雅黑" panose="020B0503020204020204" pitchFamily="34" charset="-122"/>
              </a:rPr>
              <a:t>约定俗成的方式 </a:t>
            </a:r>
            <a:r>
              <a:rPr lang="en-US" altLang="zh-CN" sz="2050" dirty="0">
                <a:latin typeface="微软雅黑" panose="020B0503020204020204" pitchFamily="34" charset="-122"/>
                <a:ea typeface="微软雅黑" panose="020B0503020204020204" pitchFamily="34" charset="-122"/>
              </a:rPr>
              <a:t>vs. </a:t>
            </a:r>
            <a:r>
              <a:rPr lang="zh-CN" altLang="en-US" sz="2050" dirty="0">
                <a:solidFill>
                  <a:srgbClr val="0000FF"/>
                </a:solidFill>
                <a:latin typeface="微软雅黑" panose="020B0503020204020204" pitchFamily="34" charset="-122"/>
                <a:ea typeface="微软雅黑" panose="020B0503020204020204" pitchFamily="34" charset="-122"/>
              </a:rPr>
              <a:t>条文</a:t>
            </a:r>
            <a:r>
              <a:rPr lang="zh-CN" altLang="en-US" sz="2050" dirty="0">
                <a:latin typeface="微软雅黑" panose="020B0503020204020204" pitchFamily="34" charset="-122"/>
                <a:ea typeface="微软雅黑" panose="020B0503020204020204" pitchFamily="34" charset="-122"/>
              </a:rPr>
              <a:t>规定</a:t>
            </a:r>
            <a:endParaRPr lang="en-US" altLang="zh-CN" sz="2050" dirty="0">
              <a:latin typeface="微软雅黑" panose="020B0503020204020204" pitchFamily="34" charset="-122"/>
              <a:ea typeface="微软雅黑" panose="020B0503020204020204" pitchFamily="34" charset="-122"/>
            </a:endParaRPr>
          </a:p>
          <a:p>
            <a:pPr marL="457200" indent="-457200">
              <a:buFont typeface="+mj-lt"/>
              <a:buAutoNum type="arabicPeriod"/>
            </a:pPr>
            <a:endParaRPr lang="en-US" altLang="zh-CN" sz="2460" dirty="0">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460" dirty="0">
                <a:latin typeface="微软雅黑" panose="020B0503020204020204" pitchFamily="34" charset="-122"/>
                <a:ea typeface="微软雅黑" panose="020B0503020204020204" pitchFamily="34" charset="-122"/>
              </a:rPr>
              <a:t>两者对人们行为的规范和调整范围不同</a:t>
            </a:r>
            <a:endParaRPr lang="en-US" altLang="zh-CN" sz="2460" dirty="0">
              <a:latin typeface="微软雅黑" panose="020B0503020204020204" pitchFamily="34" charset="-122"/>
              <a:ea typeface="微软雅黑" panose="020B0503020204020204" pitchFamily="34" charset="-122"/>
            </a:endParaRPr>
          </a:p>
          <a:p>
            <a:pPr marL="929005" lvl="1" indent="-457200"/>
            <a:r>
              <a:rPr lang="zh-CN" altLang="en-US" sz="2050" dirty="0">
                <a:latin typeface="微软雅黑" panose="020B0503020204020204" pitchFamily="34" charset="-122"/>
                <a:ea typeface="微软雅黑" panose="020B0503020204020204" pitchFamily="34" charset="-122"/>
              </a:rPr>
              <a:t>违背道德的行为不一定是违法的，而违法的行为，</a:t>
            </a:r>
            <a:r>
              <a:rPr lang="zh-CN" altLang="en-US" sz="2050" dirty="0">
                <a:solidFill>
                  <a:srgbClr val="0000FF"/>
                </a:solidFill>
                <a:latin typeface="微软雅黑" panose="020B0503020204020204" pitchFamily="34" charset="-122"/>
                <a:ea typeface="微软雅黑" panose="020B0503020204020204" pitchFamily="34" charset="-122"/>
              </a:rPr>
              <a:t>一般来说</a:t>
            </a:r>
            <a:r>
              <a:rPr lang="zh-CN" altLang="en-US" sz="2050" dirty="0">
                <a:latin typeface="微软雅黑" panose="020B0503020204020204" pitchFamily="34" charset="-122"/>
                <a:ea typeface="微软雅黑" panose="020B0503020204020204" pitchFamily="34" charset="-122"/>
              </a:rPr>
              <a:t>也是违背道德的</a:t>
            </a:r>
            <a:endParaRPr lang="en-US" altLang="zh-CN" sz="2050" dirty="0">
              <a:latin typeface="微软雅黑" panose="020B0503020204020204" pitchFamily="34" charset="-122"/>
              <a:ea typeface="微软雅黑" panose="020B0503020204020204" pitchFamily="34" charset="-122"/>
            </a:endParaRPr>
          </a:p>
          <a:p>
            <a:pPr marL="457200" indent="-457200">
              <a:buFont typeface="+mj-lt"/>
              <a:buAutoNum type="arabicPeriod"/>
            </a:pPr>
            <a:endParaRPr lang="en-US" altLang="zh-CN" sz="2460" dirty="0">
              <a:latin typeface="微软雅黑" panose="020B0503020204020204" pitchFamily="34" charset="-122"/>
              <a:ea typeface="微软雅黑" panose="020B0503020204020204" pitchFamily="34" charset="-122"/>
            </a:endParaRPr>
          </a:p>
        </p:txBody>
      </p:sp>
      <p:sp>
        <p:nvSpPr>
          <p:cNvPr id="4" name="标题 1"/>
          <p:cNvSpPr>
            <a:spLocks noGrp="1"/>
          </p:cNvSpPr>
          <p:nvPr>
            <p:ph type="title"/>
          </p:nvPr>
        </p:nvSpPr>
        <p:spPr>
          <a:xfrm>
            <a:off x="686181" y="46289"/>
            <a:ext cx="10819642" cy="1142999"/>
          </a:xfrm>
        </p:spPr>
        <p:txBody>
          <a:bodyPr>
            <a:normAutofit/>
          </a:bodyPr>
          <a:lstStyle/>
          <a:p>
            <a:pPr algn="l"/>
            <a:r>
              <a:rPr lang="en-US" altLang="zh-CN" sz="4095" b="1" dirty="0">
                <a:solidFill>
                  <a:schemeClr val="bg1"/>
                </a:solidFill>
              </a:rPr>
              <a:t>2.1.2 </a:t>
            </a:r>
            <a:r>
              <a:rPr lang="zh-CN" altLang="en-US" sz="4095" b="1" dirty="0">
                <a:solidFill>
                  <a:schemeClr val="bg1"/>
                </a:solidFill>
              </a:rPr>
              <a:t>伦理、道德、法律</a:t>
            </a:r>
          </a:p>
        </p:txBody>
      </p:sp>
      <p:sp>
        <p:nvSpPr>
          <p:cNvPr id="2" name="灯片编号占位符 1"/>
          <p:cNvSpPr>
            <a:spLocks noGrp="1"/>
          </p:cNvSpPr>
          <p:nvPr>
            <p:ph type="sldNum" sz="quarter" idx="12"/>
          </p:nvPr>
        </p:nvSpPr>
        <p:spPr/>
        <p:txBody>
          <a:bodyPr/>
          <a:lstStyle/>
          <a:p>
            <a:pPr defTabSz="1078865"/>
            <a:fld id="{C5C1623C-0059-494E-B184-63915177A0C5}" type="slidenum">
              <a:rPr lang="zh-CN" altLang="en-US">
                <a:solidFill>
                  <a:prstClr val="black">
                    <a:tint val="75000"/>
                  </a:prstClr>
                </a:solidFill>
                <a:latin typeface="Calibri" panose="020F0502020204030204"/>
                <a:ea typeface="宋体" panose="02010600030101010101" pitchFamily="2" charset="-122"/>
              </a:rPr>
              <a:t>25</a:t>
            </a:fld>
            <a:endParaRPr lang="zh-CN" altLang="en-US">
              <a:solidFill>
                <a:prstClr val="black">
                  <a:tint val="75000"/>
                </a:prstClr>
              </a:solidFill>
              <a:latin typeface="Calibri" panose="020F0502020204030204"/>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686181" y="46289"/>
            <a:ext cx="10819642" cy="1142999"/>
          </a:xfrm>
        </p:spPr>
        <p:txBody>
          <a:bodyPr>
            <a:normAutofit/>
          </a:bodyPr>
          <a:lstStyle/>
          <a:p>
            <a:pPr algn="l"/>
            <a:r>
              <a:rPr lang="zh-CN" altLang="en-US" sz="4095" dirty="0">
                <a:solidFill>
                  <a:schemeClr val="bg1"/>
                </a:solidFill>
                <a:latin typeface="微软雅黑" panose="020B0503020204020204" pitchFamily="34" charset="-122"/>
                <a:ea typeface="微软雅黑" panose="020B0503020204020204" pitchFamily="34" charset="-122"/>
              </a:rPr>
              <a:t>提纲</a:t>
            </a:r>
          </a:p>
        </p:txBody>
      </p:sp>
      <p:pic>
        <p:nvPicPr>
          <p:cNvPr id="6" name="Picture 7" descr="026_4500x5000_zcoo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6912" y="1401518"/>
            <a:ext cx="3976926" cy="4425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a:spLocks noChangeArrowheads="1"/>
          </p:cNvSpPr>
          <p:nvPr/>
        </p:nvSpPr>
        <p:spPr bwMode="auto">
          <a:xfrm>
            <a:off x="4364429" y="1329976"/>
            <a:ext cx="7225451" cy="4606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5358" tIns="52680" rIns="105358" bIns="52680"/>
          <a:lstStyle>
            <a:lvl1pPr marL="193675" indent="-193675" defTabSz="514350">
              <a:spcBef>
                <a:spcPct val="20000"/>
              </a:spcBef>
              <a:buChar char="•"/>
              <a:defRPr>
                <a:solidFill>
                  <a:schemeClr val="tx1"/>
                </a:solidFill>
                <a:latin typeface="Arial" panose="020B0604020202020204" pitchFamily="34" charset="0"/>
                <a:ea typeface="宋体" panose="02010600030101010101" pitchFamily="2" charset="-122"/>
              </a:defRPr>
            </a:lvl1pPr>
            <a:lvl2pPr marL="417830" indent="-160655" defTabSz="514350">
              <a:spcBef>
                <a:spcPct val="20000"/>
              </a:spcBef>
              <a:buChar char="–"/>
              <a:defRPr sz="1600">
                <a:solidFill>
                  <a:schemeClr val="tx1"/>
                </a:solidFill>
                <a:latin typeface="Arial" panose="020B0604020202020204" pitchFamily="34" charset="0"/>
                <a:ea typeface="宋体" panose="02010600030101010101" pitchFamily="2" charset="-122"/>
              </a:defRPr>
            </a:lvl2pPr>
            <a:lvl3pPr marL="1143000" indent="-228600" defTabSz="514350">
              <a:spcBef>
                <a:spcPct val="20000"/>
              </a:spcBef>
              <a:buChar char="•"/>
              <a:defRPr sz="1400">
                <a:solidFill>
                  <a:schemeClr val="tx1"/>
                </a:solidFill>
                <a:latin typeface="Arial" panose="020B0604020202020204" pitchFamily="34" charset="0"/>
                <a:ea typeface="宋体" panose="02010600030101010101" pitchFamily="2" charset="-122"/>
              </a:defRPr>
            </a:lvl3pPr>
            <a:lvl4pPr marL="1600200" indent="-228600" defTabSz="514350">
              <a:spcBef>
                <a:spcPct val="20000"/>
              </a:spcBef>
              <a:buChar char="–"/>
              <a:defRPr sz="1100">
                <a:solidFill>
                  <a:schemeClr val="tx1"/>
                </a:solidFill>
                <a:latin typeface="Arial" panose="020B0604020202020204" pitchFamily="34" charset="0"/>
                <a:ea typeface="宋体" panose="02010600030101010101" pitchFamily="2" charset="-122"/>
              </a:defRPr>
            </a:lvl4pPr>
            <a:lvl5pPr marL="2057400" indent="-228600" defTabSz="514350">
              <a:spcBef>
                <a:spcPct val="20000"/>
              </a:spcBef>
              <a:buChar char="»"/>
              <a:defRPr sz="1100">
                <a:solidFill>
                  <a:schemeClr val="tx1"/>
                </a:solidFill>
                <a:latin typeface="Arial" panose="020B0604020202020204" pitchFamily="34" charset="0"/>
                <a:ea typeface="宋体" panose="02010600030101010101" pitchFamily="2" charset="-122"/>
              </a:defRPr>
            </a:lvl5pPr>
            <a:lvl6pPr marL="2514600" indent="-228600" defTabSz="514350" eaLnBrk="0" fontAlgn="base" hangingPunct="0">
              <a:spcBef>
                <a:spcPct val="20000"/>
              </a:spcBef>
              <a:spcAft>
                <a:spcPct val="0"/>
              </a:spcAft>
              <a:buChar char="»"/>
              <a:defRPr sz="1100">
                <a:solidFill>
                  <a:schemeClr val="tx1"/>
                </a:solidFill>
                <a:latin typeface="Arial" panose="020B0604020202020204" pitchFamily="34" charset="0"/>
                <a:ea typeface="宋体" panose="02010600030101010101" pitchFamily="2" charset="-122"/>
              </a:defRPr>
            </a:lvl6pPr>
            <a:lvl7pPr marL="2971800" indent="-228600" defTabSz="514350" eaLnBrk="0" fontAlgn="base" hangingPunct="0">
              <a:spcBef>
                <a:spcPct val="20000"/>
              </a:spcBef>
              <a:spcAft>
                <a:spcPct val="0"/>
              </a:spcAft>
              <a:buChar char="»"/>
              <a:defRPr sz="1100">
                <a:solidFill>
                  <a:schemeClr val="tx1"/>
                </a:solidFill>
                <a:latin typeface="Arial" panose="020B0604020202020204" pitchFamily="34" charset="0"/>
                <a:ea typeface="宋体" panose="02010600030101010101" pitchFamily="2" charset="-122"/>
              </a:defRPr>
            </a:lvl7pPr>
            <a:lvl8pPr marL="3429000" indent="-228600" defTabSz="514350" eaLnBrk="0" fontAlgn="base" hangingPunct="0">
              <a:spcBef>
                <a:spcPct val="20000"/>
              </a:spcBef>
              <a:spcAft>
                <a:spcPct val="0"/>
              </a:spcAft>
              <a:buChar char="»"/>
              <a:defRPr sz="1100">
                <a:solidFill>
                  <a:schemeClr val="tx1"/>
                </a:solidFill>
                <a:latin typeface="Arial" panose="020B0604020202020204" pitchFamily="34" charset="0"/>
                <a:ea typeface="宋体" panose="02010600030101010101" pitchFamily="2" charset="-122"/>
              </a:defRPr>
            </a:lvl8pPr>
            <a:lvl9pPr marL="3886200" indent="-228600" defTabSz="514350" eaLnBrk="0" fontAlgn="base" hangingPunct="0">
              <a:spcBef>
                <a:spcPct val="20000"/>
              </a:spcBef>
              <a:spcAft>
                <a:spcPct val="0"/>
              </a:spcAft>
              <a:buChar char="»"/>
              <a:defRPr sz="1100">
                <a:solidFill>
                  <a:schemeClr val="tx1"/>
                </a:solidFill>
                <a:latin typeface="Arial" panose="020B0604020202020204" pitchFamily="34" charset="0"/>
                <a:ea typeface="宋体" panose="02010600030101010101" pitchFamily="2" charset="-122"/>
              </a:defRPr>
            </a:lvl9pPr>
          </a:lstStyle>
          <a:p>
            <a:pPr marL="396875" indent="-396875" defTabSz="1053465">
              <a:lnSpc>
                <a:spcPct val="150000"/>
              </a:lnSpc>
            </a:pPr>
            <a:r>
              <a:rPr lang="en-US" altLang="zh-CN" sz="2460" dirty="0">
                <a:solidFill>
                  <a:prstClr val="black"/>
                </a:solidFill>
                <a:latin typeface="微软雅黑" panose="020B0503020204020204" pitchFamily="34" charset="-122"/>
                <a:ea typeface="微软雅黑" panose="020B0503020204020204" pitchFamily="34" charset="-122"/>
              </a:rPr>
              <a:t>2.1 </a:t>
            </a:r>
            <a:r>
              <a:rPr lang="zh-CN" altLang="en-US" sz="2460" dirty="0">
                <a:solidFill>
                  <a:prstClr val="black"/>
                </a:solidFill>
                <a:latin typeface="微软雅黑" panose="020B0503020204020204" pitchFamily="34" charset="-122"/>
                <a:ea typeface="微软雅黑" panose="020B0503020204020204" pitchFamily="34" charset="-122"/>
              </a:rPr>
              <a:t>伦理学基本概念</a:t>
            </a:r>
            <a:endParaRPr lang="en-US" altLang="zh-CN" sz="2460" dirty="0">
              <a:solidFill>
                <a:prstClr val="black"/>
              </a:solidFill>
              <a:latin typeface="微软雅黑" panose="020B0503020204020204" pitchFamily="34" charset="-122"/>
              <a:ea typeface="微软雅黑" panose="020B0503020204020204" pitchFamily="34" charset="-122"/>
            </a:endParaRPr>
          </a:p>
          <a:p>
            <a:pPr marL="396875" indent="-396875" defTabSz="1053465">
              <a:lnSpc>
                <a:spcPct val="150000"/>
              </a:lnSpc>
            </a:pPr>
            <a:r>
              <a:rPr lang="en-US" altLang="zh-CN" sz="2460" dirty="0">
                <a:solidFill>
                  <a:srgbClr val="FF0000"/>
                </a:solidFill>
                <a:latin typeface="微软雅黑" panose="020B0503020204020204" pitchFamily="34" charset="-122"/>
                <a:ea typeface="微软雅黑" panose="020B0503020204020204" pitchFamily="34" charset="-122"/>
              </a:rPr>
              <a:t>2.2 </a:t>
            </a:r>
            <a:r>
              <a:rPr lang="zh-CN" altLang="en-US" sz="2460" dirty="0">
                <a:solidFill>
                  <a:srgbClr val="FF0000"/>
                </a:solidFill>
                <a:latin typeface="微软雅黑" panose="020B0503020204020204" pitchFamily="34" charset="-122"/>
                <a:ea typeface="微软雅黑" panose="020B0503020204020204" pitchFamily="34" charset="-122"/>
              </a:rPr>
              <a:t>伦理分析方法</a:t>
            </a:r>
          </a:p>
          <a:p>
            <a:pPr marL="855345" lvl="1" indent="-328295" defTabSz="1053465">
              <a:lnSpc>
                <a:spcPct val="150000"/>
              </a:lnSpc>
            </a:pPr>
            <a:r>
              <a:rPr lang="en-US" altLang="zh-CN" sz="2050" dirty="0">
                <a:solidFill>
                  <a:srgbClr val="FF0000"/>
                </a:solidFill>
                <a:latin typeface="微软雅黑" panose="020B0503020204020204" pitchFamily="34" charset="-122"/>
                <a:ea typeface="微软雅黑" panose="020B0503020204020204" pitchFamily="34" charset="-122"/>
              </a:rPr>
              <a:t>2.2.1 </a:t>
            </a:r>
            <a:r>
              <a:rPr lang="zh-CN" altLang="en-US" sz="2050" dirty="0">
                <a:solidFill>
                  <a:srgbClr val="FF0000"/>
                </a:solidFill>
                <a:latin typeface="微软雅黑" panose="020B0503020204020204" pitchFamily="34" charset="-122"/>
                <a:ea typeface="微软雅黑" panose="020B0503020204020204" pitchFamily="34" charset="-122"/>
              </a:rPr>
              <a:t>常用的伦理学理论</a:t>
            </a:r>
          </a:p>
          <a:p>
            <a:pPr marL="855345" lvl="1" indent="-328295" defTabSz="1053465">
              <a:lnSpc>
                <a:spcPct val="150000"/>
              </a:lnSpc>
            </a:pPr>
            <a:r>
              <a:rPr lang="en-US" altLang="zh-CN" sz="2050" dirty="0">
                <a:solidFill>
                  <a:srgbClr val="FF0000"/>
                </a:solidFill>
                <a:latin typeface="微软雅黑" panose="020B0503020204020204" pitchFamily="34" charset="-122"/>
                <a:ea typeface="微软雅黑" panose="020B0503020204020204" pitchFamily="34" charset="-122"/>
              </a:rPr>
              <a:t>2.2.2 </a:t>
            </a:r>
            <a:r>
              <a:rPr lang="zh-CN" altLang="en-US" sz="2050" dirty="0">
                <a:solidFill>
                  <a:srgbClr val="FF0000"/>
                </a:solidFill>
                <a:latin typeface="微软雅黑" panose="020B0503020204020204" pitchFamily="34" charset="-122"/>
                <a:ea typeface="微软雅黑" panose="020B0503020204020204" pitchFamily="34" charset="-122"/>
              </a:rPr>
              <a:t>伦理抉择</a:t>
            </a:r>
            <a:r>
              <a:rPr lang="en-US" altLang="zh-CN" sz="2050" dirty="0">
                <a:solidFill>
                  <a:srgbClr val="FF0000"/>
                </a:solidFill>
                <a:latin typeface="微软雅黑" panose="020B0503020204020204" pitchFamily="34" charset="-122"/>
                <a:ea typeface="微软雅黑" panose="020B0503020204020204" pitchFamily="34" charset="-122"/>
              </a:rPr>
              <a:t>5</a:t>
            </a:r>
            <a:r>
              <a:rPr lang="zh-CN" altLang="en-US" sz="2050" dirty="0">
                <a:solidFill>
                  <a:srgbClr val="FF0000"/>
                </a:solidFill>
                <a:latin typeface="微软雅黑" panose="020B0503020204020204" pitchFamily="34" charset="-122"/>
                <a:ea typeface="微软雅黑" panose="020B0503020204020204" pitchFamily="34" charset="-122"/>
              </a:rPr>
              <a:t>个基本原则</a:t>
            </a:r>
          </a:p>
          <a:p>
            <a:pPr marL="855345" lvl="1" indent="-328295" defTabSz="1053465">
              <a:lnSpc>
                <a:spcPct val="150000"/>
              </a:lnSpc>
            </a:pPr>
            <a:r>
              <a:rPr lang="en-US" altLang="zh-CN" sz="2050" dirty="0">
                <a:solidFill>
                  <a:srgbClr val="FF0000"/>
                </a:solidFill>
                <a:latin typeface="微软雅黑" panose="020B0503020204020204" pitchFamily="34" charset="-122"/>
                <a:ea typeface="微软雅黑" panose="020B0503020204020204" pitchFamily="34" charset="-122"/>
              </a:rPr>
              <a:t>2.2.3 </a:t>
            </a:r>
            <a:r>
              <a:rPr lang="zh-CN" altLang="en-US" sz="2050" dirty="0">
                <a:solidFill>
                  <a:srgbClr val="FF0000"/>
                </a:solidFill>
                <a:latin typeface="微软雅黑" panose="020B0503020204020204" pitchFamily="34" charset="-122"/>
                <a:ea typeface="微软雅黑" panose="020B0503020204020204" pitchFamily="34" charset="-122"/>
              </a:rPr>
              <a:t>伦理分析的一般框架</a:t>
            </a:r>
            <a:endParaRPr lang="zh-CN" altLang="en-US" sz="1845" dirty="0">
              <a:solidFill>
                <a:srgbClr val="FF0000"/>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defTabSz="1078865"/>
            <a:fld id="{C5C1623C-0059-494E-B184-63915177A0C5}" type="slidenum">
              <a:rPr lang="zh-CN" altLang="en-US">
                <a:solidFill>
                  <a:prstClr val="black">
                    <a:tint val="75000"/>
                  </a:prstClr>
                </a:solidFill>
                <a:latin typeface="Calibri" panose="020F0502020204030204"/>
                <a:ea typeface="宋体" panose="02010600030101010101" pitchFamily="2" charset="-122"/>
              </a:rPr>
              <a:t>26</a:t>
            </a:fld>
            <a:endParaRPr lang="zh-CN" altLang="en-US">
              <a:solidFill>
                <a:prstClr val="black">
                  <a:tint val="75000"/>
                </a:prstClr>
              </a:solidFill>
              <a:latin typeface="Calibri" panose="020F0502020204030204"/>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6181" y="1511518"/>
            <a:ext cx="10819642" cy="4525963"/>
          </a:xfrm>
        </p:spPr>
        <p:txBody>
          <a:bodyPr>
            <a:normAutofit lnSpcReduction="10000"/>
          </a:bodyPr>
          <a:lstStyle/>
          <a:p>
            <a:pPr>
              <a:lnSpc>
                <a:spcPct val="110000"/>
              </a:lnSpc>
            </a:pPr>
            <a:r>
              <a:rPr lang="zh-CN" altLang="en-US" sz="2460" dirty="0">
                <a:solidFill>
                  <a:srgbClr val="FF0000"/>
                </a:solidFill>
                <a:latin typeface="微软雅黑" panose="020B0503020204020204" pitchFamily="34" charset="-122"/>
                <a:ea typeface="微软雅黑" panose="020B0503020204020204" pitchFamily="34" charset="-122"/>
              </a:rPr>
              <a:t>认为不存在普遍的道德准则</a:t>
            </a:r>
            <a:r>
              <a:rPr lang="zh-CN" altLang="en-US" sz="2460" dirty="0">
                <a:latin typeface="微软雅黑" panose="020B0503020204020204" pitchFamily="34" charset="-122"/>
                <a:ea typeface="微软雅黑" panose="020B0503020204020204" pitchFamily="34" charset="-122"/>
              </a:rPr>
              <a:t>，强调各种文化中行为的差异，</a:t>
            </a:r>
            <a:r>
              <a:rPr lang="zh-CN" altLang="en-US" sz="2460" dirty="0">
                <a:solidFill>
                  <a:srgbClr val="FF0000"/>
                </a:solidFill>
                <a:latin typeface="微软雅黑" panose="020B0503020204020204" pitchFamily="34" charset="-122"/>
                <a:ea typeface="微软雅黑" panose="020B0503020204020204" pitchFamily="34" charset="-122"/>
              </a:rPr>
              <a:t>认为关于对与错问题是相对的</a:t>
            </a:r>
            <a:r>
              <a:rPr lang="zh-CN" altLang="en-US" sz="2460" dirty="0">
                <a:latin typeface="微软雅黑" panose="020B0503020204020204" pitchFamily="34" charset="-122"/>
                <a:ea typeface="微软雅黑" panose="020B0503020204020204" pitchFamily="34" charset="-122"/>
              </a:rPr>
              <a:t>，它更多的是对一种行为的描述，而非研究该怎么做的规范伦理</a:t>
            </a:r>
            <a:endParaRPr lang="en-US" altLang="zh-CN" sz="2460" dirty="0">
              <a:latin typeface="微软雅黑" panose="020B0503020204020204" pitchFamily="34" charset="-122"/>
              <a:ea typeface="微软雅黑" panose="020B0503020204020204" pitchFamily="34" charset="-122"/>
            </a:endParaRPr>
          </a:p>
          <a:p>
            <a:pPr marL="0" indent="0">
              <a:buNone/>
            </a:pPr>
            <a:endParaRPr lang="en-US" altLang="zh-CN" sz="2460" dirty="0">
              <a:latin typeface="微软雅黑" panose="020B0503020204020204" pitchFamily="34" charset="-122"/>
              <a:ea typeface="微软雅黑" panose="020B0503020204020204" pitchFamily="34" charset="-122"/>
            </a:endParaRPr>
          </a:p>
          <a:p>
            <a:pPr lvl="1"/>
            <a:r>
              <a:rPr lang="en-US" altLang="zh-CN" sz="2050" dirty="0">
                <a:latin typeface="微软雅黑" panose="020B0503020204020204" pitchFamily="34" charset="-122"/>
                <a:ea typeface="微软雅黑" panose="020B0503020204020204" pitchFamily="34" charset="-122"/>
              </a:rPr>
              <a:t>Relativism is the belief that there are </a:t>
            </a:r>
            <a:r>
              <a:rPr lang="en-US" altLang="zh-CN" sz="2050" dirty="0">
                <a:solidFill>
                  <a:srgbClr val="FF0000"/>
                </a:solidFill>
                <a:latin typeface="微软雅黑" panose="020B0503020204020204" pitchFamily="34" charset="-122"/>
                <a:ea typeface="微软雅黑" panose="020B0503020204020204" pitchFamily="34" charset="-122"/>
              </a:rPr>
              <a:t>no universal moral norms of right and wrong</a:t>
            </a:r>
            <a:r>
              <a:rPr lang="en-US" altLang="zh-CN" sz="2050" dirty="0">
                <a:latin typeface="微软雅黑" panose="020B0503020204020204" pitchFamily="34" charset="-122"/>
                <a:ea typeface="微软雅黑" panose="020B0503020204020204" pitchFamily="34" charset="-122"/>
              </a:rPr>
              <a:t>. … </a:t>
            </a:r>
            <a:r>
              <a:rPr lang="en-US" altLang="zh-CN" sz="2050" dirty="0">
                <a:solidFill>
                  <a:srgbClr val="0000FF"/>
                </a:solidFill>
                <a:latin typeface="微软雅黑" panose="020B0503020204020204" pitchFamily="34" charset="-122"/>
                <a:ea typeface="微软雅黑" panose="020B0503020204020204" pitchFamily="34" charset="-122"/>
              </a:rPr>
              <a:t>Moral relativism </a:t>
            </a:r>
            <a:r>
              <a:rPr lang="en-US" altLang="zh-CN" sz="2050" dirty="0">
                <a:latin typeface="微软雅黑" panose="020B0503020204020204" pitchFamily="34" charset="-122"/>
                <a:ea typeface="微软雅黑" panose="020B0503020204020204" pitchFamily="34" charset="-122"/>
              </a:rPr>
              <a:t>is the idea that each person decides what is right and wrong for them. </a:t>
            </a:r>
            <a:r>
              <a:rPr lang="en-US" altLang="zh-CN" sz="2050" dirty="0">
                <a:solidFill>
                  <a:srgbClr val="0000FF"/>
                </a:solidFill>
                <a:latin typeface="微软雅黑" panose="020B0503020204020204" pitchFamily="34" charset="-122"/>
                <a:ea typeface="微软雅黑" panose="020B0503020204020204" pitchFamily="34" charset="-122"/>
              </a:rPr>
              <a:t>Anthropological relativism (</a:t>
            </a:r>
            <a:r>
              <a:rPr lang="zh-CN" altLang="en-US" sz="2050" dirty="0">
                <a:solidFill>
                  <a:srgbClr val="0000FF"/>
                </a:solidFill>
                <a:latin typeface="微软雅黑" panose="020B0503020204020204" pitchFamily="34" charset="-122"/>
                <a:ea typeface="微软雅黑" panose="020B0503020204020204" pitchFamily="34" charset="-122"/>
              </a:rPr>
              <a:t>人类学相对主义</a:t>
            </a:r>
            <a:r>
              <a:rPr lang="en-US" altLang="zh-CN" sz="2050" dirty="0">
                <a:solidFill>
                  <a:srgbClr val="0000FF"/>
                </a:solidFill>
                <a:latin typeface="微软雅黑" panose="020B0503020204020204" pitchFamily="34" charset="-122"/>
                <a:ea typeface="微软雅黑" panose="020B0503020204020204" pitchFamily="34" charset="-122"/>
              </a:rPr>
              <a:t>) </a:t>
            </a:r>
            <a:r>
              <a:rPr lang="en-US" altLang="zh-CN" sz="2050" dirty="0">
                <a:latin typeface="微软雅黑" panose="020B0503020204020204" pitchFamily="34" charset="-122"/>
                <a:ea typeface="微软雅黑" panose="020B0503020204020204" pitchFamily="34" charset="-122"/>
              </a:rPr>
              <a:t>is the concept that right and wrong is decided by a society’s actual moral belief structure. (From Wikipedia)</a:t>
            </a:r>
          </a:p>
          <a:p>
            <a:endParaRPr lang="en-US" altLang="zh-CN" sz="2460" dirty="0">
              <a:solidFill>
                <a:srgbClr val="0000FF"/>
              </a:solidFill>
              <a:latin typeface="微软雅黑" panose="020B0503020204020204" pitchFamily="34" charset="-122"/>
              <a:ea typeface="微软雅黑" panose="020B0503020204020204" pitchFamily="34" charset="-122"/>
            </a:endParaRPr>
          </a:p>
          <a:p>
            <a:r>
              <a:rPr lang="zh-CN" altLang="en-US" sz="2460" dirty="0">
                <a:solidFill>
                  <a:srgbClr val="0000FF"/>
                </a:solidFill>
                <a:latin typeface="微软雅黑" panose="020B0503020204020204" pitchFamily="34" charset="-122"/>
                <a:ea typeface="微软雅黑" panose="020B0503020204020204" pitchFamily="34" charset="-122"/>
              </a:rPr>
              <a:t>例：</a:t>
            </a:r>
            <a:r>
              <a:rPr lang="zh-CN" altLang="en-US" sz="2460" dirty="0">
                <a:latin typeface="微软雅黑" panose="020B0503020204020204" pitchFamily="34" charset="-122"/>
                <a:ea typeface="微软雅黑" panose="020B0503020204020204" pitchFamily="34" charset="-122"/>
              </a:rPr>
              <a:t>在是非观念模糊的情况下，有较多人持这种观点。</a:t>
            </a:r>
            <a:endParaRPr lang="en-US" altLang="zh-CN" sz="2460" dirty="0">
              <a:latin typeface="微软雅黑" panose="020B0503020204020204" pitchFamily="34" charset="-122"/>
              <a:ea typeface="微软雅黑" panose="020B0503020204020204" pitchFamily="34" charset="-122"/>
            </a:endParaRPr>
          </a:p>
          <a:p>
            <a:r>
              <a:rPr lang="zh-CN" altLang="en-US" sz="2460" dirty="0">
                <a:solidFill>
                  <a:srgbClr val="0000FF"/>
                </a:solidFill>
                <a:latin typeface="微软雅黑" panose="020B0503020204020204" pitchFamily="34" charset="-122"/>
                <a:ea typeface="微软雅黑" panose="020B0503020204020204" pitchFamily="34" charset="-122"/>
              </a:rPr>
              <a:t>例：</a:t>
            </a:r>
            <a:r>
              <a:rPr lang="zh-CN" altLang="en-US" sz="2460" dirty="0">
                <a:latin typeface="微软雅黑" panose="020B0503020204020204" pitchFamily="34" charset="-122"/>
                <a:ea typeface="微软雅黑" panose="020B0503020204020204" pitchFamily="34" charset="-122"/>
              </a:rPr>
              <a:t>留意某些人通过这种观点来美化自己的错误行为。</a:t>
            </a:r>
            <a:endParaRPr lang="en-US" altLang="zh-CN" sz="2460" dirty="0">
              <a:latin typeface="微软雅黑" panose="020B0503020204020204" pitchFamily="34" charset="-122"/>
              <a:ea typeface="微软雅黑" panose="020B0503020204020204" pitchFamily="34" charset="-122"/>
            </a:endParaRPr>
          </a:p>
        </p:txBody>
      </p:sp>
      <p:sp>
        <p:nvSpPr>
          <p:cNvPr id="4" name="标题 1"/>
          <p:cNvSpPr>
            <a:spLocks noGrp="1"/>
          </p:cNvSpPr>
          <p:nvPr>
            <p:ph type="title"/>
          </p:nvPr>
        </p:nvSpPr>
        <p:spPr>
          <a:xfrm>
            <a:off x="244392" y="74880"/>
            <a:ext cx="10819642" cy="1142999"/>
          </a:xfrm>
        </p:spPr>
        <p:txBody>
          <a:bodyPr>
            <a:normAutofit fontScale="90000"/>
          </a:bodyPr>
          <a:lstStyle/>
          <a:p>
            <a:pPr algn="l"/>
            <a:r>
              <a:rPr lang="en-US" altLang="zh-CN" sz="4095" dirty="0">
                <a:solidFill>
                  <a:schemeClr val="bg1"/>
                </a:solidFill>
                <a:latin typeface="微软雅黑" panose="020B0503020204020204" pitchFamily="34" charset="-122"/>
                <a:ea typeface="微软雅黑" panose="020B0503020204020204" pitchFamily="34" charset="-122"/>
              </a:rPr>
              <a:t>2.2.1 </a:t>
            </a:r>
            <a:r>
              <a:rPr lang="zh-CN" altLang="en-US" sz="4095" dirty="0">
                <a:solidFill>
                  <a:schemeClr val="bg1"/>
                </a:solidFill>
                <a:latin typeface="微软雅黑" panose="020B0503020204020204" pitchFamily="34" charset="-122"/>
                <a:ea typeface="微软雅黑" panose="020B0503020204020204" pitchFamily="34" charset="-122"/>
              </a:rPr>
              <a:t>常用的伦理学理论 </a:t>
            </a:r>
            <a:r>
              <a:rPr lang="en-US" altLang="zh-CN" sz="4095" dirty="0">
                <a:solidFill>
                  <a:schemeClr val="bg1"/>
                </a:solidFill>
                <a:latin typeface="微软雅黑" panose="020B0503020204020204" pitchFamily="34" charset="-122"/>
                <a:ea typeface="微软雅黑" panose="020B0503020204020204" pitchFamily="34" charset="-122"/>
              </a:rPr>
              <a:t>-</a:t>
            </a:r>
            <a:r>
              <a:rPr lang="zh-CN" altLang="en-US" sz="4400" dirty="0">
                <a:solidFill>
                  <a:srgbClr val="C00000"/>
                </a:solidFill>
                <a:latin typeface="微软雅黑" panose="020B0503020204020204" pitchFamily="34" charset="-122"/>
                <a:ea typeface="微软雅黑" panose="020B0503020204020204" pitchFamily="34" charset="-122"/>
              </a:rPr>
              <a:t>相对主义</a:t>
            </a:r>
            <a:r>
              <a:rPr lang="en-US" altLang="zh-CN" sz="4400" dirty="0">
                <a:solidFill>
                  <a:srgbClr val="C00000"/>
                </a:solidFill>
                <a:latin typeface="微软雅黑" panose="020B0503020204020204" pitchFamily="34" charset="-122"/>
                <a:ea typeface="微软雅黑" panose="020B0503020204020204" pitchFamily="34" charset="-122"/>
              </a:rPr>
              <a:t>(relativism)</a:t>
            </a:r>
            <a:endParaRPr lang="zh-CN" altLang="en-US" sz="4095" dirty="0">
              <a:solidFill>
                <a:srgbClr val="C00000"/>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defTabSz="1078865"/>
            <a:fld id="{C5C1623C-0059-494E-B184-63915177A0C5}" type="slidenum">
              <a:rPr lang="zh-CN" altLang="en-US">
                <a:solidFill>
                  <a:prstClr val="black">
                    <a:tint val="75000"/>
                  </a:prstClr>
                </a:solidFill>
                <a:latin typeface="微软雅黑" panose="020B0503020204020204" pitchFamily="34" charset="-122"/>
                <a:ea typeface="微软雅黑" panose="020B0503020204020204" pitchFamily="34" charset="-122"/>
              </a:rPr>
              <a:t>27</a:t>
            </a:fld>
            <a:endParaRPr lang="zh-CN" altLang="en-US">
              <a:solidFill>
                <a:prstClr val="black">
                  <a:tint val="75000"/>
                </a:prst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6181" y="1511518"/>
            <a:ext cx="10819642" cy="4525963"/>
          </a:xfrm>
        </p:spPr>
        <p:txBody>
          <a:bodyPr>
            <a:normAutofit/>
          </a:bodyPr>
          <a:lstStyle/>
          <a:p>
            <a:r>
              <a:rPr lang="zh-CN" altLang="en-US" sz="2460" dirty="0">
                <a:latin typeface="微软雅黑" panose="020B0503020204020204" pitchFamily="34" charset="-122"/>
                <a:ea typeface="微软雅黑" panose="020B0503020204020204" pitchFamily="34" charset="-122"/>
              </a:rPr>
              <a:t>着眼于</a:t>
            </a:r>
            <a:r>
              <a:rPr lang="zh-CN" altLang="en-US" sz="2460" dirty="0">
                <a:solidFill>
                  <a:srgbClr val="FF0000"/>
                </a:solidFill>
                <a:latin typeface="微软雅黑" panose="020B0503020204020204" pitchFamily="34" charset="-122"/>
                <a:ea typeface="微软雅黑" panose="020B0503020204020204" pitchFamily="34" charset="-122"/>
              </a:rPr>
              <a:t>人的品质塑造</a:t>
            </a:r>
            <a:r>
              <a:rPr lang="zh-CN" altLang="en-US" sz="2460" dirty="0">
                <a:latin typeface="微软雅黑" panose="020B0503020204020204" pitchFamily="34" charset="-122"/>
                <a:ea typeface="微软雅黑" panose="020B0503020204020204" pitchFamily="34" charset="-122"/>
              </a:rPr>
              <a:t>、以自律与激励为其实现机制</a:t>
            </a:r>
            <a:endParaRPr lang="en-US" altLang="zh-CN" sz="2460" dirty="0">
              <a:latin typeface="微软雅黑" panose="020B0503020204020204" pitchFamily="34" charset="-122"/>
              <a:ea typeface="微软雅黑" panose="020B0503020204020204" pitchFamily="34" charset="-122"/>
            </a:endParaRPr>
          </a:p>
          <a:p>
            <a:pPr lvl="1"/>
            <a:r>
              <a:rPr lang="en-US" altLang="zh-CN" sz="2050" dirty="0">
                <a:latin typeface="微软雅黑" panose="020B0503020204020204" pitchFamily="34" charset="-122"/>
                <a:ea typeface="微软雅黑" panose="020B0503020204020204" pitchFamily="34" charset="-122"/>
              </a:rPr>
              <a:t>Virtue Ethics is the belief that ethics should be more concerned with the </a:t>
            </a:r>
            <a:r>
              <a:rPr lang="en-US" altLang="zh-CN" sz="2050" dirty="0">
                <a:solidFill>
                  <a:srgbClr val="FF0000"/>
                </a:solidFill>
                <a:latin typeface="微软雅黑" panose="020B0503020204020204" pitchFamily="34" charset="-122"/>
                <a:ea typeface="微软雅黑" panose="020B0503020204020204" pitchFamily="34" charset="-122"/>
              </a:rPr>
              <a:t>character</a:t>
            </a:r>
            <a:r>
              <a:rPr lang="en-US" altLang="zh-CN" sz="2050" dirty="0">
                <a:latin typeface="微软雅黑" panose="020B0503020204020204" pitchFamily="34" charset="-122"/>
                <a:ea typeface="微软雅黑" panose="020B0503020204020204" pitchFamily="34" charset="-122"/>
              </a:rPr>
              <a:t> of the moral agent (virtue), rather than focusing on a set of rules dictating right and wrong actions. (From Wikipedia)</a:t>
            </a:r>
          </a:p>
          <a:p>
            <a:endParaRPr lang="en-US" altLang="zh-CN" sz="2460" dirty="0">
              <a:latin typeface="微软雅黑" panose="020B0503020204020204" pitchFamily="34" charset="-122"/>
              <a:ea typeface="微软雅黑" panose="020B0503020204020204" pitchFamily="34" charset="-122"/>
            </a:endParaRPr>
          </a:p>
          <a:p>
            <a:r>
              <a:rPr lang="zh-CN" altLang="en-US" sz="2460" dirty="0">
                <a:latin typeface="微软雅黑" panose="020B0503020204020204" pitchFamily="34" charset="-122"/>
                <a:ea typeface="微软雅黑" panose="020B0503020204020204" pitchFamily="34" charset="-122"/>
              </a:rPr>
              <a:t>非道德的美德伦理学：以亚里士多德的美德伦理学为代表；</a:t>
            </a:r>
            <a:r>
              <a:rPr lang="zh-CN" altLang="en-US" sz="2460" dirty="0">
                <a:solidFill>
                  <a:srgbClr val="FF0000"/>
                </a:solidFill>
                <a:latin typeface="微软雅黑" panose="020B0503020204020204" pitchFamily="34" charset="-122"/>
                <a:ea typeface="微软雅黑" panose="020B0503020204020204" pitchFamily="34" charset="-122"/>
              </a:rPr>
              <a:t>美德的概念</a:t>
            </a:r>
            <a:r>
              <a:rPr lang="zh-CN" altLang="en-US" sz="2460" dirty="0">
                <a:latin typeface="微软雅黑" panose="020B0503020204020204" pitchFamily="34" charset="-122"/>
                <a:ea typeface="微软雅黑" panose="020B0503020204020204" pitchFamily="34" charset="-122"/>
              </a:rPr>
              <a:t>与</a:t>
            </a:r>
            <a:r>
              <a:rPr lang="zh-CN" altLang="en-US" sz="2460" dirty="0">
                <a:solidFill>
                  <a:srgbClr val="0000FF"/>
                </a:solidFill>
                <a:latin typeface="微软雅黑" panose="020B0503020204020204" pitchFamily="34" charset="-122"/>
                <a:ea typeface="微软雅黑" panose="020B0503020204020204" pitchFamily="34" charset="-122"/>
              </a:rPr>
              <a:t>道德的规范或法则</a:t>
            </a:r>
            <a:r>
              <a:rPr lang="zh-CN" altLang="en-US" sz="2460" u="sng" dirty="0">
                <a:latin typeface="微软雅黑" panose="020B0503020204020204" pitchFamily="34" charset="-122"/>
                <a:ea typeface="微软雅黑" panose="020B0503020204020204" pitchFamily="34" charset="-122"/>
              </a:rPr>
              <a:t>没有明显的联系</a:t>
            </a:r>
            <a:endParaRPr lang="en-US" altLang="zh-CN" sz="2460" u="sng" dirty="0">
              <a:latin typeface="微软雅黑" panose="020B0503020204020204" pitchFamily="34" charset="-122"/>
              <a:ea typeface="微软雅黑" panose="020B0503020204020204" pitchFamily="34" charset="-122"/>
            </a:endParaRPr>
          </a:p>
          <a:p>
            <a:r>
              <a:rPr lang="zh-CN" altLang="en-US" sz="2460" dirty="0">
                <a:latin typeface="微软雅黑" panose="020B0503020204020204" pitchFamily="34" charset="-122"/>
                <a:ea typeface="微软雅黑" panose="020B0503020204020204" pitchFamily="34" charset="-122"/>
              </a:rPr>
              <a:t>道德的美德伦理学：以弗朗西斯</a:t>
            </a:r>
            <a:r>
              <a:rPr lang="en-US" altLang="zh-CN" sz="2460" dirty="0">
                <a:latin typeface="微软雅黑" panose="020B0503020204020204" pitchFamily="34" charset="-122"/>
                <a:ea typeface="微软雅黑" panose="020B0503020204020204" pitchFamily="34" charset="-122"/>
              </a:rPr>
              <a:t>.</a:t>
            </a:r>
            <a:r>
              <a:rPr lang="zh-CN" altLang="en-US" sz="2460" dirty="0">
                <a:latin typeface="微软雅黑" panose="020B0503020204020204" pitchFamily="34" charset="-122"/>
                <a:ea typeface="微软雅黑" panose="020B0503020204020204" pitchFamily="34" charset="-122"/>
              </a:rPr>
              <a:t>哈奇森的美德伦理学为代表；</a:t>
            </a:r>
            <a:r>
              <a:rPr lang="zh-CN" altLang="en-US" sz="2460" dirty="0">
                <a:solidFill>
                  <a:srgbClr val="FF0000"/>
                </a:solidFill>
                <a:latin typeface="微软雅黑" panose="020B0503020204020204" pitchFamily="34" charset="-122"/>
                <a:ea typeface="微软雅黑" panose="020B0503020204020204" pitchFamily="34" charset="-122"/>
              </a:rPr>
              <a:t>美德的概念</a:t>
            </a:r>
            <a:r>
              <a:rPr lang="zh-CN" altLang="en-US" sz="2460" dirty="0">
                <a:latin typeface="微软雅黑" panose="020B0503020204020204" pitchFamily="34" charset="-122"/>
                <a:ea typeface="微软雅黑" panose="020B0503020204020204" pitchFamily="34" charset="-122"/>
              </a:rPr>
              <a:t>与</a:t>
            </a:r>
            <a:r>
              <a:rPr lang="zh-CN" altLang="en-US" sz="2460" dirty="0">
                <a:solidFill>
                  <a:srgbClr val="0000FF"/>
                </a:solidFill>
                <a:latin typeface="微软雅黑" panose="020B0503020204020204" pitchFamily="34" charset="-122"/>
                <a:ea typeface="微软雅黑" panose="020B0503020204020204" pitchFamily="34" charset="-122"/>
              </a:rPr>
              <a:t>道德上的正确或错误</a:t>
            </a:r>
            <a:r>
              <a:rPr lang="zh-CN" altLang="en-US" sz="2460" u="sng" dirty="0">
                <a:latin typeface="微软雅黑" panose="020B0503020204020204" pitchFamily="34" charset="-122"/>
                <a:ea typeface="微软雅黑" panose="020B0503020204020204" pitchFamily="34" charset="-122"/>
              </a:rPr>
              <a:t>有着密切的联系</a:t>
            </a:r>
            <a:endParaRPr lang="en-US" altLang="zh-CN" sz="2460" u="sng" dirty="0">
              <a:latin typeface="微软雅黑" panose="020B0503020204020204" pitchFamily="34" charset="-122"/>
              <a:ea typeface="微软雅黑" panose="020B0503020204020204" pitchFamily="34" charset="-122"/>
            </a:endParaRPr>
          </a:p>
          <a:p>
            <a:r>
              <a:rPr lang="zh-CN" altLang="en-US" sz="2460" dirty="0">
                <a:latin typeface="微软雅黑" panose="020B0503020204020204" pitchFamily="34" charset="-122"/>
                <a:ea typeface="微软雅黑" panose="020B0503020204020204" pitchFamily="34" charset="-122"/>
              </a:rPr>
              <a:t>当代美德伦理学家：更多关注</a:t>
            </a:r>
            <a:r>
              <a:rPr lang="zh-CN" altLang="en-US" sz="2460" dirty="0">
                <a:solidFill>
                  <a:srgbClr val="FF0000"/>
                </a:solidFill>
                <a:latin typeface="微软雅黑" panose="020B0503020204020204" pitchFamily="34" charset="-122"/>
                <a:ea typeface="微软雅黑" panose="020B0503020204020204" pitchFamily="34" charset="-122"/>
              </a:rPr>
              <a:t>美德</a:t>
            </a:r>
            <a:r>
              <a:rPr lang="zh-CN" altLang="en-US" sz="2460" dirty="0">
                <a:latin typeface="微软雅黑" panose="020B0503020204020204" pitchFamily="34" charset="-122"/>
                <a:ea typeface="微软雅黑" panose="020B0503020204020204" pitchFamily="34" charset="-122"/>
              </a:rPr>
              <a:t>和</a:t>
            </a:r>
            <a:r>
              <a:rPr lang="zh-CN" altLang="en-US" sz="2460" dirty="0">
                <a:solidFill>
                  <a:srgbClr val="0000FF"/>
                </a:solidFill>
                <a:latin typeface="微软雅黑" panose="020B0503020204020204" pitchFamily="34" charset="-122"/>
                <a:ea typeface="微软雅黑" panose="020B0503020204020204" pitchFamily="34" charset="-122"/>
              </a:rPr>
              <a:t>行动正确性</a:t>
            </a:r>
            <a:r>
              <a:rPr lang="zh-CN" altLang="en-US" sz="2460" dirty="0">
                <a:latin typeface="微软雅黑" panose="020B0503020204020204" pitchFamily="34" charset="-122"/>
                <a:ea typeface="微软雅黑" panose="020B0503020204020204" pitchFamily="34" charset="-122"/>
              </a:rPr>
              <a:t>的</a:t>
            </a:r>
            <a:r>
              <a:rPr lang="zh-CN" altLang="en-US" sz="2460" u="sng" dirty="0">
                <a:latin typeface="微软雅黑" panose="020B0503020204020204" pitchFamily="34" charset="-122"/>
                <a:ea typeface="微软雅黑" panose="020B0503020204020204" pitchFamily="34" charset="-122"/>
              </a:rPr>
              <a:t>关系</a:t>
            </a:r>
            <a:r>
              <a:rPr lang="zh-CN" altLang="en-US" sz="2460" dirty="0">
                <a:latin typeface="微软雅黑" panose="020B0503020204020204" pitchFamily="34" charset="-122"/>
                <a:ea typeface="微软雅黑" panose="020B0503020204020204" pitchFamily="34" charset="-122"/>
              </a:rPr>
              <a:t>，更强调</a:t>
            </a:r>
            <a:r>
              <a:rPr lang="zh-CN" altLang="en-US" sz="2460" dirty="0">
                <a:solidFill>
                  <a:srgbClr val="FF0000"/>
                </a:solidFill>
                <a:latin typeface="微软雅黑" panose="020B0503020204020204" pitchFamily="34" charset="-122"/>
                <a:ea typeface="微软雅黑" panose="020B0503020204020204" pitchFamily="34" charset="-122"/>
              </a:rPr>
              <a:t>美德</a:t>
            </a:r>
            <a:r>
              <a:rPr lang="zh-CN" altLang="en-US" sz="2460" dirty="0">
                <a:latin typeface="微软雅黑" panose="020B0503020204020204" pitchFamily="34" charset="-122"/>
                <a:ea typeface="微软雅黑" panose="020B0503020204020204" pitchFamily="34" charset="-122"/>
              </a:rPr>
              <a:t>，而不是行动的效果在决定一个行动正确与否中的作用</a:t>
            </a:r>
            <a:endParaRPr lang="en-US" altLang="zh-CN" sz="2460" dirty="0">
              <a:latin typeface="微软雅黑" panose="020B0503020204020204" pitchFamily="34" charset="-122"/>
              <a:ea typeface="微软雅黑" panose="020B0503020204020204" pitchFamily="34" charset="-122"/>
            </a:endParaRPr>
          </a:p>
        </p:txBody>
      </p:sp>
      <p:sp>
        <p:nvSpPr>
          <p:cNvPr id="4" name="标题 1"/>
          <p:cNvSpPr>
            <a:spLocks noGrp="1"/>
          </p:cNvSpPr>
          <p:nvPr>
            <p:ph type="title"/>
          </p:nvPr>
        </p:nvSpPr>
        <p:spPr>
          <a:xfrm>
            <a:off x="429328" y="49650"/>
            <a:ext cx="10819642" cy="1142999"/>
          </a:xfrm>
        </p:spPr>
        <p:txBody>
          <a:bodyPr>
            <a:normAutofit fontScale="90000"/>
          </a:bodyPr>
          <a:lstStyle/>
          <a:p>
            <a:pPr algn="l"/>
            <a:r>
              <a:rPr lang="en-US" altLang="zh-CN" sz="4095" dirty="0">
                <a:solidFill>
                  <a:schemeClr val="bg1"/>
                </a:solidFill>
                <a:latin typeface="微软雅黑" panose="020B0503020204020204" pitchFamily="34" charset="-122"/>
                <a:ea typeface="微软雅黑" panose="020B0503020204020204" pitchFamily="34" charset="-122"/>
              </a:rPr>
              <a:t>2.2.1 </a:t>
            </a:r>
            <a:r>
              <a:rPr lang="zh-CN" altLang="en-US" sz="4095" dirty="0">
                <a:solidFill>
                  <a:schemeClr val="bg1"/>
                </a:solidFill>
                <a:latin typeface="微软雅黑" panose="020B0503020204020204" pitchFamily="34" charset="-122"/>
                <a:ea typeface="微软雅黑" panose="020B0503020204020204" pitchFamily="34" charset="-122"/>
              </a:rPr>
              <a:t>常用的伦理学理论</a:t>
            </a:r>
            <a:r>
              <a:rPr lang="en-US" altLang="zh-CN" sz="4095" dirty="0">
                <a:solidFill>
                  <a:schemeClr val="bg1"/>
                </a:solidFill>
                <a:latin typeface="微软雅黑" panose="020B0503020204020204" pitchFamily="34" charset="-122"/>
                <a:ea typeface="微软雅黑" panose="020B0503020204020204" pitchFamily="34" charset="-122"/>
              </a:rPr>
              <a:t> -</a:t>
            </a:r>
            <a:r>
              <a:rPr lang="zh-CN" altLang="en-US" sz="4400" dirty="0">
                <a:solidFill>
                  <a:srgbClr val="C00000"/>
                </a:solidFill>
                <a:latin typeface="微软雅黑" panose="020B0503020204020204" pitchFamily="34" charset="-122"/>
                <a:ea typeface="微软雅黑" panose="020B0503020204020204" pitchFamily="34" charset="-122"/>
              </a:rPr>
              <a:t>美德论</a:t>
            </a:r>
            <a:r>
              <a:rPr lang="en-US" altLang="zh-CN" sz="4400" dirty="0">
                <a:solidFill>
                  <a:srgbClr val="C00000"/>
                </a:solidFill>
                <a:latin typeface="微软雅黑" panose="020B0503020204020204" pitchFamily="34" charset="-122"/>
                <a:ea typeface="微软雅黑" panose="020B0503020204020204" pitchFamily="34" charset="-122"/>
              </a:rPr>
              <a:t>(virtue ethics)</a:t>
            </a:r>
            <a:endParaRPr lang="zh-CN" altLang="en-US" sz="4095" dirty="0">
              <a:solidFill>
                <a:srgbClr val="C00000"/>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defTabSz="1078865"/>
            <a:fld id="{C5C1623C-0059-494E-B184-63915177A0C5}" type="slidenum">
              <a:rPr lang="zh-CN" altLang="en-US">
                <a:solidFill>
                  <a:prstClr val="black">
                    <a:tint val="75000"/>
                  </a:prstClr>
                </a:solidFill>
                <a:latin typeface="微软雅黑" panose="020B0503020204020204" pitchFamily="34" charset="-122"/>
                <a:ea typeface="微软雅黑" panose="020B0503020204020204" pitchFamily="34" charset="-122"/>
              </a:rPr>
              <a:t>28</a:t>
            </a:fld>
            <a:endParaRPr lang="zh-CN" altLang="en-US">
              <a:solidFill>
                <a:prstClr val="black">
                  <a:tint val="75000"/>
                </a:prst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6181" y="1511518"/>
            <a:ext cx="10819642" cy="4525963"/>
          </a:xfrm>
        </p:spPr>
        <p:txBody>
          <a:bodyPr>
            <a:normAutofit/>
          </a:bodyPr>
          <a:lstStyle/>
          <a:p>
            <a:r>
              <a:rPr lang="zh-CN" altLang="en-US" sz="2460" dirty="0">
                <a:latin typeface="微软雅黑" panose="020B0503020204020204" pitchFamily="34" charset="-122"/>
                <a:ea typeface="微软雅黑" panose="020B0503020204020204" pitchFamily="34" charset="-122"/>
              </a:rPr>
              <a:t>例：孟德斯鸠</a:t>
            </a:r>
            <a:r>
              <a:rPr lang="en-US" altLang="zh-CN" sz="2460" dirty="0">
                <a:latin typeface="微软雅黑" panose="020B0503020204020204" pitchFamily="34" charset="-122"/>
                <a:ea typeface="微软雅黑" panose="020B0503020204020204" pitchFamily="34" charset="-122"/>
              </a:rPr>
              <a:t>《</a:t>
            </a:r>
            <a:r>
              <a:rPr lang="zh-CN" altLang="en-US" sz="2460" dirty="0">
                <a:latin typeface="微软雅黑" panose="020B0503020204020204" pitchFamily="34" charset="-122"/>
                <a:ea typeface="微软雅黑" panose="020B0503020204020204" pitchFamily="34" charset="-122"/>
              </a:rPr>
              <a:t>法的精神</a:t>
            </a:r>
            <a:r>
              <a:rPr lang="en-US" altLang="zh-CN" sz="2460" dirty="0">
                <a:latin typeface="微软雅黑" panose="020B0503020204020204" pitchFamily="34" charset="-122"/>
                <a:ea typeface="微软雅黑" panose="020B0503020204020204" pitchFamily="34" charset="-122"/>
              </a:rPr>
              <a:t>.</a:t>
            </a:r>
            <a:r>
              <a:rPr lang="zh-CN" altLang="en-US" sz="2460" dirty="0">
                <a:latin typeface="微软雅黑" panose="020B0503020204020204" pitchFamily="34" charset="-122"/>
                <a:ea typeface="微软雅黑" panose="020B0503020204020204" pitchFamily="34" charset="-122"/>
              </a:rPr>
              <a:t>序言</a:t>
            </a:r>
            <a:r>
              <a:rPr lang="en-US" altLang="zh-CN" sz="2460" dirty="0">
                <a:latin typeface="微软雅黑" panose="020B0503020204020204" pitchFamily="34" charset="-122"/>
                <a:ea typeface="微软雅黑" panose="020B0503020204020204" pitchFamily="34" charset="-122"/>
              </a:rPr>
              <a:t>》</a:t>
            </a:r>
            <a:r>
              <a:rPr lang="zh-CN" altLang="en-US" sz="2460" dirty="0">
                <a:latin typeface="微软雅黑" panose="020B0503020204020204" pitchFamily="34" charset="-122"/>
                <a:ea typeface="微软雅黑" panose="020B0503020204020204" pitchFamily="34" charset="-122"/>
              </a:rPr>
              <a:t>，“</a:t>
            </a:r>
            <a:r>
              <a:rPr lang="en-US" altLang="zh-CN" sz="2460" dirty="0">
                <a:latin typeface="微软雅黑" panose="020B0503020204020204" pitchFamily="34" charset="-122"/>
                <a:ea typeface="微软雅黑" panose="020B0503020204020204" pitchFamily="34" charset="-122"/>
              </a:rPr>
              <a:t>…</a:t>
            </a:r>
            <a:r>
              <a:rPr lang="zh-CN" altLang="en-US" sz="2460" dirty="0">
                <a:solidFill>
                  <a:srgbClr val="0000FF"/>
                </a:solidFill>
                <a:latin typeface="微软雅黑" panose="020B0503020204020204" pitchFamily="34" charset="-122"/>
                <a:ea typeface="微软雅黑" panose="020B0503020204020204" pitchFamily="34" charset="-122"/>
              </a:rPr>
              <a:t>爱是人类最基本的美德</a:t>
            </a:r>
            <a:r>
              <a:rPr lang="en-US" altLang="zh-CN" sz="2460" dirty="0">
                <a:latin typeface="微软雅黑" panose="020B0503020204020204" pitchFamily="34" charset="-122"/>
                <a:ea typeface="微软雅黑" panose="020B0503020204020204" pitchFamily="34" charset="-122"/>
              </a:rPr>
              <a:t>…</a:t>
            </a:r>
            <a:r>
              <a:rPr lang="zh-CN" altLang="en-US" sz="2460" dirty="0">
                <a:latin typeface="微软雅黑" panose="020B0503020204020204" pitchFamily="34" charset="-122"/>
                <a:ea typeface="微软雅黑" panose="020B0503020204020204" pitchFamily="34" charset="-122"/>
              </a:rPr>
              <a:t>”，而他将“</a:t>
            </a:r>
            <a:r>
              <a:rPr lang="zh-CN" altLang="en-US" sz="2460" dirty="0">
                <a:solidFill>
                  <a:srgbClr val="0000FF"/>
                </a:solidFill>
                <a:latin typeface="微软雅黑" panose="020B0503020204020204" pitchFamily="34" charset="-122"/>
                <a:ea typeface="微软雅黑" panose="020B0503020204020204" pitchFamily="34" charset="-122"/>
              </a:rPr>
              <a:t>法</a:t>
            </a:r>
            <a:r>
              <a:rPr lang="zh-CN" altLang="en-US" sz="2460" dirty="0">
                <a:latin typeface="微软雅黑" panose="020B0503020204020204" pitchFamily="34" charset="-122"/>
                <a:ea typeface="微软雅黑" panose="020B0503020204020204" pitchFamily="34" charset="-122"/>
              </a:rPr>
              <a:t>”定义为“浅显理性与各种存在物之间的</a:t>
            </a:r>
            <a:r>
              <a:rPr lang="zh-CN" altLang="en-US" sz="2460" dirty="0">
                <a:solidFill>
                  <a:srgbClr val="0000FF"/>
                </a:solidFill>
                <a:latin typeface="微软雅黑" panose="020B0503020204020204" pitchFamily="34" charset="-122"/>
                <a:ea typeface="微软雅黑" panose="020B0503020204020204" pitchFamily="34" charset="-122"/>
              </a:rPr>
              <a:t>关系</a:t>
            </a:r>
            <a:r>
              <a:rPr lang="zh-CN" altLang="en-US" sz="2460" dirty="0">
                <a:latin typeface="微软雅黑" panose="020B0503020204020204" pitchFamily="34" charset="-122"/>
                <a:ea typeface="微软雅黑" panose="020B0503020204020204" pitchFamily="34" charset="-122"/>
              </a:rPr>
              <a:t>的综合，同时也体现着所有客观存在物彼此间的</a:t>
            </a:r>
            <a:r>
              <a:rPr lang="zh-CN" altLang="en-US" sz="2460" dirty="0">
                <a:solidFill>
                  <a:srgbClr val="0000FF"/>
                </a:solidFill>
                <a:latin typeface="微软雅黑" panose="020B0503020204020204" pitchFamily="34" charset="-122"/>
                <a:ea typeface="微软雅黑" panose="020B0503020204020204" pitchFamily="34" charset="-122"/>
              </a:rPr>
              <a:t>关系</a:t>
            </a:r>
            <a:r>
              <a:rPr lang="zh-CN" altLang="en-US" sz="2460" dirty="0">
                <a:latin typeface="微软雅黑" panose="020B0503020204020204" pitchFamily="34" charset="-122"/>
                <a:ea typeface="微软雅黑" panose="020B0503020204020204" pitchFamily="34" charset="-122"/>
              </a:rPr>
              <a:t>”</a:t>
            </a:r>
            <a:r>
              <a:rPr lang="en-US" altLang="zh-CN" sz="2460" dirty="0">
                <a:latin typeface="微软雅黑" panose="020B0503020204020204" pitchFamily="34" charset="-122"/>
                <a:ea typeface="微软雅黑" panose="020B0503020204020204" pitchFamily="34" charset="-122"/>
              </a:rPr>
              <a:t>-&gt; </a:t>
            </a:r>
            <a:r>
              <a:rPr lang="zh-CN" altLang="en-US" sz="2460" dirty="0">
                <a:solidFill>
                  <a:srgbClr val="FF0000"/>
                </a:solidFill>
                <a:latin typeface="微软雅黑" panose="020B0503020204020204" pitchFamily="34" charset="-122"/>
                <a:ea typeface="微软雅黑" panose="020B0503020204020204" pitchFamily="34" charset="-122"/>
              </a:rPr>
              <a:t>美德</a:t>
            </a:r>
            <a:r>
              <a:rPr lang="zh-CN" altLang="en-US" sz="2460" dirty="0">
                <a:latin typeface="微软雅黑" panose="020B0503020204020204" pitchFamily="34" charset="-122"/>
                <a:ea typeface="微软雅黑" panose="020B0503020204020204" pitchFamily="34" charset="-122"/>
              </a:rPr>
              <a:t>是</a:t>
            </a:r>
            <a:r>
              <a:rPr lang="zh-CN" altLang="en-US" sz="2460" dirty="0">
                <a:solidFill>
                  <a:srgbClr val="0000FF"/>
                </a:solidFill>
                <a:latin typeface="微软雅黑" panose="020B0503020204020204" pitchFamily="34" charset="-122"/>
                <a:ea typeface="微软雅黑" panose="020B0503020204020204" pitchFamily="34" charset="-122"/>
              </a:rPr>
              <a:t>法</a:t>
            </a:r>
            <a:r>
              <a:rPr lang="zh-CN" altLang="en-US" sz="2460" dirty="0">
                <a:latin typeface="微软雅黑" panose="020B0503020204020204" pitchFamily="34" charset="-122"/>
                <a:ea typeface="微软雅黑" panose="020B0503020204020204" pitchFamily="34" charset="-122"/>
              </a:rPr>
              <a:t>的</a:t>
            </a:r>
            <a:r>
              <a:rPr lang="zh-CN" altLang="en-US" sz="2460" u="sng" dirty="0">
                <a:latin typeface="微软雅黑" panose="020B0503020204020204" pitchFamily="34" charset="-122"/>
                <a:ea typeface="微软雅黑" panose="020B0503020204020204" pitchFamily="34" charset="-122"/>
              </a:rPr>
              <a:t>精神要义</a:t>
            </a:r>
            <a:r>
              <a:rPr lang="zh-CN" altLang="en-US" sz="2460" dirty="0">
                <a:latin typeface="微软雅黑" panose="020B0503020204020204" pitchFamily="34" charset="-122"/>
                <a:ea typeface="微软雅黑" panose="020B0503020204020204" pitchFamily="34" charset="-122"/>
              </a:rPr>
              <a:t>。这与我国“道法自然”的哲学思想很像。</a:t>
            </a:r>
            <a:endParaRPr lang="en-US" altLang="zh-CN" sz="2460" dirty="0">
              <a:latin typeface="微软雅黑" panose="020B0503020204020204" pitchFamily="34" charset="-122"/>
              <a:ea typeface="微软雅黑" panose="020B0503020204020204" pitchFamily="34" charset="-122"/>
            </a:endParaRPr>
          </a:p>
          <a:p>
            <a:endParaRPr lang="en-US" altLang="zh-CN" sz="2460" dirty="0">
              <a:latin typeface="微软雅黑" panose="020B0503020204020204" pitchFamily="34" charset="-122"/>
              <a:ea typeface="微软雅黑" panose="020B0503020204020204" pitchFamily="34" charset="-122"/>
            </a:endParaRPr>
          </a:p>
          <a:p>
            <a:r>
              <a:rPr lang="zh-CN" altLang="en-US" sz="2460" dirty="0">
                <a:latin typeface="微软雅黑" panose="020B0503020204020204" pitchFamily="34" charset="-122"/>
                <a:ea typeface="微软雅黑" panose="020B0503020204020204" pitchFamily="34" charset="-122"/>
              </a:rPr>
              <a:t>例：美德论思想在</a:t>
            </a:r>
            <a:r>
              <a:rPr lang="zh-CN" altLang="en-US" sz="2460" dirty="0">
                <a:solidFill>
                  <a:srgbClr val="FF0000"/>
                </a:solidFill>
                <a:latin typeface="微软雅黑" panose="020B0503020204020204" pitchFamily="34" charset="-122"/>
                <a:ea typeface="微软雅黑" panose="020B0503020204020204" pitchFamily="34" charset="-122"/>
              </a:rPr>
              <a:t>我国传统文化</a:t>
            </a:r>
            <a:r>
              <a:rPr lang="zh-CN" altLang="en-US" sz="2460" dirty="0">
                <a:latin typeface="微软雅黑" panose="020B0503020204020204" pitchFamily="34" charset="-122"/>
                <a:ea typeface="微软雅黑" panose="020B0503020204020204" pitchFamily="34" charset="-122"/>
              </a:rPr>
              <a:t>中也有很深刻的体现，</a:t>
            </a:r>
            <a:r>
              <a:rPr lang="en-US" altLang="zh-CN" sz="2460" dirty="0">
                <a:latin typeface="微软雅黑" panose="020B0503020204020204" pitchFamily="34" charset="-122"/>
                <a:ea typeface="微软雅黑" panose="020B0503020204020204" pitchFamily="34" charset="-122"/>
              </a:rPr>
              <a:t>《</a:t>
            </a:r>
            <a:r>
              <a:rPr lang="zh-CN" altLang="en-US" sz="2460" dirty="0">
                <a:latin typeface="微软雅黑" panose="020B0503020204020204" pitchFamily="34" charset="-122"/>
                <a:ea typeface="微软雅黑" panose="020B0503020204020204" pitchFamily="34" charset="-122"/>
              </a:rPr>
              <a:t>墨子</a:t>
            </a:r>
            <a:r>
              <a:rPr lang="en-US" altLang="zh-CN" sz="2460" dirty="0">
                <a:latin typeface="微软雅黑" panose="020B0503020204020204" pitchFamily="34" charset="-122"/>
                <a:ea typeface="微软雅黑" panose="020B0503020204020204" pitchFamily="34" charset="-122"/>
              </a:rPr>
              <a:t>》</a:t>
            </a:r>
            <a:r>
              <a:rPr lang="zh-CN" altLang="en-US" sz="2460" dirty="0">
                <a:latin typeface="微软雅黑" panose="020B0503020204020204" pitchFamily="34" charset="-122"/>
                <a:ea typeface="微软雅黑" panose="020B0503020204020204" pitchFamily="34" charset="-122"/>
              </a:rPr>
              <a:t>强调“举义”、“利人”、“利天下”；历史上无数志士仁人和民族英雄（文天祥、岳飞、范仲淹、顾炎武、林则徐等）；儒家的五常“仁、义、礼、智、信”；</a:t>
            </a:r>
            <a:r>
              <a:rPr lang="en-US" altLang="zh-CN" sz="2460" dirty="0">
                <a:latin typeface="微软雅黑" panose="020B0503020204020204" pitchFamily="34" charset="-122"/>
                <a:ea typeface="微软雅黑" panose="020B0503020204020204" pitchFamily="34" charset="-122"/>
              </a:rPr>
              <a:t>…</a:t>
            </a:r>
          </a:p>
          <a:p>
            <a:r>
              <a:rPr lang="zh-CN" altLang="en-US" sz="2460" dirty="0">
                <a:solidFill>
                  <a:srgbClr val="0000FF"/>
                </a:solidFill>
                <a:latin typeface="微软雅黑" panose="020B0503020204020204" pitchFamily="34" charset="-122"/>
                <a:ea typeface="微软雅黑" panose="020B0503020204020204" pitchFamily="34" charset="-122"/>
              </a:rPr>
              <a:t>例：</a:t>
            </a:r>
            <a:r>
              <a:rPr lang="zh-CN" altLang="en-US" sz="2460" dirty="0">
                <a:latin typeface="微软雅黑" panose="020B0503020204020204" pitchFamily="34" charset="-122"/>
                <a:ea typeface="微软雅黑" panose="020B0503020204020204" pitchFamily="34" charset="-122"/>
              </a:rPr>
              <a:t>家庭和工作，哪个更重要？</a:t>
            </a:r>
            <a:endParaRPr lang="en-US" altLang="zh-CN" sz="2460" dirty="0">
              <a:latin typeface="微软雅黑" panose="020B0503020204020204" pitchFamily="34" charset="-122"/>
              <a:ea typeface="微软雅黑" panose="020B0503020204020204" pitchFamily="34" charset="-122"/>
            </a:endParaRPr>
          </a:p>
          <a:p>
            <a:endParaRPr lang="en-US" altLang="zh-CN" sz="2460" dirty="0">
              <a:latin typeface="微软雅黑" panose="020B0503020204020204" pitchFamily="34" charset="-122"/>
              <a:ea typeface="微软雅黑" panose="020B0503020204020204" pitchFamily="34" charset="-122"/>
            </a:endParaRPr>
          </a:p>
          <a:p>
            <a:endParaRPr lang="en-US" altLang="zh-CN" sz="2460" dirty="0">
              <a:latin typeface="微软雅黑" panose="020B0503020204020204" pitchFamily="34" charset="-122"/>
              <a:ea typeface="微软雅黑" panose="020B0503020204020204" pitchFamily="34" charset="-122"/>
            </a:endParaRPr>
          </a:p>
        </p:txBody>
      </p:sp>
      <p:sp>
        <p:nvSpPr>
          <p:cNvPr id="4" name="标题 1"/>
          <p:cNvSpPr>
            <a:spLocks noGrp="1"/>
          </p:cNvSpPr>
          <p:nvPr>
            <p:ph type="title"/>
          </p:nvPr>
        </p:nvSpPr>
        <p:spPr>
          <a:xfrm>
            <a:off x="686181" y="46289"/>
            <a:ext cx="10819642" cy="1142999"/>
          </a:xfrm>
        </p:spPr>
        <p:txBody>
          <a:bodyPr>
            <a:normAutofit fontScale="90000"/>
          </a:bodyPr>
          <a:lstStyle/>
          <a:p>
            <a:pPr algn="l"/>
            <a:r>
              <a:rPr lang="en-US" altLang="zh-CN" sz="4000" dirty="0">
                <a:solidFill>
                  <a:schemeClr val="bg1"/>
                </a:solidFill>
                <a:latin typeface="微软雅黑" panose="020B0503020204020204" pitchFamily="34" charset="-122"/>
                <a:ea typeface="微软雅黑" panose="020B0503020204020204" pitchFamily="34" charset="-122"/>
              </a:rPr>
              <a:t>2.2.1 </a:t>
            </a:r>
            <a:r>
              <a:rPr lang="zh-CN" altLang="en-US" sz="4000" dirty="0">
                <a:solidFill>
                  <a:schemeClr val="bg1"/>
                </a:solidFill>
                <a:latin typeface="微软雅黑" panose="020B0503020204020204" pitchFamily="34" charset="-122"/>
                <a:ea typeface="微软雅黑" panose="020B0503020204020204" pitchFamily="34" charset="-122"/>
              </a:rPr>
              <a:t>常用的伦理学理论</a:t>
            </a:r>
            <a:r>
              <a:rPr lang="en-US" altLang="zh-CN" sz="4000" dirty="0">
                <a:solidFill>
                  <a:schemeClr val="bg1"/>
                </a:solidFill>
                <a:latin typeface="微软雅黑" panose="020B0503020204020204" pitchFamily="34" charset="-122"/>
                <a:ea typeface="微软雅黑" panose="020B0503020204020204" pitchFamily="34" charset="-122"/>
              </a:rPr>
              <a:t> –</a:t>
            </a:r>
            <a:br>
              <a:rPr lang="en-US" altLang="zh-CN" sz="4000" dirty="0">
                <a:solidFill>
                  <a:schemeClr val="bg1"/>
                </a:solidFill>
                <a:latin typeface="微软雅黑" panose="020B0503020204020204" pitchFamily="34" charset="-122"/>
                <a:ea typeface="微软雅黑" panose="020B0503020204020204" pitchFamily="34" charset="-122"/>
              </a:rPr>
            </a:br>
            <a:r>
              <a:rPr lang="en-US" altLang="zh-CN" sz="4000" dirty="0">
                <a:solidFill>
                  <a:schemeClr val="bg1"/>
                </a:solidFill>
                <a:latin typeface="微软雅黑" panose="020B0503020204020204" pitchFamily="34" charset="-122"/>
                <a:ea typeface="微软雅黑" panose="020B0503020204020204" pitchFamily="34" charset="-122"/>
              </a:rPr>
              <a:t>				</a:t>
            </a:r>
            <a:r>
              <a:rPr lang="zh-CN" altLang="en-US" sz="4000" dirty="0">
                <a:solidFill>
                  <a:srgbClr val="C00000"/>
                </a:solidFill>
                <a:latin typeface="微软雅黑" panose="020B0503020204020204" pitchFamily="34" charset="-122"/>
                <a:ea typeface="微软雅黑" panose="020B0503020204020204" pitchFamily="34" charset="-122"/>
              </a:rPr>
              <a:t>美德论</a:t>
            </a:r>
            <a:r>
              <a:rPr lang="en-US" altLang="zh-CN" sz="4000" dirty="0">
                <a:solidFill>
                  <a:srgbClr val="C00000"/>
                </a:solidFill>
                <a:latin typeface="微软雅黑" panose="020B0503020204020204" pitchFamily="34" charset="-122"/>
                <a:ea typeface="微软雅黑" panose="020B0503020204020204" pitchFamily="34" charset="-122"/>
              </a:rPr>
              <a:t>(virtue ethics)</a:t>
            </a:r>
            <a:endParaRPr lang="zh-CN" altLang="en-US" sz="4095" dirty="0">
              <a:solidFill>
                <a:schemeClr val="bg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defTabSz="1078865"/>
            <a:fld id="{C5C1623C-0059-494E-B184-63915177A0C5}" type="slidenum">
              <a:rPr lang="zh-CN" altLang="en-US">
                <a:solidFill>
                  <a:prstClr val="black">
                    <a:tint val="75000"/>
                  </a:prstClr>
                </a:solidFill>
                <a:latin typeface="微软雅黑" panose="020B0503020204020204" pitchFamily="34" charset="-122"/>
                <a:ea typeface="微软雅黑" panose="020B0503020204020204" pitchFamily="34" charset="-122"/>
              </a:rPr>
              <a:t>29</a:t>
            </a:fld>
            <a:endParaRPr lang="zh-CN" altLang="en-US">
              <a:solidFill>
                <a:prstClr val="black">
                  <a:tint val="75000"/>
                </a:prst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6180" y="1511518"/>
            <a:ext cx="11014767" cy="4525963"/>
          </a:xfrm>
        </p:spPr>
        <p:txBody>
          <a:bodyPr>
            <a:normAutofit/>
          </a:bodyPr>
          <a:lstStyle/>
          <a:p>
            <a:r>
              <a:rPr lang="zh-CN" altLang="en-US" sz="2460" dirty="0">
                <a:latin typeface="微软雅黑" panose="020B0503020204020204" pitchFamily="34" charset="-122"/>
                <a:ea typeface="微软雅黑" panose="020B0503020204020204" pitchFamily="34" charset="-122"/>
              </a:rPr>
              <a:t>伦理学是一门研究世间万物之间的</a:t>
            </a:r>
            <a:r>
              <a:rPr lang="zh-CN" altLang="en-US" sz="2460" dirty="0">
                <a:solidFill>
                  <a:srgbClr val="0000FF"/>
                </a:solidFill>
                <a:latin typeface="微软雅黑" panose="020B0503020204020204" pitchFamily="34" charset="-122"/>
                <a:ea typeface="微软雅黑" panose="020B0503020204020204" pitchFamily="34" charset="-122"/>
              </a:rPr>
              <a:t>关系</a:t>
            </a:r>
            <a:r>
              <a:rPr lang="zh-CN" altLang="en-US" sz="2460" dirty="0">
                <a:latin typeface="微软雅黑" panose="020B0503020204020204" pitchFamily="34" charset="-122"/>
                <a:ea typeface="微软雅黑" panose="020B0503020204020204" pitchFamily="34" charset="-122"/>
              </a:rPr>
              <a:t>，研究宇宙万物之间如何维持一个良好</a:t>
            </a:r>
            <a:r>
              <a:rPr lang="zh-CN" altLang="en-US" sz="2460" dirty="0">
                <a:solidFill>
                  <a:srgbClr val="0000FF"/>
                </a:solidFill>
                <a:latin typeface="微软雅黑" panose="020B0503020204020204" pitchFamily="34" charset="-122"/>
                <a:ea typeface="微软雅黑" panose="020B0503020204020204" pitchFamily="34" charset="-122"/>
              </a:rPr>
              <a:t>秩序</a:t>
            </a:r>
            <a:r>
              <a:rPr lang="zh-CN" altLang="en-US" sz="2460" dirty="0">
                <a:latin typeface="微软雅黑" panose="020B0503020204020204" pitchFamily="34" charset="-122"/>
                <a:ea typeface="微软雅黑" panose="020B0503020204020204" pitchFamily="34" charset="-122"/>
              </a:rPr>
              <a:t>的学科。</a:t>
            </a:r>
            <a:endParaRPr lang="en-US" altLang="zh-CN" sz="2460" dirty="0">
              <a:latin typeface="微软雅黑" panose="020B0503020204020204" pitchFamily="34" charset="-122"/>
              <a:ea typeface="微软雅黑" panose="020B0503020204020204" pitchFamily="34" charset="-122"/>
            </a:endParaRPr>
          </a:p>
          <a:p>
            <a:endParaRPr lang="en-US" altLang="zh-CN" sz="2460" dirty="0">
              <a:latin typeface="微软雅黑" panose="020B0503020204020204" pitchFamily="34" charset="-122"/>
              <a:ea typeface="微软雅黑" panose="020B0503020204020204" pitchFamily="34" charset="-122"/>
            </a:endParaRPr>
          </a:p>
          <a:p>
            <a:r>
              <a:rPr lang="zh-CN" altLang="en-US" sz="2460" dirty="0">
                <a:latin typeface="微软雅黑" panose="020B0503020204020204" pitchFamily="34" charset="-122"/>
                <a:ea typeface="微软雅黑" panose="020B0503020204020204" pitchFamily="34" charset="-122"/>
              </a:rPr>
              <a:t>“伦理学”在西方也叫道德科学，是研究</a:t>
            </a:r>
            <a:r>
              <a:rPr lang="zh-CN" altLang="en-US" sz="2460" dirty="0">
                <a:solidFill>
                  <a:srgbClr val="0000FF"/>
                </a:solidFill>
                <a:latin typeface="微软雅黑" panose="020B0503020204020204" pitchFamily="34" charset="-122"/>
                <a:ea typeface="微软雅黑" panose="020B0503020204020204" pitchFamily="34" charset="-122"/>
              </a:rPr>
              <a:t>道德行为</a:t>
            </a:r>
            <a:r>
              <a:rPr lang="zh-CN" altLang="en-US" sz="2460" dirty="0">
                <a:latin typeface="微软雅黑" panose="020B0503020204020204" pitchFamily="34" charset="-122"/>
                <a:ea typeface="微软雅黑" panose="020B0503020204020204" pitchFamily="34" charset="-122"/>
              </a:rPr>
              <a:t>的学科。属于</a:t>
            </a:r>
            <a:r>
              <a:rPr lang="zh-CN" altLang="en-US" sz="2460" dirty="0">
                <a:solidFill>
                  <a:srgbClr val="FF0000"/>
                </a:solidFill>
                <a:latin typeface="微软雅黑" panose="020B0503020204020204" pitchFamily="34" charset="-122"/>
                <a:ea typeface="微软雅黑" panose="020B0503020204020204" pitchFamily="34" charset="-122"/>
              </a:rPr>
              <a:t>应用哲学</a:t>
            </a:r>
            <a:endParaRPr lang="en-US" altLang="zh-CN" sz="2460" dirty="0">
              <a:solidFill>
                <a:srgbClr val="FF0000"/>
              </a:solidFill>
              <a:latin typeface="微软雅黑" panose="020B0503020204020204" pitchFamily="34" charset="-122"/>
              <a:ea typeface="微软雅黑" panose="020B0503020204020204" pitchFamily="34" charset="-122"/>
            </a:endParaRPr>
          </a:p>
          <a:p>
            <a:pPr lvl="1"/>
            <a:r>
              <a:rPr lang="zh-CN" altLang="en-US" sz="2050" dirty="0">
                <a:latin typeface="微软雅黑" panose="020B0503020204020204" pitchFamily="34" charset="-122"/>
                <a:ea typeface="微软雅黑" panose="020B0503020204020204" pitchFamily="34" charset="-122"/>
              </a:rPr>
              <a:t>哲学 </a:t>
            </a:r>
            <a:endParaRPr lang="en-US" altLang="zh-CN" sz="2050" dirty="0">
              <a:latin typeface="微软雅黑" panose="020B0503020204020204" pitchFamily="34" charset="-122"/>
              <a:ea typeface="微软雅黑" panose="020B0503020204020204" pitchFamily="34" charset="-122"/>
            </a:endParaRPr>
          </a:p>
          <a:p>
            <a:pPr lvl="1"/>
            <a:r>
              <a:rPr lang="en-US" altLang="zh-CN" sz="2050" dirty="0">
                <a:latin typeface="微软雅黑" panose="020B0503020204020204" pitchFamily="34" charset="-122"/>
                <a:ea typeface="微软雅黑" panose="020B0503020204020204" pitchFamily="34" charset="-122"/>
              </a:rPr>
              <a:t> </a:t>
            </a:r>
            <a:r>
              <a:rPr lang="zh-CN" altLang="en-US" sz="2050" dirty="0">
                <a:latin typeface="微软雅黑" panose="020B0503020204020204" pitchFamily="34" charset="-122"/>
                <a:ea typeface="微软雅黑" panose="020B0503020204020204" pitchFamily="34" charset="-122"/>
              </a:rPr>
              <a:t>应用哲学</a:t>
            </a:r>
            <a:endParaRPr lang="en-US" altLang="zh-CN" sz="2050" dirty="0">
              <a:latin typeface="微软雅黑" panose="020B0503020204020204" pitchFamily="34" charset="-122"/>
              <a:ea typeface="微软雅黑" panose="020B0503020204020204" pitchFamily="34" charset="-122"/>
            </a:endParaRPr>
          </a:p>
          <a:p>
            <a:pPr lvl="1"/>
            <a:r>
              <a:rPr lang="en-US" altLang="zh-CN" sz="2050" dirty="0">
                <a:latin typeface="微软雅黑" panose="020B0503020204020204" pitchFamily="34" charset="-122"/>
                <a:ea typeface="微软雅黑" panose="020B0503020204020204" pitchFamily="34" charset="-122"/>
              </a:rPr>
              <a:t> </a:t>
            </a:r>
            <a:r>
              <a:rPr lang="zh-CN" altLang="en-US" sz="2050" dirty="0">
                <a:latin typeface="微软雅黑" panose="020B0503020204020204" pitchFamily="34" charset="-122"/>
                <a:ea typeface="微软雅黑" panose="020B0503020204020204" pitchFamily="34" charset="-122"/>
              </a:rPr>
              <a:t>应用伦理学 </a:t>
            </a:r>
            <a:endParaRPr lang="en-US" altLang="zh-CN" sz="2050" dirty="0">
              <a:latin typeface="微软雅黑" panose="020B0503020204020204" pitchFamily="34" charset="-122"/>
              <a:ea typeface="微软雅黑" panose="020B0503020204020204" pitchFamily="34" charset="-122"/>
            </a:endParaRPr>
          </a:p>
          <a:p>
            <a:pPr lvl="1"/>
            <a:r>
              <a:rPr lang="zh-CN" altLang="en-US" sz="2050" dirty="0">
                <a:latin typeface="微软雅黑" panose="020B0503020204020204" pitchFamily="34" charset="-122"/>
                <a:ea typeface="微软雅黑" panose="020B0503020204020204" pitchFamily="34" charset="-122"/>
              </a:rPr>
              <a:t>计算机伦理学</a:t>
            </a:r>
            <a:endParaRPr lang="en-US" altLang="zh-CN" sz="2050" dirty="0">
              <a:latin typeface="微软雅黑" panose="020B0503020204020204" pitchFamily="34" charset="-122"/>
              <a:ea typeface="微软雅黑" panose="020B0503020204020204" pitchFamily="34" charset="-122"/>
            </a:endParaRPr>
          </a:p>
        </p:txBody>
      </p:sp>
      <p:sp>
        <p:nvSpPr>
          <p:cNvPr id="4" name="标题 1"/>
          <p:cNvSpPr>
            <a:spLocks noGrp="1"/>
          </p:cNvSpPr>
          <p:nvPr>
            <p:ph type="title"/>
          </p:nvPr>
        </p:nvSpPr>
        <p:spPr>
          <a:xfrm>
            <a:off x="686181" y="46289"/>
            <a:ext cx="10819642" cy="1142999"/>
          </a:xfrm>
        </p:spPr>
        <p:txBody>
          <a:bodyPr>
            <a:normAutofit/>
          </a:bodyPr>
          <a:lstStyle/>
          <a:p>
            <a:pPr algn="l"/>
            <a:r>
              <a:rPr lang="en-US" altLang="zh-CN" sz="4095" dirty="0">
                <a:solidFill>
                  <a:schemeClr val="bg1"/>
                </a:solidFill>
                <a:latin typeface="微软雅黑" panose="020B0503020204020204" pitchFamily="34" charset="-122"/>
                <a:ea typeface="微软雅黑" panose="020B0503020204020204" pitchFamily="34" charset="-122"/>
              </a:rPr>
              <a:t>2.1.1 </a:t>
            </a:r>
            <a:r>
              <a:rPr lang="zh-CN" altLang="en-US" sz="4095" dirty="0">
                <a:solidFill>
                  <a:schemeClr val="bg1"/>
                </a:solidFill>
                <a:latin typeface="微软雅黑" panose="020B0503020204020204" pitchFamily="34" charset="-122"/>
                <a:ea typeface="微软雅黑" panose="020B0503020204020204" pitchFamily="34" charset="-122"/>
              </a:rPr>
              <a:t>什么是伦理学</a:t>
            </a:r>
          </a:p>
        </p:txBody>
      </p:sp>
      <p:sp>
        <p:nvSpPr>
          <p:cNvPr id="2" name="灯片编号占位符 1"/>
          <p:cNvSpPr>
            <a:spLocks noGrp="1"/>
          </p:cNvSpPr>
          <p:nvPr>
            <p:ph type="sldNum" sz="quarter" idx="12"/>
          </p:nvPr>
        </p:nvSpPr>
        <p:spPr/>
        <p:txBody>
          <a:bodyPr/>
          <a:lstStyle/>
          <a:p>
            <a:pPr defTabSz="1078865"/>
            <a:fld id="{C5C1623C-0059-494E-B184-63915177A0C5}" type="slidenum">
              <a:rPr lang="zh-CN" altLang="en-US">
                <a:solidFill>
                  <a:prstClr val="black">
                    <a:tint val="75000"/>
                  </a:prstClr>
                </a:solidFill>
                <a:latin typeface="Calibri" panose="020F0502020204030204"/>
                <a:ea typeface="宋体" panose="02010600030101010101" pitchFamily="2" charset="-122"/>
              </a:rPr>
              <a:t>3</a:t>
            </a:fld>
            <a:endParaRPr lang="zh-CN" altLang="en-US">
              <a:solidFill>
                <a:prstClr val="black">
                  <a:tint val="75000"/>
                </a:prstClr>
              </a:solidFill>
              <a:latin typeface="Calibri" panose="020F0502020204030204"/>
              <a:ea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6180" y="1511518"/>
            <a:ext cx="10896222" cy="4525963"/>
          </a:xfrm>
        </p:spPr>
        <p:txBody>
          <a:bodyPr>
            <a:normAutofit/>
          </a:bodyPr>
          <a:lstStyle/>
          <a:p>
            <a:r>
              <a:rPr lang="zh-CN" altLang="en-US" sz="2460" dirty="0">
                <a:latin typeface="微软雅黑" panose="020B0503020204020204" pitchFamily="34" charset="-122"/>
                <a:ea typeface="微软雅黑" panose="020B0503020204020204" pitchFamily="34" charset="-122"/>
              </a:rPr>
              <a:t>也称为结果论，</a:t>
            </a:r>
            <a:r>
              <a:rPr lang="zh-CN" altLang="en-US" sz="2460" dirty="0">
                <a:solidFill>
                  <a:srgbClr val="FF0000"/>
                </a:solidFill>
                <a:latin typeface="微软雅黑" panose="020B0503020204020204" pitchFamily="34" charset="-122"/>
                <a:ea typeface="微软雅黑" panose="020B0503020204020204" pitchFamily="34" charset="-122"/>
              </a:rPr>
              <a:t>认为一个行为是“对”还是“错”取决于它的结果</a:t>
            </a:r>
            <a:r>
              <a:rPr lang="zh-CN" altLang="en-US" sz="2460" dirty="0">
                <a:latin typeface="微软雅黑" panose="020B0503020204020204" pitchFamily="34" charset="-122"/>
                <a:ea typeface="微软雅黑" panose="020B0503020204020204" pitchFamily="34" charset="-122"/>
              </a:rPr>
              <a:t>，如对社会的影响和效果；</a:t>
            </a:r>
            <a:r>
              <a:rPr lang="zh-CN" altLang="en-US" sz="2460" dirty="0">
                <a:solidFill>
                  <a:srgbClr val="FF0000"/>
                </a:solidFill>
                <a:latin typeface="微软雅黑" panose="020B0503020204020204" pitchFamily="34" charset="-122"/>
                <a:ea typeface="微软雅黑" panose="020B0503020204020204" pitchFamily="34" charset="-122"/>
              </a:rPr>
              <a:t>认为健康幸福是最根本的善</a:t>
            </a:r>
            <a:r>
              <a:rPr lang="zh-CN" altLang="en-US" sz="2460" dirty="0">
                <a:latin typeface="微软雅黑" panose="020B0503020204020204" pitchFamily="34" charset="-122"/>
                <a:ea typeface="微软雅黑" panose="020B0503020204020204" pitchFamily="34" charset="-122"/>
              </a:rPr>
              <a:t>；倾向于从整个社会看</a:t>
            </a:r>
            <a:r>
              <a:rPr lang="zh-CN" altLang="en-US" sz="2460" dirty="0">
                <a:solidFill>
                  <a:srgbClr val="0000FF"/>
                </a:solidFill>
                <a:latin typeface="微软雅黑" panose="020B0503020204020204" pitchFamily="34" charset="-122"/>
                <a:ea typeface="微软雅黑" panose="020B0503020204020204" pitchFamily="34" charset="-122"/>
              </a:rPr>
              <a:t>总体</a:t>
            </a:r>
            <a:r>
              <a:rPr lang="zh-CN" altLang="en-US" sz="2460" dirty="0">
                <a:latin typeface="微软雅黑" panose="020B0503020204020204" pitchFamily="34" charset="-122"/>
                <a:ea typeface="微软雅黑" panose="020B0503020204020204" pitchFamily="34" charset="-122"/>
              </a:rPr>
              <a:t>影响</a:t>
            </a:r>
            <a:endParaRPr lang="en-US" altLang="zh-CN" sz="2460" dirty="0">
              <a:latin typeface="微软雅黑" panose="020B0503020204020204" pitchFamily="34" charset="-122"/>
              <a:ea typeface="微软雅黑" panose="020B0503020204020204" pitchFamily="34" charset="-122"/>
            </a:endParaRPr>
          </a:p>
          <a:p>
            <a:endParaRPr lang="en-US" altLang="zh-CN" sz="2460" dirty="0">
              <a:latin typeface="微软雅黑" panose="020B0503020204020204" pitchFamily="34" charset="-122"/>
              <a:ea typeface="微软雅黑" panose="020B0503020204020204" pitchFamily="34" charset="-122"/>
            </a:endParaRPr>
          </a:p>
          <a:p>
            <a:pPr lvl="1" algn="just"/>
            <a:r>
              <a:rPr lang="en-US" altLang="zh-CN" sz="2050" dirty="0">
                <a:latin typeface="微软雅黑" panose="020B0503020204020204" pitchFamily="34" charset="-122"/>
                <a:ea typeface="微软雅黑" panose="020B0503020204020204" pitchFamily="34" charset="-122"/>
              </a:rPr>
              <a:t>Utilitarianism is the belief that an action </a:t>
            </a:r>
            <a:r>
              <a:rPr lang="en-US" altLang="zh-CN" sz="2050" dirty="0">
                <a:solidFill>
                  <a:srgbClr val="FF0000"/>
                </a:solidFill>
                <a:latin typeface="微软雅黑" panose="020B0503020204020204" pitchFamily="34" charset="-122"/>
                <a:ea typeface="微软雅黑" panose="020B0503020204020204" pitchFamily="34" charset="-122"/>
              </a:rPr>
              <a:t>is good if it benefits someone </a:t>
            </a:r>
            <a:r>
              <a:rPr lang="en-US" altLang="zh-CN" sz="2050" dirty="0">
                <a:latin typeface="微软雅黑" panose="020B0503020204020204" pitchFamily="34" charset="-122"/>
                <a:ea typeface="微软雅黑" panose="020B0503020204020204" pitchFamily="34" charset="-122"/>
              </a:rPr>
              <a:t>and an action </a:t>
            </a:r>
            <a:r>
              <a:rPr lang="en-US" altLang="zh-CN" sz="2050" dirty="0">
                <a:solidFill>
                  <a:srgbClr val="FF0000"/>
                </a:solidFill>
                <a:latin typeface="微软雅黑" panose="020B0503020204020204" pitchFamily="34" charset="-122"/>
                <a:ea typeface="微软雅黑" panose="020B0503020204020204" pitchFamily="34" charset="-122"/>
              </a:rPr>
              <a:t>is bad if it harms someone</a:t>
            </a:r>
            <a:r>
              <a:rPr lang="en-US" altLang="zh-CN" sz="2050" dirty="0">
                <a:latin typeface="微软雅黑" panose="020B0503020204020204" pitchFamily="34" charset="-122"/>
                <a:ea typeface="微软雅黑" panose="020B0503020204020204" pitchFamily="34" charset="-122"/>
              </a:rPr>
              <a:t>. ... </a:t>
            </a:r>
            <a:r>
              <a:rPr lang="en-US" altLang="zh-CN" sz="2050" dirty="0">
                <a:solidFill>
                  <a:srgbClr val="0000FF"/>
                </a:solidFill>
                <a:latin typeface="微软雅黑" panose="020B0503020204020204" pitchFamily="34" charset="-122"/>
                <a:ea typeface="微软雅黑" panose="020B0503020204020204" pitchFamily="34" charset="-122"/>
              </a:rPr>
              <a:t>Act Utilitarianism </a:t>
            </a:r>
            <a:r>
              <a:rPr lang="en-US" altLang="zh-CN" sz="2050" dirty="0">
                <a:latin typeface="微软雅黑" panose="020B0503020204020204" pitchFamily="34" charset="-122"/>
                <a:ea typeface="微软雅黑" panose="020B0503020204020204" pitchFamily="34" charset="-122"/>
              </a:rPr>
              <a:t>is the belief that an action is good if its overall effect is to produce more happiness than unhappiness. </a:t>
            </a:r>
            <a:r>
              <a:rPr lang="en-US" altLang="zh-CN" sz="2050" dirty="0">
                <a:solidFill>
                  <a:srgbClr val="0000FF"/>
                </a:solidFill>
                <a:latin typeface="微软雅黑" panose="020B0503020204020204" pitchFamily="34" charset="-122"/>
                <a:ea typeface="微软雅黑" panose="020B0503020204020204" pitchFamily="34" charset="-122"/>
              </a:rPr>
              <a:t>Rule Utilitarianism </a:t>
            </a:r>
            <a:r>
              <a:rPr lang="en-US" altLang="zh-CN" sz="2050" dirty="0">
                <a:latin typeface="微软雅黑" panose="020B0503020204020204" pitchFamily="34" charset="-122"/>
                <a:ea typeface="微软雅黑" panose="020B0503020204020204" pitchFamily="34" charset="-122"/>
              </a:rPr>
              <a:t>is the belief that we should adopt a moral rule and if followed by everybody, would lead to a greater level of overall happiness. (From Wikipedia)</a:t>
            </a:r>
          </a:p>
          <a:p>
            <a:endParaRPr lang="en-US" altLang="zh-CN" sz="2460" dirty="0">
              <a:latin typeface="微软雅黑" panose="020B0503020204020204" pitchFamily="34" charset="-122"/>
              <a:ea typeface="微软雅黑" panose="020B0503020204020204" pitchFamily="34" charset="-122"/>
            </a:endParaRPr>
          </a:p>
          <a:p>
            <a:r>
              <a:rPr lang="zh-CN" altLang="en-US" sz="2460" dirty="0">
                <a:solidFill>
                  <a:srgbClr val="0000FF"/>
                </a:solidFill>
                <a:latin typeface="微软雅黑" panose="020B0503020204020204" pitchFamily="34" charset="-122"/>
                <a:ea typeface="微软雅黑" panose="020B0503020204020204" pitchFamily="34" charset="-122"/>
              </a:rPr>
              <a:t>问：</a:t>
            </a:r>
            <a:r>
              <a:rPr lang="zh-CN" altLang="en-US" sz="2460" dirty="0">
                <a:latin typeface="微软雅黑" panose="020B0503020204020204" pitchFamily="34" charset="-122"/>
                <a:ea typeface="微软雅黑" panose="020B0503020204020204" pitchFamily="34" charset="-122"/>
              </a:rPr>
              <a:t>关于“取决于它的结果”，你认同这个观点吗？</a:t>
            </a:r>
            <a:endParaRPr lang="en-US" altLang="zh-CN" sz="2460" dirty="0">
              <a:latin typeface="微软雅黑" panose="020B0503020204020204" pitchFamily="34" charset="-122"/>
              <a:ea typeface="微软雅黑" panose="020B0503020204020204" pitchFamily="34" charset="-122"/>
            </a:endParaRPr>
          </a:p>
        </p:txBody>
      </p:sp>
      <p:sp>
        <p:nvSpPr>
          <p:cNvPr id="4" name="标题 1"/>
          <p:cNvSpPr>
            <a:spLocks noGrp="1"/>
          </p:cNvSpPr>
          <p:nvPr>
            <p:ph type="title"/>
          </p:nvPr>
        </p:nvSpPr>
        <p:spPr>
          <a:xfrm>
            <a:off x="532069" y="59924"/>
            <a:ext cx="10819642" cy="1142999"/>
          </a:xfrm>
        </p:spPr>
        <p:txBody>
          <a:bodyPr>
            <a:normAutofit fontScale="90000"/>
          </a:bodyPr>
          <a:lstStyle/>
          <a:p>
            <a:pPr algn="l"/>
            <a:r>
              <a:rPr lang="en-US" altLang="zh-CN" sz="4095" dirty="0">
                <a:solidFill>
                  <a:schemeClr val="bg1"/>
                </a:solidFill>
                <a:latin typeface="微软雅黑" panose="020B0503020204020204" pitchFamily="34" charset="-122"/>
                <a:ea typeface="微软雅黑" panose="020B0503020204020204" pitchFamily="34" charset="-122"/>
              </a:rPr>
              <a:t>2.2.1 </a:t>
            </a:r>
            <a:r>
              <a:rPr lang="zh-CN" altLang="en-US" sz="4095" dirty="0">
                <a:solidFill>
                  <a:schemeClr val="bg1"/>
                </a:solidFill>
                <a:latin typeface="微软雅黑" panose="020B0503020204020204" pitchFamily="34" charset="-122"/>
                <a:ea typeface="微软雅黑" panose="020B0503020204020204" pitchFamily="34" charset="-122"/>
              </a:rPr>
              <a:t>常用的伦理学理论</a:t>
            </a:r>
            <a:r>
              <a:rPr lang="en-US" altLang="zh-CN" sz="4095" dirty="0">
                <a:solidFill>
                  <a:schemeClr val="bg1"/>
                </a:solidFill>
                <a:latin typeface="微软雅黑" panose="020B0503020204020204" pitchFamily="34" charset="-122"/>
                <a:ea typeface="微软雅黑" panose="020B0503020204020204" pitchFamily="34" charset="-122"/>
              </a:rPr>
              <a:t> – </a:t>
            </a:r>
            <a:br>
              <a:rPr lang="en-US" altLang="zh-CN" sz="4095" dirty="0">
                <a:solidFill>
                  <a:schemeClr val="bg1"/>
                </a:solidFill>
                <a:latin typeface="微软雅黑" panose="020B0503020204020204" pitchFamily="34" charset="-122"/>
                <a:ea typeface="微软雅黑" panose="020B0503020204020204" pitchFamily="34" charset="-122"/>
              </a:rPr>
            </a:br>
            <a:r>
              <a:rPr lang="en-US" altLang="zh-CN" sz="4095" dirty="0">
                <a:solidFill>
                  <a:schemeClr val="bg1"/>
                </a:solidFill>
                <a:latin typeface="微软雅黑" panose="020B0503020204020204" pitchFamily="34" charset="-122"/>
                <a:ea typeface="微软雅黑" panose="020B0503020204020204" pitchFamily="34" charset="-122"/>
              </a:rPr>
              <a:t>				</a:t>
            </a:r>
            <a:r>
              <a:rPr lang="zh-CN" altLang="en-US" sz="4400" dirty="0">
                <a:solidFill>
                  <a:srgbClr val="C00000"/>
                </a:solidFill>
                <a:latin typeface="微软雅黑" panose="020B0503020204020204" pitchFamily="34" charset="-122"/>
                <a:ea typeface="微软雅黑" panose="020B0503020204020204" pitchFamily="34" charset="-122"/>
              </a:rPr>
              <a:t>功利主义</a:t>
            </a:r>
            <a:r>
              <a:rPr lang="en-US" altLang="zh-CN" sz="4400" dirty="0">
                <a:solidFill>
                  <a:srgbClr val="C00000"/>
                </a:solidFill>
                <a:latin typeface="微软雅黑" panose="020B0503020204020204" pitchFamily="34" charset="-122"/>
                <a:ea typeface="微软雅黑" panose="020B0503020204020204" pitchFamily="34" charset="-122"/>
              </a:rPr>
              <a:t>(utilitarianism)</a:t>
            </a:r>
            <a:endParaRPr lang="zh-CN" altLang="en-US" sz="4095" dirty="0">
              <a:solidFill>
                <a:srgbClr val="C00000"/>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defTabSz="1078865"/>
            <a:fld id="{C5C1623C-0059-494E-B184-63915177A0C5}" type="slidenum">
              <a:rPr lang="zh-CN" altLang="en-US">
                <a:solidFill>
                  <a:prstClr val="black">
                    <a:tint val="75000"/>
                  </a:prstClr>
                </a:solidFill>
                <a:latin typeface="微软雅黑" panose="020B0503020204020204" pitchFamily="34" charset="-122"/>
                <a:ea typeface="微软雅黑" panose="020B0503020204020204" pitchFamily="34" charset="-122"/>
              </a:rPr>
              <a:t>30</a:t>
            </a:fld>
            <a:endParaRPr lang="zh-CN" altLang="en-US">
              <a:solidFill>
                <a:prstClr val="black">
                  <a:tint val="75000"/>
                </a:prst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6181" y="1511518"/>
            <a:ext cx="10819642" cy="4525963"/>
          </a:xfrm>
        </p:spPr>
        <p:txBody>
          <a:bodyPr>
            <a:normAutofit/>
          </a:bodyPr>
          <a:lstStyle/>
          <a:p>
            <a:r>
              <a:rPr lang="zh-CN" altLang="en-US" sz="2460" dirty="0">
                <a:latin typeface="微软雅黑" panose="020B0503020204020204" pitchFamily="34" charset="-122"/>
                <a:ea typeface="微软雅黑" panose="020B0503020204020204" pitchFamily="34" charset="-122"/>
              </a:rPr>
              <a:t>也称为道义论，</a:t>
            </a:r>
            <a:r>
              <a:rPr lang="zh-CN" altLang="en-US" sz="2460" dirty="0">
                <a:solidFill>
                  <a:srgbClr val="FF0000"/>
                </a:solidFill>
                <a:latin typeface="微软雅黑" panose="020B0503020204020204" pitchFamily="34" charset="-122"/>
                <a:ea typeface="微软雅黑" panose="020B0503020204020204" pitchFamily="34" charset="-122"/>
              </a:rPr>
              <a:t>认为一个行为是“对”还是“错”是由行为自身决定的</a:t>
            </a:r>
            <a:r>
              <a:rPr lang="zh-CN" altLang="en-US" sz="2460" dirty="0">
                <a:latin typeface="微软雅黑" panose="020B0503020204020204" pitchFamily="34" charset="-122"/>
                <a:ea typeface="微软雅黑" panose="020B0503020204020204" pitchFamily="34" charset="-122"/>
              </a:rPr>
              <a:t>；强调一个行为的内在特性而</a:t>
            </a:r>
            <a:r>
              <a:rPr lang="zh-CN" altLang="en-US" sz="2460" dirty="0">
                <a:solidFill>
                  <a:srgbClr val="FF0000"/>
                </a:solidFill>
                <a:latin typeface="微软雅黑" panose="020B0503020204020204" pitchFamily="34" charset="-122"/>
                <a:ea typeface="微软雅黑" panose="020B0503020204020204" pitchFamily="34" charset="-122"/>
              </a:rPr>
              <a:t>不考虑其动机或结果</a:t>
            </a:r>
            <a:r>
              <a:rPr lang="zh-CN" altLang="en-US" sz="2460" dirty="0">
                <a:latin typeface="微软雅黑" panose="020B0503020204020204" pitchFamily="34" charset="-122"/>
                <a:ea typeface="微软雅黑" panose="020B0503020204020204" pitchFamily="34" charset="-122"/>
              </a:rPr>
              <a:t>；倾向于关注</a:t>
            </a:r>
            <a:r>
              <a:rPr lang="zh-CN" altLang="en-US" sz="2460" dirty="0">
                <a:solidFill>
                  <a:srgbClr val="0000FF"/>
                </a:solidFill>
                <a:latin typeface="微软雅黑" panose="020B0503020204020204" pitchFamily="34" charset="-122"/>
                <a:ea typeface="微软雅黑" panose="020B0503020204020204" pitchFamily="34" charset="-122"/>
              </a:rPr>
              <a:t>个体</a:t>
            </a:r>
            <a:r>
              <a:rPr lang="zh-CN" altLang="en-US" sz="2460" dirty="0">
                <a:latin typeface="微软雅黑" panose="020B0503020204020204" pitchFamily="34" charset="-122"/>
                <a:ea typeface="微软雅黑" panose="020B0503020204020204" pitchFamily="34" charset="-122"/>
              </a:rPr>
              <a:t>和他们的权利</a:t>
            </a:r>
            <a:endParaRPr lang="en-US" altLang="zh-CN" sz="2460" dirty="0">
              <a:latin typeface="微软雅黑" panose="020B0503020204020204" pitchFamily="34" charset="-122"/>
              <a:ea typeface="微软雅黑" panose="020B0503020204020204" pitchFamily="34" charset="-122"/>
            </a:endParaRPr>
          </a:p>
          <a:p>
            <a:pPr marL="0" indent="0">
              <a:buNone/>
            </a:pPr>
            <a:endParaRPr lang="en-US" altLang="zh-CN" sz="2460" dirty="0">
              <a:latin typeface="微软雅黑" panose="020B0503020204020204" pitchFamily="34" charset="-122"/>
              <a:ea typeface="微软雅黑" panose="020B0503020204020204" pitchFamily="34" charset="-122"/>
            </a:endParaRPr>
          </a:p>
          <a:p>
            <a:pPr lvl="1"/>
            <a:r>
              <a:rPr lang="en-US" altLang="zh-CN" sz="2050" dirty="0">
                <a:latin typeface="微软雅黑" panose="020B0503020204020204" pitchFamily="34" charset="-122"/>
                <a:ea typeface="微软雅黑" panose="020B0503020204020204" pitchFamily="34" charset="-122"/>
              </a:rPr>
              <a:t>Deontology is the belief that people’s actions are to be </a:t>
            </a:r>
            <a:r>
              <a:rPr lang="en-US" altLang="zh-CN" sz="2050" dirty="0">
                <a:solidFill>
                  <a:srgbClr val="FF0000"/>
                </a:solidFill>
                <a:latin typeface="微软雅黑" panose="020B0503020204020204" pitchFamily="34" charset="-122"/>
                <a:ea typeface="微软雅黑" panose="020B0503020204020204" pitchFamily="34" charset="-122"/>
              </a:rPr>
              <a:t>guided by moral laws</a:t>
            </a:r>
            <a:r>
              <a:rPr lang="en-US" altLang="zh-CN" sz="2050" dirty="0">
                <a:latin typeface="微软雅黑" panose="020B0503020204020204" pitchFamily="34" charset="-122"/>
                <a:ea typeface="微软雅黑" panose="020B0503020204020204" pitchFamily="34" charset="-122"/>
              </a:rPr>
              <a:t>, and that these moral laws are </a:t>
            </a:r>
            <a:r>
              <a:rPr lang="en-US" altLang="zh-CN" sz="2050" dirty="0">
                <a:solidFill>
                  <a:srgbClr val="FF0000"/>
                </a:solidFill>
                <a:latin typeface="微软雅黑" panose="020B0503020204020204" pitchFamily="34" charset="-122"/>
                <a:ea typeface="微软雅黑" panose="020B0503020204020204" pitchFamily="34" charset="-122"/>
              </a:rPr>
              <a:t>universal</a:t>
            </a:r>
            <a:r>
              <a:rPr lang="en-US" altLang="zh-CN" sz="2050" dirty="0">
                <a:latin typeface="微软雅黑" panose="020B0503020204020204" pitchFamily="34" charset="-122"/>
                <a:ea typeface="微软雅黑" panose="020B0503020204020204" pitchFamily="34" charset="-122"/>
              </a:rPr>
              <a:t>. (From Wikipedia)</a:t>
            </a:r>
          </a:p>
          <a:p>
            <a:endParaRPr lang="en-US" altLang="zh-CN" sz="2460" dirty="0">
              <a:latin typeface="微软雅黑" panose="020B0503020204020204" pitchFamily="34" charset="-122"/>
              <a:ea typeface="微软雅黑" panose="020B0503020204020204" pitchFamily="34" charset="-122"/>
            </a:endParaRPr>
          </a:p>
          <a:p>
            <a:r>
              <a:rPr lang="zh-CN" altLang="en-US" sz="2460" dirty="0">
                <a:solidFill>
                  <a:srgbClr val="0000FF"/>
                </a:solidFill>
                <a:latin typeface="微软雅黑" panose="020B0503020204020204" pitchFamily="34" charset="-122"/>
                <a:ea typeface="微软雅黑" panose="020B0503020204020204" pitchFamily="34" charset="-122"/>
              </a:rPr>
              <a:t>问：</a:t>
            </a:r>
            <a:r>
              <a:rPr lang="zh-CN" altLang="en-US" sz="2460" dirty="0">
                <a:latin typeface="微软雅黑" panose="020B0503020204020204" pitchFamily="34" charset="-122"/>
                <a:ea typeface="微软雅黑" panose="020B0503020204020204" pitchFamily="34" charset="-122"/>
              </a:rPr>
              <a:t>关于“不考虑动机”，你同意这种观点吗？</a:t>
            </a:r>
            <a:endParaRPr lang="en-US" altLang="zh-CN" sz="2460" dirty="0">
              <a:latin typeface="微软雅黑" panose="020B0503020204020204" pitchFamily="34" charset="-122"/>
              <a:ea typeface="微软雅黑" panose="020B0503020204020204" pitchFamily="34" charset="-122"/>
            </a:endParaRPr>
          </a:p>
          <a:p>
            <a:r>
              <a:rPr lang="zh-CN" altLang="en-US" sz="2460" dirty="0">
                <a:solidFill>
                  <a:srgbClr val="0000FF"/>
                </a:solidFill>
                <a:latin typeface="微软雅黑" panose="020B0503020204020204" pitchFamily="34" charset="-122"/>
                <a:ea typeface="微软雅黑" panose="020B0503020204020204" pitchFamily="34" charset="-122"/>
              </a:rPr>
              <a:t>问：</a:t>
            </a:r>
            <a:r>
              <a:rPr lang="zh-CN" altLang="en-US" sz="2460" dirty="0">
                <a:latin typeface="微软雅黑" panose="020B0503020204020204" pitchFamily="34" charset="-122"/>
                <a:ea typeface="微软雅黑" panose="020B0503020204020204" pitchFamily="34" charset="-122"/>
              </a:rPr>
              <a:t>关于“不考虑结果”，你同意这种观点吗？</a:t>
            </a:r>
          </a:p>
        </p:txBody>
      </p:sp>
      <p:sp>
        <p:nvSpPr>
          <p:cNvPr id="4" name="标题 1"/>
          <p:cNvSpPr>
            <a:spLocks noGrp="1"/>
          </p:cNvSpPr>
          <p:nvPr>
            <p:ph type="title"/>
          </p:nvPr>
        </p:nvSpPr>
        <p:spPr>
          <a:xfrm>
            <a:off x="511520" y="64606"/>
            <a:ext cx="10819642" cy="1142999"/>
          </a:xfrm>
        </p:spPr>
        <p:txBody>
          <a:bodyPr>
            <a:normAutofit fontScale="90000"/>
          </a:bodyPr>
          <a:lstStyle/>
          <a:p>
            <a:pPr algn="l"/>
            <a:r>
              <a:rPr lang="en-US" altLang="zh-CN" sz="4095" dirty="0">
                <a:solidFill>
                  <a:schemeClr val="bg1"/>
                </a:solidFill>
                <a:latin typeface="微软雅黑" panose="020B0503020204020204" pitchFamily="34" charset="-122"/>
                <a:ea typeface="微软雅黑" panose="020B0503020204020204" pitchFamily="34" charset="-122"/>
              </a:rPr>
              <a:t>2.2.1 </a:t>
            </a:r>
            <a:r>
              <a:rPr lang="zh-CN" altLang="en-US" sz="4095" dirty="0">
                <a:solidFill>
                  <a:schemeClr val="bg1"/>
                </a:solidFill>
                <a:latin typeface="微软雅黑" panose="020B0503020204020204" pitchFamily="34" charset="-122"/>
                <a:ea typeface="微软雅黑" panose="020B0503020204020204" pitchFamily="34" charset="-122"/>
              </a:rPr>
              <a:t>常用的伦理学理论 </a:t>
            </a:r>
            <a:r>
              <a:rPr lang="en-US" altLang="zh-CN" sz="4095" dirty="0">
                <a:solidFill>
                  <a:schemeClr val="bg1"/>
                </a:solidFill>
                <a:latin typeface="微软雅黑" panose="020B0503020204020204" pitchFamily="34" charset="-122"/>
                <a:ea typeface="微软雅黑" panose="020B0503020204020204" pitchFamily="34" charset="-122"/>
              </a:rPr>
              <a:t>–</a:t>
            </a:r>
            <a:br>
              <a:rPr lang="en-US" altLang="zh-CN" sz="4095" dirty="0">
                <a:solidFill>
                  <a:schemeClr val="bg1"/>
                </a:solidFill>
                <a:latin typeface="微软雅黑" panose="020B0503020204020204" pitchFamily="34" charset="-122"/>
                <a:ea typeface="微软雅黑" panose="020B0503020204020204" pitchFamily="34" charset="-122"/>
              </a:rPr>
            </a:br>
            <a:r>
              <a:rPr lang="en-US" altLang="zh-CN" sz="4095" dirty="0">
                <a:solidFill>
                  <a:schemeClr val="bg1"/>
                </a:solidFill>
                <a:latin typeface="微软雅黑" panose="020B0503020204020204" pitchFamily="34" charset="-122"/>
                <a:ea typeface="微软雅黑" panose="020B0503020204020204" pitchFamily="34" charset="-122"/>
              </a:rPr>
              <a:t>				</a:t>
            </a:r>
            <a:r>
              <a:rPr lang="zh-CN" altLang="en-US" sz="4400" dirty="0">
                <a:solidFill>
                  <a:srgbClr val="C00000"/>
                </a:solidFill>
                <a:latin typeface="微软雅黑" panose="020B0503020204020204" pitchFamily="34" charset="-122"/>
                <a:ea typeface="微软雅黑" panose="020B0503020204020204" pitchFamily="34" charset="-122"/>
              </a:rPr>
              <a:t>义务论</a:t>
            </a:r>
            <a:r>
              <a:rPr lang="en-US" altLang="zh-CN" sz="4400" dirty="0">
                <a:solidFill>
                  <a:srgbClr val="C00000"/>
                </a:solidFill>
                <a:latin typeface="微软雅黑" panose="020B0503020204020204" pitchFamily="34" charset="-122"/>
                <a:ea typeface="微软雅黑" panose="020B0503020204020204" pitchFamily="34" charset="-122"/>
              </a:rPr>
              <a:t>(deontology)</a:t>
            </a:r>
            <a:endParaRPr lang="zh-CN" altLang="en-US" sz="4095" dirty="0">
              <a:solidFill>
                <a:srgbClr val="C00000"/>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defTabSz="1078865"/>
            <a:fld id="{C5C1623C-0059-494E-B184-63915177A0C5}" type="slidenum">
              <a:rPr lang="zh-CN" altLang="en-US">
                <a:solidFill>
                  <a:prstClr val="black">
                    <a:tint val="75000"/>
                  </a:prstClr>
                </a:solidFill>
                <a:latin typeface="微软雅黑" panose="020B0503020204020204" pitchFamily="34" charset="-122"/>
                <a:ea typeface="微软雅黑" panose="020B0503020204020204" pitchFamily="34" charset="-122"/>
              </a:rPr>
              <a:t>31</a:t>
            </a:fld>
            <a:endParaRPr lang="zh-CN" altLang="en-US">
              <a:solidFill>
                <a:prstClr val="black">
                  <a:tint val="75000"/>
                </a:prst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6181" y="1511518"/>
            <a:ext cx="10819642" cy="4525963"/>
          </a:xfrm>
        </p:spPr>
        <p:txBody>
          <a:bodyPr>
            <a:normAutofit/>
          </a:bodyPr>
          <a:lstStyle/>
          <a:p>
            <a:r>
              <a:rPr lang="zh-CN" altLang="en-US" sz="2460" dirty="0">
                <a:solidFill>
                  <a:srgbClr val="0000FF"/>
                </a:solidFill>
              </a:rPr>
              <a:t>例：</a:t>
            </a:r>
            <a:r>
              <a:rPr lang="zh-CN" altLang="en-US" sz="2460" dirty="0"/>
              <a:t>复制别人的软件</a:t>
            </a:r>
            <a:endParaRPr lang="en-US" altLang="zh-CN" sz="2460" dirty="0"/>
          </a:p>
          <a:p>
            <a:pPr lvl="1"/>
            <a:r>
              <a:rPr lang="zh-CN" altLang="en-US" sz="2050" dirty="0"/>
              <a:t>义务论</a:t>
            </a:r>
            <a:r>
              <a:rPr lang="en-US" altLang="zh-CN" sz="2050" dirty="0"/>
              <a:t>/</a:t>
            </a:r>
            <a:r>
              <a:rPr lang="zh-CN" altLang="en-US" sz="2050" dirty="0"/>
              <a:t>道义论：认为始终是错的</a:t>
            </a:r>
            <a:endParaRPr lang="en-US" altLang="zh-CN" sz="2050" dirty="0"/>
          </a:p>
          <a:p>
            <a:pPr lvl="1"/>
            <a:r>
              <a:rPr lang="zh-CN" altLang="en-US" sz="2050" dirty="0"/>
              <a:t>功利主义</a:t>
            </a:r>
            <a:r>
              <a:rPr lang="en-US" altLang="zh-CN" sz="2050" dirty="0"/>
              <a:t>/</a:t>
            </a:r>
            <a:r>
              <a:rPr lang="zh-CN" altLang="en-US" sz="2050" dirty="0"/>
              <a:t>结果论：如果对整个社会是有益的，则认为是可以辩解的</a:t>
            </a:r>
            <a:endParaRPr lang="en-US" altLang="zh-CN" sz="2050" dirty="0"/>
          </a:p>
          <a:p>
            <a:endParaRPr lang="en-US" altLang="zh-CN" sz="2460" dirty="0">
              <a:solidFill>
                <a:srgbClr val="0000FF"/>
              </a:solidFill>
            </a:endParaRPr>
          </a:p>
          <a:p>
            <a:r>
              <a:rPr lang="zh-CN" altLang="en-US" sz="2460" dirty="0">
                <a:solidFill>
                  <a:srgbClr val="0000FF"/>
                </a:solidFill>
              </a:rPr>
              <a:t>例：</a:t>
            </a:r>
            <a:r>
              <a:rPr lang="zh-CN" altLang="en-US" sz="2460" dirty="0"/>
              <a:t>说谎</a:t>
            </a:r>
            <a:endParaRPr lang="en-US" altLang="zh-CN" sz="2460" dirty="0"/>
          </a:p>
          <a:p>
            <a:pPr lvl="1"/>
            <a:r>
              <a:rPr lang="zh-CN" altLang="en-US" sz="2050" dirty="0"/>
              <a:t>义务论</a:t>
            </a:r>
            <a:r>
              <a:rPr lang="en-US" altLang="zh-CN" sz="2050" dirty="0"/>
              <a:t>/</a:t>
            </a:r>
            <a:r>
              <a:rPr lang="zh-CN" altLang="en-US" sz="2050" dirty="0"/>
              <a:t>道义论：认为始终是错的</a:t>
            </a:r>
            <a:endParaRPr lang="en-US" altLang="zh-CN" sz="2050" dirty="0"/>
          </a:p>
          <a:p>
            <a:pPr lvl="1"/>
            <a:r>
              <a:rPr lang="zh-CN" altLang="en-US" sz="2050" dirty="0"/>
              <a:t>功利主义</a:t>
            </a:r>
            <a:r>
              <a:rPr lang="en-US" altLang="zh-CN" sz="2050" dirty="0"/>
              <a:t>/</a:t>
            </a:r>
            <a:r>
              <a:rPr lang="zh-CN" altLang="en-US" sz="2050" dirty="0"/>
              <a:t>结果论：善意的谎言等，则认为是可以谅解的</a:t>
            </a:r>
            <a:endParaRPr lang="en-US" altLang="zh-CN" sz="2050" dirty="0"/>
          </a:p>
          <a:p>
            <a:endParaRPr lang="en-US" altLang="zh-CN" sz="2460" dirty="0">
              <a:solidFill>
                <a:srgbClr val="0000FF"/>
              </a:solidFill>
            </a:endParaRPr>
          </a:p>
          <a:p>
            <a:r>
              <a:rPr lang="zh-CN" altLang="en-US" sz="2460" dirty="0">
                <a:solidFill>
                  <a:srgbClr val="0000FF"/>
                </a:solidFill>
              </a:rPr>
              <a:t>问：</a:t>
            </a:r>
            <a:r>
              <a:rPr lang="zh-CN" altLang="en-US" sz="2460" dirty="0"/>
              <a:t>创业公司的产品被大公司抄袭</a:t>
            </a:r>
            <a:endParaRPr lang="en-US" altLang="zh-CN" sz="2460" dirty="0"/>
          </a:p>
          <a:p>
            <a:pPr lvl="1"/>
            <a:r>
              <a:rPr lang="zh-CN" altLang="en-US" sz="2050" dirty="0"/>
              <a:t>义务论</a:t>
            </a:r>
            <a:r>
              <a:rPr lang="en-US" altLang="zh-CN" sz="2050" dirty="0"/>
              <a:t>/</a:t>
            </a:r>
            <a:r>
              <a:rPr lang="zh-CN" altLang="en-US" sz="2050" dirty="0"/>
              <a:t>道义论：认为始终是错的</a:t>
            </a:r>
            <a:endParaRPr lang="en-US" altLang="zh-CN" sz="2050" dirty="0"/>
          </a:p>
          <a:p>
            <a:pPr lvl="1"/>
            <a:r>
              <a:rPr lang="zh-CN" altLang="en-US" sz="2050" dirty="0"/>
              <a:t>功利主义</a:t>
            </a:r>
            <a:r>
              <a:rPr lang="en-US" altLang="zh-CN" sz="2050" dirty="0"/>
              <a:t>/</a:t>
            </a:r>
            <a:r>
              <a:rPr lang="zh-CN" altLang="en-US" sz="2050" dirty="0"/>
              <a:t>结果论：？？？</a:t>
            </a:r>
            <a:endParaRPr lang="en-US" altLang="zh-CN" sz="2460" dirty="0"/>
          </a:p>
          <a:p>
            <a:endParaRPr lang="en-US" altLang="zh-CN" sz="2460" dirty="0"/>
          </a:p>
          <a:p>
            <a:endParaRPr lang="en-US" altLang="zh-CN" sz="2460" dirty="0"/>
          </a:p>
        </p:txBody>
      </p:sp>
      <p:sp>
        <p:nvSpPr>
          <p:cNvPr id="4" name="标题 1"/>
          <p:cNvSpPr>
            <a:spLocks noGrp="1"/>
          </p:cNvSpPr>
          <p:nvPr>
            <p:ph type="title"/>
          </p:nvPr>
        </p:nvSpPr>
        <p:spPr>
          <a:xfrm>
            <a:off x="686181" y="46289"/>
            <a:ext cx="10819642" cy="1142999"/>
          </a:xfrm>
        </p:spPr>
        <p:txBody>
          <a:bodyPr>
            <a:normAutofit/>
          </a:bodyPr>
          <a:lstStyle/>
          <a:p>
            <a:pPr algn="l"/>
            <a:r>
              <a:rPr lang="en-US" altLang="zh-CN" sz="4095" b="1" dirty="0">
                <a:solidFill>
                  <a:schemeClr val="bg1"/>
                </a:solidFill>
              </a:rPr>
              <a:t>2.2.1 </a:t>
            </a:r>
            <a:r>
              <a:rPr lang="zh-CN" altLang="en-US" sz="4095" b="1" dirty="0">
                <a:solidFill>
                  <a:schemeClr val="bg1"/>
                </a:solidFill>
              </a:rPr>
              <a:t>常用的伦理学理论</a:t>
            </a:r>
          </a:p>
        </p:txBody>
      </p:sp>
      <p:sp>
        <p:nvSpPr>
          <p:cNvPr id="2" name="灯片编号占位符 1"/>
          <p:cNvSpPr>
            <a:spLocks noGrp="1"/>
          </p:cNvSpPr>
          <p:nvPr>
            <p:ph type="sldNum" sz="quarter" idx="12"/>
          </p:nvPr>
        </p:nvSpPr>
        <p:spPr/>
        <p:txBody>
          <a:bodyPr/>
          <a:lstStyle/>
          <a:p>
            <a:pPr defTabSz="1078865"/>
            <a:fld id="{C5C1623C-0059-494E-B184-63915177A0C5}" type="slidenum">
              <a:rPr lang="zh-CN" altLang="en-US">
                <a:solidFill>
                  <a:prstClr val="black">
                    <a:tint val="75000"/>
                  </a:prstClr>
                </a:solidFill>
                <a:latin typeface="Calibri" panose="020F0502020204030204"/>
                <a:ea typeface="宋体" panose="02010600030101010101" pitchFamily="2" charset="-122"/>
              </a:rPr>
              <a:t>32</a:t>
            </a:fld>
            <a:endParaRPr lang="zh-CN" altLang="en-US">
              <a:solidFill>
                <a:prstClr val="black">
                  <a:tint val="75000"/>
                </a:prstClr>
              </a:solidFill>
              <a:latin typeface="Calibri" panose="020F0502020204030204"/>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B6399AAB-DDD9-3B4C-933F-FEB8FE701BF9}"/>
              </a:ext>
            </a:extLst>
          </p:cNvPr>
          <p:cNvGraphicFramePr>
            <a:graphicFrameLocks noGrp="1"/>
          </p:cNvGraphicFramePr>
          <p:nvPr>
            <p:ph idx="1"/>
            <p:extLst>
              <p:ext uri="{D42A27DB-BD31-4B8C-83A1-F6EECF244321}">
                <p14:modId xmlns:p14="http://schemas.microsoft.com/office/powerpoint/2010/main" val="556814016"/>
              </p:ext>
            </p:extLst>
          </p:nvPr>
        </p:nvGraphicFramePr>
        <p:xfrm>
          <a:off x="165100" y="1189288"/>
          <a:ext cx="12026900" cy="55321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标题 1"/>
          <p:cNvSpPr>
            <a:spLocks noGrp="1"/>
          </p:cNvSpPr>
          <p:nvPr>
            <p:ph type="title"/>
          </p:nvPr>
        </p:nvSpPr>
        <p:spPr>
          <a:xfrm>
            <a:off x="686181" y="46289"/>
            <a:ext cx="10819642" cy="1142999"/>
          </a:xfrm>
        </p:spPr>
        <p:txBody>
          <a:bodyPr>
            <a:normAutofit/>
          </a:bodyPr>
          <a:lstStyle/>
          <a:p>
            <a:pPr algn="l"/>
            <a:r>
              <a:rPr lang="en-US" altLang="zh-CN" sz="4095" dirty="0">
                <a:solidFill>
                  <a:schemeClr val="bg1"/>
                </a:solidFill>
                <a:latin typeface="微软雅黑" panose="020B0503020204020204" pitchFamily="34" charset="-122"/>
                <a:ea typeface="微软雅黑" panose="020B0503020204020204" pitchFamily="34" charset="-122"/>
              </a:rPr>
              <a:t>2.2.2 </a:t>
            </a:r>
            <a:r>
              <a:rPr lang="zh-CN" altLang="en-US" sz="4095" dirty="0">
                <a:solidFill>
                  <a:schemeClr val="bg1"/>
                </a:solidFill>
                <a:latin typeface="微软雅黑" panose="020B0503020204020204" pitchFamily="34" charset="-122"/>
                <a:ea typeface="微软雅黑" panose="020B0503020204020204" pitchFamily="34" charset="-122"/>
              </a:rPr>
              <a:t>伦理抉择</a:t>
            </a:r>
            <a:r>
              <a:rPr lang="en-US" altLang="zh-CN" sz="4095" dirty="0">
                <a:solidFill>
                  <a:schemeClr val="bg1"/>
                </a:solidFill>
                <a:latin typeface="微软雅黑" panose="020B0503020204020204" pitchFamily="34" charset="-122"/>
                <a:ea typeface="微软雅黑" panose="020B0503020204020204" pitchFamily="34" charset="-122"/>
              </a:rPr>
              <a:t>5</a:t>
            </a:r>
            <a:r>
              <a:rPr lang="zh-CN" altLang="en-US" sz="4095" dirty="0">
                <a:solidFill>
                  <a:schemeClr val="bg1"/>
                </a:solidFill>
                <a:latin typeface="微软雅黑" panose="020B0503020204020204" pitchFamily="34" charset="-122"/>
                <a:ea typeface="微软雅黑" panose="020B0503020204020204" pitchFamily="34" charset="-122"/>
              </a:rPr>
              <a:t>个基本原则</a:t>
            </a:r>
            <a:endParaRPr lang="zh-CN" altLang="en-US" sz="4095" dirty="0">
              <a:solidFill>
                <a:srgbClr val="C00000"/>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defTabSz="1078865"/>
            <a:fld id="{C5C1623C-0059-494E-B184-63915177A0C5}" type="slidenum">
              <a:rPr lang="zh-CN" altLang="en-US">
                <a:solidFill>
                  <a:prstClr val="black">
                    <a:tint val="75000"/>
                  </a:prstClr>
                </a:solidFill>
                <a:latin typeface="微软雅黑" panose="020B0503020204020204" pitchFamily="34" charset="-122"/>
                <a:ea typeface="微软雅黑" panose="020B0503020204020204" pitchFamily="34" charset="-122"/>
              </a:rPr>
              <a:t>33</a:t>
            </a:fld>
            <a:endParaRPr lang="zh-CN" altLang="en-US">
              <a:solidFill>
                <a:prstClr val="black">
                  <a:tint val="75000"/>
                </a:prst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512296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6181" y="1511518"/>
            <a:ext cx="10819642" cy="4525963"/>
          </a:xfrm>
        </p:spPr>
        <p:txBody>
          <a:bodyPr>
            <a:normAutofit/>
          </a:bodyPr>
          <a:lstStyle/>
          <a:p>
            <a:r>
              <a:rPr lang="zh-CN" altLang="en-US" sz="2460" dirty="0">
                <a:solidFill>
                  <a:srgbClr val="FF0000"/>
                </a:solidFill>
                <a:latin typeface="微软雅黑" panose="020B0503020204020204" pitchFamily="34" charset="-122"/>
                <a:ea typeface="微软雅黑" panose="020B0503020204020204" pitchFamily="34" charset="-122"/>
              </a:rPr>
              <a:t>最基本</a:t>
            </a:r>
            <a:r>
              <a:rPr lang="zh-CN" altLang="en-US" sz="2460" dirty="0">
                <a:latin typeface="微软雅黑" panose="020B0503020204020204" pitchFamily="34" charset="-122"/>
                <a:ea typeface="微软雅黑" panose="020B0503020204020204" pitchFamily="34" charset="-122"/>
              </a:rPr>
              <a:t>的道德原则</a:t>
            </a:r>
            <a:endParaRPr lang="en-US" altLang="zh-CN" sz="2460" dirty="0">
              <a:latin typeface="微软雅黑" panose="020B0503020204020204" pitchFamily="34" charset="-122"/>
              <a:ea typeface="微软雅黑" panose="020B0503020204020204" pitchFamily="34" charset="-122"/>
            </a:endParaRPr>
          </a:p>
          <a:p>
            <a:r>
              <a:rPr lang="zh-CN" altLang="en-US" sz="2460" dirty="0">
                <a:latin typeface="微软雅黑" panose="020B0503020204020204" pitchFamily="34" charset="-122"/>
                <a:ea typeface="微软雅黑" panose="020B0503020204020204" pitchFamily="34" charset="-122"/>
              </a:rPr>
              <a:t>尊重他人生存的权利，对自己生命的热爱</a:t>
            </a:r>
            <a:endParaRPr lang="en-US" altLang="zh-CN" sz="2460" dirty="0">
              <a:latin typeface="微软雅黑" panose="020B0503020204020204" pitchFamily="34" charset="-122"/>
              <a:ea typeface="微软雅黑" panose="020B0503020204020204" pitchFamily="34" charset="-122"/>
            </a:endParaRPr>
          </a:p>
          <a:p>
            <a:pPr lvl="1"/>
            <a:r>
              <a:rPr lang="zh-CN" altLang="en-US" sz="2050" dirty="0">
                <a:solidFill>
                  <a:srgbClr val="0000FF"/>
                </a:solidFill>
                <a:latin typeface="微软雅黑" panose="020B0503020204020204" pitchFamily="34" charset="-122"/>
                <a:ea typeface="微软雅黑" panose="020B0503020204020204" pitchFamily="34" charset="-122"/>
              </a:rPr>
              <a:t>例：</a:t>
            </a:r>
            <a:r>
              <a:rPr lang="zh-CN" altLang="en-US" sz="2050" dirty="0">
                <a:latin typeface="微软雅黑" panose="020B0503020204020204" pitchFamily="34" charset="-122"/>
                <a:ea typeface="微软雅黑" panose="020B0503020204020204" pitchFamily="34" charset="-122"/>
              </a:rPr>
              <a:t>康德曾经论述过自杀是不道德的</a:t>
            </a:r>
            <a:endParaRPr lang="en-US" altLang="zh-CN" sz="2050" dirty="0">
              <a:latin typeface="微软雅黑" panose="020B0503020204020204" pitchFamily="34" charset="-122"/>
              <a:ea typeface="微软雅黑" panose="020B0503020204020204" pitchFamily="34" charset="-122"/>
            </a:endParaRPr>
          </a:p>
          <a:p>
            <a:pPr lvl="1"/>
            <a:r>
              <a:rPr lang="zh-CN" altLang="en-US" sz="2050" dirty="0">
                <a:solidFill>
                  <a:srgbClr val="0000FF"/>
                </a:solidFill>
                <a:latin typeface="微软雅黑" panose="020B0503020204020204" pitchFamily="34" charset="-122"/>
                <a:ea typeface="微软雅黑" panose="020B0503020204020204" pitchFamily="34" charset="-122"/>
              </a:rPr>
              <a:t>例：</a:t>
            </a:r>
            <a:r>
              <a:rPr lang="zh-CN" altLang="en-US" sz="2050" dirty="0">
                <a:latin typeface="微软雅黑" panose="020B0503020204020204" pitchFamily="34" charset="-122"/>
                <a:ea typeface="微软雅黑" panose="020B0503020204020204" pitchFamily="34" charset="-122"/>
              </a:rPr>
              <a:t>正当防卫</a:t>
            </a:r>
            <a:endParaRPr lang="en-US" altLang="zh-CN" sz="2050" dirty="0">
              <a:latin typeface="微软雅黑" panose="020B0503020204020204" pitchFamily="34" charset="-122"/>
              <a:ea typeface="微软雅黑" panose="020B0503020204020204" pitchFamily="34" charset="-122"/>
            </a:endParaRPr>
          </a:p>
          <a:p>
            <a:pPr lvl="1"/>
            <a:r>
              <a:rPr lang="zh-CN" altLang="en-US" sz="2050" dirty="0">
                <a:solidFill>
                  <a:srgbClr val="0000FF"/>
                </a:solidFill>
                <a:latin typeface="微软雅黑" panose="020B0503020204020204" pitchFamily="34" charset="-122"/>
                <a:ea typeface="微软雅黑" panose="020B0503020204020204" pitchFamily="34" charset="-122"/>
              </a:rPr>
              <a:t>例：</a:t>
            </a:r>
            <a:r>
              <a:rPr lang="zh-CN" altLang="en-US" sz="2050" dirty="0">
                <a:latin typeface="微软雅黑" panose="020B0503020204020204" pitchFamily="34" charset="-122"/>
                <a:ea typeface="微软雅黑" panose="020B0503020204020204" pitchFamily="34" charset="-122"/>
              </a:rPr>
              <a:t>医生向危重病人隐瞒病情，树立病人战胜疾病的信心</a:t>
            </a:r>
            <a:endParaRPr lang="en-US" altLang="zh-CN" sz="2050" dirty="0">
              <a:latin typeface="微软雅黑" panose="020B0503020204020204" pitchFamily="34" charset="-122"/>
              <a:ea typeface="微软雅黑" panose="020B0503020204020204" pitchFamily="34" charset="-122"/>
            </a:endParaRPr>
          </a:p>
          <a:p>
            <a:r>
              <a:rPr lang="zh-CN" altLang="en-US" sz="2460" dirty="0">
                <a:latin typeface="微软雅黑" panose="020B0503020204020204" pitchFamily="34" charset="-122"/>
                <a:ea typeface="微软雅黑" panose="020B0503020204020204" pitchFamily="34" charset="-122"/>
              </a:rPr>
              <a:t>广义的“尊重生命原则”可以扩展为“</a:t>
            </a:r>
            <a:r>
              <a:rPr lang="zh-CN" altLang="en-US" sz="2460" dirty="0">
                <a:solidFill>
                  <a:srgbClr val="0000FF"/>
                </a:solidFill>
                <a:latin typeface="微软雅黑" panose="020B0503020204020204" pitchFamily="34" charset="-122"/>
                <a:ea typeface="微软雅黑" panose="020B0503020204020204" pitchFamily="34" charset="-122"/>
              </a:rPr>
              <a:t>无害原则</a:t>
            </a:r>
            <a:r>
              <a:rPr lang="zh-CN" altLang="en-US" sz="2460" dirty="0">
                <a:latin typeface="微软雅黑" panose="020B0503020204020204" pitchFamily="34" charset="-122"/>
                <a:ea typeface="微软雅黑" panose="020B0503020204020204" pitchFamily="34" charset="-122"/>
              </a:rPr>
              <a:t>”</a:t>
            </a:r>
            <a:endParaRPr lang="en-US" altLang="zh-CN" sz="2460" dirty="0">
              <a:latin typeface="微软雅黑" panose="020B0503020204020204" pitchFamily="34" charset="-122"/>
              <a:ea typeface="微软雅黑" panose="020B0503020204020204" pitchFamily="34" charset="-122"/>
            </a:endParaRPr>
          </a:p>
          <a:p>
            <a:pPr lvl="1"/>
            <a:r>
              <a:rPr lang="zh-CN" altLang="en-US" sz="2050" dirty="0">
                <a:latin typeface="微软雅黑" panose="020B0503020204020204" pitchFamily="34" charset="-122"/>
                <a:ea typeface="微软雅黑" panose="020B0503020204020204" pitchFamily="34" charset="-122"/>
              </a:rPr>
              <a:t>案例分析时，首先要确定谁是</a:t>
            </a:r>
            <a:r>
              <a:rPr lang="zh-CN" altLang="en-US" sz="2050" dirty="0">
                <a:solidFill>
                  <a:srgbClr val="FF0000"/>
                </a:solidFill>
                <a:latin typeface="微软雅黑" panose="020B0503020204020204" pitchFamily="34" charset="-122"/>
                <a:ea typeface="微软雅黑" panose="020B0503020204020204" pitchFamily="34" charset="-122"/>
              </a:rPr>
              <a:t>受害者</a:t>
            </a:r>
            <a:r>
              <a:rPr lang="zh-CN" altLang="en-US" sz="2050" dirty="0">
                <a:latin typeface="微软雅黑" panose="020B0503020204020204" pitchFamily="34" charset="-122"/>
                <a:ea typeface="微软雅黑" panose="020B0503020204020204" pitchFamily="34" charset="-122"/>
              </a:rPr>
              <a:t>，是谁通过什么</a:t>
            </a:r>
            <a:r>
              <a:rPr lang="zh-CN" altLang="en-US" sz="2050" dirty="0">
                <a:solidFill>
                  <a:srgbClr val="FF0000"/>
                </a:solidFill>
                <a:latin typeface="微软雅黑" panose="020B0503020204020204" pitchFamily="34" charset="-122"/>
                <a:ea typeface="微软雅黑" panose="020B0503020204020204" pitchFamily="34" charset="-122"/>
              </a:rPr>
              <a:t>手段</a:t>
            </a:r>
            <a:r>
              <a:rPr lang="zh-CN" altLang="en-US" sz="2050" dirty="0">
                <a:latin typeface="微软雅黑" panose="020B0503020204020204" pitchFamily="34" charset="-122"/>
                <a:ea typeface="微软雅黑" panose="020B0503020204020204" pitchFamily="34" charset="-122"/>
              </a:rPr>
              <a:t>造成了这些损害，</a:t>
            </a:r>
            <a:r>
              <a:rPr lang="zh-CN" altLang="en-US" sz="2050" dirty="0">
                <a:solidFill>
                  <a:srgbClr val="FF0000"/>
                </a:solidFill>
                <a:latin typeface="微软雅黑" panose="020B0503020204020204" pitchFamily="34" charset="-122"/>
                <a:ea typeface="微软雅黑" panose="020B0503020204020204" pitchFamily="34" charset="-122"/>
              </a:rPr>
              <a:t>损害程度</a:t>
            </a:r>
            <a:r>
              <a:rPr lang="zh-CN" altLang="en-US" sz="2050" dirty="0">
                <a:latin typeface="微软雅黑" panose="020B0503020204020204" pitchFamily="34" charset="-122"/>
                <a:ea typeface="微软雅黑" panose="020B0503020204020204" pitchFamily="34" charset="-122"/>
              </a:rPr>
              <a:t>如何等，这是分析伦理问题的一个逻辑起点</a:t>
            </a:r>
            <a:endParaRPr lang="en-US" altLang="zh-CN" sz="2050" dirty="0">
              <a:latin typeface="微软雅黑" panose="020B0503020204020204" pitchFamily="34" charset="-122"/>
              <a:ea typeface="微软雅黑" panose="020B0503020204020204" pitchFamily="34" charset="-122"/>
            </a:endParaRPr>
          </a:p>
          <a:p>
            <a:pPr lvl="1"/>
            <a:endParaRPr lang="en-US" altLang="zh-CN" sz="2050" dirty="0">
              <a:solidFill>
                <a:srgbClr val="0000FF"/>
              </a:solidFill>
              <a:latin typeface="微软雅黑" panose="020B0503020204020204" pitchFamily="34" charset="-122"/>
              <a:ea typeface="微软雅黑" panose="020B0503020204020204" pitchFamily="34" charset="-122"/>
            </a:endParaRPr>
          </a:p>
          <a:p>
            <a:pPr lvl="1"/>
            <a:r>
              <a:rPr lang="zh-CN" altLang="en-US" sz="2050" dirty="0">
                <a:solidFill>
                  <a:srgbClr val="0000FF"/>
                </a:solidFill>
                <a:latin typeface="微软雅黑" panose="020B0503020204020204" pitchFamily="34" charset="-122"/>
                <a:ea typeface="微软雅黑" panose="020B0503020204020204" pitchFamily="34" charset="-122"/>
              </a:rPr>
              <a:t>例：</a:t>
            </a:r>
            <a:r>
              <a:rPr lang="zh-CN" altLang="en-US" sz="2050" dirty="0">
                <a:latin typeface="微软雅黑" panose="020B0503020204020204" pitchFamily="34" charset="-122"/>
                <a:ea typeface="微软雅黑" panose="020B0503020204020204" pitchFamily="34" charset="-122"/>
              </a:rPr>
              <a:t>百度被曝出卖疾病类贴吧 </a:t>
            </a:r>
            <a:r>
              <a:rPr lang="en-US" altLang="zh-CN" sz="2050" dirty="0">
                <a:latin typeface="微软雅黑" panose="020B0503020204020204" pitchFamily="34" charset="-122"/>
                <a:ea typeface="微软雅黑" panose="020B0503020204020204" pitchFamily="34" charset="-122"/>
                <a:hlinkClick r:id="rId2"/>
              </a:rPr>
              <a:t>http://tech.sina.com.cn/z/tieba/</a:t>
            </a:r>
            <a:r>
              <a:rPr lang="en-US" altLang="zh-CN" sz="2050" dirty="0">
                <a:latin typeface="微软雅黑" panose="020B0503020204020204" pitchFamily="34" charset="-122"/>
                <a:ea typeface="微软雅黑" panose="020B0503020204020204" pitchFamily="34" charset="-122"/>
              </a:rPr>
              <a:t> </a:t>
            </a:r>
          </a:p>
          <a:p>
            <a:pPr lvl="1"/>
            <a:r>
              <a:rPr lang="zh-CN" altLang="en-US" sz="2050" dirty="0">
                <a:solidFill>
                  <a:srgbClr val="0000FF"/>
                </a:solidFill>
                <a:latin typeface="微软雅黑" panose="020B0503020204020204" pitchFamily="34" charset="-122"/>
                <a:ea typeface="微软雅黑" panose="020B0503020204020204" pitchFamily="34" charset="-122"/>
              </a:rPr>
              <a:t>例：</a:t>
            </a:r>
            <a:r>
              <a:rPr lang="zh-CN" altLang="en-US" sz="2050" dirty="0">
                <a:latin typeface="微软雅黑" panose="020B0503020204020204" pitchFamily="34" charset="-122"/>
                <a:ea typeface="微软雅黑" panose="020B0503020204020204" pitchFamily="34" charset="-122"/>
              </a:rPr>
              <a:t>疫苗事件</a:t>
            </a:r>
            <a:endParaRPr lang="en-US" altLang="zh-CN" sz="2050" dirty="0">
              <a:latin typeface="微软雅黑" panose="020B0503020204020204" pitchFamily="34" charset="-122"/>
              <a:ea typeface="微软雅黑" panose="020B0503020204020204" pitchFamily="34" charset="-122"/>
            </a:endParaRPr>
          </a:p>
          <a:p>
            <a:pPr marL="0" indent="0">
              <a:buNone/>
            </a:pPr>
            <a:endParaRPr lang="en-US" altLang="zh-CN" sz="2460" dirty="0">
              <a:latin typeface="微软雅黑" panose="020B0503020204020204" pitchFamily="34" charset="-122"/>
              <a:ea typeface="微软雅黑" panose="020B0503020204020204" pitchFamily="34" charset="-122"/>
            </a:endParaRPr>
          </a:p>
          <a:p>
            <a:pPr lvl="1"/>
            <a:endParaRPr lang="en-US" altLang="zh-CN" sz="2050" dirty="0">
              <a:latin typeface="微软雅黑" panose="020B0503020204020204" pitchFamily="34" charset="-122"/>
              <a:ea typeface="微软雅黑" panose="020B0503020204020204" pitchFamily="34" charset="-122"/>
            </a:endParaRPr>
          </a:p>
        </p:txBody>
      </p:sp>
      <p:sp>
        <p:nvSpPr>
          <p:cNvPr id="4" name="标题 1"/>
          <p:cNvSpPr>
            <a:spLocks noGrp="1"/>
          </p:cNvSpPr>
          <p:nvPr>
            <p:ph type="title"/>
          </p:nvPr>
        </p:nvSpPr>
        <p:spPr>
          <a:xfrm>
            <a:off x="686181" y="46289"/>
            <a:ext cx="10819642" cy="1142999"/>
          </a:xfrm>
        </p:spPr>
        <p:txBody>
          <a:bodyPr>
            <a:normAutofit fontScale="90000"/>
          </a:bodyPr>
          <a:lstStyle/>
          <a:p>
            <a:pPr algn="l"/>
            <a:r>
              <a:rPr lang="en-US" altLang="zh-CN" sz="4095" dirty="0">
                <a:solidFill>
                  <a:schemeClr val="bg1"/>
                </a:solidFill>
                <a:latin typeface="微软雅黑" panose="020B0503020204020204" pitchFamily="34" charset="-122"/>
                <a:ea typeface="微软雅黑" panose="020B0503020204020204" pitchFamily="34" charset="-122"/>
              </a:rPr>
              <a:t>2.2.2 </a:t>
            </a:r>
            <a:r>
              <a:rPr lang="zh-CN" altLang="en-US" sz="4095" dirty="0">
                <a:solidFill>
                  <a:schemeClr val="bg1"/>
                </a:solidFill>
                <a:latin typeface="微软雅黑" panose="020B0503020204020204" pitchFamily="34" charset="-122"/>
                <a:ea typeface="微软雅黑" panose="020B0503020204020204" pitchFamily="34" charset="-122"/>
              </a:rPr>
              <a:t>伦理抉择</a:t>
            </a:r>
            <a:r>
              <a:rPr lang="en-US" altLang="zh-CN" sz="4095" dirty="0">
                <a:solidFill>
                  <a:schemeClr val="bg1"/>
                </a:solidFill>
                <a:latin typeface="微软雅黑" panose="020B0503020204020204" pitchFamily="34" charset="-122"/>
                <a:ea typeface="微软雅黑" panose="020B0503020204020204" pitchFamily="34" charset="-122"/>
              </a:rPr>
              <a:t>5</a:t>
            </a:r>
            <a:r>
              <a:rPr lang="zh-CN" altLang="en-US" sz="4095" dirty="0">
                <a:solidFill>
                  <a:schemeClr val="bg1"/>
                </a:solidFill>
                <a:latin typeface="微软雅黑" panose="020B0503020204020204" pitchFamily="34" charset="-122"/>
                <a:ea typeface="微软雅黑" panose="020B0503020204020204" pitchFamily="34" charset="-122"/>
              </a:rPr>
              <a:t>个基本原则 </a:t>
            </a:r>
            <a:r>
              <a:rPr lang="en-US" altLang="zh-CN" sz="4095" dirty="0">
                <a:solidFill>
                  <a:schemeClr val="bg1"/>
                </a:solidFill>
                <a:latin typeface="微软雅黑" panose="020B0503020204020204" pitchFamily="34" charset="-122"/>
                <a:ea typeface="微软雅黑" panose="020B0503020204020204" pitchFamily="34" charset="-122"/>
              </a:rPr>
              <a:t>-</a:t>
            </a:r>
            <a:r>
              <a:rPr lang="zh-CN" altLang="en-US" sz="4095" dirty="0">
                <a:solidFill>
                  <a:schemeClr val="bg1"/>
                </a:solidFill>
                <a:latin typeface="微软雅黑" panose="020B0503020204020204" pitchFamily="34" charset="-122"/>
                <a:ea typeface="微软雅黑" panose="020B0503020204020204" pitchFamily="34" charset="-122"/>
              </a:rPr>
              <a:t> </a:t>
            </a:r>
            <a:br>
              <a:rPr lang="en-US" altLang="zh-CN" sz="4095" dirty="0">
                <a:solidFill>
                  <a:schemeClr val="bg1"/>
                </a:solidFill>
                <a:latin typeface="微软雅黑" panose="020B0503020204020204" pitchFamily="34" charset="-122"/>
                <a:ea typeface="微软雅黑" panose="020B0503020204020204" pitchFamily="34" charset="-122"/>
              </a:rPr>
            </a:br>
            <a:r>
              <a:rPr lang="en-US" altLang="zh-CN" sz="4095" dirty="0">
                <a:solidFill>
                  <a:schemeClr val="bg1"/>
                </a:solidFill>
                <a:latin typeface="微软雅黑" panose="020B0503020204020204" pitchFamily="34" charset="-122"/>
                <a:ea typeface="微软雅黑" panose="020B0503020204020204" pitchFamily="34" charset="-122"/>
              </a:rPr>
              <a:t>				</a:t>
            </a:r>
            <a:r>
              <a:rPr lang="en-US" altLang="zh-CN" sz="4400" dirty="0">
                <a:solidFill>
                  <a:srgbClr val="C00000"/>
                </a:solidFill>
                <a:latin typeface="微软雅黑" panose="020B0503020204020204" pitchFamily="34" charset="-122"/>
                <a:ea typeface="微软雅黑" panose="020B0503020204020204" pitchFamily="34" charset="-122"/>
              </a:rPr>
              <a:t>1. </a:t>
            </a:r>
            <a:r>
              <a:rPr lang="zh-CN" altLang="en-US" sz="4400" dirty="0">
                <a:solidFill>
                  <a:srgbClr val="C00000"/>
                </a:solidFill>
                <a:latin typeface="微软雅黑" panose="020B0503020204020204" pitchFamily="34" charset="-122"/>
                <a:ea typeface="微软雅黑" panose="020B0503020204020204" pitchFamily="34" charset="-122"/>
              </a:rPr>
              <a:t>尊重生命原则</a:t>
            </a:r>
            <a:endParaRPr lang="zh-CN" altLang="en-US" sz="4095" dirty="0">
              <a:solidFill>
                <a:srgbClr val="C00000"/>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defTabSz="1078865"/>
            <a:fld id="{C5C1623C-0059-494E-B184-63915177A0C5}" type="slidenum">
              <a:rPr lang="zh-CN" altLang="en-US">
                <a:solidFill>
                  <a:prstClr val="black">
                    <a:tint val="75000"/>
                  </a:prstClr>
                </a:solidFill>
                <a:latin typeface="微软雅黑" panose="020B0503020204020204" pitchFamily="34" charset="-122"/>
                <a:ea typeface="微软雅黑" panose="020B0503020204020204" pitchFamily="34" charset="-122"/>
              </a:rPr>
              <a:t>34</a:t>
            </a:fld>
            <a:endParaRPr lang="zh-CN" altLang="en-US">
              <a:solidFill>
                <a:prstClr val="black">
                  <a:tint val="75000"/>
                </a:prst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6181" y="1511518"/>
            <a:ext cx="10819642" cy="4525963"/>
          </a:xfrm>
        </p:spPr>
        <p:txBody>
          <a:bodyPr>
            <a:normAutofit/>
          </a:bodyPr>
          <a:lstStyle/>
          <a:p>
            <a:r>
              <a:rPr lang="zh-CN" altLang="en-US" sz="2460" dirty="0">
                <a:latin typeface="微软雅黑" panose="020B0503020204020204" pitchFamily="34" charset="-122"/>
                <a:ea typeface="微软雅黑" panose="020B0503020204020204" pitchFamily="34" charset="-122"/>
              </a:rPr>
              <a:t>“公正”主要指人们按照某种</a:t>
            </a:r>
            <a:r>
              <a:rPr lang="zh-CN" altLang="en-US" sz="2460" dirty="0">
                <a:solidFill>
                  <a:srgbClr val="0000FF"/>
                </a:solidFill>
                <a:latin typeface="微软雅黑" panose="020B0503020204020204" pitchFamily="34" charset="-122"/>
                <a:ea typeface="微软雅黑" panose="020B0503020204020204" pitchFamily="34" charset="-122"/>
              </a:rPr>
              <a:t>公认合理的规则</a:t>
            </a:r>
            <a:r>
              <a:rPr lang="zh-CN" altLang="en-US" sz="2460" dirty="0">
                <a:latin typeface="微软雅黑" panose="020B0503020204020204" pitchFamily="34" charset="-122"/>
                <a:ea typeface="微软雅黑" panose="020B0503020204020204" pitchFamily="34" charset="-122"/>
              </a:rPr>
              <a:t>处理问题的方式（如法律、行为规范、协定、</a:t>
            </a:r>
            <a:r>
              <a:rPr lang="zh-CN" altLang="en-US" sz="2460" dirty="0">
                <a:solidFill>
                  <a:srgbClr val="0000FF"/>
                </a:solidFill>
                <a:latin typeface="微软雅黑" panose="020B0503020204020204" pitchFamily="34" charset="-122"/>
                <a:ea typeface="微软雅黑" panose="020B0503020204020204" pitchFamily="34" charset="-122"/>
              </a:rPr>
              <a:t>游戏规则</a:t>
            </a:r>
            <a:r>
              <a:rPr lang="zh-CN" altLang="en-US" sz="2460" dirty="0">
                <a:latin typeface="微软雅黑" panose="020B0503020204020204" pitchFamily="34" charset="-122"/>
                <a:ea typeface="微软雅黑" panose="020B0503020204020204" pitchFamily="34" charset="-122"/>
              </a:rPr>
              <a:t>等）</a:t>
            </a:r>
            <a:endParaRPr lang="en-US" altLang="zh-CN" sz="2460" dirty="0">
              <a:latin typeface="微软雅黑" panose="020B0503020204020204" pitchFamily="34" charset="-122"/>
              <a:ea typeface="微软雅黑" panose="020B0503020204020204" pitchFamily="34" charset="-122"/>
            </a:endParaRPr>
          </a:p>
          <a:p>
            <a:endParaRPr lang="en-US" altLang="zh-CN" sz="2460" dirty="0">
              <a:latin typeface="微软雅黑" panose="020B0503020204020204" pitchFamily="34" charset="-122"/>
              <a:ea typeface="微软雅黑" panose="020B0503020204020204" pitchFamily="34" charset="-122"/>
            </a:endParaRPr>
          </a:p>
          <a:p>
            <a:r>
              <a:rPr lang="zh-CN" altLang="en-US" sz="2460" dirty="0">
                <a:latin typeface="微软雅黑" panose="020B0503020204020204" pitchFamily="34" charset="-122"/>
                <a:ea typeface="微软雅黑" panose="020B0503020204020204" pitchFamily="34" charset="-122"/>
              </a:rPr>
              <a:t>公正是对个人自由的</a:t>
            </a:r>
            <a:r>
              <a:rPr lang="zh-CN" altLang="en-US" sz="2460" dirty="0">
                <a:solidFill>
                  <a:srgbClr val="0000FF"/>
                </a:solidFill>
                <a:latin typeface="微软雅黑" panose="020B0503020204020204" pitchFamily="34" charset="-122"/>
                <a:ea typeface="微软雅黑" panose="020B0503020204020204" pitchFamily="34" charset="-122"/>
              </a:rPr>
              <a:t>某种限制</a:t>
            </a:r>
            <a:endParaRPr lang="en-US" altLang="zh-CN" sz="2460" dirty="0">
              <a:solidFill>
                <a:srgbClr val="0000FF"/>
              </a:solidFill>
              <a:latin typeface="微软雅黑" panose="020B0503020204020204" pitchFamily="34" charset="-122"/>
              <a:ea typeface="微软雅黑" panose="020B0503020204020204" pitchFamily="34" charset="-122"/>
            </a:endParaRPr>
          </a:p>
          <a:p>
            <a:r>
              <a:rPr lang="zh-CN" altLang="en-US" sz="2460" dirty="0">
                <a:latin typeface="微软雅黑" panose="020B0503020204020204" pitchFamily="34" charset="-122"/>
                <a:ea typeface="微软雅黑" panose="020B0503020204020204" pitchFamily="34" charset="-122"/>
              </a:rPr>
              <a:t>公正意味着人们都可以</a:t>
            </a:r>
            <a:r>
              <a:rPr lang="zh-CN" altLang="en-US" sz="2460" dirty="0">
                <a:solidFill>
                  <a:srgbClr val="0000FF"/>
                </a:solidFill>
                <a:latin typeface="微软雅黑" panose="020B0503020204020204" pitchFamily="34" charset="-122"/>
                <a:ea typeface="微软雅黑" panose="020B0503020204020204" pitchFamily="34" charset="-122"/>
              </a:rPr>
              <a:t>平等</a:t>
            </a:r>
            <a:r>
              <a:rPr lang="zh-CN" altLang="en-US" sz="2460" dirty="0">
                <a:latin typeface="微软雅黑" panose="020B0503020204020204" pitchFamily="34" charset="-122"/>
                <a:ea typeface="微软雅黑" panose="020B0503020204020204" pitchFamily="34" charset="-122"/>
              </a:rPr>
              <a:t>地享受权利和履行义务</a:t>
            </a:r>
            <a:endParaRPr lang="en-US" altLang="zh-CN" sz="2460" dirty="0">
              <a:latin typeface="微软雅黑" panose="020B0503020204020204" pitchFamily="34" charset="-122"/>
              <a:ea typeface="微软雅黑" panose="020B0503020204020204" pitchFamily="34" charset="-122"/>
            </a:endParaRPr>
          </a:p>
          <a:p>
            <a:endParaRPr lang="en-US" altLang="zh-CN" sz="2460" dirty="0">
              <a:latin typeface="微软雅黑" panose="020B0503020204020204" pitchFamily="34" charset="-122"/>
              <a:ea typeface="微软雅黑" panose="020B0503020204020204" pitchFamily="34" charset="-122"/>
            </a:endParaRPr>
          </a:p>
          <a:p>
            <a:r>
              <a:rPr lang="zh-CN" altLang="en-US" sz="2460" dirty="0">
                <a:solidFill>
                  <a:srgbClr val="0000FF"/>
                </a:solidFill>
                <a:latin typeface="微软雅黑" panose="020B0503020204020204" pitchFamily="34" charset="-122"/>
                <a:ea typeface="微软雅黑" panose="020B0503020204020204" pitchFamily="34" charset="-122"/>
              </a:rPr>
              <a:t>例：</a:t>
            </a:r>
            <a:r>
              <a:rPr lang="zh-CN" altLang="en-US" sz="2460" dirty="0">
                <a:latin typeface="微软雅黑" panose="020B0503020204020204" pitchFamily="34" charset="-122"/>
                <a:ea typeface="微软雅黑" panose="020B0503020204020204" pitchFamily="34" charset="-122"/>
              </a:rPr>
              <a:t>年终奖、研究生名额等分配方案的意见征集、公示等环节</a:t>
            </a:r>
            <a:endParaRPr lang="en-US" altLang="zh-CN" sz="2460" dirty="0">
              <a:latin typeface="微软雅黑" panose="020B0503020204020204" pitchFamily="34" charset="-122"/>
              <a:ea typeface="微软雅黑" panose="020B0503020204020204" pitchFamily="34" charset="-122"/>
            </a:endParaRPr>
          </a:p>
          <a:p>
            <a:r>
              <a:rPr lang="zh-CN" altLang="en-US" sz="2460" dirty="0">
                <a:solidFill>
                  <a:srgbClr val="0000FF"/>
                </a:solidFill>
                <a:latin typeface="微软雅黑" panose="020B0503020204020204" pitchFamily="34" charset="-122"/>
                <a:ea typeface="微软雅黑" panose="020B0503020204020204" pitchFamily="34" charset="-122"/>
              </a:rPr>
              <a:t>例：</a:t>
            </a:r>
            <a:r>
              <a:rPr lang="zh-CN" altLang="en-US" sz="2460" dirty="0">
                <a:latin typeface="微软雅黑" panose="020B0503020204020204" pitchFamily="34" charset="-122"/>
                <a:ea typeface="微软雅黑" panose="020B0503020204020204" pitchFamily="34" charset="-122"/>
              </a:rPr>
              <a:t>在法律面前人人平等</a:t>
            </a:r>
            <a:endParaRPr lang="en-US" altLang="zh-CN" sz="2460" dirty="0">
              <a:latin typeface="微软雅黑" panose="020B0503020204020204" pitchFamily="34" charset="-122"/>
              <a:ea typeface="微软雅黑" panose="020B0503020204020204" pitchFamily="34" charset="-122"/>
            </a:endParaRPr>
          </a:p>
          <a:p>
            <a:r>
              <a:rPr lang="zh-CN" altLang="en-US" sz="2460" dirty="0">
                <a:solidFill>
                  <a:srgbClr val="0000FF"/>
                </a:solidFill>
                <a:latin typeface="微软雅黑" panose="020B0503020204020204" pitchFamily="34" charset="-122"/>
                <a:ea typeface="微软雅黑" panose="020B0503020204020204" pitchFamily="34" charset="-122"/>
              </a:rPr>
              <a:t>例：</a:t>
            </a:r>
            <a:r>
              <a:rPr lang="zh-CN" altLang="en-US" sz="2460" dirty="0">
                <a:latin typeface="微软雅黑" panose="020B0503020204020204" pitchFamily="34" charset="-122"/>
                <a:ea typeface="微软雅黑" panose="020B0503020204020204" pitchFamily="34" charset="-122"/>
              </a:rPr>
              <a:t>政府在出台一些政策时候需要关注公信力，如机动车限购问题</a:t>
            </a:r>
          </a:p>
        </p:txBody>
      </p:sp>
      <p:sp>
        <p:nvSpPr>
          <p:cNvPr id="4" name="标题 1"/>
          <p:cNvSpPr>
            <a:spLocks noGrp="1"/>
          </p:cNvSpPr>
          <p:nvPr>
            <p:ph type="title"/>
          </p:nvPr>
        </p:nvSpPr>
        <p:spPr>
          <a:xfrm>
            <a:off x="686181" y="46289"/>
            <a:ext cx="10819642" cy="1142999"/>
          </a:xfrm>
        </p:spPr>
        <p:txBody>
          <a:bodyPr>
            <a:normAutofit fontScale="90000"/>
          </a:bodyPr>
          <a:lstStyle/>
          <a:p>
            <a:pPr algn="l"/>
            <a:r>
              <a:rPr lang="en-US" altLang="zh-CN" sz="4095" dirty="0">
                <a:solidFill>
                  <a:schemeClr val="bg1"/>
                </a:solidFill>
                <a:latin typeface="微软雅黑" panose="020B0503020204020204" pitchFamily="34" charset="-122"/>
                <a:ea typeface="微软雅黑" panose="020B0503020204020204" pitchFamily="34" charset="-122"/>
              </a:rPr>
              <a:t>2.2.2 </a:t>
            </a:r>
            <a:r>
              <a:rPr lang="zh-CN" altLang="en-US" sz="4095" dirty="0">
                <a:solidFill>
                  <a:schemeClr val="bg1"/>
                </a:solidFill>
                <a:latin typeface="微软雅黑" panose="020B0503020204020204" pitchFamily="34" charset="-122"/>
                <a:ea typeface="微软雅黑" panose="020B0503020204020204" pitchFamily="34" charset="-122"/>
              </a:rPr>
              <a:t>伦理抉择</a:t>
            </a:r>
            <a:r>
              <a:rPr lang="en-US" altLang="zh-CN" sz="4095" dirty="0">
                <a:solidFill>
                  <a:schemeClr val="bg1"/>
                </a:solidFill>
                <a:latin typeface="微软雅黑" panose="020B0503020204020204" pitchFamily="34" charset="-122"/>
                <a:ea typeface="微软雅黑" panose="020B0503020204020204" pitchFamily="34" charset="-122"/>
              </a:rPr>
              <a:t>5</a:t>
            </a:r>
            <a:r>
              <a:rPr lang="zh-CN" altLang="en-US" sz="4095" dirty="0">
                <a:solidFill>
                  <a:schemeClr val="bg1"/>
                </a:solidFill>
                <a:latin typeface="微软雅黑" panose="020B0503020204020204" pitchFamily="34" charset="-122"/>
                <a:ea typeface="微软雅黑" panose="020B0503020204020204" pitchFamily="34" charset="-122"/>
              </a:rPr>
              <a:t>个基本原则 </a:t>
            </a:r>
            <a:r>
              <a:rPr lang="en-US" altLang="zh-CN" sz="4095" dirty="0">
                <a:solidFill>
                  <a:schemeClr val="bg1"/>
                </a:solidFill>
                <a:latin typeface="微软雅黑" panose="020B0503020204020204" pitchFamily="34" charset="-122"/>
                <a:ea typeface="微软雅黑" panose="020B0503020204020204" pitchFamily="34" charset="-122"/>
              </a:rPr>
              <a:t>–</a:t>
            </a:r>
            <a:r>
              <a:rPr lang="zh-CN" altLang="en-US" sz="4095" dirty="0">
                <a:solidFill>
                  <a:schemeClr val="bg1"/>
                </a:solidFill>
                <a:latin typeface="微软雅黑" panose="020B0503020204020204" pitchFamily="34" charset="-122"/>
                <a:ea typeface="微软雅黑" panose="020B0503020204020204" pitchFamily="34" charset="-122"/>
              </a:rPr>
              <a:t> </a:t>
            </a:r>
            <a:br>
              <a:rPr lang="en-US" altLang="zh-CN" sz="4095" dirty="0">
                <a:solidFill>
                  <a:schemeClr val="bg1"/>
                </a:solidFill>
                <a:latin typeface="微软雅黑" panose="020B0503020204020204" pitchFamily="34" charset="-122"/>
                <a:ea typeface="微软雅黑" panose="020B0503020204020204" pitchFamily="34" charset="-122"/>
              </a:rPr>
            </a:br>
            <a:r>
              <a:rPr lang="en-US" altLang="zh-CN" sz="4095" dirty="0">
                <a:solidFill>
                  <a:schemeClr val="bg1"/>
                </a:solidFill>
                <a:latin typeface="微软雅黑" panose="020B0503020204020204" pitchFamily="34" charset="-122"/>
                <a:ea typeface="微软雅黑" panose="020B0503020204020204" pitchFamily="34" charset="-122"/>
              </a:rPr>
              <a:t>				</a:t>
            </a:r>
            <a:r>
              <a:rPr lang="en-US" altLang="zh-CN" sz="4400" dirty="0">
                <a:solidFill>
                  <a:srgbClr val="C00000"/>
                </a:solidFill>
                <a:latin typeface="微软雅黑" panose="020B0503020204020204" pitchFamily="34" charset="-122"/>
                <a:ea typeface="微软雅黑" panose="020B0503020204020204" pitchFamily="34" charset="-122"/>
              </a:rPr>
              <a:t>2. </a:t>
            </a:r>
            <a:r>
              <a:rPr lang="zh-CN" altLang="en-US" sz="4400" dirty="0">
                <a:solidFill>
                  <a:srgbClr val="C00000"/>
                </a:solidFill>
                <a:latin typeface="微软雅黑" panose="020B0503020204020204" pitchFamily="34" charset="-122"/>
                <a:ea typeface="微软雅黑" panose="020B0503020204020204" pitchFamily="34" charset="-122"/>
              </a:rPr>
              <a:t>社会公正原则</a:t>
            </a:r>
            <a:endParaRPr lang="zh-CN" altLang="en-US" sz="4095" dirty="0">
              <a:solidFill>
                <a:srgbClr val="C00000"/>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defTabSz="1078865"/>
            <a:fld id="{C5C1623C-0059-494E-B184-63915177A0C5}" type="slidenum">
              <a:rPr lang="zh-CN" altLang="en-US">
                <a:solidFill>
                  <a:prstClr val="black">
                    <a:tint val="75000"/>
                  </a:prstClr>
                </a:solidFill>
                <a:latin typeface="微软雅黑" panose="020B0503020204020204" pitchFamily="34" charset="-122"/>
                <a:ea typeface="微软雅黑" panose="020B0503020204020204" pitchFamily="34" charset="-122"/>
              </a:rPr>
              <a:t>35</a:t>
            </a:fld>
            <a:endParaRPr lang="zh-CN" altLang="en-US">
              <a:solidFill>
                <a:prstClr val="black">
                  <a:tint val="75000"/>
                </a:prst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6181" y="1511518"/>
            <a:ext cx="10819642" cy="4525963"/>
          </a:xfrm>
        </p:spPr>
        <p:txBody>
          <a:bodyPr>
            <a:normAutofit/>
          </a:bodyPr>
          <a:lstStyle/>
          <a:p>
            <a:r>
              <a:rPr lang="zh-CN" altLang="en-US" sz="2460" dirty="0">
                <a:latin typeface="微软雅黑" panose="020B0503020204020204" pitchFamily="34" charset="-122"/>
                <a:ea typeface="微软雅黑" panose="020B0503020204020204" pitchFamily="34" charset="-122"/>
              </a:rPr>
              <a:t>当一个人的</a:t>
            </a:r>
            <a:r>
              <a:rPr lang="zh-CN" altLang="en-US" sz="2460" dirty="0">
                <a:solidFill>
                  <a:srgbClr val="FF0000"/>
                </a:solidFill>
                <a:latin typeface="微软雅黑" panose="020B0503020204020204" pitchFamily="34" charset="-122"/>
                <a:ea typeface="微软雅黑" panose="020B0503020204020204" pitchFamily="34" charset="-122"/>
              </a:rPr>
              <a:t>意志是自由时</a:t>
            </a:r>
            <a:r>
              <a:rPr lang="zh-CN" altLang="en-US" sz="2460" dirty="0">
                <a:latin typeface="微软雅黑" panose="020B0503020204020204" pitchFamily="34" charset="-122"/>
                <a:ea typeface="微软雅黑" panose="020B0503020204020204" pitchFamily="34" charset="-122"/>
              </a:rPr>
              <a:t>，既有</a:t>
            </a:r>
            <a:r>
              <a:rPr lang="zh-CN" altLang="en-US" sz="2460" dirty="0">
                <a:solidFill>
                  <a:srgbClr val="FF0000"/>
                </a:solidFill>
                <a:latin typeface="微软雅黑" panose="020B0503020204020204" pitchFamily="34" charset="-122"/>
                <a:ea typeface="微软雅黑" panose="020B0503020204020204" pitchFamily="34" charset="-122"/>
              </a:rPr>
              <a:t>自主决定</a:t>
            </a:r>
            <a:r>
              <a:rPr lang="zh-CN" altLang="en-US" sz="2460" dirty="0">
                <a:latin typeface="微软雅黑" panose="020B0503020204020204" pitchFamily="34" charset="-122"/>
                <a:ea typeface="微软雅黑" panose="020B0503020204020204" pitchFamily="34" charset="-122"/>
              </a:rPr>
              <a:t>采取何种行动来维护自身权益的能力，也有</a:t>
            </a:r>
            <a:r>
              <a:rPr lang="zh-CN" altLang="en-US" sz="2460" dirty="0">
                <a:solidFill>
                  <a:srgbClr val="FF0000"/>
                </a:solidFill>
                <a:latin typeface="微软雅黑" panose="020B0503020204020204" pitchFamily="34" charset="-122"/>
                <a:ea typeface="微软雅黑" panose="020B0503020204020204" pitchFamily="34" charset="-122"/>
              </a:rPr>
              <a:t>尊重他人</a:t>
            </a:r>
            <a:r>
              <a:rPr lang="zh-CN" altLang="en-US" sz="2460" dirty="0">
                <a:latin typeface="微软雅黑" panose="020B0503020204020204" pitchFamily="34" charset="-122"/>
                <a:ea typeface="微软雅黑" panose="020B0503020204020204" pitchFamily="34" charset="-122"/>
              </a:rPr>
              <a:t>拥有同样权益的能力</a:t>
            </a:r>
            <a:r>
              <a:rPr lang="en-US" altLang="zh-CN" sz="2460" dirty="0">
                <a:latin typeface="微软雅黑" panose="020B0503020204020204" pitchFamily="34" charset="-122"/>
                <a:ea typeface="微软雅黑" panose="020B0503020204020204" pitchFamily="34" charset="-122"/>
              </a:rPr>
              <a:t>-&gt;</a:t>
            </a:r>
            <a:r>
              <a:rPr lang="zh-CN" altLang="en-US" sz="2460" dirty="0">
                <a:latin typeface="微软雅黑" panose="020B0503020204020204" pitchFamily="34" charset="-122"/>
                <a:ea typeface="微软雅黑" panose="020B0503020204020204" pitchFamily="34" charset="-122"/>
              </a:rPr>
              <a:t>自尊和尊重他人</a:t>
            </a:r>
            <a:endParaRPr lang="en-US" altLang="zh-CN" sz="2460" dirty="0">
              <a:latin typeface="微软雅黑" panose="020B0503020204020204" pitchFamily="34" charset="-122"/>
              <a:ea typeface="微软雅黑" panose="020B0503020204020204" pitchFamily="34" charset="-122"/>
            </a:endParaRPr>
          </a:p>
          <a:p>
            <a:r>
              <a:rPr lang="zh-CN" altLang="en-US" sz="2460" dirty="0">
                <a:solidFill>
                  <a:srgbClr val="0000FF"/>
                </a:solidFill>
                <a:latin typeface="微软雅黑" panose="020B0503020204020204" pitchFamily="34" charset="-122"/>
                <a:ea typeface="微软雅黑" panose="020B0503020204020204" pitchFamily="34" charset="-122"/>
              </a:rPr>
              <a:t>自尊</a:t>
            </a:r>
            <a:r>
              <a:rPr lang="zh-CN" altLang="en-US" sz="2460" dirty="0">
                <a:latin typeface="微软雅黑" panose="020B0503020204020204" pitchFamily="34" charset="-122"/>
                <a:ea typeface="微软雅黑" panose="020B0503020204020204" pitchFamily="34" charset="-122"/>
              </a:rPr>
              <a:t>：对自己权益的</a:t>
            </a:r>
            <a:r>
              <a:rPr lang="zh-CN" altLang="en-US" sz="2460" dirty="0">
                <a:solidFill>
                  <a:srgbClr val="0000FF"/>
                </a:solidFill>
                <a:latin typeface="微软雅黑" panose="020B0503020204020204" pitchFamily="34" charset="-122"/>
                <a:ea typeface="微软雅黑" panose="020B0503020204020204" pitchFamily="34" charset="-122"/>
              </a:rPr>
              <a:t>维护</a:t>
            </a:r>
            <a:r>
              <a:rPr lang="zh-CN" altLang="en-US" sz="2460" dirty="0">
                <a:latin typeface="微软雅黑" panose="020B0503020204020204" pitchFamily="34" charset="-122"/>
                <a:ea typeface="微软雅黑" panose="020B0503020204020204" pitchFamily="34" charset="-122"/>
              </a:rPr>
              <a:t>、对自己行为的</a:t>
            </a:r>
            <a:r>
              <a:rPr lang="zh-CN" altLang="en-US" sz="2460" dirty="0">
                <a:solidFill>
                  <a:srgbClr val="0000FF"/>
                </a:solidFill>
                <a:latin typeface="微软雅黑" panose="020B0503020204020204" pitchFamily="34" charset="-122"/>
                <a:ea typeface="微软雅黑" panose="020B0503020204020204" pitchFamily="34" charset="-122"/>
              </a:rPr>
              <a:t>负责</a:t>
            </a:r>
            <a:r>
              <a:rPr lang="zh-CN" altLang="en-US" sz="2460" dirty="0">
                <a:latin typeface="微软雅黑" panose="020B0503020204020204" pitchFamily="34" charset="-122"/>
                <a:ea typeface="微软雅黑" panose="020B0503020204020204" pitchFamily="34" charset="-122"/>
              </a:rPr>
              <a:t>、对自己感性冲动的</a:t>
            </a:r>
            <a:r>
              <a:rPr lang="zh-CN" altLang="en-US" sz="2460" dirty="0">
                <a:solidFill>
                  <a:srgbClr val="0000FF"/>
                </a:solidFill>
                <a:latin typeface="微软雅黑" panose="020B0503020204020204" pitchFamily="34" charset="-122"/>
                <a:ea typeface="微软雅黑" panose="020B0503020204020204" pitchFamily="34" charset="-122"/>
              </a:rPr>
              <a:t>克制</a:t>
            </a:r>
            <a:endParaRPr lang="en-US" altLang="zh-CN" sz="2460" dirty="0">
              <a:solidFill>
                <a:srgbClr val="0000FF"/>
              </a:solidFill>
              <a:latin typeface="微软雅黑" panose="020B0503020204020204" pitchFamily="34" charset="-122"/>
              <a:ea typeface="微软雅黑" panose="020B0503020204020204" pitchFamily="34" charset="-122"/>
            </a:endParaRPr>
          </a:p>
          <a:p>
            <a:r>
              <a:rPr lang="zh-CN" altLang="en-US" sz="2460" dirty="0">
                <a:latin typeface="微软雅黑" panose="020B0503020204020204" pitchFamily="34" charset="-122"/>
                <a:ea typeface="微软雅黑" panose="020B0503020204020204" pitchFamily="34" charset="-122"/>
              </a:rPr>
              <a:t>尊重他人与自尊是一致的</a:t>
            </a:r>
            <a:endParaRPr lang="en-US" altLang="zh-CN" sz="2460" dirty="0">
              <a:latin typeface="微软雅黑" panose="020B0503020204020204" pitchFamily="34" charset="-122"/>
              <a:ea typeface="微软雅黑" panose="020B0503020204020204" pitchFamily="34" charset="-122"/>
            </a:endParaRPr>
          </a:p>
          <a:p>
            <a:endParaRPr lang="en-US" altLang="zh-CN" sz="2460" dirty="0">
              <a:latin typeface="微软雅黑" panose="020B0503020204020204" pitchFamily="34" charset="-122"/>
              <a:ea typeface="微软雅黑" panose="020B0503020204020204" pitchFamily="34" charset="-122"/>
            </a:endParaRPr>
          </a:p>
          <a:p>
            <a:r>
              <a:rPr lang="zh-CN" altLang="en-US" sz="2460" dirty="0">
                <a:solidFill>
                  <a:srgbClr val="0000FF"/>
                </a:solidFill>
                <a:latin typeface="微软雅黑" panose="020B0503020204020204" pitchFamily="34" charset="-122"/>
                <a:ea typeface="微软雅黑" panose="020B0503020204020204" pitchFamily="34" charset="-122"/>
              </a:rPr>
              <a:t>例：</a:t>
            </a:r>
            <a:r>
              <a:rPr lang="zh-CN" altLang="en-US" sz="2460" dirty="0">
                <a:latin typeface="微软雅黑" panose="020B0503020204020204" pitchFamily="34" charset="-122"/>
                <a:ea typeface="微软雅黑" panose="020B0503020204020204" pitchFamily="34" charset="-122"/>
              </a:rPr>
              <a:t>“己所不欲，勿施于人”，“爱人如己”</a:t>
            </a:r>
            <a:endParaRPr lang="en-US" altLang="zh-CN" sz="2460" dirty="0">
              <a:latin typeface="微软雅黑" panose="020B0503020204020204" pitchFamily="34" charset="-122"/>
              <a:ea typeface="微软雅黑" panose="020B0503020204020204" pitchFamily="34" charset="-122"/>
            </a:endParaRPr>
          </a:p>
          <a:p>
            <a:r>
              <a:rPr lang="zh-CN" altLang="en-US" sz="2460" dirty="0">
                <a:solidFill>
                  <a:srgbClr val="0000FF"/>
                </a:solidFill>
                <a:latin typeface="微软雅黑" panose="020B0503020204020204" pitchFamily="34" charset="-122"/>
                <a:ea typeface="微软雅黑" panose="020B0503020204020204" pitchFamily="34" charset="-122"/>
              </a:rPr>
              <a:t>例：</a:t>
            </a:r>
            <a:r>
              <a:rPr lang="zh-CN" altLang="en-US" sz="2460" dirty="0">
                <a:latin typeface="微软雅黑" panose="020B0503020204020204" pitchFamily="34" charset="-122"/>
                <a:ea typeface="微软雅黑" panose="020B0503020204020204" pitchFamily="34" charset="-122"/>
              </a:rPr>
              <a:t>保护商业秘密和个人隐私</a:t>
            </a:r>
            <a:endParaRPr lang="en-US" altLang="zh-CN" sz="2460" dirty="0">
              <a:latin typeface="微软雅黑" panose="020B0503020204020204" pitchFamily="34" charset="-122"/>
              <a:ea typeface="微软雅黑" panose="020B0503020204020204" pitchFamily="34" charset="-122"/>
            </a:endParaRPr>
          </a:p>
          <a:p>
            <a:r>
              <a:rPr lang="zh-CN" altLang="en-US" sz="2460" dirty="0">
                <a:solidFill>
                  <a:srgbClr val="0000FF"/>
                </a:solidFill>
                <a:latin typeface="微软雅黑" panose="020B0503020204020204" pitchFamily="34" charset="-122"/>
                <a:ea typeface="微软雅黑" panose="020B0503020204020204" pitchFamily="34" charset="-122"/>
              </a:rPr>
              <a:t>例：</a:t>
            </a:r>
            <a:r>
              <a:rPr lang="zh-CN" altLang="en-US" sz="2460" dirty="0">
                <a:latin typeface="微软雅黑" panose="020B0503020204020204" pitchFamily="34" charset="-122"/>
                <a:ea typeface="微软雅黑" panose="020B0503020204020204" pitchFamily="34" charset="-122"/>
              </a:rPr>
              <a:t>苹果公司与联邦调查局“撕破脸” 你支持谁？</a:t>
            </a:r>
            <a:endParaRPr lang="en-US" altLang="zh-CN" sz="2460" dirty="0">
              <a:latin typeface="微软雅黑" panose="020B0503020204020204" pitchFamily="34" charset="-122"/>
              <a:ea typeface="微软雅黑" panose="020B0503020204020204" pitchFamily="34" charset="-122"/>
            </a:endParaRPr>
          </a:p>
          <a:p>
            <a:pPr marL="0" indent="0">
              <a:buNone/>
            </a:pPr>
            <a:r>
              <a:rPr lang="en-US" altLang="zh-CN" sz="2460" dirty="0">
                <a:latin typeface="微软雅黑" panose="020B0503020204020204" pitchFamily="34" charset="-122"/>
                <a:ea typeface="微软雅黑" panose="020B0503020204020204" pitchFamily="34" charset="-122"/>
              </a:rPr>
              <a:t>	</a:t>
            </a:r>
            <a:r>
              <a:rPr lang="en-US" altLang="zh-CN" sz="1845" dirty="0">
                <a:latin typeface="微软雅黑" panose="020B0503020204020204" pitchFamily="34" charset="-122"/>
                <a:ea typeface="微软雅黑" panose="020B0503020204020204" pitchFamily="34" charset="-122"/>
                <a:hlinkClick r:id="rId2"/>
              </a:rPr>
              <a:t>http://news.sina.com.cn/w/zg/2016-02-20/doc-ifxprucs6278920.shtml</a:t>
            </a:r>
            <a:r>
              <a:rPr lang="en-US" altLang="zh-CN" sz="2460" dirty="0">
                <a:latin typeface="微软雅黑" panose="020B0503020204020204" pitchFamily="34" charset="-122"/>
                <a:ea typeface="微软雅黑" panose="020B0503020204020204" pitchFamily="34" charset="-122"/>
              </a:rPr>
              <a:t> </a:t>
            </a:r>
            <a:endParaRPr lang="zh-CN" altLang="en-US" sz="2460" dirty="0">
              <a:latin typeface="微软雅黑" panose="020B0503020204020204" pitchFamily="34" charset="-122"/>
              <a:ea typeface="微软雅黑" panose="020B0503020204020204" pitchFamily="34" charset="-122"/>
            </a:endParaRPr>
          </a:p>
        </p:txBody>
      </p:sp>
      <p:sp>
        <p:nvSpPr>
          <p:cNvPr id="4" name="标题 1"/>
          <p:cNvSpPr>
            <a:spLocks noGrp="1"/>
          </p:cNvSpPr>
          <p:nvPr>
            <p:ph type="title"/>
          </p:nvPr>
        </p:nvSpPr>
        <p:spPr>
          <a:xfrm>
            <a:off x="686181" y="46289"/>
            <a:ext cx="10819642" cy="1142999"/>
          </a:xfrm>
        </p:spPr>
        <p:txBody>
          <a:bodyPr>
            <a:normAutofit fontScale="90000"/>
          </a:bodyPr>
          <a:lstStyle/>
          <a:p>
            <a:pPr algn="l"/>
            <a:r>
              <a:rPr lang="en-US" altLang="zh-CN" sz="4095" dirty="0">
                <a:solidFill>
                  <a:schemeClr val="bg1"/>
                </a:solidFill>
                <a:latin typeface="微软雅黑" panose="020B0503020204020204" pitchFamily="34" charset="-122"/>
                <a:ea typeface="微软雅黑" panose="020B0503020204020204" pitchFamily="34" charset="-122"/>
              </a:rPr>
              <a:t>2.2.2 </a:t>
            </a:r>
            <a:r>
              <a:rPr lang="zh-CN" altLang="en-US" sz="4095" dirty="0">
                <a:solidFill>
                  <a:schemeClr val="bg1"/>
                </a:solidFill>
                <a:latin typeface="微软雅黑" panose="020B0503020204020204" pitchFamily="34" charset="-122"/>
                <a:ea typeface="微软雅黑" panose="020B0503020204020204" pitchFamily="34" charset="-122"/>
              </a:rPr>
              <a:t>伦理抉择</a:t>
            </a:r>
            <a:r>
              <a:rPr lang="en-US" altLang="zh-CN" sz="4095" dirty="0">
                <a:solidFill>
                  <a:schemeClr val="bg1"/>
                </a:solidFill>
                <a:latin typeface="微软雅黑" panose="020B0503020204020204" pitchFamily="34" charset="-122"/>
                <a:ea typeface="微软雅黑" panose="020B0503020204020204" pitchFamily="34" charset="-122"/>
              </a:rPr>
              <a:t>5</a:t>
            </a:r>
            <a:r>
              <a:rPr lang="zh-CN" altLang="en-US" sz="4095" dirty="0">
                <a:solidFill>
                  <a:schemeClr val="bg1"/>
                </a:solidFill>
                <a:latin typeface="微软雅黑" panose="020B0503020204020204" pitchFamily="34" charset="-122"/>
                <a:ea typeface="微软雅黑" panose="020B0503020204020204" pitchFamily="34" charset="-122"/>
              </a:rPr>
              <a:t>个基本原则 </a:t>
            </a:r>
            <a:r>
              <a:rPr lang="en-US" altLang="zh-CN" sz="4095" dirty="0">
                <a:solidFill>
                  <a:schemeClr val="bg1"/>
                </a:solidFill>
                <a:latin typeface="微软雅黑" panose="020B0503020204020204" pitchFamily="34" charset="-122"/>
                <a:ea typeface="微软雅黑" panose="020B0503020204020204" pitchFamily="34" charset="-122"/>
              </a:rPr>
              <a:t>–</a:t>
            </a:r>
            <a:r>
              <a:rPr lang="zh-CN" altLang="en-US" sz="4095" dirty="0">
                <a:solidFill>
                  <a:schemeClr val="bg1"/>
                </a:solidFill>
                <a:latin typeface="微软雅黑" panose="020B0503020204020204" pitchFamily="34" charset="-122"/>
                <a:ea typeface="微软雅黑" panose="020B0503020204020204" pitchFamily="34" charset="-122"/>
              </a:rPr>
              <a:t> </a:t>
            </a:r>
            <a:br>
              <a:rPr lang="en-US" altLang="zh-CN" sz="4095" dirty="0">
                <a:solidFill>
                  <a:schemeClr val="bg1"/>
                </a:solidFill>
                <a:latin typeface="微软雅黑" panose="020B0503020204020204" pitchFamily="34" charset="-122"/>
                <a:ea typeface="微软雅黑" panose="020B0503020204020204" pitchFamily="34" charset="-122"/>
              </a:rPr>
            </a:br>
            <a:r>
              <a:rPr lang="en-US" altLang="zh-CN" sz="4095" dirty="0">
                <a:solidFill>
                  <a:schemeClr val="bg1"/>
                </a:solidFill>
                <a:latin typeface="微软雅黑" panose="020B0503020204020204" pitchFamily="34" charset="-122"/>
                <a:ea typeface="微软雅黑" panose="020B0503020204020204" pitchFamily="34" charset="-122"/>
              </a:rPr>
              <a:t>					</a:t>
            </a:r>
            <a:r>
              <a:rPr lang="en-US" altLang="zh-CN" sz="4400" dirty="0">
                <a:solidFill>
                  <a:srgbClr val="C00000"/>
                </a:solidFill>
                <a:latin typeface="微软雅黑" panose="020B0503020204020204" pitchFamily="34" charset="-122"/>
                <a:ea typeface="微软雅黑" panose="020B0503020204020204" pitchFamily="34" charset="-122"/>
              </a:rPr>
              <a:t>3. </a:t>
            </a:r>
            <a:r>
              <a:rPr lang="zh-CN" altLang="en-US" sz="4400" dirty="0">
                <a:solidFill>
                  <a:srgbClr val="C00000"/>
                </a:solidFill>
                <a:latin typeface="微软雅黑" panose="020B0503020204020204" pitchFamily="34" charset="-122"/>
                <a:ea typeface="微软雅黑" panose="020B0503020204020204" pitchFamily="34" charset="-122"/>
              </a:rPr>
              <a:t>自主原则</a:t>
            </a:r>
            <a:endParaRPr lang="zh-CN" altLang="en-US" sz="4095" dirty="0">
              <a:solidFill>
                <a:srgbClr val="C00000"/>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defTabSz="1078865"/>
            <a:fld id="{C5C1623C-0059-494E-B184-63915177A0C5}" type="slidenum">
              <a:rPr lang="zh-CN" altLang="en-US">
                <a:solidFill>
                  <a:prstClr val="black">
                    <a:tint val="75000"/>
                  </a:prstClr>
                </a:solidFill>
                <a:latin typeface="微软雅黑" panose="020B0503020204020204" pitchFamily="34" charset="-122"/>
                <a:ea typeface="微软雅黑" panose="020B0503020204020204" pitchFamily="34" charset="-122"/>
              </a:rPr>
              <a:t>36</a:t>
            </a:fld>
            <a:endParaRPr lang="zh-CN" altLang="en-US">
              <a:solidFill>
                <a:prstClr val="black">
                  <a:tint val="75000"/>
                </a:prst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6181" y="1511518"/>
            <a:ext cx="10819642" cy="4525963"/>
          </a:xfrm>
        </p:spPr>
        <p:txBody>
          <a:bodyPr>
            <a:normAutofit/>
          </a:bodyPr>
          <a:lstStyle/>
          <a:p>
            <a:r>
              <a:rPr lang="zh-CN" altLang="en-US" sz="2460" dirty="0">
                <a:latin typeface="微软雅黑" panose="020B0503020204020204" pitchFamily="34" charset="-122"/>
                <a:ea typeface="微软雅黑" panose="020B0503020204020204" pitchFamily="34" charset="-122"/>
              </a:rPr>
              <a:t>在各民族传统道德中都把诚信（</a:t>
            </a:r>
            <a:r>
              <a:rPr lang="en-US" altLang="zh-CN" sz="2460" dirty="0">
                <a:solidFill>
                  <a:srgbClr val="0000FF"/>
                </a:solidFill>
                <a:latin typeface="微软雅黑" panose="020B0503020204020204" pitchFamily="34" charset="-122"/>
                <a:ea typeface="微软雅黑" panose="020B0503020204020204" pitchFamily="34" charset="-122"/>
              </a:rPr>
              <a:t>integrity</a:t>
            </a:r>
            <a:r>
              <a:rPr lang="zh-CN" altLang="en-US" sz="2460" dirty="0">
                <a:latin typeface="微软雅黑" panose="020B0503020204020204" pitchFamily="34" charset="-122"/>
                <a:ea typeface="微软雅黑" panose="020B0503020204020204" pitchFamily="34" charset="-122"/>
              </a:rPr>
              <a:t>），如</a:t>
            </a:r>
            <a:r>
              <a:rPr lang="zh-CN" altLang="en-US" sz="2460" dirty="0">
                <a:solidFill>
                  <a:srgbClr val="FF0000"/>
                </a:solidFill>
                <a:latin typeface="微软雅黑" panose="020B0503020204020204" pitchFamily="34" charset="-122"/>
                <a:ea typeface="微软雅黑" panose="020B0503020204020204" pitchFamily="34" charset="-122"/>
              </a:rPr>
              <a:t>不说谎</a:t>
            </a:r>
            <a:r>
              <a:rPr lang="zh-CN" altLang="en-US" sz="2460" dirty="0">
                <a:latin typeface="微软雅黑" panose="020B0503020204020204" pitchFamily="34" charset="-122"/>
                <a:ea typeface="微软雅黑" panose="020B0503020204020204" pitchFamily="34" charset="-122"/>
              </a:rPr>
              <a:t>、</a:t>
            </a:r>
            <a:r>
              <a:rPr lang="zh-CN" altLang="en-US" sz="2460" dirty="0">
                <a:solidFill>
                  <a:srgbClr val="FF0000"/>
                </a:solidFill>
                <a:latin typeface="微软雅黑" panose="020B0503020204020204" pitchFamily="34" charset="-122"/>
                <a:ea typeface="微软雅黑" panose="020B0503020204020204" pitchFamily="34" charset="-122"/>
              </a:rPr>
              <a:t>不做伪证</a:t>
            </a:r>
            <a:r>
              <a:rPr lang="zh-CN" altLang="en-US" sz="2460" dirty="0">
                <a:latin typeface="微软雅黑" panose="020B0503020204020204" pitchFamily="34" charset="-122"/>
                <a:ea typeface="微软雅黑" panose="020B0503020204020204" pitchFamily="34" charset="-122"/>
              </a:rPr>
              <a:t>、</a:t>
            </a:r>
            <a:r>
              <a:rPr lang="zh-CN" altLang="en-US" sz="2460" dirty="0">
                <a:solidFill>
                  <a:srgbClr val="FF0000"/>
                </a:solidFill>
                <a:latin typeface="微软雅黑" panose="020B0503020204020204" pitchFamily="34" charset="-122"/>
                <a:ea typeface="微软雅黑" panose="020B0503020204020204" pitchFamily="34" charset="-122"/>
              </a:rPr>
              <a:t>信守诺言</a:t>
            </a:r>
            <a:r>
              <a:rPr lang="zh-CN" altLang="en-US" sz="2460" dirty="0">
                <a:latin typeface="微软雅黑" panose="020B0503020204020204" pitchFamily="34" charset="-122"/>
                <a:ea typeface="微软雅黑" panose="020B0503020204020204" pitchFamily="34" charset="-122"/>
              </a:rPr>
              <a:t>等作为基本的道德律令</a:t>
            </a:r>
            <a:endParaRPr lang="en-US" altLang="zh-CN" sz="2460" dirty="0">
              <a:latin typeface="微软雅黑" panose="020B0503020204020204" pitchFamily="34" charset="-122"/>
              <a:ea typeface="微软雅黑" panose="020B0503020204020204" pitchFamily="34" charset="-122"/>
            </a:endParaRPr>
          </a:p>
          <a:p>
            <a:endParaRPr lang="en-US" altLang="zh-CN" sz="2460" dirty="0">
              <a:latin typeface="微软雅黑" panose="020B0503020204020204" pitchFamily="34" charset="-122"/>
              <a:ea typeface="微软雅黑" panose="020B0503020204020204" pitchFamily="34" charset="-122"/>
            </a:endParaRPr>
          </a:p>
          <a:p>
            <a:r>
              <a:rPr lang="zh-CN" altLang="en-US" sz="2460" dirty="0">
                <a:solidFill>
                  <a:srgbClr val="0000FF"/>
                </a:solidFill>
                <a:latin typeface="微软雅黑" panose="020B0503020204020204" pitchFamily="34" charset="-122"/>
                <a:ea typeface="微软雅黑" panose="020B0503020204020204" pitchFamily="34" charset="-122"/>
              </a:rPr>
              <a:t>例：</a:t>
            </a:r>
            <a:r>
              <a:rPr lang="zh-CN" altLang="en-US" sz="2460" dirty="0">
                <a:latin typeface="微软雅黑" panose="020B0503020204020204" pitchFamily="34" charset="-122"/>
                <a:ea typeface="微软雅黑" panose="020B0503020204020204" pitchFamily="34" charset="-122"/>
              </a:rPr>
              <a:t>学术生涯中诚信的重要性，直接影响声誉（</a:t>
            </a:r>
            <a:r>
              <a:rPr lang="en-US" altLang="zh-CN" sz="2460" dirty="0">
                <a:latin typeface="微软雅黑" panose="020B0503020204020204" pitchFamily="34" charset="-122"/>
                <a:ea typeface="微软雅黑" panose="020B0503020204020204" pitchFamily="34" charset="-122"/>
              </a:rPr>
              <a:t>reputation</a:t>
            </a:r>
            <a:r>
              <a:rPr lang="zh-CN" altLang="en-US" sz="2460" dirty="0">
                <a:latin typeface="微软雅黑" panose="020B0503020204020204" pitchFamily="34" charset="-122"/>
                <a:ea typeface="微软雅黑" panose="020B0503020204020204" pitchFamily="34" charset="-122"/>
              </a:rPr>
              <a:t>）</a:t>
            </a:r>
            <a:endParaRPr lang="en-US" altLang="zh-CN" sz="2460" dirty="0">
              <a:latin typeface="微软雅黑" panose="020B0503020204020204" pitchFamily="34" charset="-122"/>
              <a:ea typeface="微软雅黑" panose="020B0503020204020204" pitchFamily="34" charset="-122"/>
            </a:endParaRPr>
          </a:p>
          <a:p>
            <a:r>
              <a:rPr lang="zh-CN" altLang="en-US" sz="2460" dirty="0">
                <a:solidFill>
                  <a:srgbClr val="0000FF"/>
                </a:solidFill>
                <a:latin typeface="微软雅黑" panose="020B0503020204020204" pitchFamily="34" charset="-122"/>
                <a:ea typeface="微软雅黑" panose="020B0503020204020204" pitchFamily="34" charset="-122"/>
              </a:rPr>
              <a:t>例：</a:t>
            </a:r>
            <a:r>
              <a:rPr lang="zh-CN" altLang="en-US" sz="2460" dirty="0">
                <a:latin typeface="微软雅黑" panose="020B0503020204020204" pitchFamily="34" charset="-122"/>
                <a:ea typeface="微软雅黑" panose="020B0503020204020204" pitchFamily="34" charset="-122"/>
              </a:rPr>
              <a:t>市场经济中诚信的重要性（如，信用卡</a:t>
            </a:r>
            <a:r>
              <a:rPr lang="en-US" altLang="zh-CN" sz="2460" dirty="0">
                <a:latin typeface="微软雅黑" panose="020B0503020204020204" pitchFamily="34" charset="-122"/>
                <a:ea typeface="微软雅黑" panose="020B0503020204020204" pitchFamily="34" charset="-122"/>
              </a:rPr>
              <a:t>/</a:t>
            </a:r>
            <a:r>
              <a:rPr lang="zh-CN" altLang="en-US" sz="2460" dirty="0">
                <a:latin typeface="微软雅黑" panose="020B0503020204020204" pitchFamily="34" charset="-122"/>
                <a:ea typeface="微软雅黑" panose="020B0503020204020204" pitchFamily="34" charset="-122"/>
              </a:rPr>
              <a:t>银行个人征信）</a:t>
            </a:r>
            <a:endParaRPr lang="en-US" altLang="zh-CN" sz="2460" dirty="0">
              <a:latin typeface="微软雅黑" panose="020B0503020204020204" pitchFamily="34" charset="-122"/>
              <a:ea typeface="微软雅黑" panose="020B0503020204020204" pitchFamily="34" charset="-122"/>
            </a:endParaRPr>
          </a:p>
          <a:p>
            <a:r>
              <a:rPr lang="zh-CN" altLang="en-US" sz="2460" dirty="0">
                <a:solidFill>
                  <a:srgbClr val="0000FF"/>
                </a:solidFill>
                <a:latin typeface="微软雅黑" panose="020B0503020204020204" pitchFamily="34" charset="-122"/>
                <a:ea typeface="微软雅黑" panose="020B0503020204020204" pitchFamily="34" charset="-122"/>
              </a:rPr>
              <a:t>例：</a:t>
            </a:r>
            <a:r>
              <a:rPr lang="zh-CN" altLang="en-US" sz="2460" dirty="0">
                <a:latin typeface="微软雅黑" panose="020B0503020204020204" pitchFamily="34" charset="-122"/>
                <a:ea typeface="微软雅黑" panose="020B0503020204020204" pitchFamily="34" charset="-122"/>
              </a:rPr>
              <a:t>“虚拟社区”中的伪装和欺骗（性别、年龄、体貌、职业等）</a:t>
            </a:r>
            <a:endParaRPr lang="en-US" altLang="zh-CN" sz="2460" dirty="0">
              <a:latin typeface="微软雅黑" panose="020B0503020204020204" pitchFamily="34" charset="-122"/>
              <a:ea typeface="微软雅黑" panose="020B0503020204020204" pitchFamily="34" charset="-122"/>
            </a:endParaRPr>
          </a:p>
          <a:p>
            <a:endParaRPr lang="zh-CN" altLang="en-US" sz="2460" dirty="0">
              <a:latin typeface="微软雅黑" panose="020B0503020204020204" pitchFamily="34" charset="-122"/>
              <a:ea typeface="微软雅黑" panose="020B0503020204020204" pitchFamily="34" charset="-122"/>
            </a:endParaRPr>
          </a:p>
        </p:txBody>
      </p:sp>
      <p:sp>
        <p:nvSpPr>
          <p:cNvPr id="4" name="标题 1"/>
          <p:cNvSpPr>
            <a:spLocks noGrp="1"/>
          </p:cNvSpPr>
          <p:nvPr>
            <p:ph type="title"/>
          </p:nvPr>
        </p:nvSpPr>
        <p:spPr>
          <a:xfrm>
            <a:off x="686181" y="46289"/>
            <a:ext cx="10819642" cy="1142999"/>
          </a:xfrm>
        </p:spPr>
        <p:txBody>
          <a:bodyPr>
            <a:normAutofit fontScale="90000"/>
          </a:bodyPr>
          <a:lstStyle/>
          <a:p>
            <a:pPr algn="l"/>
            <a:r>
              <a:rPr lang="en-US" altLang="zh-CN" sz="4095" dirty="0">
                <a:solidFill>
                  <a:schemeClr val="bg1"/>
                </a:solidFill>
                <a:latin typeface="微软雅黑" panose="020B0503020204020204" pitchFamily="34" charset="-122"/>
                <a:ea typeface="微软雅黑" panose="020B0503020204020204" pitchFamily="34" charset="-122"/>
              </a:rPr>
              <a:t>2.2.2 </a:t>
            </a:r>
            <a:r>
              <a:rPr lang="zh-CN" altLang="en-US" sz="4095" dirty="0">
                <a:solidFill>
                  <a:schemeClr val="bg1"/>
                </a:solidFill>
                <a:latin typeface="微软雅黑" panose="020B0503020204020204" pitchFamily="34" charset="-122"/>
                <a:ea typeface="微软雅黑" panose="020B0503020204020204" pitchFamily="34" charset="-122"/>
              </a:rPr>
              <a:t>伦理抉择</a:t>
            </a:r>
            <a:r>
              <a:rPr lang="en-US" altLang="zh-CN" sz="4095" dirty="0">
                <a:solidFill>
                  <a:schemeClr val="bg1"/>
                </a:solidFill>
                <a:latin typeface="微软雅黑" panose="020B0503020204020204" pitchFamily="34" charset="-122"/>
                <a:ea typeface="微软雅黑" panose="020B0503020204020204" pitchFamily="34" charset="-122"/>
              </a:rPr>
              <a:t>5</a:t>
            </a:r>
            <a:r>
              <a:rPr lang="zh-CN" altLang="en-US" sz="4095" dirty="0">
                <a:solidFill>
                  <a:schemeClr val="bg1"/>
                </a:solidFill>
                <a:latin typeface="微软雅黑" panose="020B0503020204020204" pitchFamily="34" charset="-122"/>
                <a:ea typeface="微软雅黑" panose="020B0503020204020204" pitchFamily="34" charset="-122"/>
              </a:rPr>
              <a:t>个基本原则 </a:t>
            </a:r>
            <a:r>
              <a:rPr lang="en-US" altLang="zh-CN" sz="4095" dirty="0">
                <a:solidFill>
                  <a:schemeClr val="bg1"/>
                </a:solidFill>
                <a:latin typeface="微软雅黑" panose="020B0503020204020204" pitchFamily="34" charset="-122"/>
                <a:ea typeface="微软雅黑" panose="020B0503020204020204" pitchFamily="34" charset="-122"/>
              </a:rPr>
              <a:t>-</a:t>
            </a:r>
            <a:r>
              <a:rPr lang="zh-CN" altLang="en-US" sz="4095" dirty="0">
                <a:solidFill>
                  <a:schemeClr val="bg1"/>
                </a:solidFill>
                <a:latin typeface="微软雅黑" panose="020B0503020204020204" pitchFamily="34" charset="-122"/>
                <a:ea typeface="微软雅黑" panose="020B0503020204020204" pitchFamily="34" charset="-122"/>
              </a:rPr>
              <a:t> </a:t>
            </a:r>
            <a:br>
              <a:rPr lang="en-US" altLang="zh-CN" sz="4095" dirty="0">
                <a:solidFill>
                  <a:schemeClr val="bg1"/>
                </a:solidFill>
                <a:latin typeface="微软雅黑" panose="020B0503020204020204" pitchFamily="34" charset="-122"/>
                <a:ea typeface="微软雅黑" panose="020B0503020204020204" pitchFamily="34" charset="-122"/>
              </a:rPr>
            </a:br>
            <a:r>
              <a:rPr lang="en-US" altLang="zh-CN" sz="4095" dirty="0">
                <a:solidFill>
                  <a:schemeClr val="bg1"/>
                </a:solidFill>
                <a:latin typeface="微软雅黑" panose="020B0503020204020204" pitchFamily="34" charset="-122"/>
                <a:ea typeface="微软雅黑" panose="020B0503020204020204" pitchFamily="34" charset="-122"/>
              </a:rPr>
              <a:t>					</a:t>
            </a:r>
            <a:r>
              <a:rPr lang="en-US" altLang="zh-CN" sz="4400" dirty="0">
                <a:solidFill>
                  <a:srgbClr val="C00000"/>
                </a:solidFill>
                <a:latin typeface="微软雅黑" panose="020B0503020204020204" pitchFamily="34" charset="-122"/>
                <a:ea typeface="微软雅黑" panose="020B0503020204020204" pitchFamily="34" charset="-122"/>
              </a:rPr>
              <a:t>4. </a:t>
            </a:r>
            <a:r>
              <a:rPr lang="zh-CN" altLang="en-US" sz="4400" dirty="0">
                <a:solidFill>
                  <a:srgbClr val="C00000"/>
                </a:solidFill>
                <a:latin typeface="微软雅黑" panose="020B0503020204020204" pitchFamily="34" charset="-122"/>
                <a:ea typeface="微软雅黑" panose="020B0503020204020204" pitchFamily="34" charset="-122"/>
              </a:rPr>
              <a:t>诚信原则</a:t>
            </a:r>
            <a:endParaRPr lang="zh-CN" altLang="en-US" sz="4095" dirty="0">
              <a:solidFill>
                <a:srgbClr val="C00000"/>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defTabSz="1078865"/>
            <a:fld id="{C5C1623C-0059-494E-B184-63915177A0C5}" type="slidenum">
              <a:rPr lang="zh-CN" altLang="en-US">
                <a:solidFill>
                  <a:prstClr val="black">
                    <a:tint val="75000"/>
                  </a:prstClr>
                </a:solidFill>
                <a:latin typeface="微软雅黑" panose="020B0503020204020204" pitchFamily="34" charset="-122"/>
                <a:ea typeface="微软雅黑" panose="020B0503020204020204" pitchFamily="34" charset="-122"/>
              </a:rPr>
              <a:t>37</a:t>
            </a:fld>
            <a:endParaRPr lang="zh-CN" altLang="en-US">
              <a:solidFill>
                <a:prstClr val="black">
                  <a:tint val="75000"/>
                </a:prst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6181" y="1511518"/>
            <a:ext cx="10819642" cy="4525963"/>
          </a:xfrm>
        </p:spPr>
        <p:txBody>
          <a:bodyPr>
            <a:normAutofit/>
          </a:bodyPr>
          <a:lstStyle/>
          <a:p>
            <a:r>
              <a:rPr lang="zh-CN" altLang="en-US" sz="2460" dirty="0">
                <a:latin typeface="微软雅黑" panose="020B0503020204020204" pitchFamily="34" charset="-122"/>
                <a:ea typeface="微软雅黑" panose="020B0503020204020204" pitchFamily="34" charset="-122"/>
              </a:rPr>
              <a:t>“同意”是某人对某事</a:t>
            </a:r>
            <a:r>
              <a:rPr lang="zh-CN" altLang="en-US" sz="2460" dirty="0">
                <a:solidFill>
                  <a:srgbClr val="FF0000"/>
                </a:solidFill>
                <a:latin typeface="微软雅黑" panose="020B0503020204020204" pitchFamily="34" charset="-122"/>
                <a:ea typeface="微软雅黑" panose="020B0503020204020204" pitchFamily="34" charset="-122"/>
              </a:rPr>
              <a:t>自愿表示认可</a:t>
            </a:r>
            <a:r>
              <a:rPr lang="zh-CN" altLang="en-US" sz="2460" dirty="0">
                <a:latin typeface="微软雅黑" panose="020B0503020204020204" pitchFamily="34" charset="-122"/>
                <a:ea typeface="微软雅黑" panose="020B0503020204020204" pitchFamily="34" charset="-122"/>
              </a:rPr>
              <a:t>，但要使同意有意义，</a:t>
            </a:r>
            <a:r>
              <a:rPr lang="zh-CN" altLang="en-US" sz="2460" dirty="0">
                <a:solidFill>
                  <a:srgbClr val="FF0000"/>
                </a:solidFill>
                <a:latin typeface="微软雅黑" panose="020B0503020204020204" pitchFamily="34" charset="-122"/>
                <a:ea typeface="微软雅黑" panose="020B0503020204020204" pitchFamily="34" charset="-122"/>
              </a:rPr>
              <a:t>前提必须是某人对某事“知情”</a:t>
            </a:r>
            <a:r>
              <a:rPr lang="zh-CN" altLang="en-US" sz="2460" dirty="0">
                <a:latin typeface="微软雅黑" panose="020B0503020204020204" pitchFamily="34" charset="-122"/>
                <a:ea typeface="微软雅黑" panose="020B0503020204020204" pitchFamily="34" charset="-122"/>
              </a:rPr>
              <a:t>，即他应知道即将发生的事件的</a:t>
            </a:r>
            <a:r>
              <a:rPr lang="zh-CN" altLang="en-US" sz="2460" dirty="0">
                <a:solidFill>
                  <a:srgbClr val="0000FF"/>
                </a:solidFill>
                <a:latin typeface="微软雅黑" panose="020B0503020204020204" pitchFamily="34" charset="-122"/>
                <a:ea typeface="微软雅黑" panose="020B0503020204020204" pitchFamily="34" charset="-122"/>
              </a:rPr>
              <a:t>准确信息</a:t>
            </a:r>
            <a:r>
              <a:rPr lang="zh-CN" altLang="en-US" sz="2460" dirty="0">
                <a:latin typeface="微软雅黑" panose="020B0503020204020204" pitchFamily="34" charset="-122"/>
                <a:ea typeface="微软雅黑" panose="020B0503020204020204" pitchFamily="34" charset="-122"/>
              </a:rPr>
              <a:t>并了解其</a:t>
            </a:r>
            <a:r>
              <a:rPr lang="zh-CN" altLang="en-US" sz="2460" dirty="0">
                <a:solidFill>
                  <a:srgbClr val="0000FF"/>
                </a:solidFill>
                <a:latin typeface="微软雅黑" panose="020B0503020204020204" pitchFamily="34" charset="-122"/>
                <a:ea typeface="微软雅黑" panose="020B0503020204020204" pitchFamily="34" charset="-122"/>
              </a:rPr>
              <a:t>后果</a:t>
            </a:r>
            <a:r>
              <a:rPr lang="zh-CN" altLang="en-US" sz="2460" dirty="0">
                <a:latin typeface="微软雅黑" panose="020B0503020204020204" pitchFamily="34" charset="-122"/>
                <a:ea typeface="微软雅黑" panose="020B0503020204020204" pitchFamily="34" charset="-122"/>
              </a:rPr>
              <a:t>。</a:t>
            </a:r>
            <a:endParaRPr lang="en-US" altLang="zh-CN" sz="2460" dirty="0">
              <a:latin typeface="微软雅黑" panose="020B0503020204020204" pitchFamily="34" charset="-122"/>
              <a:ea typeface="微软雅黑" panose="020B0503020204020204" pitchFamily="34" charset="-122"/>
            </a:endParaRPr>
          </a:p>
          <a:p>
            <a:r>
              <a:rPr lang="zh-CN" altLang="en-US" sz="2460" dirty="0">
                <a:latin typeface="微软雅黑" panose="020B0503020204020204" pitchFamily="34" charset="-122"/>
                <a:ea typeface="微软雅黑" panose="020B0503020204020204" pitchFamily="34" charset="-122"/>
              </a:rPr>
              <a:t>如果要使个人隐私得到保护，为某一目的而采集到的</a:t>
            </a:r>
            <a:r>
              <a:rPr lang="zh-CN" altLang="en-US" sz="2460" dirty="0">
                <a:solidFill>
                  <a:srgbClr val="FF0000"/>
                </a:solidFill>
                <a:latin typeface="微软雅黑" panose="020B0503020204020204" pitchFamily="34" charset="-122"/>
                <a:ea typeface="微软雅黑" panose="020B0503020204020204" pitchFamily="34" charset="-122"/>
              </a:rPr>
              <a:t>隐私信息</a:t>
            </a:r>
            <a:r>
              <a:rPr lang="zh-CN" altLang="en-US" sz="2460" dirty="0">
                <a:latin typeface="微软雅黑" panose="020B0503020204020204" pitchFamily="34" charset="-122"/>
                <a:ea typeface="微软雅黑" panose="020B0503020204020204" pitchFamily="34" charset="-122"/>
              </a:rPr>
              <a:t>，在没有得到信息主体</a:t>
            </a:r>
            <a:r>
              <a:rPr lang="zh-CN" altLang="en-US" sz="2460" dirty="0">
                <a:solidFill>
                  <a:srgbClr val="FF0000"/>
                </a:solidFill>
                <a:latin typeface="微软雅黑" panose="020B0503020204020204" pitchFamily="34" charset="-122"/>
                <a:ea typeface="微软雅黑" panose="020B0503020204020204" pitchFamily="34" charset="-122"/>
              </a:rPr>
              <a:t>自愿</a:t>
            </a:r>
            <a:r>
              <a:rPr lang="zh-CN" altLang="en-US" sz="2460" dirty="0">
                <a:latin typeface="微软雅黑" panose="020B0503020204020204" pitchFamily="34" charset="-122"/>
                <a:ea typeface="微软雅黑" panose="020B0503020204020204" pitchFamily="34" charset="-122"/>
              </a:rPr>
              <a:t>和</a:t>
            </a:r>
            <a:r>
              <a:rPr lang="zh-CN" altLang="en-US" sz="2460" dirty="0">
                <a:solidFill>
                  <a:srgbClr val="FF0000"/>
                </a:solidFill>
                <a:latin typeface="微软雅黑" panose="020B0503020204020204" pitchFamily="34" charset="-122"/>
                <a:ea typeface="微软雅黑" panose="020B0503020204020204" pitchFamily="34" charset="-122"/>
              </a:rPr>
              <a:t>知情同意</a:t>
            </a:r>
            <a:r>
              <a:rPr lang="zh-CN" altLang="en-US" sz="2460" dirty="0">
                <a:latin typeface="微软雅黑" panose="020B0503020204020204" pitchFamily="34" charset="-122"/>
                <a:ea typeface="微软雅黑" panose="020B0503020204020204" pitchFamily="34" charset="-122"/>
              </a:rPr>
              <a:t>之前，就不能用做其他目的。</a:t>
            </a:r>
            <a:endParaRPr lang="en-US" altLang="zh-CN" sz="2460" dirty="0">
              <a:latin typeface="微软雅黑" panose="020B0503020204020204" pitchFamily="34" charset="-122"/>
              <a:ea typeface="微软雅黑" panose="020B0503020204020204" pitchFamily="34" charset="-122"/>
            </a:endParaRPr>
          </a:p>
          <a:p>
            <a:endParaRPr lang="en-US" altLang="zh-CN" sz="2460" dirty="0">
              <a:solidFill>
                <a:srgbClr val="0000FF"/>
              </a:solidFill>
              <a:latin typeface="微软雅黑" panose="020B0503020204020204" pitchFamily="34" charset="-122"/>
              <a:ea typeface="微软雅黑" panose="020B0503020204020204" pitchFamily="34" charset="-122"/>
            </a:endParaRPr>
          </a:p>
          <a:p>
            <a:r>
              <a:rPr lang="zh-CN" altLang="en-US" sz="2460" dirty="0">
                <a:solidFill>
                  <a:srgbClr val="0000FF"/>
                </a:solidFill>
                <a:latin typeface="微软雅黑" panose="020B0503020204020204" pitchFamily="34" charset="-122"/>
                <a:ea typeface="微软雅黑" panose="020B0503020204020204" pitchFamily="34" charset="-122"/>
              </a:rPr>
              <a:t>例：</a:t>
            </a:r>
            <a:r>
              <a:rPr lang="zh-CN" altLang="en-US" sz="2460" dirty="0">
                <a:latin typeface="微软雅黑" panose="020B0503020204020204" pitchFamily="34" charset="-122"/>
                <a:ea typeface="微软雅黑" panose="020B0503020204020204" pitchFamily="34" charset="-122"/>
              </a:rPr>
              <a:t>买卖个人信息（“深圳上千孕妇信息遭泄露 </a:t>
            </a:r>
            <a:r>
              <a:rPr lang="en-US" altLang="zh-CN" sz="2460" dirty="0">
                <a:latin typeface="微软雅黑" panose="020B0503020204020204" pitchFamily="34" charset="-122"/>
                <a:ea typeface="微软雅黑" panose="020B0503020204020204" pitchFamily="34" charset="-122"/>
              </a:rPr>
              <a:t>2</a:t>
            </a:r>
            <a:r>
              <a:rPr lang="zh-CN" altLang="en-US" sz="2460" dirty="0">
                <a:latin typeface="微软雅黑" panose="020B0503020204020204" pitchFamily="34" charset="-122"/>
                <a:ea typeface="微软雅黑" panose="020B0503020204020204" pitchFamily="34" charset="-122"/>
              </a:rPr>
              <a:t>人涉侵犯公民信息被拘” </a:t>
            </a:r>
            <a:r>
              <a:rPr lang="en-US" altLang="zh-CN" sz="1640" dirty="0">
                <a:latin typeface="微软雅黑" panose="020B0503020204020204" pitchFamily="34" charset="-122"/>
                <a:ea typeface="微软雅黑" panose="020B0503020204020204" pitchFamily="34" charset="-122"/>
                <a:hlinkClick r:id="rId2"/>
              </a:rPr>
              <a:t>http://news.xinhuanet.com/politics/2016-03/17/c_128805613.htm</a:t>
            </a:r>
            <a:r>
              <a:rPr lang="zh-CN" altLang="en-US" sz="2460" dirty="0">
                <a:latin typeface="微软雅黑" panose="020B0503020204020204" pitchFamily="34" charset="-122"/>
                <a:ea typeface="微软雅黑" panose="020B0503020204020204" pitchFamily="34" charset="-122"/>
              </a:rPr>
              <a:t>）</a:t>
            </a:r>
            <a:endParaRPr lang="en-US" altLang="zh-CN" sz="2460" dirty="0">
              <a:latin typeface="微软雅黑" panose="020B0503020204020204" pitchFamily="34" charset="-122"/>
              <a:ea typeface="微软雅黑" panose="020B0503020204020204" pitchFamily="34" charset="-122"/>
            </a:endParaRPr>
          </a:p>
          <a:p>
            <a:r>
              <a:rPr lang="zh-CN" altLang="en-US" sz="2460" dirty="0">
                <a:solidFill>
                  <a:srgbClr val="0000FF"/>
                </a:solidFill>
                <a:latin typeface="微软雅黑" panose="020B0503020204020204" pitchFamily="34" charset="-122"/>
                <a:ea typeface="微软雅黑" panose="020B0503020204020204" pitchFamily="34" charset="-122"/>
              </a:rPr>
              <a:t>例：</a:t>
            </a:r>
            <a:r>
              <a:rPr lang="zh-CN" altLang="en-US" sz="2460" dirty="0">
                <a:latin typeface="微软雅黑" panose="020B0503020204020204" pitchFamily="34" charset="-122"/>
                <a:ea typeface="微软雅黑" panose="020B0503020204020204" pitchFamily="34" charset="-122"/>
              </a:rPr>
              <a:t>安装手机</a:t>
            </a:r>
            <a:r>
              <a:rPr lang="en-US" altLang="zh-CN" sz="2460" dirty="0">
                <a:latin typeface="微软雅黑" panose="020B0503020204020204" pitchFamily="34" charset="-122"/>
                <a:ea typeface="微软雅黑" panose="020B0503020204020204" pitchFamily="34" charset="-122"/>
              </a:rPr>
              <a:t>APP</a:t>
            </a:r>
            <a:r>
              <a:rPr lang="zh-CN" altLang="en-US" sz="2460" dirty="0">
                <a:latin typeface="微软雅黑" panose="020B0503020204020204" pitchFamily="34" charset="-122"/>
                <a:ea typeface="微软雅黑" panose="020B0503020204020204" pitchFamily="34" charset="-122"/>
              </a:rPr>
              <a:t>时提醒会收集哪些个人隐私信息</a:t>
            </a:r>
            <a:endParaRPr lang="en-US" altLang="zh-CN" sz="2460" dirty="0">
              <a:latin typeface="微软雅黑" panose="020B0503020204020204" pitchFamily="34" charset="-122"/>
              <a:ea typeface="微软雅黑" panose="020B0503020204020204" pitchFamily="34" charset="-122"/>
            </a:endParaRPr>
          </a:p>
          <a:p>
            <a:r>
              <a:rPr lang="zh-CN" altLang="en-US" sz="2460" dirty="0">
                <a:solidFill>
                  <a:srgbClr val="0000FF"/>
                </a:solidFill>
                <a:latin typeface="微软雅黑" panose="020B0503020204020204" pitchFamily="34" charset="-122"/>
                <a:ea typeface="微软雅黑" panose="020B0503020204020204" pitchFamily="34" charset="-122"/>
              </a:rPr>
              <a:t>例：</a:t>
            </a:r>
            <a:r>
              <a:rPr lang="zh-CN" altLang="en-US" sz="2460" dirty="0">
                <a:latin typeface="微软雅黑" panose="020B0503020204020204" pitchFamily="34" charset="-122"/>
                <a:ea typeface="微软雅黑" panose="020B0503020204020204" pitchFamily="34" charset="-122"/>
              </a:rPr>
              <a:t>项目申请书中的参与人签字必须由本人亲笔签字</a:t>
            </a:r>
          </a:p>
        </p:txBody>
      </p:sp>
      <p:sp>
        <p:nvSpPr>
          <p:cNvPr id="4" name="标题 1"/>
          <p:cNvSpPr>
            <a:spLocks noGrp="1"/>
          </p:cNvSpPr>
          <p:nvPr>
            <p:ph type="title"/>
          </p:nvPr>
        </p:nvSpPr>
        <p:spPr>
          <a:xfrm>
            <a:off x="686181" y="46289"/>
            <a:ext cx="10819642" cy="1142999"/>
          </a:xfrm>
        </p:spPr>
        <p:txBody>
          <a:bodyPr>
            <a:normAutofit fontScale="90000"/>
          </a:bodyPr>
          <a:lstStyle/>
          <a:p>
            <a:pPr algn="l"/>
            <a:r>
              <a:rPr lang="en-US" altLang="zh-CN" sz="4095" dirty="0">
                <a:solidFill>
                  <a:schemeClr val="bg1"/>
                </a:solidFill>
                <a:latin typeface="微软雅黑" panose="020B0503020204020204" pitchFamily="34" charset="-122"/>
                <a:ea typeface="微软雅黑" panose="020B0503020204020204" pitchFamily="34" charset="-122"/>
              </a:rPr>
              <a:t>2.2.2 </a:t>
            </a:r>
            <a:r>
              <a:rPr lang="zh-CN" altLang="en-US" sz="4095" dirty="0">
                <a:solidFill>
                  <a:schemeClr val="bg1"/>
                </a:solidFill>
                <a:latin typeface="微软雅黑" panose="020B0503020204020204" pitchFamily="34" charset="-122"/>
                <a:ea typeface="微软雅黑" panose="020B0503020204020204" pitchFamily="34" charset="-122"/>
              </a:rPr>
              <a:t>伦理抉择</a:t>
            </a:r>
            <a:r>
              <a:rPr lang="en-US" altLang="zh-CN" sz="4095" dirty="0">
                <a:solidFill>
                  <a:schemeClr val="bg1"/>
                </a:solidFill>
                <a:latin typeface="微软雅黑" panose="020B0503020204020204" pitchFamily="34" charset="-122"/>
                <a:ea typeface="微软雅黑" panose="020B0503020204020204" pitchFamily="34" charset="-122"/>
              </a:rPr>
              <a:t>5</a:t>
            </a:r>
            <a:r>
              <a:rPr lang="zh-CN" altLang="en-US" sz="4095" dirty="0">
                <a:solidFill>
                  <a:schemeClr val="bg1"/>
                </a:solidFill>
                <a:latin typeface="微软雅黑" panose="020B0503020204020204" pitchFamily="34" charset="-122"/>
                <a:ea typeface="微软雅黑" panose="020B0503020204020204" pitchFamily="34" charset="-122"/>
              </a:rPr>
              <a:t>个基本原则 </a:t>
            </a:r>
            <a:r>
              <a:rPr lang="en-US" altLang="zh-CN" sz="4095" dirty="0">
                <a:solidFill>
                  <a:schemeClr val="bg1"/>
                </a:solidFill>
                <a:latin typeface="微软雅黑" panose="020B0503020204020204" pitchFamily="34" charset="-122"/>
                <a:ea typeface="微软雅黑" panose="020B0503020204020204" pitchFamily="34" charset="-122"/>
              </a:rPr>
              <a:t>–</a:t>
            </a:r>
            <a:r>
              <a:rPr lang="zh-CN" altLang="en-US" sz="4095" dirty="0">
                <a:solidFill>
                  <a:schemeClr val="bg1"/>
                </a:solidFill>
                <a:latin typeface="微软雅黑" panose="020B0503020204020204" pitchFamily="34" charset="-122"/>
                <a:ea typeface="微软雅黑" panose="020B0503020204020204" pitchFamily="34" charset="-122"/>
              </a:rPr>
              <a:t> </a:t>
            </a:r>
            <a:br>
              <a:rPr lang="en-US" altLang="zh-CN" sz="4095" dirty="0">
                <a:solidFill>
                  <a:schemeClr val="bg1"/>
                </a:solidFill>
                <a:latin typeface="微软雅黑" panose="020B0503020204020204" pitchFamily="34" charset="-122"/>
                <a:ea typeface="微软雅黑" panose="020B0503020204020204" pitchFamily="34" charset="-122"/>
              </a:rPr>
            </a:br>
            <a:r>
              <a:rPr lang="en-US" altLang="zh-CN" sz="4095" dirty="0">
                <a:solidFill>
                  <a:schemeClr val="bg1"/>
                </a:solidFill>
                <a:latin typeface="微软雅黑" panose="020B0503020204020204" pitchFamily="34" charset="-122"/>
                <a:ea typeface="微软雅黑" panose="020B0503020204020204" pitchFamily="34" charset="-122"/>
              </a:rPr>
              <a:t>					</a:t>
            </a:r>
            <a:r>
              <a:rPr lang="en-US" altLang="zh-CN" sz="4400" dirty="0">
                <a:solidFill>
                  <a:srgbClr val="C00000"/>
                </a:solidFill>
                <a:latin typeface="微软雅黑" panose="020B0503020204020204" pitchFamily="34" charset="-122"/>
                <a:ea typeface="微软雅黑" panose="020B0503020204020204" pitchFamily="34" charset="-122"/>
              </a:rPr>
              <a:t>5. </a:t>
            </a:r>
            <a:r>
              <a:rPr lang="zh-CN" altLang="en-US" sz="4400" dirty="0">
                <a:solidFill>
                  <a:srgbClr val="C00000"/>
                </a:solidFill>
                <a:latin typeface="微软雅黑" panose="020B0503020204020204" pitchFamily="34" charset="-122"/>
                <a:ea typeface="微软雅黑" panose="020B0503020204020204" pitchFamily="34" charset="-122"/>
              </a:rPr>
              <a:t>知情同意原则</a:t>
            </a:r>
            <a:endParaRPr lang="zh-CN" altLang="en-US" sz="4095" dirty="0">
              <a:solidFill>
                <a:srgbClr val="C00000"/>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defTabSz="1078865"/>
            <a:fld id="{C5C1623C-0059-494E-B184-63915177A0C5}" type="slidenum">
              <a:rPr lang="zh-CN" altLang="en-US">
                <a:solidFill>
                  <a:prstClr val="black">
                    <a:tint val="75000"/>
                  </a:prstClr>
                </a:solidFill>
                <a:latin typeface="微软雅黑" panose="020B0503020204020204" pitchFamily="34" charset="-122"/>
                <a:ea typeface="微软雅黑" panose="020B0503020204020204" pitchFamily="34" charset="-122"/>
              </a:rPr>
              <a:t>38</a:t>
            </a:fld>
            <a:endParaRPr lang="zh-CN" altLang="en-US">
              <a:solidFill>
                <a:prstClr val="black">
                  <a:tint val="75000"/>
                </a:prst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6181" y="1511518"/>
            <a:ext cx="10819642" cy="4525963"/>
          </a:xfrm>
        </p:spPr>
        <p:txBody>
          <a:bodyPr>
            <a:normAutofit/>
          </a:bodyPr>
          <a:lstStyle/>
          <a:p>
            <a:r>
              <a:rPr lang="zh-CN" altLang="en-US" sz="2460" dirty="0">
                <a:latin typeface="微软雅黑" panose="020B0503020204020204" pitchFamily="34" charset="-122"/>
                <a:ea typeface="微软雅黑" panose="020B0503020204020204" pitchFamily="34" charset="-122"/>
              </a:rPr>
              <a:t>黄金法则：“</a:t>
            </a:r>
            <a:r>
              <a:rPr lang="zh-CN" altLang="en-US" sz="2460" dirty="0">
                <a:solidFill>
                  <a:srgbClr val="FF0000"/>
                </a:solidFill>
                <a:latin typeface="微软雅黑" panose="020B0503020204020204" pitchFamily="34" charset="-122"/>
                <a:ea typeface="微软雅黑" panose="020B0503020204020204" pitchFamily="34" charset="-122"/>
              </a:rPr>
              <a:t>己所不欲、勿施于人</a:t>
            </a:r>
            <a:r>
              <a:rPr lang="zh-CN" altLang="en-US" sz="2460" dirty="0">
                <a:latin typeface="微软雅黑" panose="020B0503020204020204" pitchFamily="34" charset="-122"/>
                <a:ea typeface="微软雅黑" panose="020B0503020204020204" pitchFamily="34" charset="-122"/>
              </a:rPr>
              <a:t>”</a:t>
            </a:r>
            <a:endParaRPr lang="en-US" altLang="zh-CN" sz="2460" dirty="0">
              <a:latin typeface="微软雅黑" panose="020B0503020204020204" pitchFamily="34" charset="-122"/>
              <a:ea typeface="微软雅黑" panose="020B0503020204020204" pitchFamily="34" charset="-122"/>
            </a:endParaRPr>
          </a:p>
          <a:p>
            <a:endParaRPr lang="en-US" altLang="zh-CN" sz="2460" dirty="0">
              <a:latin typeface="微软雅黑" panose="020B0503020204020204" pitchFamily="34" charset="-122"/>
              <a:ea typeface="微软雅黑" panose="020B0503020204020204" pitchFamily="34" charset="-122"/>
            </a:endParaRPr>
          </a:p>
          <a:p>
            <a:r>
              <a:rPr lang="zh-CN" altLang="en-US" sz="2460" dirty="0">
                <a:latin typeface="微软雅黑" panose="020B0503020204020204" pitchFamily="34" charset="-122"/>
                <a:ea typeface="微软雅黑" panose="020B0503020204020204" pitchFamily="34" charset="-122"/>
              </a:rPr>
              <a:t>自我不利原则：如果我的某种行为</a:t>
            </a:r>
            <a:r>
              <a:rPr lang="zh-CN" altLang="en-US" sz="2460" dirty="0">
                <a:solidFill>
                  <a:srgbClr val="FF0000"/>
                </a:solidFill>
                <a:latin typeface="微软雅黑" panose="020B0503020204020204" pitchFamily="34" charset="-122"/>
                <a:ea typeface="微软雅黑" panose="020B0503020204020204" pitchFamily="34" charset="-122"/>
              </a:rPr>
              <a:t>普遍化</a:t>
            </a:r>
            <a:r>
              <a:rPr lang="zh-CN" altLang="en-US" sz="2460" dirty="0">
                <a:latin typeface="微软雅黑" panose="020B0503020204020204" pitchFamily="34" charset="-122"/>
                <a:ea typeface="微软雅黑" panose="020B0503020204020204" pitchFamily="34" charset="-122"/>
              </a:rPr>
              <a:t>，就会产生自我不利的情况</a:t>
            </a:r>
            <a:endParaRPr lang="en-US" altLang="zh-CN" sz="2460" dirty="0">
              <a:latin typeface="微软雅黑" panose="020B0503020204020204" pitchFamily="34" charset="-122"/>
              <a:ea typeface="微软雅黑" panose="020B0503020204020204" pitchFamily="34" charset="-122"/>
            </a:endParaRPr>
          </a:p>
          <a:p>
            <a:endParaRPr lang="en-US" altLang="zh-CN" sz="2460" dirty="0">
              <a:solidFill>
                <a:srgbClr val="0000FF"/>
              </a:solidFill>
              <a:latin typeface="微软雅黑" panose="020B0503020204020204" pitchFamily="34" charset="-122"/>
              <a:ea typeface="微软雅黑" panose="020B0503020204020204" pitchFamily="34" charset="-122"/>
            </a:endParaRPr>
          </a:p>
          <a:p>
            <a:r>
              <a:rPr lang="zh-CN" altLang="en-US" sz="2460" dirty="0">
                <a:solidFill>
                  <a:srgbClr val="0000FF"/>
                </a:solidFill>
                <a:latin typeface="微软雅黑" panose="020B0503020204020204" pitchFamily="34" charset="-122"/>
                <a:ea typeface="微软雅黑" panose="020B0503020204020204" pitchFamily="34" charset="-122"/>
              </a:rPr>
              <a:t>例：</a:t>
            </a:r>
            <a:r>
              <a:rPr lang="zh-CN" altLang="en-US" sz="2460" dirty="0">
                <a:latin typeface="微软雅黑" panose="020B0503020204020204" pitchFamily="34" charset="-122"/>
                <a:ea typeface="微软雅黑" panose="020B0503020204020204" pitchFamily="34" charset="-122"/>
              </a:rPr>
              <a:t>借钱不还</a:t>
            </a:r>
            <a:endParaRPr lang="en-US" altLang="zh-CN" sz="2460" dirty="0">
              <a:latin typeface="微软雅黑" panose="020B0503020204020204" pitchFamily="34" charset="-122"/>
              <a:ea typeface="微软雅黑" panose="020B0503020204020204" pitchFamily="34" charset="-122"/>
            </a:endParaRPr>
          </a:p>
          <a:p>
            <a:r>
              <a:rPr lang="zh-CN" altLang="en-US" sz="2460" dirty="0">
                <a:solidFill>
                  <a:srgbClr val="0000FF"/>
                </a:solidFill>
                <a:latin typeface="微软雅黑" panose="020B0503020204020204" pitchFamily="34" charset="-122"/>
                <a:ea typeface="微软雅黑" panose="020B0503020204020204" pitchFamily="34" charset="-122"/>
              </a:rPr>
              <a:t>例：</a:t>
            </a:r>
            <a:r>
              <a:rPr lang="zh-CN" altLang="en-US" sz="2460" dirty="0">
                <a:latin typeface="微软雅黑" panose="020B0503020204020204" pitchFamily="34" charset="-122"/>
                <a:ea typeface="微软雅黑" panose="020B0503020204020204" pitchFamily="34" charset="-122"/>
              </a:rPr>
              <a:t>考试作弊</a:t>
            </a:r>
            <a:endParaRPr lang="en-US" altLang="zh-CN" sz="2460" dirty="0">
              <a:latin typeface="微软雅黑" panose="020B0503020204020204" pitchFamily="34" charset="-122"/>
              <a:ea typeface="微软雅黑" panose="020B0503020204020204" pitchFamily="34" charset="-122"/>
            </a:endParaRPr>
          </a:p>
          <a:p>
            <a:r>
              <a:rPr lang="zh-CN" altLang="en-US" sz="2460" dirty="0">
                <a:solidFill>
                  <a:srgbClr val="0000FF"/>
                </a:solidFill>
                <a:latin typeface="微软雅黑" panose="020B0503020204020204" pitchFamily="34" charset="-122"/>
                <a:ea typeface="微软雅黑" panose="020B0503020204020204" pitchFamily="34" charset="-122"/>
              </a:rPr>
              <a:t>例：</a:t>
            </a:r>
            <a:r>
              <a:rPr lang="zh-CN" altLang="en-US" sz="2460" dirty="0">
                <a:latin typeface="微软雅黑" panose="020B0503020204020204" pitchFamily="34" charset="-122"/>
                <a:ea typeface="微软雅黑" panose="020B0503020204020204" pitchFamily="34" charset="-122"/>
              </a:rPr>
              <a:t>汽车停放不按规则</a:t>
            </a:r>
            <a:endParaRPr lang="en-US" altLang="zh-CN" sz="2460" dirty="0">
              <a:latin typeface="微软雅黑" panose="020B0503020204020204" pitchFamily="34" charset="-122"/>
              <a:ea typeface="微软雅黑" panose="020B0503020204020204" pitchFamily="34" charset="-122"/>
            </a:endParaRPr>
          </a:p>
          <a:p>
            <a:endParaRPr lang="zh-CN" altLang="en-US" sz="2050" dirty="0">
              <a:latin typeface="微软雅黑" panose="020B0503020204020204" pitchFamily="34" charset="-122"/>
              <a:ea typeface="微软雅黑" panose="020B0503020204020204" pitchFamily="34" charset="-122"/>
            </a:endParaRPr>
          </a:p>
        </p:txBody>
      </p:sp>
      <p:sp>
        <p:nvSpPr>
          <p:cNvPr id="4" name="标题 1"/>
          <p:cNvSpPr>
            <a:spLocks noGrp="1"/>
          </p:cNvSpPr>
          <p:nvPr>
            <p:ph type="title"/>
          </p:nvPr>
        </p:nvSpPr>
        <p:spPr>
          <a:xfrm>
            <a:off x="472611" y="46289"/>
            <a:ext cx="11033212" cy="1142999"/>
          </a:xfrm>
        </p:spPr>
        <p:txBody>
          <a:bodyPr>
            <a:noAutofit/>
          </a:bodyPr>
          <a:lstStyle/>
          <a:p>
            <a:pPr algn="l"/>
            <a:r>
              <a:rPr lang="en-US" altLang="zh-CN" sz="3600" dirty="0">
                <a:solidFill>
                  <a:schemeClr val="bg1"/>
                </a:solidFill>
                <a:latin typeface="微软雅黑" panose="020B0503020204020204" pitchFamily="34" charset="-122"/>
                <a:ea typeface="微软雅黑" panose="020B0503020204020204" pitchFamily="34" charset="-122"/>
              </a:rPr>
              <a:t>2.2.3</a:t>
            </a:r>
            <a:r>
              <a:rPr lang="zh-CN" altLang="en-US" sz="3600" dirty="0">
                <a:solidFill>
                  <a:schemeClr val="bg1"/>
                </a:solidFill>
                <a:latin typeface="微软雅黑" panose="020B0503020204020204" pitchFamily="34" charset="-122"/>
                <a:ea typeface="微软雅黑" panose="020B0503020204020204" pitchFamily="34" charset="-122"/>
              </a:rPr>
              <a:t>技术伦理学界的“尊重人的伦理学”分析方法</a:t>
            </a:r>
          </a:p>
        </p:txBody>
      </p:sp>
      <p:sp>
        <p:nvSpPr>
          <p:cNvPr id="2" name="灯片编号占位符 1"/>
          <p:cNvSpPr>
            <a:spLocks noGrp="1"/>
          </p:cNvSpPr>
          <p:nvPr>
            <p:ph type="sldNum" sz="quarter" idx="12"/>
          </p:nvPr>
        </p:nvSpPr>
        <p:spPr/>
        <p:txBody>
          <a:bodyPr/>
          <a:lstStyle/>
          <a:p>
            <a:pPr defTabSz="1078865"/>
            <a:fld id="{C5C1623C-0059-494E-B184-63915177A0C5}" type="slidenum">
              <a:rPr lang="zh-CN" altLang="en-US">
                <a:solidFill>
                  <a:prstClr val="black">
                    <a:tint val="75000"/>
                  </a:prstClr>
                </a:solidFill>
                <a:latin typeface="微软雅黑" panose="020B0503020204020204" pitchFamily="34" charset="-122"/>
                <a:ea typeface="微软雅黑" panose="020B0503020204020204" pitchFamily="34" charset="-122"/>
              </a:rPr>
              <a:t>39</a:t>
            </a:fld>
            <a:endParaRPr lang="zh-CN" altLang="en-US">
              <a:solidFill>
                <a:prstClr val="black">
                  <a:tint val="75000"/>
                </a:prst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6180" y="1511518"/>
            <a:ext cx="11014767" cy="4525963"/>
          </a:xfrm>
        </p:spPr>
        <p:txBody>
          <a:bodyPr>
            <a:normAutofit/>
          </a:bodyPr>
          <a:lstStyle/>
          <a:p>
            <a:r>
              <a:rPr lang="zh-CN" altLang="en-US" sz="2460" dirty="0">
                <a:latin typeface="微软雅黑" panose="020B0503020204020204" pitchFamily="34" charset="-122"/>
                <a:ea typeface="微软雅黑" panose="020B0503020204020204" pitchFamily="34" charset="-122"/>
              </a:rPr>
              <a:t>“道德”一词来源于</a:t>
            </a:r>
            <a:r>
              <a:rPr lang="zh-CN" altLang="en-US" sz="2460" dirty="0">
                <a:solidFill>
                  <a:srgbClr val="FF0000"/>
                </a:solidFill>
                <a:latin typeface="微软雅黑" panose="020B0503020204020204" pitchFamily="34" charset="-122"/>
                <a:ea typeface="微软雅黑" panose="020B0503020204020204" pitchFamily="34" charset="-122"/>
              </a:rPr>
              <a:t>古希腊</a:t>
            </a:r>
            <a:r>
              <a:rPr lang="zh-CN" altLang="en-US" sz="2460" dirty="0">
                <a:latin typeface="微软雅黑" panose="020B0503020204020204" pitchFamily="34" charset="-122"/>
                <a:ea typeface="微软雅黑" panose="020B0503020204020204" pitchFamily="34" charset="-122"/>
              </a:rPr>
              <a:t>，指</a:t>
            </a:r>
            <a:r>
              <a:rPr lang="zh-CN" altLang="en-US" sz="2460" dirty="0">
                <a:solidFill>
                  <a:srgbClr val="0000FF"/>
                </a:solidFill>
                <a:latin typeface="微软雅黑" panose="020B0503020204020204" pitchFamily="34" charset="-122"/>
                <a:ea typeface="微软雅黑" panose="020B0503020204020204" pitchFamily="34" charset="-122"/>
              </a:rPr>
              <a:t>风尚、习俗</a:t>
            </a:r>
            <a:r>
              <a:rPr lang="zh-CN" altLang="en-US" sz="2460" dirty="0">
                <a:latin typeface="微软雅黑" panose="020B0503020204020204" pitchFamily="34" charset="-122"/>
                <a:ea typeface="微软雅黑" panose="020B0503020204020204" pitchFamily="34" charset="-122"/>
              </a:rPr>
              <a:t>。</a:t>
            </a:r>
            <a:endParaRPr lang="en-US" altLang="zh-CN" sz="2460" dirty="0">
              <a:latin typeface="微软雅黑" panose="020B0503020204020204" pitchFamily="34" charset="-122"/>
              <a:ea typeface="微软雅黑" panose="020B0503020204020204" pitchFamily="34" charset="-122"/>
            </a:endParaRPr>
          </a:p>
          <a:p>
            <a:pPr lvl="1"/>
            <a:r>
              <a:rPr lang="en-US" altLang="zh-CN" sz="2050" dirty="0">
                <a:latin typeface="微软雅黑" panose="020B0503020204020204" pitchFamily="34" charset="-122"/>
                <a:ea typeface="微软雅黑" panose="020B0503020204020204" pitchFamily="34" charset="-122"/>
              </a:rPr>
              <a:t>Morality (from the Latin </a:t>
            </a:r>
            <a:r>
              <a:rPr lang="en-US" altLang="zh-CN" sz="2050" dirty="0" err="1">
                <a:latin typeface="微软雅黑" panose="020B0503020204020204" pitchFamily="34" charset="-122"/>
                <a:ea typeface="微软雅黑" panose="020B0503020204020204" pitchFamily="34" charset="-122"/>
              </a:rPr>
              <a:t>moralis</a:t>
            </a:r>
            <a:r>
              <a:rPr lang="en-US" altLang="zh-CN" sz="2050" dirty="0">
                <a:latin typeface="微软雅黑" panose="020B0503020204020204" pitchFamily="34" charset="-122"/>
                <a:ea typeface="微软雅黑" panose="020B0503020204020204" pitchFamily="34" charset="-122"/>
              </a:rPr>
              <a:t> </a:t>
            </a:r>
            <a:r>
              <a:rPr lang="en-US" altLang="zh-CN" sz="2050" dirty="0">
                <a:solidFill>
                  <a:srgbClr val="FF0000"/>
                </a:solidFill>
                <a:latin typeface="微软雅黑" panose="020B0503020204020204" pitchFamily="34" charset="-122"/>
                <a:ea typeface="微软雅黑" panose="020B0503020204020204" pitchFamily="34" charset="-122"/>
              </a:rPr>
              <a:t>"manner, character, proper behavior"</a:t>
            </a:r>
            <a:r>
              <a:rPr lang="en-US" altLang="zh-CN" sz="2050" dirty="0">
                <a:latin typeface="微软雅黑" panose="020B0503020204020204" pitchFamily="34" charset="-122"/>
                <a:ea typeface="微软雅黑" panose="020B0503020204020204" pitchFamily="34" charset="-122"/>
              </a:rPr>
              <a:t>) is the </a:t>
            </a:r>
            <a:r>
              <a:rPr lang="en-US" altLang="zh-CN" sz="2050" dirty="0">
                <a:solidFill>
                  <a:srgbClr val="0000FF"/>
                </a:solidFill>
                <a:latin typeface="微软雅黑" panose="020B0503020204020204" pitchFamily="34" charset="-122"/>
                <a:ea typeface="微软雅黑" panose="020B0503020204020204" pitchFamily="34" charset="-122"/>
              </a:rPr>
              <a:t>differentiation</a:t>
            </a:r>
            <a:r>
              <a:rPr lang="en-US" altLang="zh-CN" sz="2050" dirty="0">
                <a:latin typeface="微软雅黑" panose="020B0503020204020204" pitchFamily="34" charset="-122"/>
                <a:ea typeface="微软雅黑" panose="020B0503020204020204" pitchFamily="34" charset="-122"/>
              </a:rPr>
              <a:t> of intentions, decisions, and actions between those that are distinguished as </a:t>
            </a:r>
            <a:r>
              <a:rPr lang="en-US" altLang="zh-CN" sz="2050" dirty="0">
                <a:solidFill>
                  <a:srgbClr val="0000FF"/>
                </a:solidFill>
                <a:latin typeface="微软雅黑" panose="020B0503020204020204" pitchFamily="34" charset="-122"/>
                <a:ea typeface="微软雅黑" panose="020B0503020204020204" pitchFamily="34" charset="-122"/>
              </a:rPr>
              <a:t>proper</a:t>
            </a:r>
            <a:r>
              <a:rPr lang="en-US" altLang="zh-CN" sz="2050" dirty="0">
                <a:latin typeface="微软雅黑" panose="020B0503020204020204" pitchFamily="34" charset="-122"/>
                <a:ea typeface="微软雅黑" panose="020B0503020204020204" pitchFamily="34" charset="-122"/>
              </a:rPr>
              <a:t> and those that are </a:t>
            </a:r>
            <a:r>
              <a:rPr lang="en-US" altLang="zh-CN" sz="2050" dirty="0">
                <a:solidFill>
                  <a:srgbClr val="0000FF"/>
                </a:solidFill>
                <a:latin typeface="微软雅黑" panose="020B0503020204020204" pitchFamily="34" charset="-122"/>
                <a:ea typeface="微软雅黑" panose="020B0503020204020204" pitchFamily="34" charset="-122"/>
              </a:rPr>
              <a:t>improper</a:t>
            </a:r>
            <a:r>
              <a:rPr lang="en-US" altLang="zh-CN" sz="2050" dirty="0">
                <a:latin typeface="微软雅黑" panose="020B0503020204020204" pitchFamily="34" charset="-122"/>
                <a:ea typeface="微软雅黑" panose="020B0503020204020204" pitchFamily="34" charset="-122"/>
              </a:rPr>
              <a:t>. Morality can be a body of standards or principles derived from a code of conduct from a particular philosophy, religion, or culture, or it can derive from a standard that a person believes should be universal. Morality may also be specifically synonymous with "</a:t>
            </a:r>
            <a:r>
              <a:rPr lang="en-US" altLang="zh-CN" sz="2050" dirty="0">
                <a:solidFill>
                  <a:srgbClr val="FF0000"/>
                </a:solidFill>
                <a:latin typeface="微软雅黑" panose="020B0503020204020204" pitchFamily="34" charset="-122"/>
                <a:ea typeface="微软雅黑" panose="020B0503020204020204" pitchFamily="34" charset="-122"/>
              </a:rPr>
              <a:t>goodness</a:t>
            </a:r>
            <a:r>
              <a:rPr lang="en-US" altLang="zh-CN" sz="2050" dirty="0">
                <a:latin typeface="微软雅黑" panose="020B0503020204020204" pitchFamily="34" charset="-122"/>
                <a:ea typeface="微软雅黑" panose="020B0503020204020204" pitchFamily="34" charset="-122"/>
              </a:rPr>
              <a:t>" or "</a:t>
            </a:r>
            <a:r>
              <a:rPr lang="en-US" altLang="zh-CN" sz="2050" dirty="0">
                <a:solidFill>
                  <a:srgbClr val="FF0000"/>
                </a:solidFill>
                <a:latin typeface="微软雅黑" panose="020B0503020204020204" pitchFamily="34" charset="-122"/>
                <a:ea typeface="微软雅黑" panose="020B0503020204020204" pitchFamily="34" charset="-122"/>
              </a:rPr>
              <a:t>rightness</a:t>
            </a:r>
            <a:r>
              <a:rPr lang="en-US" altLang="zh-CN" sz="2050" dirty="0">
                <a:latin typeface="微软雅黑" panose="020B0503020204020204" pitchFamily="34" charset="-122"/>
                <a:ea typeface="微软雅黑" panose="020B0503020204020204" pitchFamily="34" charset="-122"/>
              </a:rPr>
              <a:t>". (From Wikipedia)</a:t>
            </a:r>
          </a:p>
          <a:p>
            <a:endParaRPr lang="en-US" altLang="zh-CN" sz="2460" dirty="0">
              <a:solidFill>
                <a:srgbClr val="0000FF"/>
              </a:solidFill>
              <a:latin typeface="微软雅黑" panose="020B0503020204020204" pitchFamily="34" charset="-122"/>
              <a:ea typeface="微软雅黑" panose="020B0503020204020204" pitchFamily="34" charset="-122"/>
            </a:endParaRPr>
          </a:p>
          <a:p>
            <a:r>
              <a:rPr lang="zh-CN" altLang="en-US" sz="2460" dirty="0">
                <a:solidFill>
                  <a:srgbClr val="0000FF"/>
                </a:solidFill>
                <a:latin typeface="微软雅黑" panose="020B0503020204020204" pitchFamily="34" charset="-122"/>
                <a:ea typeface="微软雅黑" panose="020B0503020204020204" pitchFamily="34" charset="-122"/>
              </a:rPr>
              <a:t>例：</a:t>
            </a:r>
            <a:r>
              <a:rPr lang="zh-CN" altLang="en-US" sz="2460" dirty="0">
                <a:latin typeface="微软雅黑" panose="020B0503020204020204" pitchFamily="34" charset="-122"/>
                <a:ea typeface="微软雅黑" panose="020B0503020204020204" pitchFamily="34" charset="-122"/>
              </a:rPr>
              <a:t>大家都是这么做的，所以我也这么做。你认同这种观点吗？</a:t>
            </a:r>
            <a:endParaRPr lang="en-US" altLang="zh-CN" sz="2460" dirty="0">
              <a:latin typeface="微软雅黑" panose="020B0503020204020204" pitchFamily="34" charset="-122"/>
              <a:ea typeface="微软雅黑" panose="020B0503020204020204" pitchFamily="34" charset="-122"/>
            </a:endParaRPr>
          </a:p>
        </p:txBody>
      </p:sp>
      <p:sp>
        <p:nvSpPr>
          <p:cNvPr id="4" name="标题 1"/>
          <p:cNvSpPr>
            <a:spLocks noGrp="1"/>
          </p:cNvSpPr>
          <p:nvPr>
            <p:ph type="title"/>
          </p:nvPr>
        </p:nvSpPr>
        <p:spPr>
          <a:xfrm>
            <a:off x="686181" y="46289"/>
            <a:ext cx="10819642" cy="1142999"/>
          </a:xfrm>
        </p:spPr>
        <p:txBody>
          <a:bodyPr>
            <a:normAutofit/>
          </a:bodyPr>
          <a:lstStyle/>
          <a:p>
            <a:pPr algn="l"/>
            <a:r>
              <a:rPr lang="en-US" altLang="zh-CN" sz="4095" dirty="0">
                <a:solidFill>
                  <a:schemeClr val="bg1"/>
                </a:solidFill>
                <a:latin typeface="微软雅黑" panose="020B0503020204020204" pitchFamily="34" charset="-122"/>
                <a:ea typeface="微软雅黑" panose="020B0503020204020204" pitchFamily="34" charset="-122"/>
              </a:rPr>
              <a:t>2.1.1 </a:t>
            </a:r>
            <a:r>
              <a:rPr lang="zh-CN" altLang="en-US" sz="4095" dirty="0">
                <a:solidFill>
                  <a:schemeClr val="bg1"/>
                </a:solidFill>
                <a:latin typeface="微软雅黑" panose="020B0503020204020204" pitchFamily="34" charset="-122"/>
                <a:ea typeface="微软雅黑" panose="020B0503020204020204" pitchFamily="34" charset="-122"/>
              </a:rPr>
              <a:t>什么是伦理学</a:t>
            </a:r>
          </a:p>
        </p:txBody>
      </p:sp>
      <p:sp>
        <p:nvSpPr>
          <p:cNvPr id="2" name="灯片编号占位符 1"/>
          <p:cNvSpPr>
            <a:spLocks noGrp="1"/>
          </p:cNvSpPr>
          <p:nvPr>
            <p:ph type="sldNum" sz="quarter" idx="12"/>
          </p:nvPr>
        </p:nvSpPr>
        <p:spPr/>
        <p:txBody>
          <a:bodyPr/>
          <a:lstStyle/>
          <a:p>
            <a:pPr defTabSz="1078865"/>
            <a:fld id="{C5C1623C-0059-494E-B184-63915177A0C5}" type="slidenum">
              <a:rPr lang="zh-CN" altLang="en-US">
                <a:solidFill>
                  <a:prstClr val="black">
                    <a:tint val="75000"/>
                  </a:prstClr>
                </a:solidFill>
                <a:latin typeface="Calibri" panose="020F0502020204030204"/>
                <a:ea typeface="宋体" panose="02010600030101010101" pitchFamily="2" charset="-122"/>
              </a:rPr>
              <a:t>4</a:t>
            </a:fld>
            <a:endParaRPr lang="zh-CN" altLang="en-US">
              <a:solidFill>
                <a:prstClr val="black">
                  <a:tint val="75000"/>
                </a:prstClr>
              </a:solidFill>
              <a:latin typeface="Calibri" panose="020F0502020204030204"/>
              <a:ea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6181" y="1511518"/>
            <a:ext cx="10819642" cy="4525963"/>
          </a:xfrm>
        </p:spPr>
        <p:txBody>
          <a:bodyPr>
            <a:normAutofit/>
          </a:bodyPr>
          <a:lstStyle/>
          <a:p>
            <a:r>
              <a:rPr lang="zh-CN" altLang="en-US" sz="2460" dirty="0">
                <a:latin typeface="微软雅黑" panose="020B0503020204020204" pitchFamily="34" charset="-122"/>
                <a:ea typeface="微软雅黑" panose="020B0503020204020204" pitchFamily="34" charset="-122"/>
              </a:rPr>
              <a:t>权利：一种行动的权力，或者以某种方式行使个体行为的权力</a:t>
            </a:r>
            <a:endParaRPr lang="en-US" altLang="zh-CN" sz="2460" dirty="0">
              <a:latin typeface="微软雅黑" panose="020B0503020204020204" pitchFamily="34" charset="-122"/>
              <a:ea typeface="微软雅黑" panose="020B0503020204020204" pitchFamily="34" charset="-122"/>
            </a:endParaRPr>
          </a:p>
          <a:p>
            <a:endParaRPr lang="en-US" altLang="zh-CN" sz="2460" dirty="0">
              <a:latin typeface="微软雅黑" panose="020B0503020204020204" pitchFamily="34" charset="-122"/>
              <a:ea typeface="微软雅黑" panose="020B0503020204020204" pitchFamily="34" charset="-122"/>
            </a:endParaRPr>
          </a:p>
          <a:p>
            <a:r>
              <a:rPr lang="zh-CN" altLang="en-US" sz="2460" dirty="0">
                <a:latin typeface="微软雅黑" panose="020B0503020204020204" pitchFamily="34" charset="-122"/>
                <a:ea typeface="微软雅黑" panose="020B0503020204020204" pitchFamily="34" charset="-122"/>
              </a:rPr>
              <a:t>哲学家</a:t>
            </a:r>
            <a:r>
              <a:rPr lang="en-US" altLang="zh-CN" sz="2460" dirty="0">
                <a:latin typeface="微软雅黑" panose="020B0503020204020204" pitchFamily="34" charset="-122"/>
                <a:ea typeface="微软雅黑" panose="020B0503020204020204" pitchFamily="34" charset="-122"/>
              </a:rPr>
              <a:t>Alan </a:t>
            </a:r>
            <a:r>
              <a:rPr lang="en-US" altLang="zh-CN" sz="2460" dirty="0" err="1">
                <a:latin typeface="微软雅黑" panose="020B0503020204020204" pitchFamily="34" charset="-122"/>
                <a:ea typeface="微软雅黑" panose="020B0503020204020204" pitchFamily="34" charset="-122"/>
              </a:rPr>
              <a:t>Geewirth</a:t>
            </a:r>
            <a:r>
              <a:rPr lang="zh-CN" altLang="en-US" sz="2460" dirty="0">
                <a:latin typeface="微软雅黑" panose="020B0503020204020204" pitchFamily="34" charset="-122"/>
                <a:ea typeface="微软雅黑" panose="020B0503020204020204" pitchFamily="34" charset="-122"/>
              </a:rPr>
              <a:t>提出的</a:t>
            </a:r>
            <a:r>
              <a:rPr lang="en-US" altLang="zh-CN" sz="2460" dirty="0">
                <a:latin typeface="微软雅黑" panose="020B0503020204020204" pitchFamily="34" charset="-122"/>
                <a:ea typeface="微软雅黑" panose="020B0503020204020204" pitchFamily="34" charset="-122"/>
              </a:rPr>
              <a:t>3</a:t>
            </a:r>
            <a:r>
              <a:rPr lang="zh-CN" altLang="en-US" sz="2460" dirty="0">
                <a:latin typeface="微软雅黑" panose="020B0503020204020204" pitchFamily="34" charset="-122"/>
                <a:ea typeface="微软雅黑" panose="020B0503020204020204" pitchFamily="34" charset="-122"/>
              </a:rPr>
              <a:t>个层次：</a:t>
            </a:r>
            <a:endParaRPr lang="en-US" altLang="zh-CN" sz="2460" dirty="0">
              <a:latin typeface="微软雅黑" panose="020B0503020204020204" pitchFamily="34" charset="-122"/>
              <a:ea typeface="微软雅黑" panose="020B0503020204020204" pitchFamily="34" charset="-122"/>
            </a:endParaRPr>
          </a:p>
          <a:p>
            <a:pPr lvl="1"/>
            <a:r>
              <a:rPr lang="zh-CN" altLang="en-US" sz="2050" dirty="0">
                <a:solidFill>
                  <a:srgbClr val="FF0000"/>
                </a:solidFill>
                <a:latin typeface="微软雅黑" panose="020B0503020204020204" pitchFamily="34" charset="-122"/>
                <a:ea typeface="微软雅黑" panose="020B0503020204020204" pitchFamily="34" charset="-122"/>
              </a:rPr>
              <a:t>最基本的权利</a:t>
            </a:r>
            <a:r>
              <a:rPr lang="zh-CN" altLang="en-US" sz="2050" dirty="0">
                <a:latin typeface="微软雅黑" panose="020B0503020204020204" pitchFamily="34" charset="-122"/>
                <a:ea typeface="微软雅黑" panose="020B0503020204020204" pitchFamily="34" charset="-122"/>
              </a:rPr>
              <a:t>（生命、身体的完整和精神的健康）；</a:t>
            </a:r>
            <a:endParaRPr lang="en-US" altLang="zh-CN" sz="2050" dirty="0">
              <a:latin typeface="微软雅黑" panose="020B0503020204020204" pitchFamily="34" charset="-122"/>
              <a:ea typeface="微软雅黑" panose="020B0503020204020204" pitchFamily="34" charset="-122"/>
            </a:endParaRPr>
          </a:p>
          <a:p>
            <a:pPr lvl="1"/>
            <a:r>
              <a:rPr lang="zh-CN" altLang="en-US" sz="2050" dirty="0">
                <a:solidFill>
                  <a:srgbClr val="FF0000"/>
                </a:solidFill>
                <a:latin typeface="微软雅黑" panose="020B0503020204020204" pitchFamily="34" charset="-122"/>
                <a:ea typeface="微软雅黑" panose="020B0503020204020204" pitchFamily="34" charset="-122"/>
              </a:rPr>
              <a:t>维持</a:t>
            </a:r>
            <a:r>
              <a:rPr lang="zh-CN" altLang="en-US" sz="2050" dirty="0">
                <a:latin typeface="微软雅黑" panose="020B0503020204020204" pitchFamily="34" charset="-122"/>
                <a:ea typeface="微软雅黑" panose="020B0503020204020204" pitchFamily="34" charset="-122"/>
              </a:rPr>
              <a:t>个人实现自己的目标水平的权利（</a:t>
            </a:r>
            <a:r>
              <a:rPr lang="zh-CN" altLang="en-US" sz="2050" dirty="0">
                <a:solidFill>
                  <a:srgbClr val="0000FF"/>
                </a:solidFill>
                <a:latin typeface="微软雅黑" panose="020B0503020204020204" pitchFamily="34" charset="-122"/>
                <a:ea typeface="微软雅黑" panose="020B0503020204020204" pitchFamily="34" charset="-122"/>
              </a:rPr>
              <a:t>不被欺骗</a:t>
            </a:r>
            <a:r>
              <a:rPr lang="zh-CN" altLang="en-US" sz="2050" dirty="0">
                <a:latin typeface="微软雅黑" panose="020B0503020204020204" pitchFamily="34" charset="-122"/>
                <a:ea typeface="微软雅黑" panose="020B0503020204020204" pitchFamily="34" charset="-122"/>
              </a:rPr>
              <a:t>，</a:t>
            </a:r>
            <a:r>
              <a:rPr lang="zh-CN" altLang="en-US" sz="2050" dirty="0">
                <a:solidFill>
                  <a:srgbClr val="0000FF"/>
                </a:solidFill>
                <a:latin typeface="微软雅黑" panose="020B0503020204020204" pitchFamily="34" charset="-122"/>
                <a:ea typeface="微软雅黑" panose="020B0503020204020204" pitchFamily="34" charset="-122"/>
              </a:rPr>
              <a:t>对医疗实验的知情同意权</a:t>
            </a:r>
            <a:r>
              <a:rPr lang="zh-CN" altLang="en-US" sz="2050" dirty="0">
                <a:latin typeface="微软雅黑" panose="020B0503020204020204" pitchFamily="34" charset="-122"/>
                <a:ea typeface="微软雅黑" panose="020B0503020204020204" pitchFamily="34" charset="-122"/>
              </a:rPr>
              <a:t>，</a:t>
            </a:r>
            <a:r>
              <a:rPr lang="zh-CN" altLang="en-US" sz="2050" dirty="0">
                <a:solidFill>
                  <a:srgbClr val="0000FF"/>
                </a:solidFill>
                <a:latin typeface="微软雅黑" panose="020B0503020204020204" pitchFamily="34" charset="-122"/>
                <a:ea typeface="微软雅黑" panose="020B0503020204020204" pitchFamily="34" charset="-122"/>
              </a:rPr>
              <a:t>不被偷窃</a:t>
            </a:r>
            <a:r>
              <a:rPr lang="zh-CN" altLang="en-US" sz="2050" dirty="0">
                <a:latin typeface="微软雅黑" panose="020B0503020204020204" pitchFamily="34" charset="-122"/>
                <a:ea typeface="微软雅黑" panose="020B0503020204020204" pitchFamily="34" charset="-122"/>
              </a:rPr>
              <a:t>，</a:t>
            </a:r>
            <a:r>
              <a:rPr lang="zh-CN" altLang="en-US" sz="2050" dirty="0">
                <a:solidFill>
                  <a:srgbClr val="0000FF"/>
                </a:solidFill>
                <a:latin typeface="微软雅黑" panose="020B0503020204020204" pitchFamily="34" charset="-122"/>
                <a:ea typeface="微软雅黑" panose="020B0503020204020204" pitchFamily="34" charset="-122"/>
              </a:rPr>
              <a:t>不被诽谤</a:t>
            </a:r>
            <a:r>
              <a:rPr lang="zh-CN" altLang="en-US" sz="2050" dirty="0">
                <a:latin typeface="微软雅黑" panose="020B0503020204020204" pitchFamily="34" charset="-122"/>
                <a:ea typeface="微软雅黑" panose="020B0503020204020204" pitchFamily="34" charset="-122"/>
              </a:rPr>
              <a:t>，</a:t>
            </a:r>
            <a:r>
              <a:rPr lang="zh-CN" altLang="en-US" sz="2050" dirty="0">
                <a:solidFill>
                  <a:srgbClr val="0000FF"/>
                </a:solidFill>
                <a:latin typeface="微软雅黑" panose="020B0503020204020204" pitchFamily="34" charset="-122"/>
                <a:ea typeface="微软雅黑" panose="020B0503020204020204" pitchFamily="34" charset="-122"/>
              </a:rPr>
              <a:t>不遭毁约</a:t>
            </a:r>
            <a:r>
              <a:rPr lang="zh-CN" altLang="en-US" sz="2050" dirty="0">
                <a:latin typeface="微软雅黑" panose="020B0503020204020204" pitchFamily="34" charset="-122"/>
                <a:ea typeface="微软雅黑" panose="020B0503020204020204" pitchFamily="34" charset="-122"/>
              </a:rPr>
              <a:t>）；</a:t>
            </a:r>
            <a:endParaRPr lang="en-US" altLang="zh-CN" sz="2050" dirty="0">
              <a:latin typeface="微软雅黑" panose="020B0503020204020204" pitchFamily="34" charset="-122"/>
              <a:ea typeface="微软雅黑" panose="020B0503020204020204" pitchFamily="34" charset="-122"/>
            </a:endParaRPr>
          </a:p>
          <a:p>
            <a:pPr lvl="1"/>
            <a:r>
              <a:rPr lang="zh-CN" altLang="en-US" sz="2050" dirty="0">
                <a:solidFill>
                  <a:srgbClr val="FF0000"/>
                </a:solidFill>
                <a:latin typeface="微软雅黑" panose="020B0503020204020204" pitchFamily="34" charset="-122"/>
                <a:ea typeface="微软雅黑" panose="020B0503020204020204" pitchFamily="34" charset="-122"/>
              </a:rPr>
              <a:t>实现提升</a:t>
            </a:r>
            <a:r>
              <a:rPr lang="zh-CN" altLang="en-US" sz="2050" dirty="0">
                <a:latin typeface="微软雅黑" panose="020B0503020204020204" pitchFamily="34" charset="-122"/>
                <a:ea typeface="微软雅黑" panose="020B0503020204020204" pitchFamily="34" charset="-122"/>
              </a:rPr>
              <a:t>个人的目标水平所必需的权利（设法获得财产的权利）。</a:t>
            </a:r>
            <a:endParaRPr lang="en-US" altLang="zh-CN" sz="2050" dirty="0">
              <a:latin typeface="微软雅黑" panose="020B0503020204020204" pitchFamily="34" charset="-122"/>
              <a:ea typeface="微软雅黑" panose="020B0503020204020204" pitchFamily="34" charset="-122"/>
            </a:endParaRPr>
          </a:p>
          <a:p>
            <a:endParaRPr lang="en-US" altLang="zh-CN" sz="2460" dirty="0">
              <a:latin typeface="微软雅黑" panose="020B0503020204020204" pitchFamily="34" charset="-122"/>
              <a:ea typeface="微软雅黑" panose="020B0503020204020204" pitchFamily="34" charset="-122"/>
            </a:endParaRPr>
          </a:p>
          <a:p>
            <a:r>
              <a:rPr lang="zh-CN" altLang="en-US" sz="2460" dirty="0">
                <a:solidFill>
                  <a:srgbClr val="0000FF"/>
                </a:solidFill>
                <a:latin typeface="微软雅黑" panose="020B0503020204020204" pitchFamily="34" charset="-122"/>
                <a:ea typeface="微软雅黑" panose="020B0503020204020204" pitchFamily="34" charset="-122"/>
              </a:rPr>
              <a:t>例：</a:t>
            </a:r>
            <a:r>
              <a:rPr lang="zh-CN" altLang="en-US" sz="2460" dirty="0">
                <a:latin typeface="微软雅黑" panose="020B0503020204020204" pitchFamily="34" charset="-122"/>
                <a:ea typeface="微软雅黑" panose="020B0503020204020204" pitchFamily="34" charset="-122"/>
              </a:rPr>
              <a:t>工厂为了节约资金而向外排放有高度致癌性的污染物</a:t>
            </a:r>
          </a:p>
        </p:txBody>
      </p:sp>
      <p:sp>
        <p:nvSpPr>
          <p:cNvPr id="4" name="标题 1"/>
          <p:cNvSpPr>
            <a:spLocks noGrp="1"/>
          </p:cNvSpPr>
          <p:nvPr>
            <p:ph type="title"/>
          </p:nvPr>
        </p:nvSpPr>
        <p:spPr>
          <a:xfrm>
            <a:off x="686181" y="46289"/>
            <a:ext cx="10819642" cy="1142999"/>
          </a:xfrm>
        </p:spPr>
        <p:txBody>
          <a:bodyPr>
            <a:normAutofit/>
          </a:bodyPr>
          <a:lstStyle/>
          <a:p>
            <a:pPr algn="l"/>
            <a:r>
              <a:rPr lang="en-US" altLang="zh-CN" sz="4095" dirty="0">
                <a:solidFill>
                  <a:schemeClr val="bg1"/>
                </a:solidFill>
                <a:latin typeface="微软雅黑" panose="020B0503020204020204" pitchFamily="34" charset="-122"/>
                <a:ea typeface="微软雅黑" panose="020B0503020204020204" pitchFamily="34" charset="-122"/>
              </a:rPr>
              <a:t>2.2.2 </a:t>
            </a:r>
            <a:r>
              <a:rPr lang="zh-CN" altLang="en-US" sz="4095" dirty="0">
                <a:solidFill>
                  <a:schemeClr val="bg1"/>
                </a:solidFill>
                <a:latin typeface="微软雅黑" panose="020B0503020204020204" pitchFamily="34" charset="-122"/>
                <a:ea typeface="微软雅黑" panose="020B0503020204020204" pitchFamily="34" charset="-122"/>
              </a:rPr>
              <a:t>伦理抉择</a:t>
            </a:r>
            <a:r>
              <a:rPr lang="en-US" altLang="zh-CN" sz="4095" dirty="0">
                <a:solidFill>
                  <a:schemeClr val="bg1"/>
                </a:solidFill>
                <a:latin typeface="微软雅黑" panose="020B0503020204020204" pitchFamily="34" charset="-122"/>
                <a:ea typeface="微软雅黑" panose="020B0503020204020204" pitchFamily="34" charset="-122"/>
              </a:rPr>
              <a:t>5</a:t>
            </a:r>
            <a:r>
              <a:rPr lang="zh-CN" altLang="en-US" sz="4095" dirty="0">
                <a:solidFill>
                  <a:schemeClr val="bg1"/>
                </a:solidFill>
                <a:latin typeface="微软雅黑" panose="020B0503020204020204" pitchFamily="34" charset="-122"/>
                <a:ea typeface="微软雅黑" panose="020B0503020204020204" pitchFamily="34" charset="-122"/>
              </a:rPr>
              <a:t>个基本原则</a:t>
            </a:r>
          </a:p>
        </p:txBody>
      </p:sp>
      <p:sp>
        <p:nvSpPr>
          <p:cNvPr id="2" name="灯片编号占位符 1"/>
          <p:cNvSpPr>
            <a:spLocks noGrp="1"/>
          </p:cNvSpPr>
          <p:nvPr>
            <p:ph type="sldNum" sz="quarter" idx="12"/>
          </p:nvPr>
        </p:nvSpPr>
        <p:spPr/>
        <p:txBody>
          <a:bodyPr/>
          <a:lstStyle/>
          <a:p>
            <a:pPr defTabSz="1078865"/>
            <a:fld id="{C5C1623C-0059-494E-B184-63915177A0C5}" type="slidenum">
              <a:rPr lang="zh-CN" altLang="en-US">
                <a:solidFill>
                  <a:prstClr val="black">
                    <a:tint val="75000"/>
                  </a:prstClr>
                </a:solidFill>
                <a:latin typeface="微软雅黑" panose="020B0503020204020204" pitchFamily="34" charset="-122"/>
                <a:ea typeface="微软雅黑" panose="020B0503020204020204" pitchFamily="34" charset="-122"/>
              </a:rPr>
              <a:t>40</a:t>
            </a:fld>
            <a:endParaRPr lang="zh-CN" altLang="en-US">
              <a:solidFill>
                <a:prstClr val="black">
                  <a:tint val="75000"/>
                </a:prst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6181" y="1511518"/>
            <a:ext cx="10819642" cy="4525963"/>
          </a:xfrm>
        </p:spPr>
        <p:txBody>
          <a:bodyPr>
            <a:normAutofit/>
          </a:bodyPr>
          <a:lstStyle/>
          <a:p>
            <a:r>
              <a:rPr lang="zh-CN" altLang="en-US" sz="2460" dirty="0">
                <a:solidFill>
                  <a:srgbClr val="0000FF"/>
                </a:solidFill>
                <a:latin typeface="微软雅黑" panose="020B0503020204020204" pitchFamily="34" charset="-122"/>
                <a:ea typeface="微软雅黑" panose="020B0503020204020204" pitchFamily="34" charset="-122"/>
              </a:rPr>
              <a:t>底线伦理</a:t>
            </a:r>
            <a:r>
              <a:rPr lang="zh-CN" altLang="en-US" sz="2460" dirty="0">
                <a:latin typeface="微软雅黑" panose="020B0503020204020204" pitchFamily="34" charset="-122"/>
                <a:ea typeface="微软雅黑" panose="020B0503020204020204" pitchFamily="34" charset="-122"/>
              </a:rPr>
              <a:t>：所有人都应遵循的行为约束和规范</a:t>
            </a:r>
            <a:endParaRPr lang="en-US" altLang="zh-CN" sz="2460" dirty="0">
              <a:latin typeface="微软雅黑" panose="020B0503020204020204" pitchFamily="34" charset="-122"/>
              <a:ea typeface="微软雅黑" panose="020B0503020204020204" pitchFamily="34" charset="-122"/>
            </a:endParaRPr>
          </a:p>
          <a:p>
            <a:pPr lvl="1"/>
            <a:r>
              <a:rPr lang="zh-CN" altLang="en-US" sz="2050" dirty="0">
                <a:latin typeface="微软雅黑" panose="020B0503020204020204" pitchFamily="34" charset="-122"/>
                <a:ea typeface="微软雅黑" panose="020B0503020204020204" pitchFamily="34" charset="-122"/>
              </a:rPr>
              <a:t>例：“勿杀人”，“勿盗窃”，“勿说谎”，“勿奸淫”等</a:t>
            </a:r>
            <a:endParaRPr lang="en-US" altLang="zh-CN" sz="2050" dirty="0">
              <a:latin typeface="微软雅黑" panose="020B0503020204020204" pitchFamily="34" charset="-122"/>
              <a:ea typeface="微软雅黑" panose="020B0503020204020204" pitchFamily="34" charset="-122"/>
            </a:endParaRPr>
          </a:p>
          <a:p>
            <a:endParaRPr lang="en-US" altLang="zh-CN" sz="2460" dirty="0">
              <a:latin typeface="微软雅黑" panose="020B0503020204020204" pitchFamily="34" charset="-122"/>
              <a:ea typeface="微软雅黑" panose="020B0503020204020204" pitchFamily="34" charset="-122"/>
            </a:endParaRPr>
          </a:p>
          <a:p>
            <a:r>
              <a:rPr lang="zh-CN" altLang="en-US" sz="2460" dirty="0">
                <a:solidFill>
                  <a:srgbClr val="0000FF"/>
                </a:solidFill>
                <a:latin typeface="微软雅黑" panose="020B0503020204020204" pitchFamily="34" charset="-122"/>
                <a:ea typeface="微软雅黑" panose="020B0503020204020204" pitchFamily="34" charset="-122"/>
              </a:rPr>
              <a:t>共同信念</a:t>
            </a:r>
            <a:endParaRPr lang="en-US" altLang="zh-CN" sz="2460" dirty="0">
              <a:solidFill>
                <a:srgbClr val="0000FF"/>
              </a:solidFill>
              <a:latin typeface="微软雅黑" panose="020B0503020204020204" pitchFamily="34" charset="-122"/>
              <a:ea typeface="微软雅黑" panose="020B0503020204020204" pitchFamily="34" charset="-122"/>
            </a:endParaRPr>
          </a:p>
          <a:p>
            <a:pPr lvl="1"/>
            <a:r>
              <a:rPr lang="zh-CN" altLang="en-US" sz="2050" dirty="0">
                <a:latin typeface="微软雅黑" panose="020B0503020204020204" pitchFamily="34" charset="-122"/>
                <a:ea typeface="微软雅黑" panose="020B0503020204020204" pitchFamily="34" charset="-122"/>
              </a:rPr>
              <a:t>例：“建设中国特色社会主义”，“促进全人类的和平与发展</a:t>
            </a:r>
            <a:r>
              <a:rPr lang="en-US" altLang="zh-CN" sz="2050" dirty="0">
                <a:latin typeface="微软雅黑" panose="020B0503020204020204" pitchFamily="34" charset="-122"/>
                <a:ea typeface="微软雅黑" panose="020B0503020204020204" pitchFamily="34" charset="-122"/>
              </a:rPr>
              <a:t>…</a:t>
            </a:r>
            <a:r>
              <a:rPr lang="zh-CN" altLang="en-US" sz="2050" dirty="0">
                <a:latin typeface="微软雅黑" panose="020B0503020204020204" pitchFamily="34" charset="-122"/>
                <a:ea typeface="微软雅黑" panose="020B0503020204020204" pitchFamily="34" charset="-122"/>
              </a:rPr>
              <a:t>”</a:t>
            </a:r>
            <a:endParaRPr lang="en-US" altLang="zh-CN" sz="2050" dirty="0">
              <a:latin typeface="微软雅黑" panose="020B0503020204020204" pitchFamily="34" charset="-122"/>
              <a:ea typeface="微软雅黑" panose="020B0503020204020204" pitchFamily="34" charset="-122"/>
            </a:endParaRPr>
          </a:p>
          <a:p>
            <a:endParaRPr lang="en-US" altLang="zh-CN" sz="2460" dirty="0">
              <a:latin typeface="微软雅黑" panose="020B0503020204020204" pitchFamily="34" charset="-122"/>
              <a:ea typeface="微软雅黑" panose="020B0503020204020204" pitchFamily="34" charset="-122"/>
            </a:endParaRPr>
          </a:p>
          <a:p>
            <a:r>
              <a:rPr lang="zh-CN" altLang="en-US" sz="2460" dirty="0">
                <a:solidFill>
                  <a:srgbClr val="0000FF"/>
                </a:solidFill>
                <a:latin typeface="微软雅黑" panose="020B0503020204020204" pitchFamily="34" charset="-122"/>
                <a:ea typeface="微软雅黑" panose="020B0503020204020204" pitchFamily="34" charset="-122"/>
              </a:rPr>
              <a:t>终极关怀</a:t>
            </a:r>
            <a:r>
              <a:rPr lang="zh-CN" altLang="en-US" sz="2460" dirty="0">
                <a:latin typeface="微软雅黑" panose="020B0503020204020204" pitchFamily="34" charset="-122"/>
                <a:ea typeface="微软雅黑" panose="020B0503020204020204" pitchFamily="34" charset="-122"/>
              </a:rPr>
              <a:t>：能化解生存与死亡、有限与无限的紧张对立，克服对于生死的困惑与焦虑</a:t>
            </a:r>
            <a:endParaRPr lang="en-US" altLang="zh-CN" sz="2460" dirty="0">
              <a:latin typeface="微软雅黑" panose="020B0503020204020204" pitchFamily="34" charset="-122"/>
              <a:ea typeface="微软雅黑" panose="020B0503020204020204" pitchFamily="34" charset="-122"/>
            </a:endParaRPr>
          </a:p>
        </p:txBody>
      </p:sp>
      <p:sp>
        <p:nvSpPr>
          <p:cNvPr id="4" name="标题 1"/>
          <p:cNvSpPr>
            <a:spLocks noGrp="1"/>
          </p:cNvSpPr>
          <p:nvPr>
            <p:ph type="title"/>
          </p:nvPr>
        </p:nvSpPr>
        <p:spPr>
          <a:xfrm>
            <a:off x="686181" y="46289"/>
            <a:ext cx="10819642" cy="1142999"/>
          </a:xfrm>
        </p:spPr>
        <p:txBody>
          <a:bodyPr>
            <a:normAutofit fontScale="90000"/>
          </a:bodyPr>
          <a:lstStyle/>
          <a:p>
            <a:pPr algn="l"/>
            <a:r>
              <a:rPr lang="en-US" altLang="zh-CN" sz="4095" dirty="0">
                <a:solidFill>
                  <a:schemeClr val="bg1"/>
                </a:solidFill>
                <a:latin typeface="微软雅黑" panose="020B0503020204020204" pitchFamily="34" charset="-122"/>
                <a:ea typeface="微软雅黑" panose="020B0503020204020204" pitchFamily="34" charset="-122"/>
              </a:rPr>
              <a:t>2.2.4 </a:t>
            </a:r>
            <a:r>
              <a:rPr lang="zh-CN" altLang="en-US" sz="4095" dirty="0">
                <a:solidFill>
                  <a:schemeClr val="bg1"/>
                </a:solidFill>
                <a:latin typeface="微软雅黑" panose="020B0503020204020204" pitchFamily="34" charset="-122"/>
                <a:ea typeface="微软雅黑" panose="020B0503020204020204" pitchFamily="34" charset="-122"/>
              </a:rPr>
              <a:t>伦理分析的一般框架 </a:t>
            </a:r>
            <a:r>
              <a:rPr lang="en-US" altLang="zh-CN" sz="4095" dirty="0">
                <a:solidFill>
                  <a:schemeClr val="bg1"/>
                </a:solidFill>
                <a:latin typeface="微软雅黑" panose="020B0503020204020204" pitchFamily="34" charset="-122"/>
                <a:ea typeface="微软雅黑" panose="020B0503020204020204" pitchFamily="34" charset="-122"/>
              </a:rPr>
              <a:t>–</a:t>
            </a:r>
            <a:br>
              <a:rPr lang="en-US" altLang="zh-CN" sz="4095" dirty="0">
                <a:solidFill>
                  <a:schemeClr val="bg1"/>
                </a:solidFill>
                <a:latin typeface="微软雅黑" panose="020B0503020204020204" pitchFamily="34" charset="-122"/>
                <a:ea typeface="微软雅黑" panose="020B0503020204020204" pitchFamily="34" charset="-122"/>
              </a:rPr>
            </a:br>
            <a:r>
              <a:rPr lang="en-US" altLang="zh-CN" sz="4095" dirty="0">
                <a:solidFill>
                  <a:schemeClr val="bg1"/>
                </a:solidFill>
                <a:latin typeface="微软雅黑" panose="020B0503020204020204" pitchFamily="34" charset="-122"/>
                <a:ea typeface="微软雅黑" panose="020B0503020204020204" pitchFamily="34" charset="-122"/>
              </a:rPr>
              <a:t>		</a:t>
            </a:r>
            <a:r>
              <a:rPr lang="zh-CN" altLang="en-US" sz="4400" u="sng" dirty="0">
                <a:solidFill>
                  <a:srgbClr val="FF0000"/>
                </a:solidFill>
                <a:latin typeface="微软雅黑" panose="020B0503020204020204" pitchFamily="34" charset="-122"/>
                <a:ea typeface="微软雅黑" panose="020B0503020204020204" pitchFamily="34" charset="-122"/>
              </a:rPr>
              <a:t>底线伦理、共同信念、终极关怀</a:t>
            </a:r>
            <a:endParaRPr lang="zh-CN" altLang="en-US" sz="4095" dirty="0">
              <a:solidFill>
                <a:schemeClr val="bg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defTabSz="1078865"/>
            <a:fld id="{C5C1623C-0059-494E-B184-63915177A0C5}" type="slidenum">
              <a:rPr lang="zh-CN" altLang="en-US">
                <a:solidFill>
                  <a:prstClr val="black">
                    <a:tint val="75000"/>
                  </a:prstClr>
                </a:solidFill>
                <a:latin typeface="微软雅黑" panose="020B0503020204020204" pitchFamily="34" charset="-122"/>
                <a:ea typeface="微软雅黑" panose="020B0503020204020204" pitchFamily="34" charset="-122"/>
              </a:rPr>
              <a:t>41</a:t>
            </a:fld>
            <a:endParaRPr lang="zh-CN" altLang="en-US">
              <a:solidFill>
                <a:prstClr val="black">
                  <a:tint val="75000"/>
                </a:prst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6181" y="1511518"/>
            <a:ext cx="10819642" cy="4525963"/>
          </a:xfrm>
        </p:spPr>
        <p:txBody>
          <a:bodyPr>
            <a:normAutofit/>
          </a:bodyPr>
          <a:lstStyle/>
          <a:p>
            <a:r>
              <a:rPr lang="zh-CN" altLang="en-US" sz="2460" dirty="0">
                <a:latin typeface="微软雅黑" panose="020B0503020204020204" pitchFamily="34" charset="-122"/>
                <a:ea typeface="微软雅黑" panose="020B0503020204020204" pitchFamily="34" charset="-122"/>
              </a:rPr>
              <a:t>理查德</a:t>
            </a:r>
            <a:r>
              <a:rPr lang="en-US" altLang="zh-CN" sz="2460" dirty="0">
                <a:latin typeface="微软雅黑" panose="020B0503020204020204" pitchFamily="34" charset="-122"/>
                <a:ea typeface="微软雅黑" panose="020B0503020204020204" pitchFamily="34" charset="-122"/>
              </a:rPr>
              <a:t>.</a:t>
            </a:r>
            <a:r>
              <a:rPr lang="zh-CN" altLang="en-US" sz="2460" dirty="0">
                <a:latin typeface="微软雅黑" panose="020B0503020204020204" pitchFamily="34" charset="-122"/>
                <a:ea typeface="微软雅黑" panose="020B0503020204020204" pitchFamily="34" charset="-122"/>
              </a:rPr>
              <a:t>斯皮内洛（美国波士顿学院教授）：</a:t>
            </a:r>
            <a:endParaRPr lang="en-US" altLang="zh-CN" sz="2460" u="sng" dirty="0">
              <a:solidFill>
                <a:srgbClr val="FF0000"/>
              </a:solidFill>
              <a:latin typeface="微软雅黑" panose="020B0503020204020204" pitchFamily="34" charset="-122"/>
              <a:ea typeface="微软雅黑" panose="020B0503020204020204" pitchFamily="34" charset="-122"/>
            </a:endParaRPr>
          </a:p>
          <a:p>
            <a:endParaRPr lang="en-US" altLang="zh-CN" sz="2460" dirty="0">
              <a:latin typeface="微软雅黑" panose="020B0503020204020204" pitchFamily="34" charset="-122"/>
              <a:ea typeface="微软雅黑" panose="020B0503020204020204" pitchFamily="34" charset="-122"/>
            </a:endParaRPr>
          </a:p>
          <a:p>
            <a:r>
              <a:rPr lang="zh-CN" altLang="en-US" sz="2460" dirty="0">
                <a:latin typeface="微软雅黑" panose="020B0503020204020204" pitchFamily="34" charset="-122"/>
                <a:ea typeface="微软雅黑" panose="020B0503020204020204" pitchFamily="34" charset="-122"/>
              </a:rPr>
              <a:t>利害关系人：计算机技术提供者，计算机技术开发者，计算机技术使用者，其他受计算机技术使用者影响的利害关系人，生态环境</a:t>
            </a:r>
            <a:endParaRPr lang="en-US" altLang="zh-CN" sz="2460" dirty="0">
              <a:latin typeface="微软雅黑" panose="020B0503020204020204" pitchFamily="34" charset="-122"/>
              <a:ea typeface="微软雅黑" panose="020B0503020204020204" pitchFamily="34" charset="-122"/>
            </a:endParaRPr>
          </a:p>
          <a:p>
            <a:endParaRPr lang="en-US" altLang="zh-CN" sz="2460" dirty="0">
              <a:latin typeface="微软雅黑" panose="020B0503020204020204" pitchFamily="34" charset="-122"/>
              <a:ea typeface="微软雅黑" panose="020B0503020204020204" pitchFamily="34" charset="-122"/>
            </a:endParaRPr>
          </a:p>
          <a:p>
            <a:r>
              <a:rPr lang="zh-CN" altLang="en-US" sz="2460" dirty="0">
                <a:latin typeface="微软雅黑" panose="020B0503020204020204" pitchFamily="34" charset="-122"/>
                <a:ea typeface="微软雅黑" panose="020B0503020204020204" pitchFamily="34" charset="-122"/>
              </a:rPr>
              <a:t>两个步骤：认识</a:t>
            </a:r>
            <a:r>
              <a:rPr lang="zh-CN" altLang="en-US" sz="2460" dirty="0">
                <a:solidFill>
                  <a:srgbClr val="FF0000"/>
                </a:solidFill>
                <a:latin typeface="微软雅黑" panose="020B0503020204020204" pitchFamily="34" charset="-122"/>
                <a:ea typeface="微软雅黑" panose="020B0503020204020204" pitchFamily="34" charset="-122"/>
              </a:rPr>
              <a:t>利害关系人</a:t>
            </a:r>
            <a:r>
              <a:rPr lang="zh-CN" altLang="en-US" sz="2460" dirty="0">
                <a:latin typeface="微软雅黑" panose="020B0503020204020204" pitchFamily="34" charset="-122"/>
                <a:ea typeface="微软雅黑" panose="020B0503020204020204" pitchFamily="34" charset="-122"/>
              </a:rPr>
              <a:t>及其</a:t>
            </a:r>
            <a:r>
              <a:rPr lang="zh-CN" altLang="en-US" sz="2460" dirty="0">
                <a:solidFill>
                  <a:srgbClr val="FF0000"/>
                </a:solidFill>
                <a:latin typeface="微软雅黑" panose="020B0503020204020204" pitchFamily="34" charset="-122"/>
                <a:ea typeface="微软雅黑" panose="020B0503020204020204" pitchFamily="34" charset="-122"/>
              </a:rPr>
              <a:t>利益需求</a:t>
            </a:r>
            <a:r>
              <a:rPr lang="zh-CN" altLang="en-US" sz="2460" dirty="0">
                <a:latin typeface="微软雅黑" panose="020B0503020204020204" pitchFamily="34" charset="-122"/>
                <a:ea typeface="微软雅黑" panose="020B0503020204020204" pitchFamily="34" charset="-122"/>
              </a:rPr>
              <a:t>，考察决策者对利害关系人的</a:t>
            </a:r>
            <a:r>
              <a:rPr lang="zh-CN" altLang="en-US" sz="2460" dirty="0">
                <a:solidFill>
                  <a:srgbClr val="FF0000"/>
                </a:solidFill>
                <a:latin typeface="微软雅黑" panose="020B0503020204020204" pitchFamily="34" charset="-122"/>
                <a:ea typeface="微软雅黑" panose="020B0503020204020204" pitchFamily="34" charset="-122"/>
              </a:rPr>
              <a:t>道德责任</a:t>
            </a:r>
            <a:endParaRPr lang="en-US" altLang="zh-CN" sz="2460" dirty="0">
              <a:solidFill>
                <a:srgbClr val="FF0000"/>
              </a:solidFill>
              <a:latin typeface="微软雅黑" panose="020B0503020204020204" pitchFamily="34" charset="-122"/>
              <a:ea typeface="微软雅黑" panose="020B0503020204020204" pitchFamily="34" charset="-122"/>
            </a:endParaRPr>
          </a:p>
          <a:p>
            <a:endParaRPr lang="en-US" altLang="zh-CN" sz="2460" dirty="0">
              <a:latin typeface="微软雅黑" panose="020B0503020204020204" pitchFamily="34" charset="-122"/>
              <a:ea typeface="微软雅黑" panose="020B0503020204020204" pitchFamily="34" charset="-122"/>
            </a:endParaRPr>
          </a:p>
          <a:p>
            <a:r>
              <a:rPr lang="zh-CN" altLang="en-US" sz="2460" dirty="0">
                <a:latin typeface="微软雅黑" panose="020B0503020204020204" pitchFamily="34" charset="-122"/>
                <a:ea typeface="微软雅黑" panose="020B0503020204020204" pitchFamily="34" charset="-122"/>
              </a:rPr>
              <a:t>重点：计算机技术开发应用中</a:t>
            </a:r>
            <a:r>
              <a:rPr lang="zh-CN" altLang="en-US" sz="2460" dirty="0">
                <a:solidFill>
                  <a:srgbClr val="FF0000"/>
                </a:solidFill>
                <a:latin typeface="微软雅黑" panose="020B0503020204020204" pitchFamily="34" charset="-122"/>
                <a:ea typeface="微软雅黑" panose="020B0503020204020204" pitchFamily="34" charset="-122"/>
              </a:rPr>
              <a:t>每一方的权利和观点都应</a:t>
            </a:r>
            <a:r>
              <a:rPr lang="zh-CN" altLang="en-US" sz="2460" dirty="0">
                <a:solidFill>
                  <a:srgbClr val="0000FF"/>
                </a:solidFill>
                <a:latin typeface="微软雅黑" panose="020B0503020204020204" pitchFamily="34" charset="-122"/>
                <a:ea typeface="微软雅黑" panose="020B0503020204020204" pitchFamily="34" charset="-122"/>
              </a:rPr>
              <a:t>得到充分尊重</a:t>
            </a:r>
            <a:endParaRPr lang="en-US" altLang="zh-CN" sz="2460" dirty="0">
              <a:solidFill>
                <a:srgbClr val="0000FF"/>
              </a:solidFill>
              <a:latin typeface="微软雅黑" panose="020B0503020204020204" pitchFamily="34" charset="-122"/>
              <a:ea typeface="微软雅黑" panose="020B0503020204020204" pitchFamily="34" charset="-122"/>
            </a:endParaRPr>
          </a:p>
        </p:txBody>
      </p:sp>
      <p:sp>
        <p:nvSpPr>
          <p:cNvPr id="4" name="标题 1"/>
          <p:cNvSpPr>
            <a:spLocks noGrp="1"/>
          </p:cNvSpPr>
          <p:nvPr>
            <p:ph type="title"/>
          </p:nvPr>
        </p:nvSpPr>
        <p:spPr>
          <a:xfrm>
            <a:off x="686181" y="46289"/>
            <a:ext cx="10819642" cy="1142999"/>
          </a:xfrm>
        </p:spPr>
        <p:txBody>
          <a:bodyPr>
            <a:normAutofit fontScale="90000"/>
          </a:bodyPr>
          <a:lstStyle/>
          <a:p>
            <a:pPr algn="l"/>
            <a:r>
              <a:rPr lang="en-US" altLang="zh-CN" sz="4095" dirty="0">
                <a:solidFill>
                  <a:schemeClr val="bg1"/>
                </a:solidFill>
                <a:latin typeface="微软雅黑" panose="020B0503020204020204" pitchFamily="34" charset="-122"/>
                <a:ea typeface="微软雅黑" panose="020B0503020204020204" pitchFamily="34" charset="-122"/>
              </a:rPr>
              <a:t>2.2.4 </a:t>
            </a:r>
            <a:r>
              <a:rPr lang="zh-CN" altLang="en-US" sz="4095" dirty="0">
                <a:solidFill>
                  <a:schemeClr val="bg1"/>
                </a:solidFill>
                <a:latin typeface="微软雅黑" panose="020B0503020204020204" pitchFamily="34" charset="-122"/>
                <a:ea typeface="微软雅黑" panose="020B0503020204020204" pitchFamily="34" charset="-122"/>
              </a:rPr>
              <a:t>伦理分析的一般框架 </a:t>
            </a:r>
            <a:r>
              <a:rPr lang="en-US" altLang="zh-CN" sz="4095" dirty="0">
                <a:solidFill>
                  <a:schemeClr val="bg1"/>
                </a:solidFill>
                <a:latin typeface="微软雅黑" panose="020B0503020204020204" pitchFamily="34" charset="-122"/>
                <a:ea typeface="微软雅黑" panose="020B0503020204020204" pitchFamily="34" charset="-122"/>
              </a:rPr>
              <a:t>-</a:t>
            </a:r>
            <a:r>
              <a:rPr lang="zh-CN" altLang="en-US" sz="4095" dirty="0">
                <a:solidFill>
                  <a:schemeClr val="bg1"/>
                </a:solidFill>
                <a:latin typeface="微软雅黑" panose="020B0503020204020204" pitchFamily="34" charset="-122"/>
                <a:ea typeface="微软雅黑" panose="020B0503020204020204" pitchFamily="34" charset="-122"/>
              </a:rPr>
              <a:t> </a:t>
            </a:r>
            <a:br>
              <a:rPr lang="en-US" altLang="zh-CN" sz="4095" dirty="0">
                <a:solidFill>
                  <a:schemeClr val="bg1"/>
                </a:solidFill>
                <a:latin typeface="微软雅黑" panose="020B0503020204020204" pitchFamily="34" charset="-122"/>
                <a:ea typeface="微软雅黑" panose="020B0503020204020204" pitchFamily="34" charset="-122"/>
              </a:rPr>
            </a:br>
            <a:r>
              <a:rPr lang="en-US" altLang="zh-CN" sz="4095" dirty="0">
                <a:solidFill>
                  <a:schemeClr val="bg1"/>
                </a:solidFill>
                <a:latin typeface="微软雅黑" panose="020B0503020204020204" pitchFamily="34" charset="-122"/>
                <a:ea typeface="微软雅黑" panose="020B0503020204020204" pitchFamily="34" charset="-122"/>
              </a:rPr>
              <a:t>			</a:t>
            </a:r>
            <a:r>
              <a:rPr lang="zh-CN" altLang="en-US" sz="4400" u="sng" dirty="0">
                <a:solidFill>
                  <a:srgbClr val="FF0000"/>
                </a:solidFill>
                <a:latin typeface="微软雅黑" panose="020B0503020204020204" pitchFamily="34" charset="-122"/>
                <a:ea typeface="微软雅黑" panose="020B0503020204020204" pitchFamily="34" charset="-122"/>
              </a:rPr>
              <a:t>“利害关系人分析”框架</a:t>
            </a:r>
            <a:endParaRPr lang="zh-CN" altLang="en-US" sz="4095" dirty="0">
              <a:solidFill>
                <a:schemeClr val="bg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defTabSz="1078865"/>
            <a:fld id="{C5C1623C-0059-494E-B184-63915177A0C5}" type="slidenum">
              <a:rPr lang="zh-CN" altLang="en-US">
                <a:solidFill>
                  <a:prstClr val="black">
                    <a:tint val="75000"/>
                  </a:prstClr>
                </a:solidFill>
                <a:latin typeface="微软雅黑" panose="020B0503020204020204" pitchFamily="34" charset="-122"/>
                <a:ea typeface="微软雅黑" panose="020B0503020204020204" pitchFamily="34" charset="-122"/>
              </a:rPr>
              <a:t>42</a:t>
            </a:fld>
            <a:endParaRPr lang="zh-CN" altLang="en-US">
              <a:solidFill>
                <a:prstClr val="black">
                  <a:tint val="75000"/>
                </a:prst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686181" y="46289"/>
            <a:ext cx="10819642" cy="1142999"/>
          </a:xfrm>
        </p:spPr>
        <p:txBody>
          <a:bodyPr>
            <a:normAutofit/>
          </a:bodyPr>
          <a:lstStyle/>
          <a:p>
            <a:pPr algn="l"/>
            <a:r>
              <a:rPr lang="zh-CN" altLang="en-US" sz="4095" dirty="0">
                <a:solidFill>
                  <a:schemeClr val="bg1"/>
                </a:solidFill>
                <a:latin typeface="微软雅黑" panose="020B0503020204020204" pitchFamily="34" charset="-122"/>
                <a:ea typeface="微软雅黑" panose="020B0503020204020204" pitchFamily="34" charset="-122"/>
              </a:rPr>
              <a:t>小节</a:t>
            </a:r>
          </a:p>
        </p:txBody>
      </p:sp>
      <p:sp>
        <p:nvSpPr>
          <p:cNvPr id="5" name="内容占位符 2"/>
          <p:cNvSpPr>
            <a:spLocks noGrp="1"/>
          </p:cNvSpPr>
          <p:nvPr>
            <p:ph idx="1"/>
          </p:nvPr>
        </p:nvSpPr>
        <p:spPr>
          <a:xfrm>
            <a:off x="686181" y="1511518"/>
            <a:ext cx="10819642" cy="4525963"/>
          </a:xfrm>
        </p:spPr>
        <p:txBody>
          <a:bodyPr>
            <a:normAutofit/>
          </a:bodyPr>
          <a:lstStyle/>
          <a:p>
            <a:r>
              <a:rPr lang="zh-CN" altLang="en-US" sz="2460" dirty="0">
                <a:latin typeface="微软雅黑" panose="020B0503020204020204" pitchFamily="34" charset="-122"/>
                <a:ea typeface="微软雅黑" panose="020B0503020204020204" pitchFamily="34" charset="-122"/>
              </a:rPr>
              <a:t>伦理、道德、法律</a:t>
            </a:r>
            <a:endParaRPr lang="en-US" altLang="zh-CN" sz="2460" dirty="0">
              <a:latin typeface="微软雅黑" panose="020B0503020204020204" pitchFamily="34" charset="-122"/>
              <a:ea typeface="微软雅黑" panose="020B0503020204020204" pitchFamily="34" charset="-122"/>
            </a:endParaRPr>
          </a:p>
          <a:p>
            <a:r>
              <a:rPr lang="en-US" altLang="zh-CN" sz="2460" dirty="0">
                <a:latin typeface="微软雅黑" panose="020B0503020204020204" pitchFamily="34" charset="-122"/>
                <a:ea typeface="微软雅黑" panose="020B0503020204020204" pitchFamily="34" charset="-122"/>
              </a:rPr>
              <a:t>4</a:t>
            </a:r>
            <a:r>
              <a:rPr lang="zh-CN" altLang="en-US" sz="2460" dirty="0">
                <a:latin typeface="微软雅黑" panose="020B0503020204020204" pitchFamily="34" charset="-122"/>
                <a:ea typeface="微软雅黑" panose="020B0503020204020204" pitchFamily="34" charset="-122"/>
              </a:rPr>
              <a:t>个理论、</a:t>
            </a:r>
            <a:r>
              <a:rPr lang="en-US" altLang="zh-CN" sz="2460" dirty="0">
                <a:latin typeface="微软雅黑" panose="020B0503020204020204" pitchFamily="34" charset="-122"/>
                <a:ea typeface="微软雅黑" panose="020B0503020204020204" pitchFamily="34" charset="-122"/>
              </a:rPr>
              <a:t>5</a:t>
            </a:r>
            <a:r>
              <a:rPr lang="zh-CN" altLang="en-US" sz="2460" dirty="0">
                <a:latin typeface="微软雅黑" panose="020B0503020204020204" pitchFamily="34" charset="-122"/>
                <a:ea typeface="微软雅黑" panose="020B0503020204020204" pitchFamily="34" charset="-122"/>
              </a:rPr>
              <a:t>个基本原则及</a:t>
            </a:r>
            <a:r>
              <a:rPr lang="en-US" altLang="zh-CN" sz="2460" dirty="0">
                <a:latin typeface="微软雅黑" panose="020B0503020204020204" pitchFamily="34" charset="-122"/>
                <a:ea typeface="微软雅黑" panose="020B0503020204020204" pitchFamily="34" charset="-122"/>
              </a:rPr>
              <a:t>1</a:t>
            </a:r>
            <a:r>
              <a:rPr lang="zh-CN" altLang="en-US" sz="2460" dirty="0">
                <a:latin typeface="微软雅黑" panose="020B0503020204020204" pitchFamily="34" charset="-122"/>
                <a:ea typeface="微软雅黑" panose="020B0503020204020204" pitchFamily="34" charset="-122"/>
              </a:rPr>
              <a:t>个分析方法、</a:t>
            </a:r>
            <a:r>
              <a:rPr lang="en-US" altLang="zh-CN" sz="2460" dirty="0">
                <a:latin typeface="微软雅黑" panose="020B0503020204020204" pitchFamily="34" charset="-122"/>
                <a:ea typeface="微软雅黑" panose="020B0503020204020204" pitchFamily="34" charset="-122"/>
              </a:rPr>
              <a:t>2</a:t>
            </a:r>
            <a:r>
              <a:rPr lang="zh-CN" altLang="en-US" sz="2460" dirty="0">
                <a:latin typeface="微软雅黑" panose="020B0503020204020204" pitchFamily="34" charset="-122"/>
                <a:ea typeface="微软雅黑" panose="020B0503020204020204" pitchFamily="34" charset="-122"/>
              </a:rPr>
              <a:t>个一般框架</a:t>
            </a:r>
          </a:p>
        </p:txBody>
      </p:sp>
      <p:sp>
        <p:nvSpPr>
          <p:cNvPr id="2" name="灯片编号占位符 1"/>
          <p:cNvSpPr>
            <a:spLocks noGrp="1"/>
          </p:cNvSpPr>
          <p:nvPr>
            <p:ph type="sldNum" sz="quarter" idx="12"/>
          </p:nvPr>
        </p:nvSpPr>
        <p:spPr/>
        <p:txBody>
          <a:bodyPr/>
          <a:lstStyle/>
          <a:p>
            <a:pPr defTabSz="1078865"/>
            <a:fld id="{C5C1623C-0059-494E-B184-63915177A0C5}" type="slidenum">
              <a:rPr lang="zh-CN" altLang="en-US">
                <a:solidFill>
                  <a:prstClr val="black">
                    <a:tint val="75000"/>
                  </a:prstClr>
                </a:solidFill>
                <a:latin typeface="Calibri" panose="020F0502020204030204"/>
                <a:ea typeface="宋体" panose="02010600030101010101" pitchFamily="2" charset="-122"/>
              </a:rPr>
              <a:t>43</a:t>
            </a:fld>
            <a:endParaRPr lang="zh-CN" altLang="en-US">
              <a:solidFill>
                <a:prstClr val="black">
                  <a:tint val="75000"/>
                </a:prstClr>
              </a:solidFill>
              <a:latin typeface="Calibri" panose="020F0502020204030204"/>
              <a:ea typeface="宋体" panose="02010600030101010101" pitchFamily="2" charset="-122"/>
            </a:endParaRPr>
          </a:p>
        </p:txBody>
      </p:sp>
      <p:sp>
        <p:nvSpPr>
          <p:cNvPr id="3" name="文本框 2">
            <a:extLst>
              <a:ext uri="{FF2B5EF4-FFF2-40B4-BE49-F238E27FC236}">
                <a16:creationId xmlns:a16="http://schemas.microsoft.com/office/drawing/2014/main" id="{FEA97E1A-96B7-3135-648A-4C5566156E81}"/>
              </a:ext>
            </a:extLst>
          </p:cNvPr>
          <p:cNvSpPr txBox="1"/>
          <p:nvPr/>
        </p:nvSpPr>
        <p:spPr>
          <a:xfrm>
            <a:off x="1848097" y="3161489"/>
            <a:ext cx="8725870" cy="1754326"/>
          </a:xfrm>
          <a:prstGeom prst="rect">
            <a:avLst/>
          </a:prstGeom>
          <a:solidFill>
            <a:srgbClr val="00B0F0"/>
          </a:solidFill>
        </p:spPr>
        <p:txBody>
          <a:bodyPr wrap="square" rtlCol="0">
            <a:spAutoFit/>
          </a:bodyPr>
          <a:lstStyle/>
          <a:p>
            <a:r>
              <a:rPr kumimoji="1" lang="zh-CN" altLang="en-US" dirty="0"/>
              <a:t>思考与讨论：</a:t>
            </a:r>
            <a:endParaRPr kumimoji="1" lang="en-US" altLang="zh-CN" dirty="0"/>
          </a:p>
          <a:p>
            <a:endParaRPr kumimoji="1" lang="en-US" altLang="zh-CN" dirty="0"/>
          </a:p>
          <a:p>
            <a:pPr marL="342900" indent="-342900">
              <a:buFont typeface="+mj-lt"/>
              <a:buAutoNum type="arabicPeriod"/>
            </a:pPr>
            <a:r>
              <a:rPr lang="zh-CN" altLang="en-US" dirty="0">
                <a:solidFill>
                  <a:srgbClr val="000000"/>
                </a:solidFill>
                <a:latin typeface="Helvetica Neue" panose="02000503000000020004" pitchFamily="2" charset="0"/>
              </a:rPr>
              <a:t>谈谈你对道德和法律的认识，联系与区别，举例说明</a:t>
            </a:r>
            <a:endParaRPr lang="en-US" altLang="zh-CN" dirty="0">
              <a:solidFill>
                <a:srgbClr val="000000"/>
              </a:solidFill>
              <a:effectLst/>
              <a:latin typeface="Helvetica Neue" panose="02000503000000020004" pitchFamily="2" charset="0"/>
            </a:endParaRPr>
          </a:p>
          <a:p>
            <a:pPr marL="342900" indent="-342900">
              <a:buFont typeface="+mj-lt"/>
              <a:buAutoNum type="arabicPeriod"/>
            </a:pPr>
            <a:endParaRPr lang="en-US" altLang="zh-CN" dirty="0">
              <a:solidFill>
                <a:srgbClr val="000000"/>
              </a:solidFill>
              <a:effectLst/>
              <a:latin typeface="Helvetica Neue" panose="02000503000000020004" pitchFamily="2" charset="0"/>
            </a:endParaRPr>
          </a:p>
          <a:p>
            <a:pPr marL="342900" indent="-342900">
              <a:buFont typeface="+mj-lt"/>
              <a:buAutoNum type="arabicPeriod"/>
            </a:pPr>
            <a:r>
              <a:rPr lang="zh-CN" altLang="en-US" dirty="0">
                <a:solidFill>
                  <a:srgbClr val="000000"/>
                </a:solidFill>
                <a:effectLst/>
                <a:latin typeface="Helvetica Neue" panose="02000503000000020004" pitchFamily="2" charset="0"/>
              </a:rPr>
              <a:t>如何理解伦理学的基本原则，为什么尊重生命第一原则？有没例外？</a:t>
            </a:r>
            <a:endParaRPr lang="en-US" altLang="zh-CN" dirty="0">
              <a:solidFill>
                <a:srgbClr val="000000"/>
              </a:solidFill>
              <a:effectLst/>
              <a:latin typeface="Helvetica Neue" panose="02000503000000020004" pitchFamily="2" charset="0"/>
            </a:endParaRPr>
          </a:p>
          <a:p>
            <a:pPr marL="342900" indent="-342900">
              <a:buFont typeface="+mj-lt"/>
              <a:buAutoNum type="arabicPeriod"/>
            </a:pPr>
            <a:endParaRPr lang="zh-CN" altLang="en-US" dirty="0">
              <a:solidFill>
                <a:srgbClr val="000000"/>
              </a:solidFill>
              <a:effectLst/>
              <a:latin typeface="Helvetica Neue" panose="02000503000000020004" pitchFamily="2"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686181" y="46289"/>
            <a:ext cx="10819642" cy="1142999"/>
          </a:xfrm>
        </p:spPr>
        <p:txBody>
          <a:bodyPr>
            <a:normAutofit/>
          </a:bodyPr>
          <a:lstStyle/>
          <a:p>
            <a:pPr algn="l"/>
            <a:r>
              <a:rPr lang="zh-CN" altLang="en-US" sz="4095" dirty="0">
                <a:solidFill>
                  <a:schemeClr val="bg1"/>
                </a:solidFill>
                <a:latin typeface="微软雅黑" panose="020B0503020204020204" pitchFamily="34" charset="-122"/>
                <a:ea typeface="微软雅黑" panose="020B0503020204020204" pitchFamily="34" charset="-122"/>
              </a:rPr>
              <a:t>小节</a:t>
            </a:r>
          </a:p>
        </p:txBody>
      </p:sp>
      <p:sp>
        <p:nvSpPr>
          <p:cNvPr id="2" name="灯片编号占位符 1"/>
          <p:cNvSpPr>
            <a:spLocks noGrp="1"/>
          </p:cNvSpPr>
          <p:nvPr>
            <p:ph type="sldNum" sz="quarter" idx="12"/>
          </p:nvPr>
        </p:nvSpPr>
        <p:spPr/>
        <p:txBody>
          <a:bodyPr/>
          <a:lstStyle/>
          <a:p>
            <a:pPr defTabSz="1078865"/>
            <a:fld id="{C5C1623C-0059-494E-B184-63915177A0C5}" type="slidenum">
              <a:rPr lang="zh-CN" altLang="en-US">
                <a:solidFill>
                  <a:prstClr val="black">
                    <a:tint val="75000"/>
                  </a:prstClr>
                </a:solidFill>
                <a:latin typeface="Calibri" panose="020F0502020204030204"/>
                <a:ea typeface="宋体" panose="02010600030101010101" pitchFamily="2" charset="-122"/>
              </a:rPr>
              <a:t>44</a:t>
            </a:fld>
            <a:endParaRPr lang="zh-CN" altLang="en-US">
              <a:solidFill>
                <a:prstClr val="black">
                  <a:tint val="75000"/>
                </a:prstClr>
              </a:solidFill>
              <a:latin typeface="Calibri" panose="020F0502020204030204"/>
              <a:ea typeface="宋体" panose="02010600030101010101" pitchFamily="2" charset="-122"/>
            </a:endParaRPr>
          </a:p>
        </p:txBody>
      </p:sp>
      <p:pic>
        <p:nvPicPr>
          <p:cNvPr id="8" name="图片 7">
            <a:extLst>
              <a:ext uri="{FF2B5EF4-FFF2-40B4-BE49-F238E27FC236}">
                <a16:creationId xmlns:a16="http://schemas.microsoft.com/office/drawing/2014/main" id="{4BBBCC47-A630-2B85-41EB-554161A5BD3D}"/>
              </a:ext>
            </a:extLst>
          </p:cNvPr>
          <p:cNvPicPr>
            <a:picLocks noChangeAspect="1"/>
          </p:cNvPicPr>
          <p:nvPr/>
        </p:nvPicPr>
        <p:blipFill>
          <a:blip r:embed="rId2"/>
          <a:stretch>
            <a:fillRect/>
          </a:stretch>
        </p:blipFill>
        <p:spPr>
          <a:xfrm>
            <a:off x="686181" y="1490106"/>
            <a:ext cx="10631003" cy="4305300"/>
          </a:xfrm>
          <a:prstGeom prst="rect">
            <a:avLst/>
          </a:prstGeom>
        </p:spPr>
      </p:pic>
    </p:spTree>
    <p:extLst>
      <p:ext uri="{BB962C8B-B14F-4D97-AF65-F5344CB8AC3E}">
        <p14:creationId xmlns:p14="http://schemas.microsoft.com/office/powerpoint/2010/main" val="4642954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686181" y="46289"/>
            <a:ext cx="10819642" cy="1142999"/>
          </a:xfrm>
        </p:spPr>
        <p:txBody>
          <a:bodyPr>
            <a:normAutofit/>
          </a:bodyPr>
          <a:lstStyle/>
          <a:p>
            <a:pPr algn="l"/>
            <a:r>
              <a:rPr lang="zh-CN" altLang="en-US" sz="4095" dirty="0">
                <a:solidFill>
                  <a:schemeClr val="bg1"/>
                </a:solidFill>
                <a:latin typeface="微软雅黑" panose="020B0503020204020204" pitchFamily="34" charset="-122"/>
                <a:ea typeface="微软雅黑" panose="020B0503020204020204" pitchFamily="34" charset="-122"/>
              </a:rPr>
              <a:t>小节</a:t>
            </a:r>
          </a:p>
        </p:txBody>
      </p:sp>
      <p:sp>
        <p:nvSpPr>
          <p:cNvPr id="5" name="内容占位符 2"/>
          <p:cNvSpPr>
            <a:spLocks noGrp="1"/>
          </p:cNvSpPr>
          <p:nvPr>
            <p:ph idx="1"/>
          </p:nvPr>
        </p:nvSpPr>
        <p:spPr>
          <a:xfrm>
            <a:off x="3096871" y="3162188"/>
            <a:ext cx="6439014" cy="1635443"/>
          </a:xfrm>
        </p:spPr>
        <p:txBody>
          <a:bodyPr>
            <a:normAutofit/>
          </a:bodyPr>
          <a:lstStyle/>
          <a:p>
            <a:pPr marL="0" indent="0">
              <a:buNone/>
            </a:pPr>
            <a:r>
              <a:rPr lang="en-US" altLang="zh-CN" sz="6000" dirty="0">
                <a:latin typeface="微软雅黑" panose="020B0503020204020204" pitchFamily="34" charset="-122"/>
                <a:ea typeface="微软雅黑" panose="020B0503020204020204" pitchFamily="34" charset="-122"/>
              </a:rPr>
              <a:t>Any Questions?</a:t>
            </a:r>
            <a:endParaRPr lang="zh-CN" altLang="en-US" sz="6000"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pPr defTabSz="1078865"/>
            <a:fld id="{C5C1623C-0059-494E-B184-63915177A0C5}" type="slidenum">
              <a:rPr lang="zh-CN" altLang="en-US">
                <a:solidFill>
                  <a:prstClr val="black">
                    <a:tint val="75000"/>
                  </a:prstClr>
                </a:solidFill>
                <a:latin typeface="Calibri" panose="020F0502020204030204"/>
                <a:ea typeface="宋体" panose="02010600030101010101" pitchFamily="2" charset="-122"/>
              </a:rPr>
              <a:t>45</a:t>
            </a:fld>
            <a:endParaRPr lang="zh-CN" altLang="en-US">
              <a:solidFill>
                <a:prstClr val="black">
                  <a:tint val="75000"/>
                </a:prstClr>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1932711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6180" y="1511518"/>
            <a:ext cx="11014767" cy="4525963"/>
          </a:xfrm>
        </p:spPr>
        <p:txBody>
          <a:bodyPr>
            <a:normAutofit/>
          </a:bodyPr>
          <a:lstStyle/>
          <a:p>
            <a:r>
              <a:rPr lang="zh-CN" altLang="en-US" sz="2460" dirty="0">
                <a:solidFill>
                  <a:srgbClr val="FF0000"/>
                </a:solidFill>
                <a:latin typeface="微软雅黑" panose="020B0503020204020204" pitchFamily="34" charset="-122"/>
                <a:ea typeface="微软雅黑" panose="020B0503020204020204" pitchFamily="34" charset="-122"/>
              </a:rPr>
              <a:t>亚里士多德（</a:t>
            </a:r>
            <a:r>
              <a:rPr lang="en-US" altLang="zh-CN" sz="2460" dirty="0">
                <a:solidFill>
                  <a:srgbClr val="FF0000"/>
                </a:solidFill>
                <a:latin typeface="微软雅黑" panose="020B0503020204020204" pitchFamily="34" charset="-122"/>
                <a:ea typeface="微软雅黑" panose="020B0503020204020204" pitchFamily="34" charset="-122"/>
              </a:rPr>
              <a:t>384B.C.-322B.C.</a:t>
            </a:r>
            <a:r>
              <a:rPr lang="zh-CN" altLang="en-US" sz="2460" dirty="0">
                <a:solidFill>
                  <a:srgbClr val="FF0000"/>
                </a:solidFill>
                <a:latin typeface="微软雅黑" panose="020B0503020204020204" pitchFamily="34" charset="-122"/>
                <a:ea typeface="微软雅黑" panose="020B0503020204020204" pitchFamily="34" charset="-122"/>
              </a:rPr>
              <a:t>）</a:t>
            </a:r>
            <a:r>
              <a:rPr lang="zh-CN" altLang="en-US" sz="2460" dirty="0">
                <a:latin typeface="微软雅黑" panose="020B0503020204020204" pitchFamily="34" charset="-122"/>
                <a:ea typeface="微软雅黑" panose="020B0503020204020204" pitchFamily="34" charset="-122"/>
              </a:rPr>
              <a:t>：最早把他关于人的</a:t>
            </a:r>
            <a:r>
              <a:rPr lang="zh-CN" altLang="en-US" sz="2460" dirty="0">
                <a:solidFill>
                  <a:srgbClr val="0000FF"/>
                </a:solidFill>
                <a:latin typeface="微软雅黑" panose="020B0503020204020204" pitchFamily="34" charset="-122"/>
                <a:ea typeface="微软雅黑" panose="020B0503020204020204" pitchFamily="34" charset="-122"/>
              </a:rPr>
              <a:t>道德品质</a:t>
            </a:r>
            <a:r>
              <a:rPr lang="zh-CN" altLang="en-US" sz="2460" dirty="0">
                <a:latin typeface="微软雅黑" panose="020B0503020204020204" pitchFamily="34" charset="-122"/>
                <a:ea typeface="微软雅黑" panose="020B0503020204020204" pitchFamily="34" charset="-122"/>
              </a:rPr>
              <a:t>的学问称为</a:t>
            </a:r>
            <a:r>
              <a:rPr lang="zh-CN" altLang="en-US" sz="2460" dirty="0">
                <a:solidFill>
                  <a:srgbClr val="FF0000"/>
                </a:solidFill>
                <a:latin typeface="微软雅黑" panose="020B0503020204020204" pitchFamily="34" charset="-122"/>
                <a:ea typeface="微软雅黑" panose="020B0503020204020204" pitchFamily="34" charset="-122"/>
              </a:rPr>
              <a:t>伦理学</a:t>
            </a:r>
            <a:r>
              <a:rPr lang="zh-CN" altLang="en-US" sz="2460" dirty="0">
                <a:latin typeface="微软雅黑" panose="020B0503020204020204" pitchFamily="34" charset="-122"/>
                <a:ea typeface="微软雅黑" panose="020B0503020204020204" pitchFamily="34" charset="-122"/>
              </a:rPr>
              <a:t>，并确立为一门专门的</a:t>
            </a:r>
            <a:r>
              <a:rPr lang="zh-CN" altLang="en-US" sz="2460" dirty="0">
                <a:solidFill>
                  <a:srgbClr val="FF0000"/>
                </a:solidFill>
                <a:latin typeface="微软雅黑" panose="020B0503020204020204" pitchFamily="34" charset="-122"/>
                <a:ea typeface="微软雅黑" panose="020B0503020204020204" pitchFamily="34" charset="-122"/>
              </a:rPr>
              <a:t>学科</a:t>
            </a:r>
            <a:r>
              <a:rPr lang="zh-CN" altLang="en-US" sz="2460" dirty="0">
                <a:latin typeface="微软雅黑" panose="020B0503020204020204" pitchFamily="34" charset="-122"/>
                <a:ea typeface="微软雅黑" panose="020B0503020204020204" pitchFamily="34" charset="-122"/>
              </a:rPr>
              <a:t>。</a:t>
            </a:r>
            <a:endParaRPr lang="en-US" altLang="zh-CN" sz="2460" dirty="0">
              <a:latin typeface="微软雅黑" panose="020B0503020204020204" pitchFamily="34" charset="-122"/>
              <a:ea typeface="微软雅黑" panose="020B0503020204020204" pitchFamily="34" charset="-122"/>
            </a:endParaRPr>
          </a:p>
          <a:p>
            <a:endParaRPr lang="en-US" altLang="zh-CN" sz="2460" dirty="0">
              <a:latin typeface="微软雅黑" panose="020B0503020204020204" pitchFamily="34" charset="-122"/>
              <a:ea typeface="微软雅黑" panose="020B0503020204020204" pitchFamily="34" charset="-122"/>
            </a:endParaRPr>
          </a:p>
          <a:p>
            <a:r>
              <a:rPr lang="en-US" altLang="zh-CN" sz="2460" dirty="0">
                <a:solidFill>
                  <a:srgbClr val="FF0000"/>
                </a:solidFill>
                <a:latin typeface="微软雅黑" panose="020B0503020204020204" pitchFamily="34" charset="-122"/>
                <a:ea typeface="微软雅黑" panose="020B0503020204020204" pitchFamily="34" charset="-122"/>
              </a:rPr>
              <a:t>Nicomachean Ethics</a:t>
            </a:r>
            <a:r>
              <a:rPr lang="zh-CN" altLang="en-US" sz="2460" dirty="0">
                <a:latin typeface="微软雅黑" panose="020B0503020204020204" pitchFamily="34" charset="-122"/>
                <a:ea typeface="微软雅黑" panose="020B0503020204020204" pitchFamily="34" charset="-122"/>
              </a:rPr>
              <a:t>（</a:t>
            </a:r>
            <a:r>
              <a:rPr lang="en-US" altLang="zh-CN" sz="2460" dirty="0">
                <a:latin typeface="微软雅黑" panose="020B0503020204020204" pitchFamily="34" charset="-122"/>
                <a:ea typeface="微软雅黑" panose="020B0503020204020204" pitchFamily="34" charset="-122"/>
              </a:rPr>
              <a:t>《</a:t>
            </a:r>
            <a:r>
              <a:rPr lang="zh-CN" altLang="en-US" sz="2460" dirty="0">
                <a:latin typeface="微软雅黑" panose="020B0503020204020204" pitchFamily="34" charset="-122"/>
                <a:ea typeface="微软雅黑" panose="020B0503020204020204" pitchFamily="34" charset="-122"/>
              </a:rPr>
              <a:t>亚里士多德伦理学</a:t>
            </a:r>
            <a:r>
              <a:rPr lang="en-US" altLang="zh-CN" sz="2460" dirty="0">
                <a:latin typeface="微软雅黑" panose="020B0503020204020204" pitchFamily="34" charset="-122"/>
                <a:ea typeface="微软雅黑" panose="020B0503020204020204" pitchFamily="34" charset="-122"/>
              </a:rPr>
              <a:t>》</a:t>
            </a:r>
            <a:r>
              <a:rPr lang="zh-CN" altLang="en-US" sz="2460" dirty="0">
                <a:latin typeface="微软雅黑" panose="020B0503020204020204" pitchFamily="34" charset="-122"/>
                <a:ea typeface="微软雅黑" panose="020B0503020204020204" pitchFamily="34" charset="-122"/>
              </a:rPr>
              <a:t>，商务印书馆，</a:t>
            </a:r>
            <a:r>
              <a:rPr lang="en-US" altLang="zh-CN" sz="2460" dirty="0">
                <a:latin typeface="微软雅黑" panose="020B0503020204020204" pitchFamily="34" charset="-122"/>
                <a:ea typeface="微软雅黑" panose="020B0503020204020204" pitchFamily="34" charset="-122"/>
              </a:rPr>
              <a:t>1933</a:t>
            </a:r>
            <a:r>
              <a:rPr lang="zh-CN" altLang="en-US" sz="2460" dirty="0">
                <a:latin typeface="微软雅黑" panose="020B0503020204020204" pitchFamily="34" charset="-122"/>
                <a:ea typeface="微软雅黑" panose="020B0503020204020204" pitchFamily="34" charset="-122"/>
              </a:rPr>
              <a:t>年）</a:t>
            </a:r>
            <a:endParaRPr lang="en-US" altLang="zh-CN" sz="2460" dirty="0">
              <a:latin typeface="微软雅黑" panose="020B0503020204020204" pitchFamily="34" charset="-122"/>
              <a:ea typeface="微软雅黑" panose="020B0503020204020204" pitchFamily="34" charset="-122"/>
            </a:endParaRPr>
          </a:p>
          <a:p>
            <a:pPr lvl="1"/>
            <a:r>
              <a:rPr lang="zh-CN" altLang="en-US" sz="2050" dirty="0">
                <a:latin typeface="微软雅黑" panose="020B0503020204020204" pitchFamily="34" charset="-122"/>
                <a:ea typeface="微软雅黑" panose="020B0503020204020204" pitchFamily="34" charset="-122"/>
              </a:rPr>
              <a:t>该书是</a:t>
            </a:r>
            <a:r>
              <a:rPr lang="zh-CN" altLang="en-US" sz="2050" dirty="0">
                <a:solidFill>
                  <a:srgbClr val="FF0000"/>
                </a:solidFill>
                <a:latin typeface="微软雅黑" panose="020B0503020204020204" pitchFamily="34" charset="-122"/>
                <a:ea typeface="微软雅黑" panose="020B0503020204020204" pitchFamily="34" charset="-122"/>
              </a:rPr>
              <a:t>西方伦理学史上第一部伦理学专著</a:t>
            </a:r>
            <a:endParaRPr lang="en-US" altLang="zh-CN" sz="1640" dirty="0">
              <a:latin typeface="微软雅黑" panose="020B0503020204020204" pitchFamily="34" charset="-122"/>
              <a:ea typeface="微软雅黑" panose="020B0503020204020204" pitchFamily="34" charset="-122"/>
            </a:endParaRPr>
          </a:p>
          <a:p>
            <a:pPr lvl="1"/>
            <a:r>
              <a:rPr lang="zh-CN" altLang="en-US" sz="2050" dirty="0">
                <a:latin typeface="微软雅黑" panose="020B0503020204020204" pitchFamily="34" charset="-122"/>
                <a:ea typeface="微软雅黑" panose="020B0503020204020204" pitchFamily="34" charset="-122"/>
              </a:rPr>
              <a:t>书中系统阐述</a:t>
            </a:r>
            <a:r>
              <a:rPr lang="zh-CN" altLang="en-US" sz="2050" dirty="0">
                <a:solidFill>
                  <a:srgbClr val="FF0000"/>
                </a:solidFill>
                <a:latin typeface="微软雅黑" panose="020B0503020204020204" pitchFamily="34" charset="-122"/>
                <a:ea typeface="微软雅黑" panose="020B0503020204020204" pitchFamily="34" charset="-122"/>
              </a:rPr>
              <a:t>德性在于合乎理性的活动、至善就是幸福</a:t>
            </a:r>
            <a:r>
              <a:rPr lang="zh-CN" altLang="en-US" sz="2050" dirty="0">
                <a:latin typeface="微软雅黑" panose="020B0503020204020204" pitchFamily="34" charset="-122"/>
                <a:ea typeface="微软雅黑" panose="020B0503020204020204" pitchFamily="34" charset="-122"/>
              </a:rPr>
              <a:t>等观点</a:t>
            </a:r>
            <a:endParaRPr lang="en-US" altLang="zh-CN" sz="2050" dirty="0">
              <a:latin typeface="微软雅黑" panose="020B0503020204020204" pitchFamily="34" charset="-122"/>
              <a:ea typeface="微软雅黑" panose="020B0503020204020204" pitchFamily="34" charset="-122"/>
            </a:endParaRPr>
          </a:p>
          <a:p>
            <a:endParaRPr lang="en-US" altLang="zh-CN" sz="2460" dirty="0">
              <a:latin typeface="微软雅黑" panose="020B0503020204020204" pitchFamily="34" charset="-122"/>
              <a:ea typeface="微软雅黑" panose="020B0503020204020204" pitchFamily="34" charset="-122"/>
            </a:endParaRPr>
          </a:p>
          <a:p>
            <a:r>
              <a:rPr lang="zh-CN" altLang="en-US" sz="2460" dirty="0">
                <a:solidFill>
                  <a:srgbClr val="0000FF"/>
                </a:solidFill>
                <a:latin typeface="微软雅黑" panose="020B0503020204020204" pitchFamily="34" charset="-122"/>
                <a:ea typeface="微软雅黑" panose="020B0503020204020204" pitchFamily="34" charset="-122"/>
              </a:rPr>
              <a:t>例：</a:t>
            </a:r>
            <a:r>
              <a:rPr lang="zh-CN" altLang="en-US" sz="2460" dirty="0">
                <a:latin typeface="微软雅黑" panose="020B0503020204020204" pitchFamily="34" charset="-122"/>
                <a:ea typeface="微软雅黑" panose="020B0503020204020204" pitchFamily="34" charset="-122"/>
              </a:rPr>
              <a:t>从小对孩子的品德（</a:t>
            </a:r>
            <a:r>
              <a:rPr lang="en-US" altLang="zh-CN" sz="2460" dirty="0">
                <a:latin typeface="微软雅黑" panose="020B0503020204020204" pitchFamily="34" charset="-122"/>
                <a:ea typeface="微软雅黑" panose="020B0503020204020204" pitchFamily="34" charset="-122"/>
              </a:rPr>
              <a:t>character</a:t>
            </a:r>
            <a:r>
              <a:rPr lang="zh-CN" altLang="en-US" sz="2460" dirty="0">
                <a:latin typeface="微软雅黑" panose="020B0503020204020204" pitchFamily="34" charset="-122"/>
                <a:ea typeface="微软雅黑" panose="020B0503020204020204" pitchFamily="34" charset="-122"/>
              </a:rPr>
              <a:t>）教育和培养</a:t>
            </a:r>
          </a:p>
          <a:p>
            <a:endParaRPr lang="en-US" altLang="zh-CN" sz="2460" dirty="0">
              <a:latin typeface="微软雅黑" panose="020B0503020204020204" pitchFamily="34" charset="-122"/>
              <a:ea typeface="微软雅黑" panose="020B0503020204020204" pitchFamily="34" charset="-122"/>
            </a:endParaRPr>
          </a:p>
        </p:txBody>
      </p:sp>
      <p:sp>
        <p:nvSpPr>
          <p:cNvPr id="4" name="标题 1"/>
          <p:cNvSpPr>
            <a:spLocks noGrp="1"/>
          </p:cNvSpPr>
          <p:nvPr>
            <p:ph type="title"/>
          </p:nvPr>
        </p:nvSpPr>
        <p:spPr>
          <a:xfrm>
            <a:off x="686181" y="46289"/>
            <a:ext cx="10819642" cy="1142999"/>
          </a:xfrm>
        </p:spPr>
        <p:txBody>
          <a:bodyPr>
            <a:normAutofit/>
          </a:bodyPr>
          <a:lstStyle/>
          <a:p>
            <a:pPr algn="l"/>
            <a:r>
              <a:rPr lang="en-US" altLang="zh-CN" sz="4095" dirty="0">
                <a:solidFill>
                  <a:schemeClr val="bg1"/>
                </a:solidFill>
                <a:latin typeface="微软雅黑" panose="020B0503020204020204" pitchFamily="34" charset="-122"/>
                <a:ea typeface="微软雅黑" panose="020B0503020204020204" pitchFamily="34" charset="-122"/>
              </a:rPr>
              <a:t>2.1.1 </a:t>
            </a:r>
            <a:r>
              <a:rPr lang="zh-CN" altLang="en-US" sz="4095" dirty="0">
                <a:solidFill>
                  <a:schemeClr val="bg1"/>
                </a:solidFill>
                <a:latin typeface="微软雅黑" panose="020B0503020204020204" pitchFamily="34" charset="-122"/>
                <a:ea typeface="微软雅黑" panose="020B0503020204020204" pitchFamily="34" charset="-122"/>
              </a:rPr>
              <a:t>什么是伦理学</a:t>
            </a:r>
          </a:p>
        </p:txBody>
      </p:sp>
      <p:sp>
        <p:nvSpPr>
          <p:cNvPr id="2" name="灯片编号占位符 1"/>
          <p:cNvSpPr>
            <a:spLocks noGrp="1"/>
          </p:cNvSpPr>
          <p:nvPr>
            <p:ph type="sldNum" sz="quarter" idx="12"/>
          </p:nvPr>
        </p:nvSpPr>
        <p:spPr/>
        <p:txBody>
          <a:bodyPr/>
          <a:lstStyle/>
          <a:p>
            <a:pPr defTabSz="1078865"/>
            <a:fld id="{C5C1623C-0059-494E-B184-63915177A0C5}" type="slidenum">
              <a:rPr lang="zh-CN" altLang="en-US">
                <a:solidFill>
                  <a:prstClr val="black">
                    <a:tint val="75000"/>
                  </a:prstClr>
                </a:solidFill>
                <a:latin typeface="Calibri" panose="020F0502020204030204"/>
                <a:ea typeface="宋体" panose="02010600030101010101" pitchFamily="2" charset="-122"/>
              </a:rPr>
              <a:t>5</a:t>
            </a:fld>
            <a:endParaRPr lang="zh-CN" altLang="en-US">
              <a:solidFill>
                <a:prstClr val="black">
                  <a:tint val="75000"/>
                </a:prstClr>
              </a:solidFill>
              <a:latin typeface="Calibri" panose="020F0502020204030204"/>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6180" y="1511518"/>
            <a:ext cx="11014767" cy="4525963"/>
          </a:xfrm>
        </p:spPr>
        <p:txBody>
          <a:bodyPr>
            <a:normAutofit/>
          </a:bodyPr>
          <a:lstStyle/>
          <a:p>
            <a:r>
              <a:rPr lang="zh-CN" altLang="en-US" sz="2460" dirty="0">
                <a:solidFill>
                  <a:srgbClr val="FF0000"/>
                </a:solidFill>
                <a:latin typeface="微软雅黑" panose="020B0503020204020204" pitchFamily="34" charset="-122"/>
                <a:ea typeface="微软雅黑" panose="020B0503020204020204" pitchFamily="34" charset="-122"/>
              </a:rPr>
              <a:t>“德”、“道” </a:t>
            </a:r>
            <a:r>
              <a:rPr lang="zh-CN" altLang="en-US" sz="2460" dirty="0">
                <a:latin typeface="微软雅黑" panose="020B0503020204020204" pitchFamily="34" charset="-122"/>
                <a:ea typeface="微软雅黑" panose="020B0503020204020204" pitchFamily="34" charset="-122"/>
              </a:rPr>
              <a:t>：</a:t>
            </a:r>
            <a:r>
              <a:rPr lang="en-US" altLang="zh-CN" sz="2460" dirty="0">
                <a:latin typeface="微软雅黑" panose="020B0503020204020204" pitchFamily="34" charset="-122"/>
                <a:ea typeface="微软雅黑" panose="020B0503020204020204" pitchFamily="34" charset="-122"/>
              </a:rPr>
              <a:t>《</a:t>
            </a:r>
            <a:r>
              <a:rPr lang="zh-CN" altLang="en-US" sz="2460" dirty="0">
                <a:latin typeface="微软雅黑" panose="020B0503020204020204" pitchFamily="34" charset="-122"/>
                <a:ea typeface="微软雅黑" panose="020B0503020204020204" pitchFamily="34" charset="-122"/>
              </a:rPr>
              <a:t>尚书</a:t>
            </a:r>
            <a:r>
              <a:rPr lang="en-US" altLang="zh-CN" sz="2460" dirty="0">
                <a:latin typeface="微软雅黑" panose="020B0503020204020204" pitchFamily="34" charset="-122"/>
                <a:ea typeface="微软雅黑" panose="020B0503020204020204" pitchFamily="34" charset="-122"/>
              </a:rPr>
              <a:t>.</a:t>
            </a:r>
            <a:r>
              <a:rPr lang="zh-CN" altLang="en-US" sz="2460" dirty="0">
                <a:latin typeface="微软雅黑" panose="020B0503020204020204" pitchFamily="34" charset="-122"/>
                <a:ea typeface="微软雅黑" panose="020B0503020204020204" pitchFamily="34" charset="-122"/>
              </a:rPr>
              <a:t>商书</a:t>
            </a:r>
            <a:r>
              <a:rPr lang="en-US" altLang="zh-CN" sz="2460" dirty="0">
                <a:latin typeface="微软雅黑" panose="020B0503020204020204" pitchFamily="34" charset="-122"/>
                <a:ea typeface="微软雅黑" panose="020B0503020204020204" pitchFamily="34" charset="-122"/>
              </a:rPr>
              <a:t>》</a:t>
            </a:r>
            <a:r>
              <a:rPr lang="zh-CN" altLang="en-US" sz="2460" dirty="0">
                <a:latin typeface="微软雅黑" panose="020B0503020204020204" pitchFamily="34" charset="-122"/>
                <a:ea typeface="微软雅黑" panose="020B0503020204020204" pitchFamily="34" charset="-122"/>
              </a:rPr>
              <a:t>中已是一个重要的政治和道德概念</a:t>
            </a:r>
            <a:endParaRPr lang="en-US" altLang="zh-CN" sz="2460" dirty="0">
              <a:latin typeface="微软雅黑" panose="020B0503020204020204" pitchFamily="34" charset="-122"/>
              <a:ea typeface="微软雅黑" panose="020B0503020204020204" pitchFamily="34" charset="-122"/>
            </a:endParaRPr>
          </a:p>
          <a:p>
            <a:endParaRPr lang="en-US" altLang="zh-CN" sz="2460" dirty="0">
              <a:latin typeface="微软雅黑" panose="020B0503020204020204" pitchFamily="34" charset="-122"/>
              <a:ea typeface="微软雅黑" panose="020B0503020204020204" pitchFamily="34" charset="-122"/>
            </a:endParaRPr>
          </a:p>
          <a:p>
            <a:r>
              <a:rPr lang="zh-CN" altLang="en-US" sz="2460" dirty="0">
                <a:latin typeface="微软雅黑" panose="020B0503020204020204" pitchFamily="34" charset="-122"/>
                <a:ea typeface="微软雅黑" panose="020B0503020204020204" pitchFamily="34" charset="-122"/>
              </a:rPr>
              <a:t>孔子、墨子、孟子、荀子等也都有丰富的</a:t>
            </a:r>
            <a:r>
              <a:rPr lang="zh-CN" altLang="en-US" sz="2460" dirty="0">
                <a:solidFill>
                  <a:srgbClr val="FF0000"/>
                </a:solidFill>
                <a:latin typeface="微软雅黑" panose="020B0503020204020204" pitchFamily="34" charset="-122"/>
                <a:ea typeface="微软雅黑" panose="020B0503020204020204" pitchFamily="34" charset="-122"/>
              </a:rPr>
              <a:t>伦理道德思想</a:t>
            </a:r>
            <a:endParaRPr lang="en-US" altLang="zh-CN" sz="2460" dirty="0">
              <a:solidFill>
                <a:srgbClr val="FF0000"/>
              </a:solidFill>
              <a:latin typeface="微软雅黑" panose="020B0503020204020204" pitchFamily="34" charset="-122"/>
              <a:ea typeface="微软雅黑" panose="020B0503020204020204" pitchFamily="34" charset="-122"/>
            </a:endParaRPr>
          </a:p>
          <a:p>
            <a:pPr lvl="1"/>
            <a:r>
              <a:rPr lang="en-US" altLang="zh-CN" sz="2050" dirty="0">
                <a:latin typeface="微软雅黑" panose="020B0503020204020204" pitchFamily="34" charset="-122"/>
                <a:ea typeface="微软雅黑" panose="020B0503020204020204" pitchFamily="34" charset="-122"/>
              </a:rPr>
              <a:t>《</a:t>
            </a:r>
            <a:r>
              <a:rPr lang="zh-CN" altLang="en-US" sz="2050" dirty="0">
                <a:latin typeface="微软雅黑" panose="020B0503020204020204" pitchFamily="34" charset="-122"/>
                <a:ea typeface="微软雅黑" panose="020B0503020204020204" pitchFamily="34" charset="-122"/>
              </a:rPr>
              <a:t>论语</a:t>
            </a:r>
            <a:r>
              <a:rPr lang="en-US" altLang="zh-CN" sz="2050" dirty="0">
                <a:latin typeface="微软雅黑" panose="020B0503020204020204" pitchFamily="34" charset="-122"/>
                <a:ea typeface="微软雅黑" panose="020B0503020204020204" pitchFamily="34" charset="-122"/>
              </a:rPr>
              <a:t>》</a:t>
            </a:r>
            <a:r>
              <a:rPr lang="zh-CN" altLang="en-US" sz="2050" dirty="0">
                <a:latin typeface="微软雅黑" panose="020B0503020204020204" pitchFamily="34" charset="-122"/>
                <a:ea typeface="微软雅黑" panose="020B0503020204020204" pitchFamily="34" charset="-122"/>
              </a:rPr>
              <a:t>、</a:t>
            </a:r>
            <a:r>
              <a:rPr lang="en-US" altLang="zh-CN" sz="2050" dirty="0">
                <a:latin typeface="微软雅黑" panose="020B0503020204020204" pitchFamily="34" charset="-122"/>
                <a:ea typeface="微软雅黑" panose="020B0503020204020204" pitchFamily="34" charset="-122"/>
              </a:rPr>
              <a:t>《</a:t>
            </a:r>
            <a:r>
              <a:rPr lang="zh-CN" altLang="en-US" sz="2050" dirty="0">
                <a:latin typeface="微软雅黑" panose="020B0503020204020204" pitchFamily="34" charset="-122"/>
                <a:ea typeface="微软雅黑" panose="020B0503020204020204" pitchFamily="34" charset="-122"/>
              </a:rPr>
              <a:t>孟子</a:t>
            </a:r>
            <a:r>
              <a:rPr lang="en-US" altLang="zh-CN" sz="2050" dirty="0">
                <a:latin typeface="微软雅黑" panose="020B0503020204020204" pitchFamily="34" charset="-122"/>
                <a:ea typeface="微软雅黑" panose="020B0503020204020204" pitchFamily="34" charset="-122"/>
              </a:rPr>
              <a:t>》</a:t>
            </a:r>
            <a:r>
              <a:rPr lang="zh-CN" altLang="en-US" sz="2050" dirty="0">
                <a:latin typeface="微软雅黑" panose="020B0503020204020204" pitchFamily="34" charset="-122"/>
                <a:ea typeface="微软雅黑" panose="020B0503020204020204" pitchFamily="34" charset="-122"/>
              </a:rPr>
              <a:t>、</a:t>
            </a:r>
            <a:r>
              <a:rPr lang="en-US" altLang="zh-CN" sz="2050" dirty="0">
                <a:latin typeface="微软雅黑" panose="020B0503020204020204" pitchFamily="34" charset="-122"/>
                <a:ea typeface="微软雅黑" panose="020B0503020204020204" pitchFamily="34" charset="-122"/>
              </a:rPr>
              <a:t>《</a:t>
            </a:r>
            <a:r>
              <a:rPr lang="zh-CN" altLang="en-US" sz="2050" dirty="0">
                <a:latin typeface="微软雅黑" panose="020B0503020204020204" pitchFamily="34" charset="-122"/>
                <a:ea typeface="微软雅黑" panose="020B0503020204020204" pitchFamily="34" charset="-122"/>
              </a:rPr>
              <a:t>荀子</a:t>
            </a:r>
            <a:r>
              <a:rPr lang="en-US" altLang="zh-CN" sz="2050" dirty="0">
                <a:latin typeface="微软雅黑" panose="020B0503020204020204" pitchFamily="34" charset="-122"/>
                <a:ea typeface="微软雅黑" panose="020B0503020204020204" pitchFamily="34" charset="-122"/>
              </a:rPr>
              <a:t>》</a:t>
            </a:r>
            <a:r>
              <a:rPr lang="zh-CN" altLang="en-US" sz="2050" dirty="0">
                <a:latin typeface="微软雅黑" panose="020B0503020204020204" pitchFamily="34" charset="-122"/>
                <a:ea typeface="微软雅黑" panose="020B0503020204020204" pitchFamily="34" charset="-122"/>
              </a:rPr>
              <a:t>、</a:t>
            </a:r>
            <a:r>
              <a:rPr lang="en-US" altLang="zh-CN" sz="2050" dirty="0">
                <a:latin typeface="微软雅黑" panose="020B0503020204020204" pitchFamily="34" charset="-122"/>
                <a:ea typeface="微软雅黑" panose="020B0503020204020204" pitchFamily="34" charset="-122"/>
              </a:rPr>
              <a:t>《</a:t>
            </a:r>
            <a:r>
              <a:rPr lang="zh-CN" altLang="en-US" sz="2050" dirty="0">
                <a:latin typeface="微软雅黑" panose="020B0503020204020204" pitchFamily="34" charset="-122"/>
                <a:ea typeface="微软雅黑" panose="020B0503020204020204" pitchFamily="34" charset="-122"/>
              </a:rPr>
              <a:t>礼记</a:t>
            </a:r>
            <a:r>
              <a:rPr lang="en-US" altLang="zh-CN" sz="2050" dirty="0">
                <a:latin typeface="微软雅黑" panose="020B0503020204020204" pitchFamily="34" charset="-122"/>
                <a:ea typeface="微软雅黑" panose="020B0503020204020204" pitchFamily="34" charset="-122"/>
              </a:rPr>
              <a:t>》</a:t>
            </a:r>
            <a:r>
              <a:rPr lang="zh-CN" altLang="en-US" sz="2050" dirty="0">
                <a:latin typeface="微软雅黑" panose="020B0503020204020204" pitchFamily="34" charset="-122"/>
                <a:ea typeface="微软雅黑" panose="020B0503020204020204" pitchFamily="34" charset="-122"/>
              </a:rPr>
              <a:t>等</a:t>
            </a:r>
            <a:endParaRPr lang="en-US" altLang="zh-CN" sz="2050" dirty="0">
              <a:latin typeface="微软雅黑" panose="020B0503020204020204" pitchFamily="34" charset="-122"/>
              <a:ea typeface="微软雅黑" panose="020B0503020204020204" pitchFamily="34" charset="-122"/>
            </a:endParaRPr>
          </a:p>
          <a:p>
            <a:endParaRPr lang="en-US" altLang="zh-CN" sz="2460" dirty="0">
              <a:latin typeface="微软雅黑" panose="020B0503020204020204" pitchFamily="34" charset="-122"/>
              <a:ea typeface="微软雅黑" panose="020B0503020204020204" pitchFamily="34" charset="-122"/>
            </a:endParaRPr>
          </a:p>
          <a:p>
            <a:r>
              <a:rPr lang="zh-CN" altLang="en-US" sz="2460" dirty="0">
                <a:latin typeface="微软雅黑" panose="020B0503020204020204" pitchFamily="34" charset="-122"/>
                <a:ea typeface="微软雅黑" panose="020B0503020204020204" pitchFamily="34" charset="-122"/>
              </a:rPr>
              <a:t>秦汉之际（</a:t>
            </a:r>
            <a:r>
              <a:rPr lang="en-US" altLang="zh-CN" sz="2460" dirty="0">
                <a:latin typeface="微软雅黑" panose="020B0503020204020204" pitchFamily="34" charset="-122"/>
                <a:ea typeface="微软雅黑" panose="020B0503020204020204" pitchFamily="34" charset="-122"/>
              </a:rPr>
              <a:t>221B.C.-220A.D.</a:t>
            </a:r>
            <a:r>
              <a:rPr lang="zh-CN" altLang="en-US" sz="2460" dirty="0">
                <a:latin typeface="微软雅黑" panose="020B0503020204020204" pitchFamily="34" charset="-122"/>
                <a:ea typeface="微软雅黑" panose="020B0503020204020204" pitchFamily="34" charset="-122"/>
              </a:rPr>
              <a:t>）：形成了</a:t>
            </a:r>
            <a:r>
              <a:rPr lang="zh-CN" altLang="en-US" sz="2460" dirty="0">
                <a:solidFill>
                  <a:srgbClr val="FF0000"/>
                </a:solidFill>
                <a:latin typeface="微软雅黑" panose="020B0503020204020204" pitchFamily="34" charset="-122"/>
                <a:ea typeface="微软雅黑" panose="020B0503020204020204" pitchFamily="34" charset="-122"/>
              </a:rPr>
              <a:t>“伦理”的概念</a:t>
            </a:r>
            <a:r>
              <a:rPr lang="zh-CN" altLang="en-US" sz="2460" dirty="0">
                <a:latin typeface="微软雅黑" panose="020B0503020204020204" pitchFamily="34" charset="-122"/>
                <a:ea typeface="微软雅黑" panose="020B0503020204020204" pitchFamily="34" charset="-122"/>
              </a:rPr>
              <a:t>，产生了包含系统的道德理论、行为规范和德育方法的</a:t>
            </a:r>
            <a:r>
              <a:rPr lang="en-US" altLang="zh-CN" sz="2460" dirty="0">
                <a:latin typeface="微软雅黑" panose="020B0503020204020204" pitchFamily="34" charset="-122"/>
                <a:ea typeface="微软雅黑" panose="020B0503020204020204" pitchFamily="34" charset="-122"/>
              </a:rPr>
              <a:t>《</a:t>
            </a:r>
            <a:r>
              <a:rPr lang="zh-CN" altLang="en-US" sz="2460" dirty="0">
                <a:latin typeface="微软雅黑" panose="020B0503020204020204" pitchFamily="34" charset="-122"/>
                <a:ea typeface="微软雅黑" panose="020B0503020204020204" pitchFamily="34" charset="-122"/>
              </a:rPr>
              <a:t>礼记</a:t>
            </a:r>
            <a:r>
              <a:rPr lang="en-US" altLang="zh-CN" sz="2460" dirty="0">
                <a:latin typeface="微软雅黑" panose="020B0503020204020204" pitchFamily="34" charset="-122"/>
                <a:ea typeface="微软雅黑" panose="020B0503020204020204" pitchFamily="34" charset="-122"/>
              </a:rPr>
              <a:t>》</a:t>
            </a:r>
            <a:r>
              <a:rPr lang="zh-CN" altLang="en-US" sz="2460" dirty="0">
                <a:latin typeface="微软雅黑" panose="020B0503020204020204" pitchFamily="34" charset="-122"/>
                <a:ea typeface="微软雅黑" panose="020B0503020204020204" pitchFamily="34" charset="-122"/>
              </a:rPr>
              <a:t>、</a:t>
            </a:r>
            <a:r>
              <a:rPr lang="en-US" altLang="zh-CN" sz="2460" dirty="0">
                <a:latin typeface="微软雅黑" panose="020B0503020204020204" pitchFamily="34" charset="-122"/>
                <a:ea typeface="微软雅黑" panose="020B0503020204020204" pitchFamily="34" charset="-122"/>
              </a:rPr>
              <a:t>《</a:t>
            </a:r>
            <a:r>
              <a:rPr lang="zh-CN" altLang="en-US" sz="2460" dirty="0">
                <a:latin typeface="微软雅黑" panose="020B0503020204020204" pitchFamily="34" charset="-122"/>
                <a:ea typeface="微软雅黑" panose="020B0503020204020204" pitchFamily="34" charset="-122"/>
              </a:rPr>
              <a:t>孝经</a:t>
            </a:r>
            <a:r>
              <a:rPr lang="en-US" altLang="zh-CN" sz="2460" dirty="0">
                <a:latin typeface="微软雅黑" panose="020B0503020204020204" pitchFamily="34" charset="-122"/>
                <a:ea typeface="微软雅黑" panose="020B0503020204020204" pitchFamily="34" charset="-122"/>
              </a:rPr>
              <a:t>》</a:t>
            </a:r>
            <a:r>
              <a:rPr lang="zh-CN" altLang="en-US" sz="2460" dirty="0">
                <a:latin typeface="微软雅黑" panose="020B0503020204020204" pitchFamily="34" charset="-122"/>
                <a:ea typeface="微软雅黑" panose="020B0503020204020204" pitchFamily="34" charset="-122"/>
              </a:rPr>
              <a:t>等著作</a:t>
            </a:r>
            <a:endParaRPr lang="en-US" altLang="zh-CN" sz="2460" dirty="0">
              <a:latin typeface="微软雅黑" panose="020B0503020204020204" pitchFamily="34" charset="-122"/>
              <a:ea typeface="微软雅黑" panose="020B0503020204020204" pitchFamily="34" charset="-122"/>
            </a:endParaRPr>
          </a:p>
          <a:p>
            <a:endParaRPr lang="en-US" altLang="zh-CN" sz="2460" dirty="0">
              <a:latin typeface="微软雅黑" panose="020B0503020204020204" pitchFamily="34" charset="-122"/>
              <a:ea typeface="微软雅黑" panose="020B0503020204020204" pitchFamily="34" charset="-122"/>
            </a:endParaRPr>
          </a:p>
          <a:p>
            <a:r>
              <a:rPr lang="zh-CN" altLang="en-US" sz="2460" dirty="0">
                <a:latin typeface="微软雅黑" panose="020B0503020204020204" pitchFamily="34" charset="-122"/>
                <a:ea typeface="微软雅黑" panose="020B0503020204020204" pitchFamily="34" charset="-122"/>
              </a:rPr>
              <a:t>有人把我国古代的哲学称为</a:t>
            </a:r>
            <a:r>
              <a:rPr lang="zh-CN" altLang="en-US" sz="2460" dirty="0">
                <a:solidFill>
                  <a:srgbClr val="0000FF"/>
                </a:solidFill>
                <a:latin typeface="微软雅黑" panose="020B0503020204020204" pitchFamily="34" charset="-122"/>
                <a:ea typeface="微软雅黑" panose="020B0503020204020204" pitchFamily="34" charset="-122"/>
              </a:rPr>
              <a:t>伦理类型的哲学</a:t>
            </a:r>
            <a:endParaRPr lang="en-US" altLang="zh-CN" sz="2460" dirty="0">
              <a:solidFill>
                <a:srgbClr val="0000FF"/>
              </a:solidFill>
              <a:latin typeface="微软雅黑" panose="020B0503020204020204" pitchFamily="34" charset="-122"/>
              <a:ea typeface="微软雅黑" panose="020B0503020204020204" pitchFamily="34" charset="-122"/>
            </a:endParaRPr>
          </a:p>
        </p:txBody>
      </p:sp>
      <p:sp>
        <p:nvSpPr>
          <p:cNvPr id="4" name="标题 1"/>
          <p:cNvSpPr>
            <a:spLocks noGrp="1"/>
          </p:cNvSpPr>
          <p:nvPr>
            <p:ph type="title"/>
          </p:nvPr>
        </p:nvSpPr>
        <p:spPr>
          <a:xfrm>
            <a:off x="686181" y="46289"/>
            <a:ext cx="10819642" cy="1142999"/>
          </a:xfrm>
        </p:spPr>
        <p:txBody>
          <a:bodyPr>
            <a:normAutofit/>
          </a:bodyPr>
          <a:lstStyle/>
          <a:p>
            <a:pPr algn="l"/>
            <a:r>
              <a:rPr lang="en-US" altLang="zh-CN" sz="4095" dirty="0">
                <a:solidFill>
                  <a:schemeClr val="bg1"/>
                </a:solidFill>
                <a:latin typeface="微软雅黑" panose="020B0503020204020204" pitchFamily="34" charset="-122"/>
                <a:ea typeface="微软雅黑" panose="020B0503020204020204" pitchFamily="34" charset="-122"/>
              </a:rPr>
              <a:t>2.1.1 </a:t>
            </a:r>
            <a:r>
              <a:rPr lang="zh-CN" altLang="en-US" sz="4095" dirty="0">
                <a:solidFill>
                  <a:schemeClr val="bg1"/>
                </a:solidFill>
                <a:latin typeface="微软雅黑" panose="020B0503020204020204" pitchFamily="34" charset="-122"/>
                <a:ea typeface="微软雅黑" panose="020B0503020204020204" pitchFamily="34" charset="-122"/>
              </a:rPr>
              <a:t>什么是伦理学</a:t>
            </a:r>
          </a:p>
        </p:txBody>
      </p:sp>
      <p:sp>
        <p:nvSpPr>
          <p:cNvPr id="2" name="灯片编号占位符 1"/>
          <p:cNvSpPr>
            <a:spLocks noGrp="1"/>
          </p:cNvSpPr>
          <p:nvPr>
            <p:ph type="sldNum" sz="quarter" idx="12"/>
          </p:nvPr>
        </p:nvSpPr>
        <p:spPr/>
        <p:txBody>
          <a:bodyPr/>
          <a:lstStyle/>
          <a:p>
            <a:pPr defTabSz="1078865"/>
            <a:fld id="{C5C1623C-0059-494E-B184-63915177A0C5}" type="slidenum">
              <a:rPr lang="zh-CN" altLang="en-US">
                <a:solidFill>
                  <a:prstClr val="black">
                    <a:tint val="75000"/>
                  </a:prstClr>
                </a:solidFill>
                <a:latin typeface="Calibri" panose="020F0502020204030204"/>
                <a:ea typeface="宋体" panose="02010600030101010101" pitchFamily="2" charset="-122"/>
              </a:rPr>
              <a:t>6</a:t>
            </a:fld>
            <a:endParaRPr lang="zh-CN" altLang="en-US">
              <a:solidFill>
                <a:prstClr val="black">
                  <a:tint val="75000"/>
                </a:prstClr>
              </a:solidFill>
              <a:latin typeface="Calibri" panose="020F0502020204030204"/>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6180" y="1316712"/>
            <a:ext cx="11014767" cy="853905"/>
          </a:xfrm>
        </p:spPr>
        <p:txBody>
          <a:bodyPr>
            <a:normAutofit/>
          </a:bodyPr>
          <a:lstStyle/>
          <a:p>
            <a:r>
              <a:rPr lang="zh-CN" altLang="en-US" sz="2460" dirty="0">
                <a:latin typeface="微软雅黑" panose="020B0503020204020204" pitchFamily="34" charset="-122"/>
                <a:ea typeface="微软雅黑" panose="020B0503020204020204" pitchFamily="34" charset="-122"/>
              </a:rPr>
              <a:t>五常：仁、义、礼、智、信</a:t>
            </a:r>
            <a:endParaRPr lang="en-US" altLang="zh-CN" sz="2460" dirty="0">
              <a:latin typeface="微软雅黑" panose="020B0503020204020204" pitchFamily="34" charset="-122"/>
              <a:ea typeface="微软雅黑" panose="020B0503020204020204" pitchFamily="34" charset="-122"/>
            </a:endParaRPr>
          </a:p>
          <a:p>
            <a:pPr lvl="1"/>
            <a:r>
              <a:rPr lang="zh-CN" altLang="en-US" sz="2050" dirty="0">
                <a:latin typeface="微软雅黑" panose="020B0503020204020204" pitchFamily="34" charset="-122"/>
                <a:ea typeface="微软雅黑" panose="020B0503020204020204" pitchFamily="34" charset="-122"/>
              </a:rPr>
              <a:t>孟子</a:t>
            </a:r>
            <a:r>
              <a:rPr lang="en-US" altLang="zh-CN" sz="2050" dirty="0">
                <a:latin typeface="微软雅黑" panose="020B0503020204020204" pitchFamily="34" charset="-122"/>
                <a:ea typeface="微软雅黑" panose="020B0503020204020204" pitchFamily="34" charset="-122"/>
              </a:rPr>
              <a:t>(</a:t>
            </a:r>
            <a:r>
              <a:rPr lang="zh-CN" altLang="en-US" sz="2050" dirty="0">
                <a:latin typeface="微软雅黑" panose="020B0503020204020204" pitchFamily="34" charset="-122"/>
                <a:ea typeface="微软雅黑" panose="020B0503020204020204" pitchFamily="34" charset="-122"/>
              </a:rPr>
              <a:t>儒家</a:t>
            </a:r>
            <a:r>
              <a:rPr lang="en-US" altLang="zh-CN" sz="2050" dirty="0">
                <a:latin typeface="微软雅黑" panose="020B0503020204020204" pitchFamily="34" charset="-122"/>
                <a:ea typeface="微软雅黑" panose="020B0503020204020204" pitchFamily="34" charset="-122"/>
              </a:rPr>
              <a:t>)</a:t>
            </a:r>
            <a:r>
              <a:rPr lang="zh-CN" altLang="en-US" sz="2050" dirty="0">
                <a:latin typeface="微软雅黑" panose="020B0503020204020204" pitchFamily="34" charset="-122"/>
                <a:ea typeface="微软雅黑" panose="020B0503020204020204" pitchFamily="34" charset="-122"/>
              </a:rPr>
              <a:t>提出“仁、义、礼、智”，董仲舒扩充为“仁、义、礼、智、信”</a:t>
            </a:r>
            <a:endParaRPr lang="en-US" altLang="zh-CN" sz="2050" dirty="0">
              <a:latin typeface="微软雅黑" panose="020B0503020204020204" pitchFamily="34" charset="-122"/>
              <a:ea typeface="微软雅黑" panose="020B0503020204020204" pitchFamily="34" charset="-122"/>
            </a:endParaRPr>
          </a:p>
        </p:txBody>
      </p:sp>
      <p:sp>
        <p:nvSpPr>
          <p:cNvPr id="4" name="标题 1"/>
          <p:cNvSpPr>
            <a:spLocks noGrp="1"/>
          </p:cNvSpPr>
          <p:nvPr>
            <p:ph type="title"/>
          </p:nvPr>
        </p:nvSpPr>
        <p:spPr>
          <a:xfrm>
            <a:off x="686181" y="46289"/>
            <a:ext cx="10819642" cy="1142999"/>
          </a:xfrm>
        </p:spPr>
        <p:txBody>
          <a:bodyPr>
            <a:normAutofit/>
          </a:bodyPr>
          <a:lstStyle/>
          <a:p>
            <a:pPr algn="l"/>
            <a:r>
              <a:rPr lang="en-US" altLang="zh-CN" sz="4095" dirty="0">
                <a:solidFill>
                  <a:schemeClr val="bg1"/>
                </a:solidFill>
                <a:latin typeface="微软雅黑" panose="020B0503020204020204" pitchFamily="34" charset="-122"/>
                <a:ea typeface="微软雅黑" panose="020B0503020204020204" pitchFamily="34" charset="-122"/>
              </a:rPr>
              <a:t>2.1.1 </a:t>
            </a:r>
            <a:r>
              <a:rPr lang="zh-CN" altLang="en-US" sz="4095" dirty="0">
                <a:solidFill>
                  <a:schemeClr val="bg1"/>
                </a:solidFill>
                <a:latin typeface="微软雅黑" panose="020B0503020204020204" pitchFamily="34" charset="-122"/>
                <a:ea typeface="微软雅黑" panose="020B0503020204020204" pitchFamily="34" charset="-122"/>
              </a:rPr>
              <a:t>什么是伦理学</a:t>
            </a:r>
          </a:p>
        </p:txBody>
      </p:sp>
      <p:sp>
        <p:nvSpPr>
          <p:cNvPr id="2" name="灯片编号占位符 1"/>
          <p:cNvSpPr>
            <a:spLocks noGrp="1"/>
          </p:cNvSpPr>
          <p:nvPr>
            <p:ph type="sldNum" sz="quarter" idx="12"/>
          </p:nvPr>
        </p:nvSpPr>
        <p:spPr/>
        <p:txBody>
          <a:bodyPr/>
          <a:lstStyle/>
          <a:p>
            <a:pPr defTabSz="1078865"/>
            <a:fld id="{C5C1623C-0059-494E-B184-63915177A0C5}" type="slidenum">
              <a:rPr lang="zh-CN" altLang="en-US">
                <a:solidFill>
                  <a:prstClr val="black">
                    <a:tint val="75000"/>
                  </a:prstClr>
                </a:solidFill>
                <a:latin typeface="Calibri" panose="020F0502020204030204"/>
                <a:ea typeface="宋体" panose="02010600030101010101" pitchFamily="2" charset="-122"/>
              </a:rPr>
              <a:t>7</a:t>
            </a:fld>
            <a:endParaRPr lang="zh-CN" altLang="en-US">
              <a:solidFill>
                <a:prstClr val="black">
                  <a:tint val="75000"/>
                </a:prstClr>
              </a:solidFill>
              <a:latin typeface="Calibri" panose="020F0502020204030204"/>
              <a:ea typeface="宋体" panose="02010600030101010101" pitchFamily="2" charset="-122"/>
            </a:endParaRPr>
          </a:p>
        </p:txBody>
      </p:sp>
      <p:pic>
        <p:nvPicPr>
          <p:cNvPr id="1026" name="Picture 2" descr="http://www.qlslyy.com/WEB/images/2025/2014-08-01/DSC_3841.JPG"/>
          <p:cNvPicPr>
            <a:picLocks noChangeAspect="1" noChangeArrowheads="1"/>
          </p:cNvPicPr>
          <p:nvPr/>
        </p:nvPicPr>
        <p:blipFill rotWithShape="1">
          <a:blip r:embed="rId2" cstate="print"/>
          <a:srcRect r="31747"/>
          <a:stretch>
            <a:fillRect/>
          </a:stretch>
        </p:blipFill>
        <p:spPr bwMode="auto">
          <a:xfrm>
            <a:off x="1343391" y="2129077"/>
            <a:ext cx="760977" cy="740201"/>
          </a:xfrm>
          <a:prstGeom prst="rect">
            <a:avLst/>
          </a:prstGeom>
          <a:noFill/>
        </p:spPr>
      </p:pic>
      <p:pic>
        <p:nvPicPr>
          <p:cNvPr id="1028" name="Picture 4" descr="http://www.qlslyy.com/WEB/images/2025/2014-08-01/DSC_4950.JPG"/>
          <p:cNvPicPr>
            <a:picLocks noChangeAspect="1" noChangeArrowheads="1"/>
          </p:cNvPicPr>
          <p:nvPr/>
        </p:nvPicPr>
        <p:blipFill rotWithShape="1">
          <a:blip r:embed="rId3" cstate="print"/>
          <a:srcRect l="8972" t="42300" r="54463" b="76"/>
          <a:stretch>
            <a:fillRect/>
          </a:stretch>
        </p:blipFill>
        <p:spPr bwMode="auto">
          <a:xfrm>
            <a:off x="1326151" y="5317827"/>
            <a:ext cx="760978" cy="799508"/>
          </a:xfrm>
          <a:prstGeom prst="rect">
            <a:avLst/>
          </a:prstGeom>
          <a:noFill/>
        </p:spPr>
      </p:pic>
      <p:pic>
        <p:nvPicPr>
          <p:cNvPr id="1030" name="Picture 6" descr="http://www.qlslyy.com/WEB/images/2025/2014-08-01/DSC_3835.JPG"/>
          <p:cNvPicPr>
            <a:picLocks noChangeAspect="1" noChangeArrowheads="1"/>
          </p:cNvPicPr>
          <p:nvPr/>
        </p:nvPicPr>
        <p:blipFill rotWithShape="1">
          <a:blip r:embed="rId4" cstate="print"/>
          <a:srcRect l="20319" t="12534" r="19982"/>
          <a:stretch>
            <a:fillRect/>
          </a:stretch>
        </p:blipFill>
        <p:spPr bwMode="auto">
          <a:xfrm>
            <a:off x="1326152" y="3745779"/>
            <a:ext cx="760977" cy="740201"/>
          </a:xfrm>
          <a:prstGeom prst="rect">
            <a:avLst/>
          </a:prstGeom>
          <a:noFill/>
        </p:spPr>
      </p:pic>
      <p:pic>
        <p:nvPicPr>
          <p:cNvPr id="1032" name="Picture 8" descr="http://www.qlslyy.com/WEB/images/2025/2014-08-01/%E4%B9%89.jpg"/>
          <p:cNvPicPr>
            <a:picLocks noChangeAspect="1" noChangeArrowheads="1"/>
          </p:cNvPicPr>
          <p:nvPr/>
        </p:nvPicPr>
        <p:blipFill rotWithShape="1">
          <a:blip r:embed="rId5" cstate="print"/>
          <a:srcRect l="14575" t="36106" r="7360" b="1"/>
          <a:stretch>
            <a:fillRect/>
          </a:stretch>
        </p:blipFill>
        <p:spPr bwMode="auto">
          <a:xfrm>
            <a:off x="1343391" y="2892306"/>
            <a:ext cx="760978" cy="830445"/>
          </a:xfrm>
          <a:prstGeom prst="rect">
            <a:avLst/>
          </a:prstGeom>
          <a:noFill/>
        </p:spPr>
      </p:pic>
      <p:pic>
        <p:nvPicPr>
          <p:cNvPr id="1034" name="Picture 10" descr="http://www.qlslyy.com/WEB/images/2025/2014-08-01/DSC_4942.JPG"/>
          <p:cNvPicPr>
            <a:picLocks noChangeAspect="1" noChangeArrowheads="1"/>
          </p:cNvPicPr>
          <p:nvPr/>
        </p:nvPicPr>
        <p:blipFill rotWithShape="1">
          <a:blip r:embed="rId6" cstate="print"/>
          <a:srcRect l="33241" t="9482" r="4721"/>
          <a:stretch>
            <a:fillRect/>
          </a:stretch>
        </p:blipFill>
        <p:spPr bwMode="auto">
          <a:xfrm>
            <a:off x="1326151" y="4534644"/>
            <a:ext cx="760978" cy="740201"/>
          </a:xfrm>
          <a:prstGeom prst="rect">
            <a:avLst/>
          </a:prstGeom>
          <a:noFill/>
        </p:spPr>
      </p:pic>
      <p:sp>
        <p:nvSpPr>
          <p:cNvPr id="5" name="TextBox 4"/>
          <p:cNvSpPr txBox="1"/>
          <p:nvPr/>
        </p:nvSpPr>
        <p:spPr>
          <a:xfrm>
            <a:off x="2301371" y="2239025"/>
            <a:ext cx="3191899"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 仁爱，</a:t>
            </a:r>
            <a:r>
              <a:rPr lang="zh-CN" altLang="en-US" sz="2000" dirty="0">
                <a:solidFill>
                  <a:srgbClr val="FF0000"/>
                </a:solidFill>
                <a:latin typeface="微软雅黑" panose="020B0503020204020204" pitchFamily="34" charset="-122"/>
                <a:ea typeface="微软雅黑" panose="020B0503020204020204" pitchFamily="34" charset="-122"/>
              </a:rPr>
              <a:t>爱</a:t>
            </a:r>
            <a:r>
              <a:rPr lang="zh-CN" altLang="en-US" sz="2000" dirty="0">
                <a:latin typeface="微软雅黑" panose="020B0503020204020204" pitchFamily="34" charset="-122"/>
                <a:ea typeface="微软雅黑" panose="020B0503020204020204" pitchFamily="34" charset="-122"/>
              </a:rPr>
              <a:t>之理，</a:t>
            </a:r>
            <a:r>
              <a:rPr lang="zh-CN" altLang="en-US" sz="2000" dirty="0">
                <a:solidFill>
                  <a:srgbClr val="FF0000"/>
                </a:solidFill>
                <a:latin typeface="微软雅黑" panose="020B0503020204020204" pitchFamily="34" charset="-122"/>
                <a:ea typeface="微软雅黑" panose="020B0503020204020204" pitchFamily="34" charset="-122"/>
              </a:rPr>
              <a:t>心</a:t>
            </a:r>
            <a:r>
              <a:rPr lang="zh-CN" altLang="en-US" sz="2000" dirty="0">
                <a:latin typeface="微软雅黑" panose="020B0503020204020204" pitchFamily="34" charset="-122"/>
                <a:ea typeface="微软雅黑" panose="020B0503020204020204" pitchFamily="34" charset="-122"/>
              </a:rPr>
              <a:t>之德也</a:t>
            </a:r>
            <a:endParaRPr lang="en-US" sz="2000" dirty="0">
              <a:latin typeface="微软雅黑" panose="020B0503020204020204" pitchFamily="34" charset="-122"/>
              <a:ea typeface="微软雅黑" panose="020B0503020204020204" pitchFamily="34" charset="-122"/>
            </a:endParaRPr>
          </a:p>
        </p:txBody>
      </p:sp>
      <p:sp>
        <p:nvSpPr>
          <p:cNvPr id="11" name="TextBox 10"/>
          <p:cNvSpPr txBox="1"/>
          <p:nvPr/>
        </p:nvSpPr>
        <p:spPr>
          <a:xfrm>
            <a:off x="2301368" y="2741058"/>
            <a:ext cx="9399579" cy="1015663"/>
          </a:xfrm>
          <a:prstGeom prst="rect">
            <a:avLst/>
          </a:prstGeom>
          <a:noFill/>
        </p:spPr>
        <p:txBody>
          <a:bodyPr wrap="square" rtlCol="0">
            <a:spAutoFit/>
          </a:bodyPr>
          <a:lstStyle/>
          <a:p>
            <a:pPr marL="285750" indent="-285750">
              <a:buFontTx/>
              <a:buChar char="-"/>
            </a:pPr>
            <a:r>
              <a:rPr lang="zh-CN" altLang="en-US" sz="2000" dirty="0">
                <a:latin typeface="微软雅黑" panose="020B0503020204020204" pitchFamily="34" charset="-122"/>
                <a:ea typeface="微软雅黑" panose="020B0503020204020204" pitchFamily="34" charset="-122"/>
              </a:rPr>
              <a:t>人生观、价值观，如“义不容辞”，“义无反顾”，“见义勇为”，“大义凛然”，“大义灭亲”，“义正辞严”</a:t>
            </a:r>
            <a:endParaRPr lang="en-US" altLang="zh-CN" sz="2000" dirty="0">
              <a:latin typeface="微软雅黑" panose="020B0503020204020204" pitchFamily="34" charset="-122"/>
              <a:ea typeface="微软雅黑" panose="020B0503020204020204" pitchFamily="34" charset="-122"/>
            </a:endParaRPr>
          </a:p>
          <a:p>
            <a:pPr marL="342900" indent="-342900">
              <a:buFontTx/>
              <a:buChar char="-"/>
            </a:pPr>
            <a:r>
              <a:rPr lang="zh-CN" altLang="en-US" sz="2000" dirty="0">
                <a:latin typeface="微软雅黑" panose="020B0503020204020204" pitchFamily="34" charset="-122"/>
                <a:ea typeface="微软雅黑" panose="020B0503020204020204" pitchFamily="34" charset="-122"/>
              </a:rPr>
              <a:t>责任和奉献</a:t>
            </a:r>
            <a:endParaRPr lang="en-US" sz="2000" dirty="0">
              <a:latin typeface="微软雅黑" panose="020B0503020204020204" pitchFamily="34" charset="-122"/>
              <a:ea typeface="微软雅黑" panose="020B0503020204020204" pitchFamily="34" charset="-122"/>
            </a:endParaRPr>
          </a:p>
        </p:txBody>
      </p:sp>
      <p:sp>
        <p:nvSpPr>
          <p:cNvPr id="13" name="TextBox 12"/>
          <p:cNvSpPr txBox="1"/>
          <p:nvPr/>
        </p:nvSpPr>
        <p:spPr>
          <a:xfrm>
            <a:off x="2301369" y="4687384"/>
            <a:ext cx="2678938"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 科学精神与人文精神</a:t>
            </a:r>
            <a:endParaRPr lang="en-US" sz="2000" dirty="0">
              <a:latin typeface="微软雅黑" panose="020B0503020204020204" pitchFamily="34" charset="-122"/>
              <a:ea typeface="微软雅黑" panose="020B0503020204020204" pitchFamily="34" charset="-122"/>
            </a:endParaRPr>
          </a:p>
        </p:txBody>
      </p:sp>
      <p:sp>
        <p:nvSpPr>
          <p:cNvPr id="14" name="TextBox 13"/>
          <p:cNvSpPr txBox="1"/>
          <p:nvPr/>
        </p:nvSpPr>
        <p:spPr>
          <a:xfrm>
            <a:off x="2301368" y="5535746"/>
            <a:ext cx="3116559"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a:t>
            </a:r>
            <a:r>
              <a:rPr lang="zh-CN" altLang="en-US" sz="2000" dirty="0">
                <a:solidFill>
                  <a:srgbClr val="C00000"/>
                </a:solidFill>
                <a:latin typeface="微软雅黑" panose="020B0503020204020204" pitchFamily="34" charset="-122"/>
                <a:ea typeface="微软雅黑" panose="020B0503020204020204" pitchFamily="34" charset="-122"/>
              </a:rPr>
              <a:t>诚实</a:t>
            </a:r>
            <a:r>
              <a:rPr lang="zh-CN" altLang="en-US" sz="2000" dirty="0">
                <a:latin typeface="微软雅黑" panose="020B0503020204020204" pitchFamily="34" charset="-122"/>
                <a:ea typeface="微软雅黑" panose="020B0503020204020204" pitchFamily="34" charset="-122"/>
              </a:rPr>
              <a:t>也，守信用、讲信义</a:t>
            </a:r>
            <a:endParaRPr lang="en-US" sz="2000" dirty="0">
              <a:latin typeface="微软雅黑" panose="020B0503020204020204" pitchFamily="34" charset="-122"/>
              <a:ea typeface="微软雅黑" panose="020B0503020204020204" pitchFamily="34" charset="-122"/>
            </a:endParaRPr>
          </a:p>
        </p:txBody>
      </p:sp>
      <p:sp>
        <p:nvSpPr>
          <p:cNvPr id="15" name="TextBox 14"/>
          <p:cNvSpPr txBox="1"/>
          <p:nvPr/>
        </p:nvSpPr>
        <p:spPr>
          <a:xfrm>
            <a:off x="2301368" y="3745779"/>
            <a:ext cx="9399579" cy="707886"/>
          </a:xfrm>
          <a:prstGeom prst="rect">
            <a:avLst/>
          </a:prstGeom>
          <a:noFill/>
        </p:spPr>
        <p:txBody>
          <a:bodyPr wrap="square" rtlCol="0">
            <a:spAutoFit/>
          </a:bodyPr>
          <a:lstStyle/>
          <a:p>
            <a:pPr marL="285750" indent="-285750">
              <a:buFontTx/>
              <a:buChar char="-"/>
            </a:pPr>
            <a:r>
              <a:rPr lang="zh-CN" altLang="en-US" sz="2000" dirty="0">
                <a:latin typeface="微软雅黑" panose="020B0503020204020204" pitchFamily="34" charset="-122"/>
                <a:ea typeface="微软雅黑" panose="020B0503020204020204" pitchFamily="34" charset="-122"/>
              </a:rPr>
              <a:t>待人接物的表现，“礼节”、“礼仪”</a:t>
            </a:r>
            <a:endParaRPr lang="en-US" altLang="zh-CN" sz="2000" dirty="0">
              <a:latin typeface="微软雅黑" panose="020B0503020204020204" pitchFamily="34" charset="-122"/>
              <a:ea typeface="微软雅黑" panose="020B0503020204020204" pitchFamily="34" charset="-122"/>
            </a:endParaRPr>
          </a:p>
          <a:p>
            <a:pPr marL="285750" indent="-285750">
              <a:buFontTx/>
              <a:buChar char="-"/>
            </a:pPr>
            <a:r>
              <a:rPr lang="zh-CN" altLang="en-US" sz="2000" dirty="0">
                <a:latin typeface="微软雅黑" panose="020B0503020204020204" pitchFamily="34" charset="-122"/>
                <a:ea typeface="微软雅黑" panose="020B0503020204020204" pitchFamily="34" charset="-122"/>
              </a:rPr>
              <a:t>个体修养涵养，与他人的关系</a:t>
            </a:r>
            <a:endParaRPr lang="en-US" sz="2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3" grpId="0"/>
      <p:bldP spid="14"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6180" y="1511518"/>
            <a:ext cx="11014767" cy="4525963"/>
          </a:xfrm>
        </p:spPr>
        <p:txBody>
          <a:bodyPr>
            <a:normAutofit/>
          </a:bodyPr>
          <a:lstStyle/>
          <a:p>
            <a:r>
              <a:rPr lang="zh-CN" altLang="en-US" sz="2460" dirty="0"/>
              <a:t>五伦 </a:t>
            </a:r>
            <a:r>
              <a:rPr lang="en-US" altLang="zh-CN" sz="2460" dirty="0"/>
              <a:t>-</a:t>
            </a:r>
            <a:r>
              <a:rPr lang="zh-CN" altLang="en-US" sz="2460" dirty="0"/>
              <a:t> 人与人之间关系的道理和行为准则</a:t>
            </a:r>
            <a:endParaRPr lang="en-US" altLang="zh-CN" sz="2460" dirty="0"/>
          </a:p>
          <a:p>
            <a:pPr lvl="1"/>
            <a:r>
              <a:rPr lang="zh-CN" altLang="en-US" sz="2050" dirty="0">
                <a:solidFill>
                  <a:srgbClr val="FF0000"/>
                </a:solidFill>
              </a:rPr>
              <a:t>父子</a:t>
            </a:r>
            <a:r>
              <a:rPr lang="zh-CN" altLang="en-US" sz="2050" dirty="0"/>
              <a:t>有亲</a:t>
            </a:r>
            <a:endParaRPr lang="en-US" altLang="zh-CN" sz="2050" dirty="0"/>
          </a:p>
          <a:p>
            <a:pPr lvl="1"/>
            <a:endParaRPr lang="en-US" altLang="zh-CN" sz="2050" dirty="0"/>
          </a:p>
          <a:p>
            <a:pPr lvl="1"/>
            <a:r>
              <a:rPr lang="zh-CN" altLang="en-US" sz="2050" dirty="0">
                <a:solidFill>
                  <a:srgbClr val="FF0000"/>
                </a:solidFill>
              </a:rPr>
              <a:t>君臣</a:t>
            </a:r>
            <a:r>
              <a:rPr lang="zh-CN" altLang="en-US" sz="2050" dirty="0"/>
              <a:t>有义</a:t>
            </a:r>
            <a:endParaRPr lang="en-US" altLang="zh-CN" sz="2050" dirty="0"/>
          </a:p>
          <a:p>
            <a:pPr lvl="1"/>
            <a:endParaRPr lang="en-US" altLang="zh-CN" sz="2050" dirty="0"/>
          </a:p>
          <a:p>
            <a:pPr lvl="1"/>
            <a:r>
              <a:rPr lang="zh-CN" altLang="en-US" sz="2050" dirty="0">
                <a:solidFill>
                  <a:srgbClr val="FF0000"/>
                </a:solidFill>
              </a:rPr>
              <a:t>夫妇</a:t>
            </a:r>
            <a:r>
              <a:rPr lang="zh-CN" altLang="en-US" sz="2050" dirty="0"/>
              <a:t>有别</a:t>
            </a:r>
            <a:endParaRPr lang="en-US" altLang="zh-CN" sz="2050" dirty="0"/>
          </a:p>
          <a:p>
            <a:pPr lvl="1"/>
            <a:endParaRPr lang="en-US" altLang="zh-CN" sz="2050" dirty="0"/>
          </a:p>
          <a:p>
            <a:pPr lvl="1"/>
            <a:r>
              <a:rPr lang="zh-CN" altLang="en-US" sz="2050" dirty="0">
                <a:solidFill>
                  <a:srgbClr val="FF0000"/>
                </a:solidFill>
              </a:rPr>
              <a:t>长幼</a:t>
            </a:r>
            <a:r>
              <a:rPr lang="zh-CN" altLang="en-US" sz="2050" dirty="0"/>
              <a:t>有序</a:t>
            </a:r>
            <a:endParaRPr lang="en-US" altLang="zh-CN" sz="2050" dirty="0"/>
          </a:p>
          <a:p>
            <a:pPr lvl="1"/>
            <a:endParaRPr lang="en-US" altLang="zh-CN" sz="2050" dirty="0"/>
          </a:p>
          <a:p>
            <a:pPr lvl="1"/>
            <a:r>
              <a:rPr lang="zh-CN" altLang="en-US" sz="2050" dirty="0">
                <a:solidFill>
                  <a:srgbClr val="FF0000"/>
                </a:solidFill>
              </a:rPr>
              <a:t>朋友</a:t>
            </a:r>
            <a:r>
              <a:rPr lang="zh-CN" altLang="en-US" sz="2050" dirty="0"/>
              <a:t>有信</a:t>
            </a:r>
            <a:endParaRPr lang="en-US" altLang="zh-CN" sz="1640" dirty="0"/>
          </a:p>
        </p:txBody>
      </p:sp>
      <p:sp>
        <p:nvSpPr>
          <p:cNvPr id="4" name="标题 1"/>
          <p:cNvSpPr>
            <a:spLocks noGrp="1"/>
          </p:cNvSpPr>
          <p:nvPr>
            <p:ph type="title"/>
          </p:nvPr>
        </p:nvSpPr>
        <p:spPr>
          <a:xfrm>
            <a:off x="686181" y="46289"/>
            <a:ext cx="10819642" cy="1142999"/>
          </a:xfrm>
        </p:spPr>
        <p:txBody>
          <a:bodyPr>
            <a:normAutofit/>
          </a:bodyPr>
          <a:lstStyle/>
          <a:p>
            <a:pPr algn="l"/>
            <a:r>
              <a:rPr lang="en-US" altLang="zh-CN" sz="4095" b="1" dirty="0">
                <a:solidFill>
                  <a:schemeClr val="bg1"/>
                </a:solidFill>
              </a:rPr>
              <a:t>2.1.1 </a:t>
            </a:r>
            <a:r>
              <a:rPr lang="zh-CN" altLang="en-US" sz="4095" b="1" dirty="0">
                <a:solidFill>
                  <a:schemeClr val="bg1"/>
                </a:solidFill>
              </a:rPr>
              <a:t>什么是伦理学</a:t>
            </a:r>
          </a:p>
        </p:txBody>
      </p:sp>
      <p:sp>
        <p:nvSpPr>
          <p:cNvPr id="2" name="灯片编号占位符 1"/>
          <p:cNvSpPr>
            <a:spLocks noGrp="1"/>
          </p:cNvSpPr>
          <p:nvPr>
            <p:ph type="sldNum" sz="quarter" idx="12"/>
          </p:nvPr>
        </p:nvSpPr>
        <p:spPr/>
        <p:txBody>
          <a:bodyPr/>
          <a:lstStyle/>
          <a:p>
            <a:pPr defTabSz="1078865"/>
            <a:fld id="{C5C1623C-0059-494E-B184-63915177A0C5}" type="slidenum">
              <a:rPr lang="zh-CN" altLang="en-US">
                <a:solidFill>
                  <a:prstClr val="black">
                    <a:tint val="75000"/>
                  </a:prstClr>
                </a:solidFill>
                <a:latin typeface="Calibri" panose="020F0502020204030204"/>
                <a:ea typeface="宋体" panose="02010600030101010101" pitchFamily="2" charset="-122"/>
              </a:rPr>
              <a:t>8</a:t>
            </a:fld>
            <a:endParaRPr lang="zh-CN" altLang="en-US">
              <a:solidFill>
                <a:prstClr val="black">
                  <a:tint val="75000"/>
                </a:prstClr>
              </a:solidFill>
              <a:latin typeface="Calibri" panose="020F0502020204030204"/>
              <a:ea typeface="宋体" panose="02010600030101010101" pitchFamily="2" charset="-122"/>
            </a:endParaRPr>
          </a:p>
        </p:txBody>
      </p:sp>
      <p:sp>
        <p:nvSpPr>
          <p:cNvPr id="7" name="TextBox 6"/>
          <p:cNvSpPr txBox="1"/>
          <p:nvPr/>
        </p:nvSpPr>
        <p:spPr>
          <a:xfrm>
            <a:off x="2805830" y="2089946"/>
            <a:ext cx="4096011"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父子之间有骨肉之亲</a:t>
            </a:r>
            <a:endParaRPr lang="en-US" sz="2400" dirty="0">
              <a:latin typeface="微软雅黑" panose="020B0503020204020204" pitchFamily="34" charset="-122"/>
              <a:ea typeface="微软雅黑" panose="020B0503020204020204" pitchFamily="34" charset="-122"/>
            </a:endParaRPr>
          </a:p>
        </p:txBody>
      </p:sp>
      <p:sp>
        <p:nvSpPr>
          <p:cNvPr id="8" name="TextBox 7"/>
          <p:cNvSpPr txBox="1"/>
          <p:nvPr/>
        </p:nvSpPr>
        <p:spPr>
          <a:xfrm>
            <a:off x="2789129" y="2967335"/>
            <a:ext cx="4096011"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君臣之间有礼义之道</a:t>
            </a:r>
            <a:endParaRPr lang="en-US" sz="2400" dirty="0">
              <a:latin typeface="微软雅黑" panose="020B0503020204020204" pitchFamily="34" charset="-122"/>
              <a:ea typeface="微软雅黑" panose="020B0503020204020204" pitchFamily="34" charset="-122"/>
            </a:endParaRPr>
          </a:p>
        </p:txBody>
      </p:sp>
      <p:sp>
        <p:nvSpPr>
          <p:cNvPr id="10" name="TextBox 9"/>
          <p:cNvSpPr txBox="1"/>
          <p:nvPr/>
        </p:nvSpPr>
        <p:spPr>
          <a:xfrm>
            <a:off x="2789128" y="3751230"/>
            <a:ext cx="4096011"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夫妻之间挚爱而又内外有别</a:t>
            </a:r>
            <a:endParaRPr lang="en-US" sz="2400" dirty="0">
              <a:latin typeface="微软雅黑" panose="020B0503020204020204" pitchFamily="34" charset="-122"/>
              <a:ea typeface="微软雅黑" panose="020B0503020204020204" pitchFamily="34" charset="-122"/>
            </a:endParaRPr>
          </a:p>
        </p:txBody>
      </p:sp>
      <p:sp>
        <p:nvSpPr>
          <p:cNvPr id="11" name="TextBox 10"/>
          <p:cNvSpPr txBox="1"/>
          <p:nvPr/>
        </p:nvSpPr>
        <p:spPr>
          <a:xfrm>
            <a:off x="2789127" y="4502408"/>
            <a:ext cx="4096011"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老少之间有尊卑之序</a:t>
            </a:r>
            <a:endParaRPr lang="en-US" sz="2400" dirty="0">
              <a:latin typeface="微软雅黑" panose="020B0503020204020204" pitchFamily="34" charset="-122"/>
              <a:ea typeface="微软雅黑" panose="020B0503020204020204" pitchFamily="34" charset="-122"/>
            </a:endParaRPr>
          </a:p>
        </p:txBody>
      </p:sp>
      <p:sp>
        <p:nvSpPr>
          <p:cNvPr id="12" name="TextBox 11"/>
          <p:cNvSpPr txBox="1"/>
          <p:nvPr/>
        </p:nvSpPr>
        <p:spPr>
          <a:xfrm>
            <a:off x="2789126" y="5346797"/>
            <a:ext cx="4096011"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朋友之间有诚信之德</a:t>
            </a:r>
            <a:endParaRPr lang="en-US" sz="24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1"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6180" y="1511518"/>
            <a:ext cx="11014767" cy="4525963"/>
          </a:xfrm>
        </p:spPr>
        <p:txBody>
          <a:bodyPr>
            <a:normAutofit/>
          </a:bodyPr>
          <a:lstStyle/>
          <a:p>
            <a:r>
              <a:rPr lang="zh-CN" altLang="en-US" sz="2460" dirty="0">
                <a:latin typeface="微软雅黑" panose="020B0503020204020204" pitchFamily="34" charset="-122"/>
                <a:ea typeface="微软雅黑" panose="020B0503020204020204" pitchFamily="34" charset="-122"/>
              </a:rPr>
              <a:t>伦理学是人的</a:t>
            </a:r>
            <a:r>
              <a:rPr lang="zh-CN" altLang="en-US" sz="2460" dirty="0">
                <a:solidFill>
                  <a:srgbClr val="0000FF"/>
                </a:solidFill>
                <a:latin typeface="微软雅黑" panose="020B0503020204020204" pitchFamily="34" charset="-122"/>
                <a:ea typeface="微软雅黑" panose="020B0503020204020204" pitchFamily="34" charset="-122"/>
              </a:rPr>
              <a:t>生活、实践</a:t>
            </a:r>
            <a:r>
              <a:rPr lang="zh-CN" altLang="en-US" sz="2460" dirty="0">
                <a:latin typeface="微软雅黑" panose="020B0503020204020204" pitchFamily="34" charset="-122"/>
                <a:ea typeface="微软雅黑" panose="020B0503020204020204" pitchFamily="34" charset="-122"/>
              </a:rPr>
              <a:t>的哲学，或称为道德哲学。</a:t>
            </a:r>
            <a:endParaRPr lang="en-US" altLang="zh-CN" sz="2460" dirty="0">
              <a:latin typeface="微软雅黑" panose="020B0503020204020204" pitchFamily="34" charset="-122"/>
              <a:ea typeface="微软雅黑" panose="020B0503020204020204" pitchFamily="34" charset="-122"/>
            </a:endParaRPr>
          </a:p>
          <a:p>
            <a:r>
              <a:rPr lang="en-US" altLang="zh-CN" sz="2460" dirty="0">
                <a:latin typeface="微软雅黑" panose="020B0503020204020204" pitchFamily="34" charset="-122"/>
                <a:ea typeface="微软雅黑" panose="020B0503020204020204" pitchFamily="34" charset="-122"/>
              </a:rPr>
              <a:t>1937</a:t>
            </a:r>
            <a:r>
              <a:rPr lang="zh-CN" altLang="en-US" sz="2460" dirty="0">
                <a:latin typeface="微软雅黑" panose="020B0503020204020204" pitchFamily="34" charset="-122"/>
                <a:ea typeface="微软雅黑" panose="020B0503020204020204" pitchFamily="34" charset="-122"/>
              </a:rPr>
              <a:t>年，蔡元培先生，</a:t>
            </a:r>
            <a:r>
              <a:rPr lang="en-US" altLang="zh-CN" sz="2460" dirty="0">
                <a:latin typeface="微软雅黑" panose="020B0503020204020204" pitchFamily="34" charset="-122"/>
                <a:ea typeface="微软雅黑" panose="020B0503020204020204" pitchFamily="34" charset="-122"/>
              </a:rPr>
              <a:t>《</a:t>
            </a:r>
            <a:r>
              <a:rPr lang="zh-CN" altLang="en-US" sz="2460" dirty="0">
                <a:latin typeface="微软雅黑" panose="020B0503020204020204" pitchFamily="34" charset="-122"/>
                <a:ea typeface="微软雅黑" panose="020B0503020204020204" pitchFamily="34" charset="-122"/>
              </a:rPr>
              <a:t>中国伦理学史</a:t>
            </a:r>
            <a:r>
              <a:rPr lang="en-US" altLang="zh-CN" sz="2460" dirty="0">
                <a:latin typeface="微软雅黑" panose="020B0503020204020204" pitchFamily="34" charset="-122"/>
                <a:ea typeface="微软雅黑" panose="020B0503020204020204" pitchFamily="34" charset="-122"/>
              </a:rPr>
              <a:t>》</a:t>
            </a:r>
            <a:r>
              <a:rPr lang="zh-CN" altLang="en-US" sz="2460" dirty="0">
                <a:latin typeface="微软雅黑" panose="020B0503020204020204" pitchFamily="34" charset="-122"/>
                <a:ea typeface="微软雅黑" panose="020B0503020204020204" pitchFamily="34" charset="-122"/>
              </a:rPr>
              <a:t>（</a:t>
            </a:r>
            <a:r>
              <a:rPr lang="en-US" altLang="zh-CN" sz="2460" dirty="0">
                <a:latin typeface="微软雅黑" panose="020B0503020204020204" pitchFamily="34" charset="-122"/>
                <a:ea typeface="微软雅黑" panose="020B0503020204020204" pitchFamily="34" charset="-122"/>
              </a:rPr>
              <a:t>1907-1911</a:t>
            </a:r>
            <a:r>
              <a:rPr lang="zh-CN" altLang="en-US" sz="2460" dirty="0">
                <a:latin typeface="微软雅黑" panose="020B0503020204020204" pitchFamily="34" charset="-122"/>
                <a:ea typeface="微软雅黑" panose="020B0503020204020204" pitchFamily="34" charset="-122"/>
              </a:rPr>
              <a:t>留学德国</a:t>
            </a:r>
            <a:r>
              <a:rPr lang="en-US" altLang="zh-CN" sz="2460" dirty="0">
                <a:latin typeface="微软雅黑" panose="020B0503020204020204" pitchFamily="34" charset="-122"/>
                <a:ea typeface="微软雅黑" panose="020B0503020204020204" pitchFamily="34" charset="-122"/>
              </a:rPr>
              <a:t>4</a:t>
            </a:r>
            <a:r>
              <a:rPr lang="zh-CN" altLang="en-US" sz="2460" dirty="0">
                <a:latin typeface="微软雅黑" panose="020B0503020204020204" pitchFamily="34" charset="-122"/>
                <a:ea typeface="微软雅黑" panose="020B0503020204020204" pitchFamily="34" charset="-122"/>
              </a:rPr>
              <a:t>年期间编著）：伦理学就是用</a:t>
            </a:r>
            <a:r>
              <a:rPr lang="zh-CN" altLang="en-US" sz="2460" dirty="0">
                <a:solidFill>
                  <a:srgbClr val="0000FF"/>
                </a:solidFill>
                <a:latin typeface="微软雅黑" panose="020B0503020204020204" pitchFamily="34" charset="-122"/>
                <a:ea typeface="微软雅黑" panose="020B0503020204020204" pitchFamily="34" charset="-122"/>
              </a:rPr>
              <a:t>概念（</a:t>
            </a:r>
            <a:r>
              <a:rPr lang="en-US" altLang="zh-CN" sz="2460" dirty="0">
                <a:solidFill>
                  <a:srgbClr val="0000FF"/>
                </a:solidFill>
                <a:latin typeface="微软雅黑" panose="020B0503020204020204" pitchFamily="34" charset="-122"/>
                <a:ea typeface="微软雅黑" panose="020B0503020204020204" pitchFamily="34" charset="-122"/>
              </a:rPr>
              <a:t>concept</a:t>
            </a:r>
            <a:r>
              <a:rPr lang="zh-CN" altLang="en-US" sz="2460" dirty="0">
                <a:solidFill>
                  <a:srgbClr val="0000FF"/>
                </a:solidFill>
                <a:latin typeface="微软雅黑" panose="020B0503020204020204" pitchFamily="34" charset="-122"/>
                <a:ea typeface="微软雅黑" panose="020B0503020204020204" pitchFamily="34" charset="-122"/>
              </a:rPr>
              <a:t>）、范畴（</a:t>
            </a:r>
            <a:r>
              <a:rPr lang="en-US" altLang="zh-CN" sz="2460" dirty="0">
                <a:solidFill>
                  <a:srgbClr val="0000FF"/>
                </a:solidFill>
                <a:latin typeface="微软雅黑" panose="020B0503020204020204" pitchFamily="34" charset="-122"/>
                <a:ea typeface="微软雅黑" panose="020B0503020204020204" pitchFamily="34" charset="-122"/>
              </a:rPr>
              <a:t>scope</a:t>
            </a:r>
            <a:r>
              <a:rPr lang="zh-CN" altLang="en-US" sz="2460" dirty="0">
                <a:solidFill>
                  <a:srgbClr val="0000FF"/>
                </a:solidFill>
                <a:latin typeface="微软雅黑" panose="020B0503020204020204" pitchFamily="34" charset="-122"/>
                <a:ea typeface="微软雅黑" panose="020B0503020204020204" pitchFamily="34" charset="-122"/>
              </a:rPr>
              <a:t>）、规律（</a:t>
            </a:r>
            <a:r>
              <a:rPr lang="en-US" altLang="zh-CN" sz="2460" dirty="0">
                <a:solidFill>
                  <a:srgbClr val="0000FF"/>
                </a:solidFill>
                <a:latin typeface="微软雅黑" panose="020B0503020204020204" pitchFamily="34" charset="-122"/>
                <a:ea typeface="微软雅黑" panose="020B0503020204020204" pitchFamily="34" charset="-122"/>
              </a:rPr>
              <a:t>law</a:t>
            </a:r>
            <a:r>
              <a:rPr lang="zh-CN" altLang="en-US" sz="2460" dirty="0">
                <a:solidFill>
                  <a:srgbClr val="0000FF"/>
                </a:solidFill>
                <a:latin typeface="微软雅黑" panose="020B0503020204020204" pitchFamily="34" charset="-122"/>
                <a:ea typeface="微软雅黑" panose="020B0503020204020204" pitchFamily="34" charset="-122"/>
              </a:rPr>
              <a:t>）</a:t>
            </a:r>
            <a:r>
              <a:rPr lang="zh-CN" altLang="en-US" sz="2460" dirty="0">
                <a:latin typeface="微软雅黑" panose="020B0503020204020204" pitchFamily="34" charset="-122"/>
                <a:ea typeface="微软雅黑" panose="020B0503020204020204" pitchFamily="34" charset="-122"/>
              </a:rPr>
              <a:t>对于全部</a:t>
            </a:r>
            <a:r>
              <a:rPr lang="zh-CN" altLang="en-US" sz="2460" dirty="0">
                <a:solidFill>
                  <a:srgbClr val="0000FF"/>
                </a:solidFill>
                <a:latin typeface="微软雅黑" panose="020B0503020204020204" pitchFamily="34" charset="-122"/>
                <a:ea typeface="微软雅黑" panose="020B0503020204020204" pitchFamily="34" charset="-122"/>
              </a:rPr>
              <a:t>社会道德现象</a:t>
            </a:r>
            <a:r>
              <a:rPr lang="zh-CN" altLang="en-US" sz="2460" dirty="0">
                <a:latin typeface="微软雅黑" panose="020B0503020204020204" pitchFamily="34" charset="-122"/>
                <a:ea typeface="微软雅黑" panose="020B0503020204020204" pitchFamily="34" charset="-122"/>
              </a:rPr>
              <a:t>所做的系统化、理论化的总结和概括，是关于</a:t>
            </a:r>
            <a:r>
              <a:rPr lang="zh-CN" altLang="en-US" sz="2460" dirty="0">
                <a:solidFill>
                  <a:srgbClr val="FF0000"/>
                </a:solidFill>
                <a:latin typeface="微软雅黑" panose="020B0503020204020204" pitchFamily="34" charset="-122"/>
                <a:ea typeface="微软雅黑" panose="020B0503020204020204" pitchFamily="34" charset="-122"/>
              </a:rPr>
              <a:t>道德</a:t>
            </a:r>
            <a:r>
              <a:rPr lang="zh-CN" altLang="en-US" sz="2460" dirty="0">
                <a:latin typeface="微软雅黑" panose="020B0503020204020204" pitchFamily="34" charset="-122"/>
                <a:ea typeface="微软雅黑" panose="020B0503020204020204" pitchFamily="34" charset="-122"/>
              </a:rPr>
              <a:t>的</a:t>
            </a:r>
            <a:r>
              <a:rPr lang="zh-CN" altLang="en-US" sz="2460" dirty="0">
                <a:solidFill>
                  <a:srgbClr val="FF0000"/>
                </a:solidFill>
                <a:latin typeface="微软雅黑" panose="020B0503020204020204" pitchFamily="34" charset="-122"/>
                <a:ea typeface="微软雅黑" panose="020B0503020204020204" pitchFamily="34" charset="-122"/>
              </a:rPr>
              <a:t>学说</a:t>
            </a:r>
            <a:r>
              <a:rPr lang="zh-CN" altLang="en-US" sz="2460" dirty="0">
                <a:latin typeface="微软雅黑" panose="020B0503020204020204" pitchFamily="34" charset="-122"/>
                <a:ea typeface="微软雅黑" panose="020B0503020204020204" pitchFamily="34" charset="-122"/>
              </a:rPr>
              <a:t>和</a:t>
            </a:r>
            <a:r>
              <a:rPr lang="zh-CN" altLang="en-US" sz="2460" dirty="0">
                <a:solidFill>
                  <a:srgbClr val="FF0000"/>
                </a:solidFill>
                <a:latin typeface="微软雅黑" panose="020B0503020204020204" pitchFamily="34" charset="-122"/>
                <a:ea typeface="微软雅黑" panose="020B0503020204020204" pitchFamily="34" charset="-122"/>
              </a:rPr>
              <a:t>思想体系</a:t>
            </a:r>
            <a:endParaRPr lang="en-US" altLang="zh-CN" sz="2460" dirty="0">
              <a:solidFill>
                <a:srgbClr val="FF0000"/>
              </a:solidFill>
              <a:latin typeface="微软雅黑" panose="020B0503020204020204" pitchFamily="34" charset="-122"/>
              <a:ea typeface="微软雅黑" panose="020B0503020204020204" pitchFamily="34" charset="-122"/>
            </a:endParaRPr>
          </a:p>
          <a:p>
            <a:endParaRPr lang="en-US" altLang="zh-CN" sz="2460" dirty="0">
              <a:latin typeface="微软雅黑" panose="020B0503020204020204" pitchFamily="34" charset="-122"/>
              <a:ea typeface="微软雅黑" panose="020B0503020204020204" pitchFamily="34" charset="-122"/>
            </a:endParaRPr>
          </a:p>
          <a:p>
            <a:endParaRPr lang="en-US" altLang="zh-CN" sz="2460" dirty="0">
              <a:latin typeface="微软雅黑" panose="020B0503020204020204" pitchFamily="34" charset="-122"/>
              <a:ea typeface="微软雅黑" panose="020B0503020204020204" pitchFamily="34" charset="-122"/>
            </a:endParaRPr>
          </a:p>
          <a:p>
            <a:endParaRPr lang="en-US" altLang="zh-CN" sz="2460" dirty="0">
              <a:latin typeface="微软雅黑" panose="020B0503020204020204" pitchFamily="34" charset="-122"/>
              <a:ea typeface="微软雅黑" panose="020B0503020204020204" pitchFamily="34" charset="-122"/>
            </a:endParaRPr>
          </a:p>
        </p:txBody>
      </p:sp>
      <p:sp>
        <p:nvSpPr>
          <p:cNvPr id="4" name="标题 1"/>
          <p:cNvSpPr>
            <a:spLocks noGrp="1"/>
          </p:cNvSpPr>
          <p:nvPr>
            <p:ph type="title"/>
          </p:nvPr>
        </p:nvSpPr>
        <p:spPr>
          <a:xfrm>
            <a:off x="686181" y="46289"/>
            <a:ext cx="10819642" cy="1142999"/>
          </a:xfrm>
        </p:spPr>
        <p:txBody>
          <a:bodyPr>
            <a:normAutofit/>
          </a:bodyPr>
          <a:lstStyle/>
          <a:p>
            <a:pPr algn="l"/>
            <a:r>
              <a:rPr lang="en-US" altLang="zh-CN" sz="4095" dirty="0">
                <a:solidFill>
                  <a:schemeClr val="bg1"/>
                </a:solidFill>
                <a:latin typeface="微软雅黑" panose="020B0503020204020204" pitchFamily="34" charset="-122"/>
                <a:ea typeface="微软雅黑" panose="020B0503020204020204" pitchFamily="34" charset="-122"/>
              </a:rPr>
              <a:t>2.1.1 </a:t>
            </a:r>
            <a:r>
              <a:rPr lang="zh-CN" altLang="en-US" sz="4095" dirty="0">
                <a:solidFill>
                  <a:schemeClr val="bg1"/>
                </a:solidFill>
                <a:latin typeface="微软雅黑" panose="020B0503020204020204" pitchFamily="34" charset="-122"/>
                <a:ea typeface="微软雅黑" panose="020B0503020204020204" pitchFamily="34" charset="-122"/>
              </a:rPr>
              <a:t>什么是伦理学</a:t>
            </a:r>
          </a:p>
        </p:txBody>
      </p:sp>
      <p:sp>
        <p:nvSpPr>
          <p:cNvPr id="2" name="灯片编号占位符 1"/>
          <p:cNvSpPr>
            <a:spLocks noGrp="1"/>
          </p:cNvSpPr>
          <p:nvPr>
            <p:ph type="sldNum" sz="quarter" idx="12"/>
          </p:nvPr>
        </p:nvSpPr>
        <p:spPr/>
        <p:txBody>
          <a:bodyPr/>
          <a:lstStyle/>
          <a:p>
            <a:pPr defTabSz="1078865"/>
            <a:fld id="{C5C1623C-0059-494E-B184-63915177A0C5}" type="slidenum">
              <a:rPr lang="zh-CN" altLang="en-US">
                <a:solidFill>
                  <a:prstClr val="black">
                    <a:tint val="75000"/>
                  </a:prstClr>
                </a:solidFill>
                <a:latin typeface="微软雅黑" panose="020B0503020204020204" pitchFamily="34" charset="-122"/>
                <a:ea typeface="微软雅黑" panose="020B0503020204020204" pitchFamily="34" charset="-122"/>
              </a:rPr>
              <a:t>9</a:t>
            </a:fld>
            <a:endParaRPr lang="zh-CN" altLang="en-US">
              <a:solidFill>
                <a:prstClr val="black">
                  <a:tint val="75000"/>
                </a:prstClr>
              </a:solidFill>
              <a:latin typeface="微软雅黑" panose="020B0503020204020204" pitchFamily="34" charset="-122"/>
              <a:ea typeface="微软雅黑" panose="020B0503020204020204" pitchFamily="34" charset="-122"/>
            </a:endParaRPr>
          </a:p>
        </p:txBody>
      </p:sp>
      <p:pic>
        <p:nvPicPr>
          <p:cNvPr id="1026" name="Picture 2" descr="http://h.hiphotos.baidu.com/baike/w%3D268/sign=befb51daa8014c08193b2fa3327a025b/9922720e0cf3d7ca2c14e305f31fbe096a63a9e7.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28490" y="3675565"/>
            <a:ext cx="1769983" cy="2113414"/>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9030482" y="4977090"/>
            <a:ext cx="2168876" cy="722634"/>
          </a:xfrm>
          <a:prstGeom prst="rect">
            <a:avLst/>
          </a:prstGeom>
        </p:spPr>
        <p:txBody>
          <a:bodyPr wrap="square">
            <a:spAutoFit/>
          </a:bodyPr>
          <a:lstStyle/>
          <a:p>
            <a:pPr defTabSz="1078865"/>
            <a:r>
              <a:rPr lang="en-US" altLang="zh-CN" sz="2050" dirty="0">
                <a:solidFill>
                  <a:prstClr val="black"/>
                </a:solidFill>
                <a:latin typeface="微软雅黑" panose="020B0503020204020204" pitchFamily="34" charset="-122"/>
                <a:ea typeface="微软雅黑" panose="020B0503020204020204" pitchFamily="34" charset="-122"/>
              </a:rPr>
              <a:t>1868</a:t>
            </a:r>
            <a:r>
              <a:rPr lang="zh-CN" altLang="en-US" sz="2050" dirty="0">
                <a:solidFill>
                  <a:prstClr val="black"/>
                </a:solidFill>
                <a:latin typeface="微软雅黑" panose="020B0503020204020204" pitchFamily="34" charset="-122"/>
                <a:ea typeface="微软雅黑" panose="020B0503020204020204" pitchFamily="34" charset="-122"/>
              </a:rPr>
              <a:t>年</a:t>
            </a:r>
            <a:r>
              <a:rPr lang="en-US" altLang="zh-CN" sz="2050" dirty="0">
                <a:solidFill>
                  <a:prstClr val="black"/>
                </a:solidFill>
                <a:latin typeface="微软雅黑" panose="020B0503020204020204" pitchFamily="34" charset="-122"/>
                <a:ea typeface="微软雅黑" panose="020B0503020204020204" pitchFamily="34" charset="-122"/>
              </a:rPr>
              <a:t>1</a:t>
            </a:r>
            <a:r>
              <a:rPr lang="zh-CN" altLang="en-US" sz="2050" dirty="0">
                <a:solidFill>
                  <a:prstClr val="black"/>
                </a:solidFill>
                <a:latin typeface="微软雅黑" panose="020B0503020204020204" pitchFamily="34" charset="-122"/>
                <a:ea typeface="微软雅黑" panose="020B0503020204020204" pitchFamily="34" charset="-122"/>
              </a:rPr>
              <a:t>月</a:t>
            </a:r>
            <a:r>
              <a:rPr lang="en-US" altLang="zh-CN" sz="2050" dirty="0">
                <a:solidFill>
                  <a:prstClr val="black"/>
                </a:solidFill>
                <a:latin typeface="微软雅黑" panose="020B0503020204020204" pitchFamily="34" charset="-122"/>
                <a:ea typeface="微软雅黑" panose="020B0503020204020204" pitchFamily="34" charset="-122"/>
              </a:rPr>
              <a:t>11</a:t>
            </a:r>
            <a:r>
              <a:rPr lang="zh-CN" altLang="en-US" sz="2050" dirty="0">
                <a:solidFill>
                  <a:prstClr val="black"/>
                </a:solidFill>
                <a:latin typeface="微软雅黑" panose="020B0503020204020204" pitchFamily="34" charset="-122"/>
                <a:ea typeface="微软雅黑" panose="020B0503020204020204" pitchFamily="34" charset="-122"/>
              </a:rPr>
              <a:t>日</a:t>
            </a:r>
            <a:r>
              <a:rPr lang="en-US" altLang="zh-CN" sz="2050" dirty="0">
                <a:solidFill>
                  <a:prstClr val="black"/>
                </a:solidFill>
                <a:latin typeface="微软雅黑" panose="020B0503020204020204" pitchFamily="34" charset="-122"/>
                <a:ea typeface="微软雅黑" panose="020B0503020204020204" pitchFamily="34" charset="-122"/>
              </a:rPr>
              <a:t>-1940</a:t>
            </a:r>
            <a:r>
              <a:rPr lang="zh-CN" altLang="en-US" sz="2050" dirty="0">
                <a:solidFill>
                  <a:prstClr val="black"/>
                </a:solidFill>
                <a:latin typeface="微软雅黑" panose="020B0503020204020204" pitchFamily="34" charset="-122"/>
                <a:ea typeface="微软雅黑" panose="020B0503020204020204" pitchFamily="34" charset="-122"/>
              </a:rPr>
              <a:t>年</a:t>
            </a:r>
            <a:r>
              <a:rPr lang="en-US" altLang="zh-CN" sz="2050" dirty="0">
                <a:solidFill>
                  <a:prstClr val="black"/>
                </a:solidFill>
                <a:latin typeface="微软雅黑" panose="020B0503020204020204" pitchFamily="34" charset="-122"/>
                <a:ea typeface="微软雅黑" panose="020B0503020204020204" pitchFamily="34" charset="-122"/>
              </a:rPr>
              <a:t>3</a:t>
            </a:r>
            <a:r>
              <a:rPr lang="zh-CN" altLang="en-US" sz="2050" dirty="0">
                <a:solidFill>
                  <a:prstClr val="black"/>
                </a:solidFill>
                <a:latin typeface="微软雅黑" panose="020B0503020204020204" pitchFamily="34" charset="-122"/>
                <a:ea typeface="微软雅黑" panose="020B0503020204020204" pitchFamily="34" charset="-122"/>
              </a:rPr>
              <a:t>月</a:t>
            </a:r>
            <a:r>
              <a:rPr lang="en-US" altLang="zh-CN" sz="2050" dirty="0">
                <a:solidFill>
                  <a:prstClr val="black"/>
                </a:solidFill>
                <a:latin typeface="微软雅黑" panose="020B0503020204020204" pitchFamily="34" charset="-122"/>
                <a:ea typeface="微软雅黑" panose="020B0503020204020204" pitchFamily="34" charset="-122"/>
              </a:rPr>
              <a:t>5</a:t>
            </a:r>
            <a:r>
              <a:rPr lang="zh-CN" altLang="en-US" sz="2050" dirty="0">
                <a:solidFill>
                  <a:prstClr val="black"/>
                </a:solidFill>
                <a:latin typeface="微软雅黑" panose="020B0503020204020204" pitchFamily="34" charset="-122"/>
                <a:ea typeface="微软雅黑" panose="020B0503020204020204" pitchFamily="34" charset="-122"/>
              </a:rPr>
              <a:t>日 </a:t>
            </a:r>
          </a:p>
        </p:txBody>
      </p:sp>
      <p:pic>
        <p:nvPicPr>
          <p:cNvPr id="7" name="图片 6"/>
          <p:cNvPicPr>
            <a:picLocks noChangeAspect="1"/>
          </p:cNvPicPr>
          <p:nvPr/>
        </p:nvPicPr>
        <p:blipFill>
          <a:blip r:embed="rId3" cstate="print"/>
          <a:stretch>
            <a:fillRect/>
          </a:stretch>
        </p:blipFill>
        <p:spPr>
          <a:xfrm>
            <a:off x="1228547" y="3680206"/>
            <a:ext cx="1467925" cy="2108772"/>
          </a:xfrm>
          <a:prstGeom prst="rect">
            <a:avLst/>
          </a:prstGeom>
        </p:spPr>
      </p:pic>
      <p:sp>
        <p:nvSpPr>
          <p:cNvPr id="9" name="矩形 8"/>
          <p:cNvSpPr/>
          <p:nvPr/>
        </p:nvSpPr>
        <p:spPr>
          <a:xfrm>
            <a:off x="2696472" y="4623848"/>
            <a:ext cx="4070868" cy="722634"/>
          </a:xfrm>
          <a:prstGeom prst="rect">
            <a:avLst/>
          </a:prstGeom>
        </p:spPr>
        <p:txBody>
          <a:bodyPr wrap="square">
            <a:spAutoFit/>
          </a:bodyPr>
          <a:lstStyle/>
          <a:p>
            <a:pPr defTabSz="1078865"/>
            <a:r>
              <a:rPr lang="zh-CN" altLang="en-US" sz="2050" dirty="0">
                <a:solidFill>
                  <a:prstClr val="black"/>
                </a:solidFill>
                <a:latin typeface="微软雅黑" panose="020B0503020204020204" pitchFamily="34" charset="-122"/>
                <a:ea typeface="微软雅黑" panose="020B0503020204020204" pitchFamily="34" charset="-122"/>
              </a:rPr>
              <a:t>中国伦理学史</a:t>
            </a:r>
            <a:r>
              <a:rPr lang="en-US" altLang="zh-CN" sz="2050" dirty="0">
                <a:solidFill>
                  <a:prstClr val="black"/>
                </a:solidFill>
                <a:latin typeface="微软雅黑" panose="020B0503020204020204" pitchFamily="34" charset="-122"/>
                <a:ea typeface="微软雅黑" panose="020B0503020204020204" pitchFamily="34" charset="-122"/>
              </a:rPr>
              <a:t>. </a:t>
            </a:r>
            <a:r>
              <a:rPr lang="zh-CN" altLang="en-US" sz="2050" dirty="0">
                <a:solidFill>
                  <a:prstClr val="black"/>
                </a:solidFill>
                <a:latin typeface="微软雅黑" panose="020B0503020204020204" pitchFamily="34" charset="-122"/>
                <a:ea typeface="微软雅黑" panose="020B0503020204020204" pitchFamily="34" charset="-122"/>
              </a:rPr>
              <a:t>中华书局</a:t>
            </a:r>
            <a:r>
              <a:rPr lang="en-US" altLang="zh-CN" sz="2050" dirty="0">
                <a:solidFill>
                  <a:prstClr val="black"/>
                </a:solidFill>
                <a:latin typeface="微软雅黑" panose="020B0503020204020204" pitchFamily="34" charset="-122"/>
                <a:ea typeface="微软雅黑" panose="020B0503020204020204" pitchFamily="34" charset="-122"/>
              </a:rPr>
              <a:t>.2014-01. ISBN:9787101096910.</a:t>
            </a:r>
            <a:endParaRPr lang="zh-CN" altLang="en-US" sz="2050" dirty="0">
              <a:solidFill>
                <a:prstClr val="black"/>
              </a:solidFill>
              <a:latin typeface="微软雅黑" panose="020B0503020204020204" pitchFamily="34" charset="-122"/>
              <a:ea typeface="微软雅黑" panose="020B0503020204020204" pitchFamily="34" charset="-122"/>
            </a:endParaRPr>
          </a:p>
        </p:txBody>
      </p:sp>
      <p:sp>
        <p:nvSpPr>
          <p:cNvPr id="5" name="Rectangle 4"/>
          <p:cNvSpPr/>
          <p:nvPr/>
        </p:nvSpPr>
        <p:spPr>
          <a:xfrm>
            <a:off x="9056946" y="4607758"/>
            <a:ext cx="877163"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蔡元培</a:t>
            </a:r>
            <a:endParaRPr lang="en-US" dirty="0">
              <a:latin typeface="微软雅黑" panose="020B0503020204020204" pitchFamily="34" charset="-122"/>
              <a:ea typeface="微软雅黑" panose="020B0503020204020204" pitchFamily="34" charset="-122"/>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3848</Words>
  <Application>Microsoft Macintosh PowerPoint</Application>
  <PresentationFormat>宽屏</PresentationFormat>
  <Paragraphs>396</Paragraphs>
  <Slides>45</Slides>
  <Notes>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45</vt:i4>
      </vt:variant>
    </vt:vector>
  </HeadingPairs>
  <TitlesOfParts>
    <vt:vector size="51" baseType="lpstr">
      <vt:lpstr>微软雅黑</vt:lpstr>
      <vt:lpstr>微软雅黑</vt:lpstr>
      <vt:lpstr>Arial</vt:lpstr>
      <vt:lpstr>Calibri</vt:lpstr>
      <vt:lpstr>Helvetica Neue</vt:lpstr>
      <vt:lpstr>Office 主题</vt:lpstr>
      <vt:lpstr>第2章 计算机伦理基本原则 与伦理分析方法</vt:lpstr>
      <vt:lpstr>提纲</vt:lpstr>
      <vt:lpstr>2.1.1 什么是伦理学</vt:lpstr>
      <vt:lpstr>2.1.1 什么是伦理学</vt:lpstr>
      <vt:lpstr>2.1.1 什么是伦理学</vt:lpstr>
      <vt:lpstr>2.1.1 什么是伦理学</vt:lpstr>
      <vt:lpstr>2.1.1 什么是伦理学</vt:lpstr>
      <vt:lpstr>2.1.1 什么是伦理学</vt:lpstr>
      <vt:lpstr>2.1.1 什么是伦理学</vt:lpstr>
      <vt:lpstr>2.1.1 什么是伦理学</vt:lpstr>
      <vt:lpstr>2.1.1 什么是伦理学</vt:lpstr>
      <vt:lpstr>2.1.1 什么是伦理学</vt:lpstr>
      <vt:lpstr>2.1.1 什么是伦理学 -计算机伦理十诫</vt:lpstr>
      <vt:lpstr>2.1.1计算机伦理十诫</vt:lpstr>
      <vt:lpstr>2.1.1计算机伦理十诫</vt:lpstr>
      <vt:lpstr>2.1.1计算机伦理十诫</vt:lpstr>
      <vt:lpstr>2.1.1计算机伦理十诫</vt:lpstr>
      <vt:lpstr>2.1.1计算机伦理十诫</vt:lpstr>
      <vt:lpstr>2.1.1计算机伦理十诫</vt:lpstr>
      <vt:lpstr>2.1.1计算机伦理十诫</vt:lpstr>
      <vt:lpstr>2.1.1计算机伦理十诫</vt:lpstr>
      <vt:lpstr>2.1.1计算机伦理十诫</vt:lpstr>
      <vt:lpstr>2.1.1计算机伦理十诫</vt:lpstr>
      <vt:lpstr>2.1.2 伦理、道德、法律</vt:lpstr>
      <vt:lpstr>2.1.2 伦理、道德、法律</vt:lpstr>
      <vt:lpstr>提纲</vt:lpstr>
      <vt:lpstr>2.2.1 常用的伦理学理论 -相对主义(relativism)</vt:lpstr>
      <vt:lpstr>2.2.1 常用的伦理学理论 -美德论(virtue ethics)</vt:lpstr>
      <vt:lpstr>2.2.1 常用的伦理学理论 –     美德论(virtue ethics)</vt:lpstr>
      <vt:lpstr>2.2.1 常用的伦理学理论 –      功利主义(utilitarianism)</vt:lpstr>
      <vt:lpstr>2.2.1 常用的伦理学理论 –     义务论(deontology)</vt:lpstr>
      <vt:lpstr>2.2.1 常用的伦理学理论</vt:lpstr>
      <vt:lpstr>2.2.2 伦理抉择5个基本原则</vt:lpstr>
      <vt:lpstr>2.2.2 伦理抉择5个基本原则 -      1. 尊重生命原则</vt:lpstr>
      <vt:lpstr>2.2.2 伦理抉择5个基本原则 –      2. 社会公正原则</vt:lpstr>
      <vt:lpstr>2.2.2 伦理抉择5个基本原则 –       3. 自主原则</vt:lpstr>
      <vt:lpstr>2.2.2 伦理抉择5个基本原则 -       4. 诚信原则</vt:lpstr>
      <vt:lpstr>2.2.2 伦理抉择5个基本原则 –       5. 知情同意原则</vt:lpstr>
      <vt:lpstr>2.2.3技术伦理学界的“尊重人的伦理学”分析方法</vt:lpstr>
      <vt:lpstr>2.2.2 伦理抉择5个基本原则</vt:lpstr>
      <vt:lpstr>2.2.4 伦理分析的一般框架 –   底线伦理、共同信念、终极关怀</vt:lpstr>
      <vt:lpstr>2.2.4 伦理分析的一般框架 -     “利害关系人分析”框架</vt:lpstr>
      <vt:lpstr>小节</vt:lpstr>
      <vt:lpstr>小节</vt:lpstr>
      <vt:lpstr>小节</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第2章 计算机伦理基本原则与伦理分析方法</dc:title>
  <dc:creator>vz7519</dc:creator>
  <cp:lastModifiedBy>Microsoft Office 用户</cp:lastModifiedBy>
  <cp:revision>60</cp:revision>
  <dcterms:created xsi:type="dcterms:W3CDTF">2021-03-13T02:38:00Z</dcterms:created>
  <dcterms:modified xsi:type="dcterms:W3CDTF">2024-03-11T03:12:12Z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