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33" r:id="rId2"/>
    <p:sldMasterId id="2147483721" r:id="rId3"/>
  </p:sldMasterIdLst>
  <p:notesMasterIdLst>
    <p:notesMasterId r:id="rId28"/>
  </p:notesMasterIdLst>
  <p:handoutMasterIdLst>
    <p:handoutMasterId r:id="rId29"/>
  </p:handoutMasterIdLst>
  <p:sldIdLst>
    <p:sldId id="258" r:id="rId4"/>
    <p:sldId id="456" r:id="rId5"/>
    <p:sldId id="469" r:id="rId6"/>
    <p:sldId id="457" r:id="rId7"/>
    <p:sldId id="459" r:id="rId8"/>
    <p:sldId id="460" r:id="rId9"/>
    <p:sldId id="461" r:id="rId10"/>
    <p:sldId id="462" r:id="rId11"/>
    <p:sldId id="463" r:id="rId12"/>
    <p:sldId id="464" r:id="rId13"/>
    <p:sldId id="465" r:id="rId14"/>
    <p:sldId id="466" r:id="rId15"/>
    <p:sldId id="470" r:id="rId16"/>
    <p:sldId id="471" r:id="rId17"/>
    <p:sldId id="472" r:id="rId18"/>
    <p:sldId id="473" r:id="rId19"/>
    <p:sldId id="474" r:id="rId20"/>
    <p:sldId id="475" r:id="rId21"/>
    <p:sldId id="476" r:id="rId22"/>
    <p:sldId id="477" r:id="rId23"/>
    <p:sldId id="479" r:id="rId24"/>
    <p:sldId id="480" r:id="rId25"/>
    <p:sldId id="481" r:id="rId26"/>
    <p:sldId id="482" r:id="rId27"/>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79024" autoAdjust="0"/>
  </p:normalViewPr>
  <p:slideViewPr>
    <p:cSldViewPr>
      <p:cViewPr varScale="1">
        <p:scale>
          <a:sx n="116" d="100"/>
          <a:sy n="116" d="100"/>
        </p:scale>
        <p:origin x="1500"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848" y="46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《大学计算机》</a:t>
            </a:r>
          </a:p>
        </p:txBody>
      </p:sp>
      <p:sp>
        <p:nvSpPr>
          <p:cNvPr id="7168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第一章 计算机基础知识</a:t>
            </a:r>
            <a:endParaRPr lang="en-US" altLang="zh-CN" smtClean="0">
              <a:latin typeface="Tahoma" pitchFamily="34" charset="0"/>
            </a:endParaRPr>
          </a:p>
        </p:txBody>
      </p:sp>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dirty="0" smtClean="0"/>
          </a:p>
        </p:txBody>
      </p:sp>
      <p:sp>
        <p:nvSpPr>
          <p:cNvPr id="7168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smtClean="0">
              <a:latin typeface="Tahoma" pitchFamily="34" charset="0"/>
            </a:endParaRPr>
          </a:p>
        </p:txBody>
      </p:sp>
    </p:spTree>
    <p:extLst>
      <p:ext uri="{BB962C8B-B14F-4D97-AF65-F5344CB8AC3E}">
        <p14:creationId xmlns:p14="http://schemas.microsoft.com/office/powerpoint/2010/main" val="437062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smtClean="0"/>
              <a:t>《大学计算机》</a:t>
            </a:r>
            <a:endParaRPr lang="zh-CN" altLang="en-US"/>
          </a:p>
        </p:txBody>
      </p:sp>
      <p:sp>
        <p:nvSpPr>
          <p:cNvPr id="5" name="日期占位符 4"/>
          <p:cNvSpPr>
            <a:spLocks noGrp="1"/>
          </p:cNvSpPr>
          <p:nvPr>
            <p:ph type="dt" idx="11"/>
          </p:nvPr>
        </p:nvSpPr>
        <p:spPr/>
        <p:txBody>
          <a:bodyPr/>
          <a:lstStyle/>
          <a:p>
            <a:pPr>
              <a:defRPr/>
            </a:pPr>
            <a:r>
              <a:rPr lang="zh-CN" altLang="en-US" smtClean="0"/>
              <a:t>第一章 计算机基础知识</a:t>
            </a: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95229D9C-C32E-4415-BB06-1352CA0E66CB}" type="slidenum">
              <a:rPr lang="zh-CN" altLang="en-US" smtClean="0"/>
              <a:pPr>
                <a:defRPr/>
              </a:pPr>
              <a:t>10</a:t>
            </a:fld>
            <a:endParaRPr lang="en-US" altLang="zh-CN"/>
          </a:p>
        </p:txBody>
      </p:sp>
    </p:spTree>
    <p:extLst>
      <p:ext uri="{BB962C8B-B14F-4D97-AF65-F5344CB8AC3E}">
        <p14:creationId xmlns:p14="http://schemas.microsoft.com/office/powerpoint/2010/main" val="202939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smtClean="0"/>
              <a:t>《大学计算机》</a:t>
            </a:r>
            <a:endParaRPr lang="zh-CN" altLang="en-US"/>
          </a:p>
        </p:txBody>
      </p:sp>
      <p:sp>
        <p:nvSpPr>
          <p:cNvPr id="5" name="日期占位符 4"/>
          <p:cNvSpPr>
            <a:spLocks noGrp="1"/>
          </p:cNvSpPr>
          <p:nvPr>
            <p:ph type="dt" idx="11"/>
          </p:nvPr>
        </p:nvSpPr>
        <p:spPr/>
        <p:txBody>
          <a:bodyPr/>
          <a:lstStyle/>
          <a:p>
            <a:pPr>
              <a:defRPr/>
            </a:pPr>
            <a:r>
              <a:rPr lang="zh-CN" altLang="en-US" smtClean="0"/>
              <a:t>第一章 计算机基础知识</a:t>
            </a: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95229D9C-C32E-4415-BB06-1352CA0E66CB}" type="slidenum">
              <a:rPr lang="zh-CN" altLang="en-US" smtClean="0"/>
              <a:pPr>
                <a:defRPr/>
              </a:pPr>
              <a:t>11</a:t>
            </a:fld>
            <a:endParaRPr lang="en-US" altLang="zh-CN"/>
          </a:p>
        </p:txBody>
      </p:sp>
    </p:spTree>
    <p:extLst>
      <p:ext uri="{BB962C8B-B14F-4D97-AF65-F5344CB8AC3E}">
        <p14:creationId xmlns:p14="http://schemas.microsoft.com/office/powerpoint/2010/main" val="423552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smtClean="0"/>
              <a:t>《大学计算机》</a:t>
            </a:r>
            <a:endParaRPr lang="zh-CN" altLang="en-US"/>
          </a:p>
        </p:txBody>
      </p:sp>
      <p:sp>
        <p:nvSpPr>
          <p:cNvPr id="5" name="日期占位符 4"/>
          <p:cNvSpPr>
            <a:spLocks noGrp="1"/>
          </p:cNvSpPr>
          <p:nvPr>
            <p:ph type="dt" idx="11"/>
          </p:nvPr>
        </p:nvSpPr>
        <p:spPr/>
        <p:txBody>
          <a:bodyPr/>
          <a:lstStyle/>
          <a:p>
            <a:pPr>
              <a:defRPr/>
            </a:pPr>
            <a:r>
              <a:rPr lang="zh-CN" altLang="en-US" smtClean="0"/>
              <a:t>第一章 计算机基础知识</a:t>
            </a: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95229D9C-C32E-4415-BB06-1352CA0E66CB}" type="slidenum">
              <a:rPr lang="zh-CN" altLang="en-US" smtClean="0"/>
              <a:pPr>
                <a:defRPr/>
              </a:pPr>
              <a:t>12</a:t>
            </a:fld>
            <a:endParaRPr lang="en-US" altLang="zh-CN"/>
          </a:p>
        </p:txBody>
      </p:sp>
    </p:spTree>
    <p:extLst>
      <p:ext uri="{BB962C8B-B14F-4D97-AF65-F5344CB8AC3E}">
        <p14:creationId xmlns:p14="http://schemas.microsoft.com/office/powerpoint/2010/main" val="1414998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BA793A1-ED12-470B-8813-40B5DBC5E957}" type="slidenum">
              <a:rPr lang="en-AU" altLang="zh-CN" sz="1200"/>
              <a:pPr eaLnBrk="1" hangingPunct="1"/>
              <a:t>13</a:t>
            </a:fld>
            <a:endParaRPr lang="en-AU" altLang="zh-CN"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To assess effectively the security needs of an organization and to evaluate and choose various security products and policies, the manager responsible for security needs some systematic way of defining the requirements for security and characterizing the approaches to satisfying those requirements. This is difficult enough in a centralized data processing environment; with the use of local and wide area networks the problems are compounded. ITU-T Recommendation X.800, </a:t>
            </a:r>
            <a:r>
              <a:rPr lang="en-US" i="1" dirty="0" smtClean="0">
                <a:latin typeface="Arial" panose="020B0604020202020204" pitchFamily="34" charset="0"/>
                <a:ea typeface="ＭＳ Ｐゴシック" panose="020B0600070205080204" pitchFamily="34" charset="-128"/>
                <a:cs typeface="Arial" panose="020B0604020202020204" pitchFamily="34" charset="0"/>
              </a:rPr>
              <a:t>Security Architecture for OSI</a:t>
            </a:r>
            <a:r>
              <a:rPr lang="en-US" dirty="0" smtClean="0">
                <a:latin typeface="Arial" panose="020B0604020202020204" pitchFamily="34" charset="0"/>
                <a:ea typeface="ＭＳ Ｐゴシック" panose="020B0600070205080204" pitchFamily="34" charset="-128"/>
                <a:cs typeface="Arial" panose="020B0604020202020204" pitchFamily="34" charset="0"/>
              </a:rPr>
              <a:t>, defines such a systematic approach. The OSI security architecture is useful to managers as a way of organizing the task of providing security.</a:t>
            </a:r>
          </a:p>
        </p:txBody>
      </p:sp>
    </p:spTree>
    <p:extLst>
      <p:ext uri="{BB962C8B-B14F-4D97-AF65-F5344CB8AC3E}">
        <p14:creationId xmlns:p14="http://schemas.microsoft.com/office/powerpoint/2010/main" val="1828426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61070C8-4224-43F2-87F1-034757C006F3}" type="slidenum">
              <a:rPr lang="en-AU" altLang="zh-CN" sz="1200"/>
              <a:pPr eaLnBrk="1" hangingPunct="1"/>
              <a:t>14</a:t>
            </a:fld>
            <a:endParaRPr lang="en-AU" altLang="zh-CN"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The OSI security architecture focuses on security attacks, mechanisms, and services. These can be defined briefly as follows:</a:t>
            </a:r>
          </a:p>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 </a:t>
            </a:r>
            <a:r>
              <a:rPr lang="en-US" b="1" dirty="0" smtClean="0">
                <a:latin typeface="Arial" panose="020B0604020202020204" pitchFamily="34" charset="0"/>
                <a:ea typeface="ＭＳ Ｐゴシック" panose="020B0600070205080204" pitchFamily="34" charset="-128"/>
                <a:cs typeface="Arial" panose="020B0604020202020204" pitchFamily="34" charset="0"/>
              </a:rPr>
              <a:t>Security attack</a:t>
            </a:r>
            <a:r>
              <a:rPr lang="en-US" dirty="0" smtClean="0">
                <a:latin typeface="Arial" panose="020B0604020202020204" pitchFamily="34" charset="0"/>
                <a:ea typeface="ＭＳ Ｐゴシック" panose="020B0600070205080204" pitchFamily="34" charset="-128"/>
                <a:cs typeface="Arial" panose="020B0604020202020204" pitchFamily="34" charset="0"/>
              </a:rPr>
              <a:t>: Any action that compromises the security of information owned by an organization. </a:t>
            </a:r>
          </a:p>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 </a:t>
            </a:r>
            <a:r>
              <a:rPr lang="en-US" b="1" dirty="0" smtClean="0">
                <a:latin typeface="Arial" panose="020B0604020202020204" pitchFamily="34" charset="0"/>
                <a:ea typeface="ＭＳ Ｐゴシック" panose="020B0600070205080204" pitchFamily="34" charset="-128"/>
                <a:cs typeface="Arial" panose="020B0604020202020204" pitchFamily="34" charset="0"/>
              </a:rPr>
              <a:t>Security mechanism</a:t>
            </a:r>
            <a:r>
              <a:rPr lang="en-US" dirty="0" smtClean="0">
                <a:latin typeface="Arial" panose="020B0604020202020204" pitchFamily="34" charset="0"/>
                <a:ea typeface="ＭＳ Ｐゴシック" panose="020B0600070205080204" pitchFamily="34" charset="-128"/>
                <a:cs typeface="Arial" panose="020B0604020202020204" pitchFamily="34" charset="0"/>
              </a:rPr>
              <a:t>: A process (or a device incorporating such a process) that is designed to detect, prevent, or recover from a security attack. </a:t>
            </a:r>
          </a:p>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 </a:t>
            </a:r>
            <a:r>
              <a:rPr lang="en-US" b="1" dirty="0" smtClean="0">
                <a:latin typeface="Arial" panose="020B0604020202020204" pitchFamily="34" charset="0"/>
                <a:ea typeface="ＭＳ Ｐゴシック" panose="020B0600070205080204" pitchFamily="34" charset="-128"/>
                <a:cs typeface="Arial" panose="020B0604020202020204" pitchFamily="34" charset="0"/>
              </a:rPr>
              <a:t>Security service</a:t>
            </a:r>
            <a:r>
              <a:rPr lang="en-US" dirty="0" smtClean="0">
                <a:latin typeface="Arial" panose="020B0604020202020204" pitchFamily="34" charset="0"/>
                <a:ea typeface="ＭＳ Ｐゴシック" panose="020B0600070205080204" pitchFamily="34" charset="-128"/>
                <a:cs typeface="Arial" panose="020B0604020202020204" pitchFamily="34" charset="0"/>
              </a:rPr>
              <a:t>: A 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p>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In the literature, the terms </a:t>
            </a:r>
            <a:r>
              <a:rPr lang="en-US" i="1" dirty="0" smtClean="0">
                <a:latin typeface="Arial" panose="020B0604020202020204" pitchFamily="34" charset="0"/>
                <a:ea typeface="ＭＳ Ｐゴシック" panose="020B0600070205080204" pitchFamily="34" charset="-128"/>
                <a:cs typeface="Arial" panose="020B0604020202020204" pitchFamily="34" charset="0"/>
              </a:rPr>
              <a:t>threat and attack </a:t>
            </a:r>
            <a:r>
              <a:rPr lang="en-US" dirty="0" smtClean="0">
                <a:latin typeface="Arial" panose="020B0604020202020204" pitchFamily="34" charset="0"/>
                <a:ea typeface="ＭＳ Ｐゴシック" panose="020B0600070205080204" pitchFamily="34" charset="-128"/>
                <a:cs typeface="Arial" panose="020B0604020202020204" pitchFamily="34" charset="0"/>
              </a:rPr>
              <a:t>are commonly used to mean more or less the same thing. Table 1.1 provides definitions taken from RFC 2828, </a:t>
            </a:r>
            <a:r>
              <a:rPr lang="en-US" i="1" dirty="0" smtClean="0">
                <a:latin typeface="Arial" panose="020B0604020202020204" pitchFamily="34" charset="0"/>
                <a:ea typeface="ＭＳ Ｐゴシック" panose="020B0600070205080204" pitchFamily="34" charset="-128"/>
                <a:cs typeface="Arial" panose="020B0604020202020204" pitchFamily="34" charset="0"/>
              </a:rPr>
              <a:t>Internet Security Glossary.</a:t>
            </a:r>
          </a:p>
          <a:p>
            <a:pPr eaLnBrk="1" hangingPunct="1"/>
            <a:r>
              <a:rPr lang="en-US" b="1" dirty="0" smtClean="0">
                <a:latin typeface="Arial" panose="020B0604020202020204" pitchFamily="34" charset="0"/>
                <a:ea typeface="ＭＳ Ｐゴシック" panose="020B0600070205080204" pitchFamily="34" charset="-128"/>
                <a:cs typeface="Arial" panose="020B0604020202020204" pitchFamily="34" charset="0"/>
              </a:rPr>
              <a:t>Threat - </a:t>
            </a:r>
            <a:r>
              <a:rPr lang="en-US" dirty="0" smtClean="0">
                <a:latin typeface="Arial" panose="020B0604020202020204" pitchFamily="34" charset="0"/>
                <a:ea typeface="ＭＳ Ｐゴシック" panose="020B0600070205080204" pitchFamily="34" charset="-128"/>
                <a:cs typeface="Arial" panose="020B0604020202020204" pitchFamily="34" charset="0"/>
              </a:rPr>
              <a:t>A potential for violation of security, which exists when there is a circumstance, capability, action, or event that could breach security and cause harm. That is, a threat is a possible danger that might exploit a vulnerability.</a:t>
            </a:r>
          </a:p>
          <a:p>
            <a:pPr eaLnBrk="1" hangingPunct="1"/>
            <a:r>
              <a:rPr lang="en-US" b="1" dirty="0" smtClean="0">
                <a:latin typeface="Arial" panose="020B0604020202020204" pitchFamily="34" charset="0"/>
                <a:ea typeface="ＭＳ Ｐゴシック" panose="020B0600070205080204" pitchFamily="34" charset="-128"/>
                <a:cs typeface="Arial" panose="020B0604020202020204" pitchFamily="34" charset="0"/>
              </a:rPr>
              <a:t>Attack - </a:t>
            </a:r>
            <a:r>
              <a:rPr lang="en-US" dirty="0" smtClean="0">
                <a:latin typeface="Arial" panose="020B0604020202020204" pitchFamily="34" charset="0"/>
                <a:ea typeface="ＭＳ Ｐゴシック" panose="020B0600070205080204" pitchFamily="34" charset="-128"/>
                <a:cs typeface="Arial" panose="020B0604020202020204" pitchFamily="34" charset="0"/>
              </a:rPr>
              <a:t>An assault on system security that derives from an intelligent threat; that is, an intelligent act that is a deliberate attempt (especially in the sense of a method or technique) to evade security services and violate the security policy of a system.</a:t>
            </a:r>
          </a:p>
        </p:txBody>
      </p:sp>
    </p:spTree>
    <p:extLst>
      <p:ext uri="{BB962C8B-B14F-4D97-AF65-F5344CB8AC3E}">
        <p14:creationId xmlns:p14="http://schemas.microsoft.com/office/powerpoint/2010/main" val="497093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5C6F39D-76F6-444A-85EA-39B17DE667DA}" type="slidenum">
              <a:rPr lang="en-AU" altLang="zh-CN" sz="1200"/>
              <a:pPr eaLnBrk="1" hangingPunct="1"/>
              <a:t>15</a:t>
            </a:fld>
            <a:endParaRPr lang="en-AU" altLang="zh-CN"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A useful means of classifying security attacks, used both in X.800 and RFC 2828, is in terms of </a:t>
            </a:r>
            <a:r>
              <a:rPr lang="en-US" i="1" smtClean="0">
                <a:latin typeface="Arial" panose="020B0604020202020204" pitchFamily="34" charset="0"/>
                <a:ea typeface="ＭＳ Ｐゴシック" panose="020B0600070205080204" pitchFamily="34" charset="-128"/>
                <a:cs typeface="Arial" panose="020B0604020202020204" pitchFamily="34" charset="0"/>
              </a:rPr>
              <a:t>passive attacks </a:t>
            </a:r>
            <a:r>
              <a:rPr lang="en-US" smtClean="0">
                <a:latin typeface="Arial" panose="020B0604020202020204" pitchFamily="34" charset="0"/>
                <a:ea typeface="ＭＳ Ｐゴシック" panose="020B0600070205080204" pitchFamily="34" charset="-128"/>
                <a:cs typeface="Arial" panose="020B0604020202020204" pitchFamily="34" charset="0"/>
              </a:rPr>
              <a:t>and </a:t>
            </a:r>
            <a:r>
              <a:rPr lang="en-US" i="1" smtClean="0">
                <a:latin typeface="Arial" panose="020B0604020202020204" pitchFamily="34" charset="0"/>
                <a:ea typeface="ＭＳ Ｐゴシック" panose="020B0600070205080204" pitchFamily="34" charset="-128"/>
                <a:cs typeface="Arial" panose="020B0604020202020204" pitchFamily="34" charset="0"/>
              </a:rPr>
              <a:t>active attacks. </a:t>
            </a:r>
            <a:r>
              <a:rPr lang="en-US" smtClean="0">
                <a:latin typeface="Arial" panose="020B0604020202020204" pitchFamily="34" charset="0"/>
                <a:ea typeface="ＭＳ Ｐゴシック" panose="020B0600070205080204" pitchFamily="34" charset="-128"/>
                <a:cs typeface="Arial" panose="020B0604020202020204" pitchFamily="34" charset="0"/>
              </a:rPr>
              <a:t>A passive attack attempts to learn or make use of information from the system but does not affect system resources.</a:t>
            </a:r>
            <a:endParaRPr lang="en-US" b="1"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r>
              <a:rPr lang="en-US" i="1" smtClean="0">
                <a:latin typeface="Arial" panose="020B0604020202020204" pitchFamily="34" charset="0"/>
                <a:ea typeface="ＭＳ Ｐゴシック" panose="020B0600070205080204" pitchFamily="34" charset="-128"/>
                <a:cs typeface="Arial" panose="020B0604020202020204" pitchFamily="34" charset="0"/>
              </a:rPr>
              <a:t>Passive attacks </a:t>
            </a:r>
            <a:r>
              <a:rPr lang="en-US" smtClean="0">
                <a:latin typeface="Arial" panose="020B0604020202020204" pitchFamily="34" charset="0"/>
                <a:ea typeface="ＭＳ Ｐゴシック" panose="020B0600070205080204" pitchFamily="34" charset="-128"/>
                <a:cs typeface="Arial" panose="020B0604020202020204" pitchFamily="34" charset="0"/>
              </a:rPr>
              <a:t>are in the nature of eavesdropping on, or monitoring of, transmissions. The goal of the opponent is to obtain information that is being transmitted. Two types of passive attacks are</a:t>
            </a:r>
            <a:r>
              <a:rPr lang="en-AU" altLang="zh-CN" smtClean="0">
                <a:latin typeface="Arial" panose="020B0604020202020204" pitchFamily="34" charset="0"/>
                <a:ea typeface="ＭＳ Ｐゴシック" panose="020B0600070205080204" pitchFamily="34" charset="-128"/>
                <a:cs typeface="Arial" panose="020B0604020202020204" pitchFamily="34" charset="0"/>
              </a:rPr>
              <a:t>:</a:t>
            </a:r>
          </a:p>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 release of message contents - as shown above in Stallings Figure 1.2a here</a:t>
            </a:r>
          </a:p>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 traffic analysis - monitor traffic flow to determine location and identity of communicating hosts and could observe the frequency and length of messages being exchanged</a:t>
            </a:r>
          </a:p>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These attacks are difficult to detect because they do not involve any alteration of the data.</a:t>
            </a:r>
          </a:p>
          <a:p>
            <a:pPr eaLnBrk="1" hangingPunct="1"/>
            <a:endParaRPr 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4502578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0913143-69C1-4761-895A-70AECF65E4DE}" type="slidenum">
              <a:rPr lang="en-AU" altLang="zh-CN" sz="1200"/>
              <a:pPr eaLnBrk="1" hangingPunct="1"/>
              <a:t>16</a:t>
            </a:fld>
            <a:endParaRPr lang="en-AU" altLang="zh-CN"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Active attacks involve some modification of the data stream or the creation of a false stream and can be subdivided into four categories: masquerade, replay, modification of messages, and denial of service</a:t>
            </a:r>
            <a:r>
              <a:rPr lang="en-AU" altLang="zh-CN" dirty="0" smtClean="0">
                <a:latin typeface="Arial" panose="020B0604020202020204" pitchFamily="34" charset="0"/>
                <a:ea typeface="ＭＳ Ｐゴシック" panose="020B0600070205080204" pitchFamily="34" charset="-128"/>
                <a:cs typeface="Arial" panose="020B0604020202020204" pitchFamily="34" charset="0"/>
              </a:rPr>
              <a:t>:</a:t>
            </a:r>
          </a:p>
          <a:p>
            <a:pPr eaLnBrk="1" hangingPunct="1">
              <a:lnSpc>
                <a:spcPct val="90000"/>
              </a:lnSpc>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masquerade of one entity as some other</a:t>
            </a:r>
            <a:endParaRPr lang="en-AU" altLang="zh-CN"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lnSpc>
                <a:spcPct val="90000"/>
              </a:lnSpc>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replay previous messages (as shown above in Stallings Figure 1.3b)</a:t>
            </a:r>
          </a:p>
          <a:p>
            <a:pPr eaLnBrk="1" hangingPunct="1">
              <a:lnSpc>
                <a:spcPct val="90000"/>
              </a:lnSpc>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modify/alter (part of) messages in transit to produce an unauthorized effect</a:t>
            </a:r>
          </a:p>
          <a:p>
            <a:pPr eaLnBrk="1" hangingPunct="1">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denial of service - prevents or inhibits the normal use or management of communications facilities</a:t>
            </a:r>
          </a:p>
          <a:p>
            <a:pPr eaLnBrk="1" hangingPunct="1">
              <a:lnSpc>
                <a:spcPct val="90000"/>
              </a:lnSpc>
            </a:pPr>
            <a:r>
              <a:rPr lang="en-US" dirty="0" smtClean="0">
                <a:latin typeface="Arial" panose="020B0604020202020204" pitchFamily="34" charset="0"/>
                <a:ea typeface="ＭＳ Ｐゴシック" panose="020B0600070205080204" pitchFamily="34" charset="-128"/>
                <a:cs typeface="Arial" panose="020B0604020202020204" pitchFamily="34" charset="0"/>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p>
          <a:p>
            <a:pPr lvl="1" eaLnBrk="1" hangingPunct="1">
              <a:lnSpc>
                <a:spcPct val="90000"/>
              </a:lnSpc>
            </a:pPr>
            <a:endParaRPr lang="en-US" dirty="0"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724567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879D0A1-A454-44A8-8BF2-7A53B5691C66}" type="slidenum">
              <a:rPr lang="en-AU" altLang="zh-CN" sz="1200"/>
              <a:pPr eaLnBrk="1" hangingPunct="1"/>
              <a:t>17</a:t>
            </a:fld>
            <a:endParaRPr lang="en-AU" altLang="zh-CN"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Consider the role of a security service, and what may be required. </a:t>
            </a:r>
          </a:p>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Note both similarities and differences with traditional paper documents, which for example: </a:t>
            </a:r>
          </a:p>
          <a:p>
            <a:pPr eaLnBrk="1" hangingPunct="1">
              <a:buFontTx/>
              <a:buChar char="•"/>
            </a:pPr>
            <a:r>
              <a:rPr lang="en-US" i="1" dirty="0" smtClean="0">
                <a:latin typeface="Arial" panose="020B0604020202020204" pitchFamily="34" charset="0"/>
                <a:ea typeface="ＭＳ Ｐゴシック" panose="020B0600070205080204" pitchFamily="34" charset="-128"/>
                <a:cs typeface="Arial" panose="020B0604020202020204" pitchFamily="34" charset="0"/>
              </a:rPr>
              <a:t> </a:t>
            </a:r>
            <a:r>
              <a:rPr lang="en-US" dirty="0" smtClean="0">
                <a:latin typeface="Arial" panose="020B0604020202020204" pitchFamily="34" charset="0"/>
                <a:ea typeface="ＭＳ Ｐゴシック" panose="020B0600070205080204" pitchFamily="34" charset="-128"/>
                <a:cs typeface="Arial" panose="020B0604020202020204" pitchFamily="34" charset="0"/>
              </a:rPr>
              <a:t>have signatures &amp; dates; </a:t>
            </a:r>
          </a:p>
          <a:p>
            <a:pPr eaLnBrk="1" hangingPunct="1">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need protection from disclosure, tampering, or destruction; </a:t>
            </a:r>
          </a:p>
          <a:p>
            <a:pPr eaLnBrk="1" hangingPunct="1">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may be notarized or witnessed; </a:t>
            </a:r>
          </a:p>
          <a:p>
            <a:pPr eaLnBrk="1" hangingPunct="1">
              <a:buFontTx/>
              <a:buChar char="•"/>
            </a:pPr>
            <a:r>
              <a:rPr lang="en-US" dirty="0" smtClean="0">
                <a:latin typeface="Arial" panose="020B0604020202020204" pitchFamily="34" charset="0"/>
                <a:ea typeface="ＭＳ Ｐゴシック" panose="020B0600070205080204" pitchFamily="34" charset="-128"/>
                <a:cs typeface="Arial" panose="020B0604020202020204" pitchFamily="34" charset="0"/>
              </a:rPr>
              <a:t> may be recorded or licensed</a:t>
            </a:r>
            <a:endParaRPr lang="en-US" i="1" dirty="0" smtClean="0">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US" dirty="0"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507885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69FCDA-DAAD-405F-A957-D75C4B44472D}" type="slidenum">
              <a:rPr lang="en-AU" altLang="zh-CN" sz="1200"/>
              <a:pPr eaLnBrk="1" hangingPunct="1"/>
              <a:t>18</a:t>
            </a:fld>
            <a:endParaRPr lang="en-AU" altLang="zh-CN"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This list is taken from Stallings Table 1.2 which provides details of the 5 Security Service categories and the 14 specific services given in X.800.</a:t>
            </a:r>
          </a:p>
          <a:p>
            <a:pPr eaLnBrk="1" hangingPunct="1"/>
            <a:r>
              <a:rPr lang="en-US" dirty="0" smtClean="0">
                <a:solidFill>
                  <a:srgbClr val="000000"/>
                </a:solidFill>
                <a:latin typeface="Arial" panose="020B0604020202020204" pitchFamily="34" charset="0"/>
                <a:ea typeface="ＭＳ Ｐゴシック" panose="020B0600070205080204" pitchFamily="34" charset="-128"/>
                <a:cs typeface="Arial" panose="020B0604020202020204" pitchFamily="34" charset="0"/>
              </a:rPr>
              <a:t>This list includes the various "classic" security services which are traditionally discussed.  Note there is a degree of ambiguity as to the meaning of these terms, and overlap in their use. The broad service categories are:</a:t>
            </a:r>
          </a:p>
          <a:p>
            <a:pPr eaLnBrk="1" hangingPunct="1">
              <a:buFontTx/>
              <a:buChar char="•"/>
            </a:pPr>
            <a:r>
              <a:rPr lang="en-US" b="1" dirty="0" smtClean="0">
                <a:latin typeface="Arial" panose="020B0604020202020204" pitchFamily="34" charset="0"/>
                <a:ea typeface="ＭＳ Ｐゴシック" panose="020B0600070205080204" pitchFamily="34" charset="-128"/>
                <a:cs typeface="Arial" panose="020B0604020202020204" pitchFamily="34" charset="0"/>
              </a:rPr>
              <a:t>authentication </a:t>
            </a:r>
            <a:r>
              <a:rPr lang="en-US" dirty="0" smtClean="0">
                <a:latin typeface="Arial" panose="020B0604020202020204" pitchFamily="34" charset="0"/>
                <a:ea typeface="ＭＳ Ｐゴシック" panose="020B0600070205080204" pitchFamily="34" charset="-128"/>
                <a:cs typeface="Arial" panose="020B0604020202020204" pitchFamily="34" charset="0"/>
              </a:rPr>
              <a:t>is concerned with assuring that a communication is authentic. Two specific authentication services are defined in X.800: </a:t>
            </a:r>
            <a:r>
              <a:rPr lang="en-US" b="1" dirty="0" smtClean="0">
                <a:latin typeface="Arial" panose="020B0604020202020204" pitchFamily="34" charset="0"/>
                <a:ea typeface="ＭＳ Ｐゴシック" panose="020B0600070205080204" pitchFamily="34" charset="-128"/>
                <a:cs typeface="Arial" panose="020B0604020202020204" pitchFamily="34" charset="0"/>
              </a:rPr>
              <a:t>Peer entity authentication: </a:t>
            </a:r>
            <a:r>
              <a:rPr lang="en-US" dirty="0" smtClean="0">
                <a:latin typeface="Arial" panose="020B0604020202020204" pitchFamily="34" charset="0"/>
                <a:ea typeface="ＭＳ Ｐゴシック" panose="020B0600070205080204" pitchFamily="34" charset="-128"/>
                <a:cs typeface="Arial" panose="020B0604020202020204" pitchFamily="34" charset="0"/>
              </a:rPr>
              <a:t>provides corroboration of the identity of a peer entity in an association; and </a:t>
            </a:r>
            <a:r>
              <a:rPr lang="en-US" b="1" dirty="0" smtClean="0">
                <a:latin typeface="Arial" panose="020B0604020202020204" pitchFamily="34" charset="0"/>
                <a:ea typeface="ＭＳ Ｐゴシック" panose="020B0600070205080204" pitchFamily="34" charset="-128"/>
                <a:cs typeface="Arial" panose="020B0604020202020204" pitchFamily="34" charset="0"/>
              </a:rPr>
              <a:t>Data origin authentication: </a:t>
            </a:r>
            <a:r>
              <a:rPr lang="en-US" dirty="0" smtClean="0">
                <a:latin typeface="Arial" panose="020B0604020202020204" pitchFamily="34" charset="0"/>
                <a:ea typeface="ＭＳ Ｐゴシック" panose="020B0600070205080204" pitchFamily="34" charset="-128"/>
                <a:cs typeface="Arial" panose="020B0604020202020204" pitchFamily="34" charset="0"/>
              </a:rPr>
              <a:t>provides corroboration of the source of a data unit.</a:t>
            </a:r>
          </a:p>
          <a:p>
            <a:pPr eaLnBrk="1" hangingPunct="1">
              <a:buFontTx/>
              <a:buChar char="•"/>
            </a:pPr>
            <a:r>
              <a:rPr lang="en-US" b="1" dirty="0" smtClean="0">
                <a:latin typeface="Arial" panose="020B0604020202020204" pitchFamily="34" charset="0"/>
                <a:ea typeface="ＭＳ Ｐゴシック" panose="020B0600070205080204" pitchFamily="34" charset="-128"/>
                <a:cs typeface="Arial" panose="020B0604020202020204" pitchFamily="34" charset="0"/>
              </a:rPr>
              <a:t>access control </a:t>
            </a:r>
            <a:r>
              <a:rPr lang="en-US" dirty="0" smtClean="0">
                <a:latin typeface="Arial" panose="020B0604020202020204" pitchFamily="34" charset="0"/>
                <a:ea typeface="ＭＳ Ｐゴシック" panose="020B0600070205080204" pitchFamily="34" charset="-128"/>
                <a:cs typeface="Arial" panose="020B0604020202020204" pitchFamily="34" charset="0"/>
              </a:rPr>
              <a:t>is the ability to limit and control the access to host systems and applications via communications links.</a:t>
            </a:r>
          </a:p>
          <a:p>
            <a:pPr eaLnBrk="1" hangingPunct="1">
              <a:buFontTx/>
              <a:buChar char="•"/>
            </a:pPr>
            <a:r>
              <a:rPr lang="en-US" b="1" dirty="0" smtClean="0">
                <a:latin typeface="Arial" panose="020B0604020202020204" pitchFamily="34" charset="0"/>
                <a:ea typeface="ＭＳ Ｐゴシック" panose="020B0600070205080204" pitchFamily="34" charset="-128"/>
                <a:cs typeface="Arial" panose="020B0604020202020204" pitchFamily="34" charset="0"/>
              </a:rPr>
              <a:t>confidentiality </a:t>
            </a:r>
            <a:r>
              <a:rPr lang="en-US" dirty="0" smtClean="0">
                <a:latin typeface="Arial" panose="020B0604020202020204" pitchFamily="34" charset="0"/>
                <a:ea typeface="ＭＳ Ｐゴシック" panose="020B0600070205080204" pitchFamily="34" charset="-128"/>
                <a:cs typeface="Arial" panose="020B0604020202020204" pitchFamily="34" charset="0"/>
              </a:rPr>
              <a:t>is the protection of transmitted data from passive attacks, and the protection of traffic flow from analysis.</a:t>
            </a:r>
          </a:p>
          <a:p>
            <a:pPr eaLnBrk="1" hangingPunct="1">
              <a:buFontTx/>
              <a:buChar char="•"/>
            </a:pPr>
            <a:r>
              <a:rPr lang="en-US" b="1" dirty="0" smtClean="0">
                <a:latin typeface="Arial" panose="020B0604020202020204" pitchFamily="34" charset="0"/>
                <a:ea typeface="ＭＳ Ｐゴシック" panose="020B0600070205080204" pitchFamily="34" charset="-128"/>
                <a:cs typeface="Arial" panose="020B0604020202020204" pitchFamily="34" charset="0"/>
              </a:rPr>
              <a:t>integrity </a:t>
            </a:r>
            <a:r>
              <a:rPr lang="en-US" dirty="0" smtClean="0">
                <a:latin typeface="Arial" panose="020B0604020202020204" pitchFamily="34" charset="0"/>
                <a:ea typeface="ＭＳ Ｐゴシック" panose="020B0600070205080204" pitchFamily="34" charset="-128"/>
                <a:cs typeface="Arial" panose="020B0604020202020204" pitchFamily="34" charset="0"/>
              </a:rPr>
              <a:t>assures that messages are received as sent, with no duplication, insertion, modification, reordering, replay, or loss.</a:t>
            </a:r>
          </a:p>
          <a:p>
            <a:pPr eaLnBrk="1" hangingPunct="1">
              <a:buFontTx/>
              <a:buChar char="•"/>
            </a:pPr>
            <a:r>
              <a:rPr lang="en-US" b="1" dirty="0" smtClean="0">
                <a:latin typeface="Arial" panose="020B0604020202020204" pitchFamily="34" charset="0"/>
                <a:ea typeface="ＭＳ Ｐゴシック" panose="020B0600070205080204" pitchFamily="34" charset="-128"/>
                <a:cs typeface="Arial" panose="020B0604020202020204" pitchFamily="34" charset="0"/>
              </a:rPr>
              <a:t>availability </a:t>
            </a:r>
            <a:r>
              <a:rPr lang="en-US" dirty="0" smtClean="0">
                <a:latin typeface="Arial" panose="020B0604020202020204" pitchFamily="34" charset="0"/>
                <a:ea typeface="ＭＳ Ｐゴシック" panose="020B0600070205080204" pitchFamily="34" charset="-128"/>
                <a:cs typeface="Arial" panose="020B0604020202020204" pitchFamily="34" charset="0"/>
              </a:rPr>
              <a:t>is the property of a system / resource being accessible and usable upon demand by an authorized system entity, according to performance specifications for the system.</a:t>
            </a:r>
            <a:endParaRPr lang="en-US" dirty="0" smtClean="0">
              <a:solidFill>
                <a:srgbClr val="0000FF"/>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223933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7EB7E9-61A4-401A-B0DF-32A1092690A6}" type="slidenum">
              <a:rPr lang="en-AU" altLang="zh-CN" sz="1200"/>
              <a:pPr eaLnBrk="1" hangingPunct="1"/>
              <a:t>19</a:t>
            </a:fld>
            <a:endParaRPr lang="en-AU" altLang="zh-CN"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Now introduce “Security Mechanism” which are the specific means of implementing one or more security services. Note these mechanisms span a wide range of technical components, but one aspect seen in many is the use of cryptographic techniques.</a:t>
            </a:r>
          </a:p>
        </p:txBody>
      </p:sp>
    </p:spTree>
    <p:extLst>
      <p:ext uri="{BB962C8B-B14F-4D97-AF65-F5344CB8AC3E}">
        <p14:creationId xmlns:p14="http://schemas.microsoft.com/office/powerpoint/2010/main" val="206546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smtClean="0"/>
              <a:t>《大学计算机》</a:t>
            </a:r>
            <a:endParaRPr lang="zh-CN" altLang="en-US"/>
          </a:p>
        </p:txBody>
      </p:sp>
      <p:sp>
        <p:nvSpPr>
          <p:cNvPr id="5" name="日期占位符 4"/>
          <p:cNvSpPr>
            <a:spLocks noGrp="1"/>
          </p:cNvSpPr>
          <p:nvPr>
            <p:ph type="dt" idx="11"/>
          </p:nvPr>
        </p:nvSpPr>
        <p:spPr/>
        <p:txBody>
          <a:bodyPr/>
          <a:lstStyle/>
          <a:p>
            <a:pPr>
              <a:defRPr/>
            </a:pPr>
            <a:r>
              <a:rPr lang="zh-CN" altLang="en-US" smtClean="0"/>
              <a:t>第一章 计算机基础知识</a:t>
            </a: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95229D9C-C32E-4415-BB06-1352CA0E66CB}" type="slidenum">
              <a:rPr lang="zh-CN" altLang="en-US" smtClean="0"/>
              <a:pPr>
                <a:defRPr/>
              </a:pPr>
              <a:t>2</a:t>
            </a:fld>
            <a:endParaRPr lang="en-US" altLang="zh-CN"/>
          </a:p>
        </p:txBody>
      </p:sp>
    </p:spTree>
    <p:extLst>
      <p:ext uri="{BB962C8B-B14F-4D97-AF65-F5344CB8AC3E}">
        <p14:creationId xmlns:p14="http://schemas.microsoft.com/office/powerpoint/2010/main" val="2831535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3D2720-A129-4F73-854E-2687EC5B1C42}" type="slidenum">
              <a:rPr lang="en-AU" altLang="zh-CN" sz="1200"/>
              <a:pPr eaLnBrk="1" hangingPunct="1"/>
              <a:t>20</a:t>
            </a:fld>
            <a:endParaRPr lang="en-AU" altLang="zh-CN"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Some examples of mechanisms from X.800. Note that the “</a:t>
            </a:r>
            <a:r>
              <a:rPr lang="en-AU" altLang="zh-CN" smtClean="0">
                <a:latin typeface="Arial" panose="020B0604020202020204" pitchFamily="34" charset="0"/>
                <a:ea typeface="ＭＳ Ｐゴシック" panose="020B0600070205080204" pitchFamily="34" charset="-128"/>
              </a:rPr>
              <a:t>specific security mechanisms” are protocol layer specific, whilst the “pervasive security mechanisms” are not. </a:t>
            </a:r>
            <a:r>
              <a:rPr lang="en-US" smtClean="0">
                <a:latin typeface="Arial" panose="020B0604020202020204" pitchFamily="34" charset="0"/>
                <a:ea typeface="ＭＳ Ｐゴシック" panose="020B0600070205080204" pitchFamily="34" charset="-128"/>
              </a:rPr>
              <a:t>We will meet some of these mechanisms in much greater detail later.</a:t>
            </a:r>
          </a:p>
          <a:p>
            <a:pPr eaLnBrk="1" hangingPunct="1"/>
            <a:r>
              <a:rPr lang="en-US" smtClean="0">
                <a:latin typeface="Arial" panose="020B0604020202020204" pitchFamily="34" charset="0"/>
                <a:ea typeface="ＭＳ Ｐゴシック" panose="020B0600070205080204" pitchFamily="34" charset="-128"/>
              </a:rPr>
              <a:t>See Stallings Table 1.3 for details of these mechanisms in X.800, and Table 1.4 for the relationship between services and mechanisms.</a:t>
            </a:r>
            <a:endParaRPr lang="en-AU" altLang="zh-CN"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060340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5C8494-8E7F-4F51-A781-F330453C7E7D}" type="slidenum">
              <a:rPr lang="en-AU" altLang="zh-CN" sz="1200"/>
              <a:pPr eaLnBrk="1" hangingPunct="1"/>
              <a:t>21</a:t>
            </a:fld>
            <a:endParaRPr lang="en-AU" altLang="zh-CN"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dirty="0" smtClean="0">
                <a:latin typeface="Arial" panose="020B0604020202020204" pitchFamily="34" charset="0"/>
                <a:ea typeface="ＭＳ Ｐゴシック" panose="020B0600070205080204" pitchFamily="34" charset="-128"/>
              </a:rPr>
              <a:t>In considering the place of encryption, its useful to use the following two models from Stallings section 1.6.</a:t>
            </a:r>
          </a:p>
          <a:p>
            <a:pPr eaLnBrk="1" hangingPunct="1"/>
            <a:r>
              <a:rPr lang="en-AU" altLang="zh-CN" dirty="0" smtClean="0">
                <a:latin typeface="Arial" panose="020B0604020202020204" pitchFamily="34" charset="0"/>
                <a:ea typeface="ＭＳ Ｐゴシック" panose="020B0600070205080204" pitchFamily="34" charset="-128"/>
              </a:rPr>
              <a:t>The first, illustrated in Figure 1.4, models information being </a:t>
            </a:r>
            <a:r>
              <a:rPr lang="en-US" dirty="0" smtClean="0">
                <a:latin typeface="Arial" panose="020B0604020202020204" pitchFamily="34" charset="0"/>
                <a:ea typeface="ＭＳ Ｐゴシック" panose="020B0600070205080204" pitchFamily="34" charset="-128"/>
              </a:rPr>
              <a:t>transferred from one party to another </a:t>
            </a:r>
            <a:r>
              <a:rPr lang="en-AU" altLang="zh-CN" dirty="0" smtClean="0">
                <a:latin typeface="Arial" panose="020B0604020202020204" pitchFamily="34" charset="0"/>
                <a:ea typeface="ＭＳ Ｐゴシック" panose="020B0600070205080204" pitchFamily="34" charset="-128"/>
              </a:rPr>
              <a:t>over an insecure communications channel, in the presence of possible opponents.</a:t>
            </a:r>
            <a:r>
              <a:rPr lang="en-US" dirty="0" smtClean="0">
                <a:latin typeface="Arial" panose="020B0604020202020204" pitchFamily="34" charset="0"/>
                <a:ea typeface="ＭＳ Ｐゴシック" panose="020B0600070205080204" pitchFamily="34" charset="-128"/>
              </a:rPr>
              <a:t> The two parties, who are the principals in this transaction, must cooperate for the exchange to take place</a:t>
            </a:r>
            <a:r>
              <a:rPr lang="en-US" i="1" dirty="0" smtClean="0">
                <a:latin typeface="Arial" panose="020B0604020202020204" pitchFamily="34" charset="0"/>
                <a:ea typeface="ＭＳ Ｐゴシック" panose="020B0600070205080204" pitchFamily="34" charset="-128"/>
              </a:rPr>
              <a:t>. </a:t>
            </a:r>
            <a:r>
              <a:rPr lang="en-AU" altLang="zh-CN" dirty="0" smtClean="0">
                <a:latin typeface="Arial" panose="020B0604020202020204" pitchFamily="34" charset="0"/>
                <a:ea typeface="ＭＳ Ｐゴシック" panose="020B0600070205080204" pitchFamily="34" charset="-128"/>
              </a:rPr>
              <a:t> They can use an appropriate </a:t>
            </a:r>
            <a:r>
              <a:rPr lang="en-AU" altLang="zh-CN" b="1" dirty="0" smtClean="0">
                <a:latin typeface="Arial" panose="020B0604020202020204" pitchFamily="34" charset="0"/>
                <a:ea typeface="ＭＳ Ｐゴシック" panose="020B0600070205080204" pitchFamily="34" charset="-128"/>
              </a:rPr>
              <a:t>security transform (encryption algorithm)</a:t>
            </a:r>
            <a:r>
              <a:rPr lang="en-AU" altLang="zh-CN" dirty="0" smtClean="0">
                <a:latin typeface="Arial" panose="020B0604020202020204" pitchFamily="34" charset="0"/>
                <a:ea typeface="ＭＳ Ｐゴシック" panose="020B0600070205080204" pitchFamily="34" charset="-128"/>
              </a:rPr>
              <a:t>, with suitable </a:t>
            </a:r>
            <a:r>
              <a:rPr lang="en-AU" altLang="zh-CN" b="1" dirty="0" smtClean="0">
                <a:latin typeface="Arial" panose="020B0604020202020204" pitchFamily="34" charset="0"/>
                <a:ea typeface="ＭＳ Ｐゴシック" panose="020B0600070205080204" pitchFamily="34" charset="-128"/>
              </a:rPr>
              <a:t>keys</a:t>
            </a:r>
            <a:r>
              <a:rPr lang="en-AU" altLang="zh-CN" dirty="0" smtClean="0">
                <a:latin typeface="Arial" panose="020B0604020202020204" pitchFamily="34" charset="0"/>
                <a:ea typeface="ＭＳ Ｐゴシック" panose="020B0600070205080204" pitchFamily="34" charset="-128"/>
              </a:rPr>
              <a:t>, possibly negotiated using the presence of a </a:t>
            </a:r>
            <a:r>
              <a:rPr lang="en-AU" altLang="zh-CN" b="1" dirty="0" smtClean="0">
                <a:latin typeface="Arial" panose="020B0604020202020204" pitchFamily="34" charset="0"/>
                <a:ea typeface="ＭＳ Ｐゴシック" panose="020B0600070205080204" pitchFamily="34" charset="-128"/>
              </a:rPr>
              <a:t>trusted third party</a:t>
            </a:r>
            <a:r>
              <a:rPr lang="en-AU" altLang="zh-CN" dirty="0" smtClean="0">
                <a:latin typeface="Arial" panose="020B0604020202020204" pitchFamily="34" charset="0"/>
                <a:ea typeface="ＭＳ Ｐゴシック" panose="020B0600070205080204" pitchFamily="34" charset="-128"/>
              </a:rPr>
              <a:t>. </a:t>
            </a:r>
            <a:r>
              <a:rPr lang="en-US" dirty="0" smtClean="0">
                <a:latin typeface="Arial" panose="020B0604020202020204" pitchFamily="34" charset="0"/>
                <a:ea typeface="ＭＳ Ｐゴシック" panose="020B0600070205080204" pitchFamily="34" charset="-128"/>
              </a:rPr>
              <a:t>Parts One through Four of this book concentrates on the types of security mechanisms and services that fit into the model shown here.</a:t>
            </a:r>
            <a:endParaRPr lang="en-AU" altLang="zh-CN"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065141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21C9A7E-04A8-4EA5-944D-754380912D73}" type="slidenum">
              <a:rPr lang="en-AU" altLang="zh-CN" sz="1200"/>
              <a:pPr eaLnBrk="1" hangingPunct="1"/>
              <a:t>22</a:t>
            </a:fld>
            <a:endParaRPr lang="en-AU" altLang="zh-CN"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panose="020B0604020202020204" pitchFamily="34" charset="0"/>
                <a:ea typeface="ＭＳ Ｐゴシック" panose="020B0600070205080204" pitchFamily="34" charset="-128"/>
                <a:cs typeface="Arial" panose="020B0604020202020204" pitchFamily="34" charset="0"/>
              </a:rPr>
              <a:t>This general model shows that there are four basic tasks in designing a particular security service, as listed.</a:t>
            </a:r>
          </a:p>
        </p:txBody>
      </p:sp>
    </p:spTree>
    <p:extLst>
      <p:ext uri="{BB962C8B-B14F-4D97-AF65-F5344CB8AC3E}">
        <p14:creationId xmlns:p14="http://schemas.microsoft.com/office/powerpoint/2010/main" val="190744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103D588-C92B-42BA-A277-DC8AA116A44F}" type="slidenum">
              <a:rPr lang="en-AU" altLang="zh-CN" sz="1200"/>
              <a:pPr eaLnBrk="1" hangingPunct="1"/>
              <a:t>23</a:t>
            </a:fld>
            <a:endParaRPr lang="en-AU" altLang="zh-CN"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dirty="0" smtClean="0">
                <a:latin typeface="Arial" panose="020B0604020202020204" pitchFamily="34" charset="0"/>
                <a:ea typeface="ＭＳ Ｐゴシック" panose="020B0600070205080204" pitchFamily="34" charset="-128"/>
              </a:rPr>
              <a:t>The second, illustrated in Figure 1.5, model is concerned with controlled access to information or resources on a computer system, in the presence of possible opponents. Here appropriate controls are needed on the access to and within the system, to provide suitable security.</a:t>
            </a:r>
          </a:p>
          <a:p>
            <a:pPr eaLnBrk="1" hangingPunct="1"/>
            <a:r>
              <a:rPr lang="en-US" dirty="0" smtClean="0">
                <a:latin typeface="Arial" panose="020B0604020202020204" pitchFamily="34" charset="0"/>
                <a:ea typeface="ＭＳ Ｐゴシック" panose="020B0600070205080204" pitchFamily="34" charset="-128"/>
              </a:rPr>
              <a:t>The security mechanisms needed to cope with unwanted access fall into two broad categories (as shown in this figure). The first category might be termed a gatekeeper function. It includes password-based login procedures that are designed to deny access to all but authorized users and screening logic that is designed to detect and reject worms, viruses, and other similar attacks. Once either an unwanted user or unwanted software gains access, the second line of defense consists of a variety of internal controls that monitor activity and analyze stored information in an attempt to detect the presence of unwanted intruders. These issues are explored in Part Four.</a:t>
            </a:r>
            <a:endParaRPr lang="en-AU" altLang="zh-CN" dirty="0"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69601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57B585C-7973-4A85-9985-A4A1AC275559}" type="slidenum">
              <a:rPr lang="en-AU" altLang="zh-CN" sz="1200"/>
              <a:pPr eaLnBrk="1" hangingPunct="1"/>
              <a:t>24</a:t>
            </a:fld>
            <a:endParaRPr lang="en-AU" altLang="zh-CN"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Detail here the tasks needed to use this model.</a:t>
            </a:r>
          </a:p>
        </p:txBody>
      </p:sp>
    </p:spTree>
    <p:extLst>
      <p:ext uri="{BB962C8B-B14F-4D97-AF65-F5344CB8AC3E}">
        <p14:creationId xmlns:p14="http://schemas.microsoft.com/office/powerpoint/2010/main" val="4248894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smtClean="0"/>
              <a:t>《大学计算机》</a:t>
            </a:r>
            <a:endParaRPr lang="zh-CN" altLang="en-US"/>
          </a:p>
        </p:txBody>
      </p:sp>
      <p:sp>
        <p:nvSpPr>
          <p:cNvPr id="5" name="日期占位符 4"/>
          <p:cNvSpPr>
            <a:spLocks noGrp="1"/>
          </p:cNvSpPr>
          <p:nvPr>
            <p:ph type="dt" idx="11"/>
          </p:nvPr>
        </p:nvSpPr>
        <p:spPr/>
        <p:txBody>
          <a:bodyPr/>
          <a:lstStyle/>
          <a:p>
            <a:pPr>
              <a:defRPr/>
            </a:pPr>
            <a:r>
              <a:rPr lang="zh-CN" altLang="en-US" smtClean="0"/>
              <a:t>第一章 计算机基础知识</a:t>
            </a: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95229D9C-C32E-4415-BB06-1352CA0E66CB}" type="slidenum">
              <a:rPr lang="zh-CN" altLang="en-US" smtClean="0"/>
              <a:pPr>
                <a:defRPr/>
              </a:pPr>
              <a:t>3</a:t>
            </a:fld>
            <a:endParaRPr lang="en-US" altLang="zh-CN"/>
          </a:p>
        </p:txBody>
      </p:sp>
    </p:spTree>
    <p:extLst>
      <p:ext uri="{BB962C8B-B14F-4D97-AF65-F5344CB8AC3E}">
        <p14:creationId xmlns:p14="http://schemas.microsoft.com/office/powerpoint/2010/main" val="2687005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smtClean="0"/>
              <a:t>《大学计算机》</a:t>
            </a:r>
            <a:endParaRPr lang="zh-CN" altLang="en-US"/>
          </a:p>
        </p:txBody>
      </p:sp>
      <p:sp>
        <p:nvSpPr>
          <p:cNvPr id="5" name="日期占位符 4"/>
          <p:cNvSpPr>
            <a:spLocks noGrp="1"/>
          </p:cNvSpPr>
          <p:nvPr>
            <p:ph type="dt" idx="11"/>
          </p:nvPr>
        </p:nvSpPr>
        <p:spPr/>
        <p:txBody>
          <a:bodyPr/>
          <a:lstStyle/>
          <a:p>
            <a:pPr>
              <a:defRPr/>
            </a:pPr>
            <a:r>
              <a:rPr lang="zh-CN" altLang="en-US" smtClean="0"/>
              <a:t>第一章 计算机基础知识</a:t>
            </a: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95229D9C-C32E-4415-BB06-1352CA0E66CB}" type="slidenum">
              <a:rPr lang="zh-CN" altLang="en-US" smtClean="0"/>
              <a:pPr>
                <a:defRPr/>
              </a:pPr>
              <a:t>4</a:t>
            </a:fld>
            <a:endParaRPr lang="en-US" altLang="zh-CN"/>
          </a:p>
        </p:txBody>
      </p:sp>
    </p:spTree>
    <p:extLst>
      <p:ext uri="{BB962C8B-B14F-4D97-AF65-F5344CB8AC3E}">
        <p14:creationId xmlns:p14="http://schemas.microsoft.com/office/powerpoint/2010/main" val="2684664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smtClean="0"/>
              <a:t>《大学计算机》</a:t>
            </a:r>
            <a:endParaRPr lang="zh-CN" altLang="en-US"/>
          </a:p>
        </p:txBody>
      </p:sp>
      <p:sp>
        <p:nvSpPr>
          <p:cNvPr id="5" name="日期占位符 4"/>
          <p:cNvSpPr>
            <a:spLocks noGrp="1"/>
          </p:cNvSpPr>
          <p:nvPr>
            <p:ph type="dt" idx="11"/>
          </p:nvPr>
        </p:nvSpPr>
        <p:spPr/>
        <p:txBody>
          <a:bodyPr/>
          <a:lstStyle/>
          <a:p>
            <a:pPr>
              <a:defRPr/>
            </a:pPr>
            <a:r>
              <a:rPr lang="zh-CN" altLang="en-US" smtClean="0"/>
              <a:t>第一章 计算机基础知识</a:t>
            </a: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95229D9C-C32E-4415-BB06-1352CA0E66CB}" type="slidenum">
              <a:rPr lang="zh-CN" altLang="en-US" smtClean="0"/>
              <a:pPr>
                <a:defRPr/>
              </a:pPr>
              <a:t>5</a:t>
            </a:fld>
            <a:endParaRPr lang="en-US" altLang="zh-CN"/>
          </a:p>
        </p:txBody>
      </p:sp>
    </p:spTree>
    <p:extLst>
      <p:ext uri="{BB962C8B-B14F-4D97-AF65-F5344CB8AC3E}">
        <p14:creationId xmlns:p14="http://schemas.microsoft.com/office/powerpoint/2010/main" val="3761855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smtClean="0"/>
              <a:t>《大学计算机》</a:t>
            </a:r>
            <a:endParaRPr lang="zh-CN" altLang="en-US"/>
          </a:p>
        </p:txBody>
      </p:sp>
      <p:sp>
        <p:nvSpPr>
          <p:cNvPr id="5" name="日期占位符 4"/>
          <p:cNvSpPr>
            <a:spLocks noGrp="1"/>
          </p:cNvSpPr>
          <p:nvPr>
            <p:ph type="dt" idx="11"/>
          </p:nvPr>
        </p:nvSpPr>
        <p:spPr/>
        <p:txBody>
          <a:bodyPr/>
          <a:lstStyle/>
          <a:p>
            <a:pPr>
              <a:defRPr/>
            </a:pPr>
            <a:r>
              <a:rPr lang="zh-CN" altLang="en-US" smtClean="0"/>
              <a:t>第一章 计算机基础知识</a:t>
            </a: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95229D9C-C32E-4415-BB06-1352CA0E66CB}" type="slidenum">
              <a:rPr lang="zh-CN" altLang="en-US" smtClean="0"/>
              <a:pPr>
                <a:defRPr/>
              </a:pPr>
              <a:t>6</a:t>
            </a:fld>
            <a:endParaRPr lang="en-US" altLang="zh-CN"/>
          </a:p>
        </p:txBody>
      </p:sp>
    </p:spTree>
    <p:extLst>
      <p:ext uri="{BB962C8B-B14F-4D97-AF65-F5344CB8AC3E}">
        <p14:creationId xmlns:p14="http://schemas.microsoft.com/office/powerpoint/2010/main" val="3170298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smtClean="0"/>
              <a:t>《大学计算机》</a:t>
            </a:r>
            <a:endParaRPr lang="zh-CN" altLang="en-US"/>
          </a:p>
        </p:txBody>
      </p:sp>
      <p:sp>
        <p:nvSpPr>
          <p:cNvPr id="5" name="日期占位符 4"/>
          <p:cNvSpPr>
            <a:spLocks noGrp="1"/>
          </p:cNvSpPr>
          <p:nvPr>
            <p:ph type="dt" idx="11"/>
          </p:nvPr>
        </p:nvSpPr>
        <p:spPr/>
        <p:txBody>
          <a:bodyPr/>
          <a:lstStyle/>
          <a:p>
            <a:pPr>
              <a:defRPr/>
            </a:pPr>
            <a:r>
              <a:rPr lang="zh-CN" altLang="en-US" smtClean="0"/>
              <a:t>第一章 计算机基础知识</a:t>
            </a: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95229D9C-C32E-4415-BB06-1352CA0E66CB}" type="slidenum">
              <a:rPr lang="zh-CN" altLang="en-US" smtClean="0"/>
              <a:pPr>
                <a:defRPr/>
              </a:pPr>
              <a:t>7</a:t>
            </a:fld>
            <a:endParaRPr lang="en-US" altLang="zh-CN"/>
          </a:p>
        </p:txBody>
      </p:sp>
    </p:spTree>
    <p:extLst>
      <p:ext uri="{BB962C8B-B14F-4D97-AF65-F5344CB8AC3E}">
        <p14:creationId xmlns:p14="http://schemas.microsoft.com/office/powerpoint/2010/main" val="2877005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pPr>
              <a:defRPr/>
            </a:pPr>
            <a:r>
              <a:rPr lang="zh-CN" altLang="en-US" smtClean="0"/>
              <a:t>《大学计算机》</a:t>
            </a:r>
            <a:endParaRPr lang="zh-CN" altLang="en-US"/>
          </a:p>
        </p:txBody>
      </p:sp>
      <p:sp>
        <p:nvSpPr>
          <p:cNvPr id="5" name="日期占位符 4"/>
          <p:cNvSpPr>
            <a:spLocks noGrp="1"/>
          </p:cNvSpPr>
          <p:nvPr>
            <p:ph type="dt" idx="11"/>
          </p:nvPr>
        </p:nvSpPr>
        <p:spPr/>
        <p:txBody>
          <a:bodyPr/>
          <a:lstStyle/>
          <a:p>
            <a:pPr>
              <a:defRPr/>
            </a:pPr>
            <a:r>
              <a:rPr lang="zh-CN" altLang="en-US" smtClean="0"/>
              <a:t>第一章 计算机基础知识</a:t>
            </a: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95229D9C-C32E-4415-BB06-1352CA0E66CB}" type="slidenum">
              <a:rPr lang="zh-CN" altLang="en-US" smtClean="0"/>
              <a:pPr>
                <a:defRPr/>
              </a:pPr>
              <a:t>8</a:t>
            </a:fld>
            <a:endParaRPr lang="en-US" altLang="zh-CN"/>
          </a:p>
        </p:txBody>
      </p:sp>
    </p:spTree>
    <p:extLst>
      <p:ext uri="{BB962C8B-B14F-4D97-AF65-F5344CB8AC3E}">
        <p14:creationId xmlns:p14="http://schemas.microsoft.com/office/powerpoint/2010/main" val="349990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908049" y="4721225"/>
            <a:ext cx="5667871" cy="4475163"/>
          </a:xfrm>
        </p:spPr>
        <p:txBody>
          <a:bodyPr/>
          <a:lstStyle/>
          <a:p>
            <a:r>
              <a:rPr lang="zh-CN" altLang="en-US" b="1" dirty="0"/>
              <a:t>模仿游戏 </a:t>
            </a:r>
            <a:r>
              <a:rPr lang="en-US" altLang="zh-CN" b="1" dirty="0"/>
              <a:t>The Imitation </a:t>
            </a:r>
            <a:r>
              <a:rPr lang="en-US" altLang="zh-CN" b="1" dirty="0" smtClean="0"/>
              <a:t>Game</a:t>
            </a:r>
            <a:r>
              <a:rPr lang="zh-CN" altLang="en-US" b="1" dirty="0" smtClean="0"/>
              <a:t>该</a:t>
            </a:r>
            <a:r>
              <a:rPr lang="zh-CN" altLang="en-US" dirty="0" smtClean="0"/>
              <a:t>片</a:t>
            </a:r>
            <a:r>
              <a:rPr lang="zh-CN" altLang="en-US" dirty="0"/>
              <a:t>改编自安德鲁</a:t>
            </a:r>
            <a:r>
              <a:rPr lang="en-US" altLang="zh-CN" dirty="0"/>
              <a:t>·</a:t>
            </a:r>
            <a:r>
              <a:rPr lang="zh-CN" altLang="en-US" dirty="0"/>
              <a:t>霍奇斯编著的</a:t>
            </a:r>
            <a:r>
              <a:rPr lang="en-US" altLang="zh-CN" dirty="0"/>
              <a:t>《</a:t>
            </a:r>
            <a:r>
              <a:rPr lang="zh-CN" altLang="en-US" dirty="0"/>
              <a:t>艾伦</a:t>
            </a:r>
            <a:r>
              <a:rPr lang="en-US" altLang="zh-CN" dirty="0"/>
              <a:t>·</a:t>
            </a:r>
            <a:r>
              <a:rPr lang="zh-CN" altLang="en-US" dirty="0"/>
              <a:t>图灵传</a:t>
            </a:r>
            <a:r>
              <a:rPr lang="en-US" altLang="zh-CN" dirty="0"/>
              <a:t>》</a:t>
            </a:r>
            <a:r>
              <a:rPr lang="zh-CN" altLang="en-US" dirty="0"/>
              <a:t>，上映后获得了第</a:t>
            </a:r>
            <a:r>
              <a:rPr lang="en-US" altLang="zh-CN" dirty="0"/>
              <a:t>87</a:t>
            </a:r>
            <a:r>
              <a:rPr lang="zh-CN" altLang="en-US" dirty="0"/>
              <a:t>届奥斯卡最佳改编剧本奖</a:t>
            </a:r>
            <a:r>
              <a:rPr lang="zh-CN" altLang="en-US" dirty="0" smtClean="0"/>
              <a:t>。讲述有关二战期间图灵破解</a:t>
            </a:r>
            <a:r>
              <a:rPr lang="zh-CN" altLang="en-US" dirty="0"/>
              <a:t>恩尼格玛</a:t>
            </a:r>
            <a:r>
              <a:rPr lang="zh-CN" altLang="en-US" dirty="0" smtClean="0"/>
              <a:t>密码机的过程。</a:t>
            </a:r>
            <a:endParaRPr lang="en-US" altLang="zh-CN" dirty="0" smtClean="0"/>
          </a:p>
          <a:p>
            <a:endParaRPr lang="en-US" altLang="zh-CN" dirty="0"/>
          </a:p>
          <a:p>
            <a:endParaRPr lang="en-US" altLang="zh-CN" dirty="0" smtClean="0"/>
          </a:p>
          <a:p>
            <a:r>
              <a:rPr lang="zh-CN" altLang="en-US" dirty="0" smtClean="0"/>
              <a:t>美国</a:t>
            </a:r>
            <a:r>
              <a:rPr lang="zh-CN" altLang="en-US" dirty="0"/>
              <a:t>电影</a:t>
            </a:r>
            <a:r>
              <a:rPr lang="en-US" altLang="zh-CN" b="1" dirty="0">
                <a:effectLst>
                  <a:outerShdw blurRad="38100" dist="38100" dir="2700000" algn="tl">
                    <a:srgbClr val="C0C0C0"/>
                  </a:outerShdw>
                </a:effectLst>
              </a:rPr>
              <a:t>U-571</a:t>
            </a:r>
            <a:r>
              <a:rPr lang="zh-CN" altLang="en-US" b="1" dirty="0">
                <a:effectLst>
                  <a:outerShdw blurRad="38100" dist="38100" dir="2700000" algn="tl">
                    <a:srgbClr val="C0C0C0"/>
                  </a:outerShdw>
                </a:effectLst>
              </a:rPr>
              <a:t>（</a:t>
            </a:r>
            <a:r>
              <a:rPr lang="zh-CN" altLang="en-US" dirty="0"/>
              <a:t>第二次世界大战，德军高人一等的密码通讯能力，常常出奇制胜，这场通讯战争可说是大规模潜艇战争决胜负的致命关键，这一次，盟军侦察到在北大西洋有一艘德军的受创潜舰</a:t>
            </a:r>
            <a:r>
              <a:rPr lang="en-US" altLang="zh-CN" dirty="0"/>
              <a:t>U-571</a:t>
            </a:r>
            <a:r>
              <a:rPr lang="zh-CN" altLang="en-US" dirty="0"/>
              <a:t>，正向德军发出求救信号，于是盟军迅速且秘密地将一艘军舰改装成德军的维修舰，准备以维修</a:t>
            </a:r>
            <a:r>
              <a:rPr lang="en-US" altLang="zh-CN" dirty="0"/>
              <a:t>U-571</a:t>
            </a:r>
            <a:r>
              <a:rPr lang="zh-CN" altLang="en-US" dirty="0"/>
              <a:t>作为掩护，强行夺取舰上的密码解码机，海军军官泰勒奉命执行这次夺舰任务，拼了命最后终于把密码机送回了基地。</a:t>
            </a:r>
            <a:r>
              <a:rPr lang="zh-CN" altLang="en-US" b="1" dirty="0">
                <a:effectLst>
                  <a:outerShdw blurRad="38100" dist="38100" dir="2700000" algn="tl">
                    <a:srgbClr val="C0C0C0"/>
                  </a:outerShdw>
                </a:effectLst>
              </a:rPr>
              <a:t>）</a:t>
            </a:r>
            <a:r>
              <a:rPr lang="zh-CN" altLang="en-US" dirty="0"/>
              <a:t> </a:t>
            </a:r>
            <a:endParaRPr lang="en-US" altLang="zh-CN" dirty="0"/>
          </a:p>
          <a:p>
            <a:endParaRPr lang="en-US" altLang="zh-CN" b="1" dirty="0">
              <a:effectLst>
                <a:outerShdw blurRad="38100" dist="38100" dir="2700000" algn="tl">
                  <a:srgbClr val="C0C0C0"/>
                </a:outerShdw>
              </a:effectLst>
            </a:endParaRPr>
          </a:p>
          <a:p>
            <a:endParaRPr lang="zh-CN" altLang="en-US" dirty="0"/>
          </a:p>
        </p:txBody>
      </p:sp>
      <p:sp>
        <p:nvSpPr>
          <p:cNvPr id="4" name="页眉占位符 3"/>
          <p:cNvSpPr>
            <a:spLocks noGrp="1"/>
          </p:cNvSpPr>
          <p:nvPr>
            <p:ph type="hdr" sz="quarter" idx="10"/>
          </p:nvPr>
        </p:nvSpPr>
        <p:spPr/>
        <p:txBody>
          <a:bodyPr/>
          <a:lstStyle/>
          <a:p>
            <a:pPr>
              <a:defRPr/>
            </a:pPr>
            <a:r>
              <a:rPr lang="zh-CN" altLang="en-US" smtClean="0"/>
              <a:t>《大学计算机》</a:t>
            </a:r>
            <a:endParaRPr lang="zh-CN" altLang="en-US"/>
          </a:p>
        </p:txBody>
      </p:sp>
      <p:sp>
        <p:nvSpPr>
          <p:cNvPr id="5" name="日期占位符 4"/>
          <p:cNvSpPr>
            <a:spLocks noGrp="1"/>
          </p:cNvSpPr>
          <p:nvPr>
            <p:ph type="dt" idx="11"/>
          </p:nvPr>
        </p:nvSpPr>
        <p:spPr/>
        <p:txBody>
          <a:bodyPr/>
          <a:lstStyle/>
          <a:p>
            <a:pPr>
              <a:defRPr/>
            </a:pPr>
            <a:r>
              <a:rPr lang="zh-CN" altLang="en-US" smtClean="0"/>
              <a:t>第一章 计算机基础知识</a:t>
            </a:r>
            <a:endParaRPr lang="en-US" altLang="zh-CN"/>
          </a:p>
        </p:txBody>
      </p:sp>
      <p:sp>
        <p:nvSpPr>
          <p:cNvPr id="6" name="页脚占位符 5"/>
          <p:cNvSpPr>
            <a:spLocks noGrp="1"/>
          </p:cNvSpPr>
          <p:nvPr>
            <p:ph type="ftr" sz="quarter" idx="12"/>
          </p:nvPr>
        </p:nvSpPr>
        <p:spPr/>
        <p:txBody>
          <a:bodyPr/>
          <a:lstStyle/>
          <a:p>
            <a:pPr>
              <a:defRPr/>
            </a:pPr>
            <a:endParaRPr lang="en-US" altLang="zh-CN"/>
          </a:p>
        </p:txBody>
      </p:sp>
      <p:sp>
        <p:nvSpPr>
          <p:cNvPr id="7" name="灯片编号占位符 6"/>
          <p:cNvSpPr>
            <a:spLocks noGrp="1"/>
          </p:cNvSpPr>
          <p:nvPr>
            <p:ph type="sldNum" sz="quarter" idx="13"/>
          </p:nvPr>
        </p:nvSpPr>
        <p:spPr/>
        <p:txBody>
          <a:bodyPr/>
          <a:lstStyle/>
          <a:p>
            <a:pPr>
              <a:defRPr/>
            </a:pPr>
            <a:fld id="{95229D9C-C32E-4415-BB06-1352CA0E66CB}" type="slidenum">
              <a:rPr lang="zh-CN" altLang="en-US" smtClean="0"/>
              <a:pPr>
                <a:defRPr/>
              </a:pPr>
              <a:t>9</a:t>
            </a:fld>
            <a:endParaRPr lang="en-US" altLang="zh-CN"/>
          </a:p>
        </p:txBody>
      </p:sp>
    </p:spTree>
    <p:extLst>
      <p:ext uri="{BB962C8B-B14F-4D97-AF65-F5344CB8AC3E}">
        <p14:creationId xmlns:p14="http://schemas.microsoft.com/office/powerpoint/2010/main" val="1795402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2023/9/4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71039-79D5-4DCC-BC76-76D6A9B1B181}" type="datetimeFigureOut">
              <a:rPr lang="zh-CN" altLang="en-US" smtClean="0"/>
              <a:pPr/>
              <a:t>2023/9/4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71039-79D5-4DCC-BC76-76D6A9B1B181}" type="datetimeFigureOut">
              <a:rPr lang="zh-CN" altLang="en-US" smtClean="0"/>
              <a:pPr/>
              <a:t>2023/9/4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71039-79D5-4DCC-BC76-76D6A9B1B181}" type="datetimeFigureOut">
              <a:rPr lang="zh-CN" altLang="en-US" smtClean="0"/>
              <a:pPr/>
              <a:t>2023/9/4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r>
              <a:rPr lang="en-US" altLang="zh-CN" dirty="0" smtClean="0"/>
              <a:t>/11</a:t>
            </a:r>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2023/9/4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2023/9/4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1039-79D5-4DCC-BC76-76D6A9B1B181}" type="datetimeFigureOut">
              <a:rPr lang="zh-CN" altLang="en-US" smtClean="0"/>
              <a:pPr/>
              <a:t>2023/9/4</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baike.baidu.com/item/%E5%BE%AE%E8%BD%AF" TargetMode="External"/><Relationship Id="rId13" Type="http://schemas.openxmlformats.org/officeDocument/2006/relationships/image" Target="../media/image3.jpeg"/><Relationship Id="rId3" Type="http://schemas.openxmlformats.org/officeDocument/2006/relationships/hyperlink" Target="https://baike.baidu.com/item/US-984XN" TargetMode="External"/><Relationship Id="rId7" Type="http://schemas.openxmlformats.org/officeDocument/2006/relationships/hyperlink" Target="https://baike.baidu.com/item/%E8%81%94%E9%82%A6%E8%B0%83%E6%9F%A5%E5%B1%80" TargetMode="External"/><Relationship Id="rId12" Type="http://schemas.openxmlformats.org/officeDocument/2006/relationships/hyperlink" Target="https://baike.baidu.com/pic/%E6%A3%B1%E9%95%9C%E9%97%A8/6006333/4018158/0d338744ebf81a4cd0361363d62a6059252da610?fr=lemma&amp;ct=cov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baike.baidu.com/item/%E7%BE%8E%E5%9B%BD%E5%9B%BD%E5%AE%B6%E5%AE%89%E5%85%A8%E5%B1%80" TargetMode="External"/><Relationship Id="rId11" Type="http://schemas.openxmlformats.org/officeDocument/2006/relationships/hyperlink" Target="https://baike.baidu.com/item/%E8%8B%B9%E6%9E%9C" TargetMode="External"/><Relationship Id="rId5" Type="http://schemas.openxmlformats.org/officeDocument/2006/relationships/hyperlink" Target="https://baike.baidu.com/item/%E5%8D%8E%E7%9B%9B%E9%A1%BF%E9%82%AE%E6%8A%A5" TargetMode="External"/><Relationship Id="rId10" Type="http://schemas.openxmlformats.org/officeDocument/2006/relationships/hyperlink" Target="https://baike.baidu.com/item/%E8%B0%B7%E6%AD%8C" TargetMode="External"/><Relationship Id="rId4" Type="http://schemas.openxmlformats.org/officeDocument/2006/relationships/hyperlink" Target="https://baike.baidu.com/item/%E5%8D%AB%E6%8A%A5" TargetMode="External"/><Relationship Id="rId9" Type="http://schemas.openxmlformats.org/officeDocument/2006/relationships/hyperlink" Target="https://baike.baidu.com/item/%E9%9B%85%E8%99%8E"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381100" y="1714488"/>
            <a:ext cx="7280256"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计算机安全导论概述</a:t>
            </a:r>
            <a:endParaRPr lang="zh-CN" altLang="en-US" sz="6000" dirty="0">
              <a:solidFill>
                <a:srgbClr val="FFC000"/>
              </a:solidFill>
              <a:effectLst>
                <a:reflection blurRad="6350" stA="50000" endA="300" endPos="50000" dist="60007" dir="5400000" sy="-100000" algn="bl" rotWithShape="0"/>
              </a:effectLst>
            </a:endParaRPr>
          </a:p>
        </p:txBody>
      </p:sp>
    </p:spTree>
    <p:custDataLst>
      <p:tags r:id="rId1"/>
    </p:custDataLst>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9596" y="1428736"/>
            <a:ext cx="8785225" cy="2357454"/>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计算机安全与人们的工作生活密切相关</a:t>
            </a:r>
            <a:endParaRPr lang="en-US" altLang="zh-CN" dirty="0" smtClean="0">
              <a:solidFill>
                <a:srgbClr val="FFFF00"/>
              </a:solidFill>
              <a:latin typeface="+mn-ea"/>
            </a:endParaRPr>
          </a:p>
          <a:p>
            <a:pPr eaLnBrk="1" hangingPunct="1"/>
            <a:r>
              <a:rPr lang="en-US" altLang="zh-CN" dirty="0" smtClean="0">
                <a:solidFill>
                  <a:srgbClr val="FFFF00"/>
                </a:solidFill>
                <a:latin typeface="+mn-ea"/>
              </a:rPr>
              <a:t>  </a:t>
            </a:r>
          </a:p>
          <a:p>
            <a:pPr eaLnBrk="1" hangingPunct="1"/>
            <a:endParaRPr lang="zh-CN" altLang="en-US" dirty="0" smtClean="0">
              <a:solidFill>
                <a:srgbClr val="FFFF00"/>
              </a:solidFill>
              <a:latin typeface="+mn-ea"/>
            </a:endParaRPr>
          </a:p>
          <a:p>
            <a:pPr eaLnBrk="1" hangingPunct="1"/>
            <a:endParaRPr lang="zh-CN" altLang="en-US" sz="1800" b="0" kern="1200" dirty="0" smtClean="0">
              <a:latin typeface="Tahoma" pitchFamily="34" charset="0"/>
              <a:ea typeface="宋体" pitchFamily="2" charset="-122"/>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10</a:t>
            </a:fld>
            <a:endParaRPr lang="en-US" altLang="zh-CN" dirty="0"/>
          </a:p>
        </p:txBody>
      </p:sp>
      <p:sp>
        <p:nvSpPr>
          <p:cNvPr id="8" name="矩形 7"/>
          <p:cNvSpPr/>
          <p:nvPr/>
        </p:nvSpPr>
        <p:spPr>
          <a:xfrm>
            <a:off x="750791" y="2143116"/>
            <a:ext cx="9155209" cy="7109639"/>
          </a:xfrm>
          <a:prstGeom prst="rect">
            <a:avLst/>
          </a:prstGeom>
        </p:spPr>
        <p:txBody>
          <a:bodyPr wrap="square">
            <a:spAutoFit/>
          </a:bodyPr>
          <a:lstStyle/>
          <a:p>
            <a:pPr>
              <a:buFont typeface="Wingdings" pitchFamily="2" charset="2"/>
              <a:buChar char="l"/>
            </a:pPr>
            <a:r>
              <a:rPr lang="zh-CN" altLang="en-US" dirty="0" smtClean="0"/>
              <a:t> </a:t>
            </a:r>
            <a:r>
              <a:rPr lang="zh-CN" altLang="en-US" dirty="0" smtClean="0">
                <a:latin typeface="+mn-ea"/>
                <a:ea typeface="+mn-ea"/>
              </a:rPr>
              <a:t>商业机密的泄露（破坏了计算机系统安全的保密性）</a:t>
            </a:r>
            <a:endParaRPr lang="en-US" altLang="zh-CN" dirty="0" smtClean="0">
              <a:latin typeface="+mn-ea"/>
              <a:ea typeface="+mn-ea"/>
            </a:endParaRPr>
          </a:p>
          <a:p>
            <a:pPr>
              <a:buFont typeface="Wingdings" pitchFamily="2" charset="2"/>
              <a:buChar char="l"/>
            </a:pPr>
            <a:r>
              <a:rPr lang="en-US" altLang="zh-CN" dirty="0" smtClean="0">
                <a:latin typeface="+mn-ea"/>
                <a:ea typeface="+mn-ea"/>
              </a:rPr>
              <a:t> </a:t>
            </a:r>
            <a:r>
              <a:rPr lang="zh-CN" altLang="en-US" dirty="0" smtClean="0">
                <a:latin typeface="+mn-ea"/>
                <a:ea typeface="+mn-ea"/>
              </a:rPr>
              <a:t>网站被篡改</a:t>
            </a:r>
            <a:r>
              <a:rPr lang="en-US" altLang="zh-CN" dirty="0" smtClean="0">
                <a:latin typeface="+mn-ea"/>
                <a:ea typeface="+mn-ea"/>
              </a:rPr>
              <a:t> </a:t>
            </a:r>
            <a:r>
              <a:rPr lang="zh-CN" altLang="en-US" dirty="0" smtClean="0">
                <a:latin typeface="+mn-ea"/>
                <a:ea typeface="+mn-ea"/>
              </a:rPr>
              <a:t>（破坏了计算机系统安全的完整性）</a:t>
            </a:r>
            <a:endParaRPr lang="en-US" altLang="zh-CN" dirty="0" smtClean="0">
              <a:latin typeface="+mn-ea"/>
              <a:ea typeface="+mn-ea"/>
            </a:endParaRPr>
          </a:p>
          <a:p>
            <a:pPr>
              <a:buFont typeface="Wingdings" pitchFamily="2" charset="2"/>
              <a:buChar char="l"/>
            </a:pPr>
            <a:r>
              <a:rPr lang="zh-CN" altLang="en-US" dirty="0" smtClean="0">
                <a:latin typeface="+mn-ea"/>
                <a:ea typeface="+mn-ea"/>
              </a:rPr>
              <a:t> 大型网站遭受拒绝服务攻击（破坏了计算机系统安全的可用性）</a:t>
            </a:r>
            <a:endParaRPr lang="en-US" altLang="zh-CN" dirty="0" smtClean="0">
              <a:latin typeface="+mn-ea"/>
              <a:ea typeface="+mn-ea"/>
            </a:endParaRPr>
          </a:p>
          <a:p>
            <a:pPr>
              <a:buFont typeface="Wingdings" pitchFamily="2" charset="2"/>
              <a:buChar char="l"/>
            </a:pPr>
            <a:r>
              <a:rPr lang="zh-CN" altLang="en-US" dirty="0" smtClean="0">
                <a:latin typeface="+mn-ea"/>
                <a:ea typeface="+mn-ea"/>
              </a:rPr>
              <a:t> 账户密码被盗</a:t>
            </a:r>
            <a:endParaRPr lang="en-US" altLang="zh-CN" sz="1800" dirty="0" smtClean="0">
              <a:latin typeface="+mn-ea"/>
              <a:ea typeface="+mn-ea"/>
            </a:endParaRPr>
          </a:p>
          <a:p>
            <a:pPr>
              <a:buFont typeface="Wingdings" pitchFamily="2" charset="2"/>
              <a:buChar char="l"/>
            </a:pPr>
            <a:r>
              <a:rPr lang="en-US" altLang="zh-CN" dirty="0" smtClean="0">
                <a:latin typeface="+mn-ea"/>
                <a:ea typeface="+mn-ea"/>
              </a:rPr>
              <a:t> </a:t>
            </a:r>
            <a:r>
              <a:rPr lang="zh-CN" altLang="en-US" dirty="0" smtClean="0">
                <a:latin typeface="+mn-ea"/>
                <a:ea typeface="+mn-ea"/>
              </a:rPr>
              <a:t>信用卡被盗刷</a:t>
            </a:r>
            <a:endParaRPr lang="en-US" altLang="zh-CN" dirty="0" smtClean="0">
              <a:latin typeface="+mn-ea"/>
              <a:ea typeface="+mn-ea"/>
            </a:endParaRPr>
          </a:p>
          <a:p>
            <a:pPr>
              <a:buFont typeface="Wingdings" pitchFamily="2" charset="2"/>
              <a:buChar char="l"/>
            </a:pPr>
            <a:r>
              <a:rPr lang="en-US" altLang="zh-CN" dirty="0" smtClean="0">
                <a:latin typeface="+mn-ea"/>
                <a:ea typeface="+mn-ea"/>
              </a:rPr>
              <a:t> </a:t>
            </a:r>
            <a:r>
              <a:rPr lang="zh-CN" altLang="en-US" dirty="0" smtClean="0">
                <a:latin typeface="+mn-ea"/>
                <a:ea typeface="+mn-ea"/>
              </a:rPr>
              <a:t>被别人蹭网</a:t>
            </a:r>
            <a:endParaRPr lang="en-US" altLang="zh-CN" dirty="0" smtClean="0">
              <a:latin typeface="+mn-ea"/>
              <a:ea typeface="+mn-ea"/>
            </a:endParaRPr>
          </a:p>
          <a:p>
            <a:pPr>
              <a:buFont typeface="Wingdings" pitchFamily="2" charset="2"/>
              <a:buChar char="l"/>
            </a:pPr>
            <a:r>
              <a:rPr lang="en-US" altLang="zh-CN" dirty="0" smtClean="0">
                <a:latin typeface="+mn-ea"/>
                <a:ea typeface="+mn-ea"/>
              </a:rPr>
              <a:t> </a:t>
            </a:r>
            <a:r>
              <a:rPr lang="zh-CN" altLang="en-US" dirty="0" smtClean="0">
                <a:latin typeface="+mn-ea"/>
                <a:ea typeface="+mn-ea"/>
              </a:rPr>
              <a:t>电脑染上病毒</a:t>
            </a:r>
            <a:endParaRPr lang="en-US" altLang="zh-CN" dirty="0" smtClean="0">
              <a:latin typeface="+mn-ea"/>
              <a:ea typeface="+mn-ea"/>
            </a:endParaRPr>
          </a:p>
          <a:p>
            <a:pPr>
              <a:buFont typeface="Wingdings" pitchFamily="2" charset="2"/>
              <a:buChar char="l"/>
            </a:pPr>
            <a:r>
              <a:rPr lang="en-US" altLang="zh-CN" dirty="0" smtClean="0">
                <a:latin typeface="+mn-ea"/>
                <a:ea typeface="+mn-ea"/>
              </a:rPr>
              <a:t> </a:t>
            </a:r>
            <a:r>
              <a:rPr lang="zh-CN" altLang="en-US" dirty="0" smtClean="0">
                <a:latin typeface="+mn-ea"/>
                <a:ea typeface="+mn-ea"/>
              </a:rPr>
              <a:t>钓鱼网站</a:t>
            </a:r>
            <a:r>
              <a:rPr lang="en-US" altLang="zh-CN" dirty="0" smtClean="0">
                <a:latin typeface="+mn-ea"/>
                <a:ea typeface="+mn-ea"/>
              </a:rPr>
              <a:t> </a:t>
            </a:r>
          </a:p>
          <a:p>
            <a:endParaRPr lang="en-US" altLang="zh-CN" dirty="0" smtClean="0">
              <a:latin typeface="+mn-ea"/>
              <a:ea typeface="+mn-ea"/>
            </a:endParaRPr>
          </a:p>
          <a:p>
            <a:r>
              <a:rPr lang="zh-CN" altLang="en-US" b="1" dirty="0" smtClean="0">
                <a:latin typeface="+mn-ea"/>
                <a:ea typeface="+mn-ea"/>
              </a:rPr>
              <a:t>因此计算机安全与大到国家安全小到个人利益都休戚相关。</a:t>
            </a:r>
            <a:endParaRPr lang="en-US" altLang="zh-CN" b="1" dirty="0" smtClean="0">
              <a:latin typeface="+mn-ea"/>
              <a:ea typeface="+mn-ea"/>
            </a:endParaRPr>
          </a:p>
          <a:p>
            <a:r>
              <a:rPr lang="en-US" altLang="zh-CN" dirty="0" smtClean="0">
                <a:latin typeface="+mn-ea"/>
                <a:ea typeface="+mn-ea"/>
              </a:rPr>
              <a:t> </a:t>
            </a:r>
            <a:endParaRPr lang="en-US" altLang="zh-CN" b="1" dirty="0" smtClean="0">
              <a:effectLst>
                <a:outerShdw blurRad="38100" dist="38100" dir="2700000" algn="tl">
                  <a:srgbClr val="C0C0C0"/>
                </a:outerShdw>
              </a:effectLst>
              <a:latin typeface="+mn-ea"/>
              <a:ea typeface="+mn-ea"/>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r>
              <a:rPr lang="en-US" altLang="zh-CN" dirty="0" smtClean="0"/>
              <a:t>   </a:t>
            </a:r>
            <a:endParaRPr lang="zh-CN" altLang="en-US" dirty="0"/>
          </a:p>
        </p:txBody>
      </p:sp>
      <p:sp>
        <p:nvSpPr>
          <p:cNvPr id="7" name="标题 1"/>
          <p:cNvSpPr txBox="1">
            <a:spLocks/>
          </p:cNvSpPr>
          <p:nvPr/>
        </p:nvSpPr>
        <p:spPr bwMode="auto">
          <a:xfrm>
            <a:off x="809596" y="571480"/>
            <a:ext cx="713742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j-ea"/>
                <a:ea typeface="+mj-ea"/>
                <a:cs typeface="+mj-cs"/>
              </a:rPr>
              <a:t>2.</a:t>
            </a:r>
            <a:r>
              <a:rPr kumimoji="1" lang="zh-CN" altLang="en-US" sz="4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j-lt"/>
                <a:ea typeface="+mj-ea"/>
                <a:cs typeface="+mj-cs"/>
              </a:rPr>
              <a:t>计算机安全研究的意义</a:t>
            </a:r>
            <a:endParaRPr kumimoji="1" lang="zh-CN" altLang="en-US" sz="4800" b="0" i="0" u="none" strike="noStrike" kern="0" cap="none" spc="0" normalizeH="0" baseline="0" noProof="0" dirty="0">
              <a:ln>
                <a:noFill/>
              </a:ln>
              <a:solidFill>
                <a:srgbClr val="FF9900"/>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p:spPr>
        <p:txBody>
          <a:bodyPr/>
          <a:lstStyle/>
          <a:p>
            <a:pPr marL="514350" indent="-514350"/>
            <a:r>
              <a:rPr lang="en-US" altLang="zh-CN" sz="4000" dirty="0" smtClean="0">
                <a:latin typeface="+mj-ea"/>
              </a:rPr>
              <a:t>3.</a:t>
            </a:r>
            <a:r>
              <a:rPr lang="zh-CN" altLang="en-US" sz="4000" dirty="0" smtClean="0"/>
              <a:t>计算机安全导论的学习内容</a:t>
            </a:r>
            <a:endParaRPr lang="zh-CN" altLang="en-US" sz="4000" dirty="0"/>
          </a:p>
        </p:txBody>
      </p:sp>
      <p:sp>
        <p:nvSpPr>
          <p:cNvPr id="3" name="内容占位符 2"/>
          <p:cNvSpPr>
            <a:spLocks noGrp="1"/>
          </p:cNvSpPr>
          <p:nvPr>
            <p:ph idx="1"/>
          </p:nvPr>
        </p:nvSpPr>
        <p:spPr>
          <a:xfrm>
            <a:off x="809596" y="1428736"/>
            <a:ext cx="8785225" cy="2357454"/>
          </a:xfrm>
        </p:spPr>
        <p:txBody>
          <a:bodyPr/>
          <a:lstStyle/>
          <a:p>
            <a:pPr eaLnBrk="1" hangingPunct="1"/>
            <a:r>
              <a:rPr lang="en-US" altLang="zh-CN" dirty="0" smtClean="0">
                <a:solidFill>
                  <a:srgbClr val="FFFF00"/>
                </a:solidFill>
                <a:latin typeface="+mn-ea"/>
              </a:rPr>
              <a:t>  </a:t>
            </a:r>
          </a:p>
          <a:p>
            <a:pPr eaLnBrk="1" hangingPunct="1"/>
            <a:endParaRPr lang="zh-CN" altLang="en-US" dirty="0" smtClean="0">
              <a:solidFill>
                <a:srgbClr val="FFFF00"/>
              </a:solidFill>
              <a:latin typeface="+mn-ea"/>
            </a:endParaRPr>
          </a:p>
          <a:p>
            <a:pPr eaLnBrk="1" hangingPunct="1"/>
            <a:endParaRPr lang="zh-CN" altLang="en-US" sz="1800" b="0" kern="1200" dirty="0" smtClean="0">
              <a:latin typeface="Tahoma" pitchFamily="34" charset="0"/>
              <a:ea typeface="宋体" pitchFamily="2" charset="-122"/>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11</a:t>
            </a:fld>
            <a:endParaRPr lang="en-US" altLang="zh-CN" dirty="0"/>
          </a:p>
        </p:txBody>
      </p:sp>
      <p:sp>
        <p:nvSpPr>
          <p:cNvPr id="8" name="矩形 7"/>
          <p:cNvSpPr/>
          <p:nvPr/>
        </p:nvSpPr>
        <p:spPr>
          <a:xfrm>
            <a:off x="750791" y="1500174"/>
            <a:ext cx="9155209" cy="7109639"/>
          </a:xfrm>
          <a:prstGeom prst="rect">
            <a:avLst/>
          </a:prstGeom>
        </p:spPr>
        <p:txBody>
          <a:bodyPr wrap="square">
            <a:spAutoFit/>
          </a:bodyPr>
          <a:lstStyle/>
          <a:p>
            <a:pPr marL="457200" indent="-457200">
              <a:buFont typeface="+mj-ea"/>
              <a:buAutoNum type="circleNumDbPlain"/>
            </a:pPr>
            <a:r>
              <a:rPr lang="en-US" altLang="zh-CN" dirty="0" smtClean="0">
                <a:latin typeface="+mn-ea"/>
                <a:ea typeface="+mn-ea"/>
              </a:rPr>
              <a:t> </a:t>
            </a:r>
            <a:r>
              <a:rPr lang="zh-CN" altLang="en-US" dirty="0" smtClean="0">
                <a:latin typeface="+mn-ea"/>
                <a:ea typeface="+mn-ea"/>
              </a:rPr>
              <a:t>密码学基础</a:t>
            </a:r>
            <a:endParaRPr lang="en-US" altLang="zh-CN" dirty="0" smtClean="0">
              <a:latin typeface="+mn-ea"/>
              <a:ea typeface="+mn-ea"/>
            </a:endParaRPr>
          </a:p>
          <a:p>
            <a:pPr marL="457200" indent="-457200"/>
            <a:r>
              <a:rPr lang="en-US" altLang="zh-CN" dirty="0" smtClean="0">
                <a:latin typeface="+mn-ea"/>
                <a:ea typeface="+mn-ea"/>
              </a:rPr>
              <a:t>	</a:t>
            </a:r>
            <a:r>
              <a:rPr lang="zh-CN" altLang="en-US" dirty="0" smtClean="0">
                <a:latin typeface="+mn-ea"/>
                <a:ea typeface="+mn-ea"/>
              </a:rPr>
              <a:t>分组密码、流密码、公钥密码、消息认证、秘钥分配和用户认证。</a:t>
            </a:r>
            <a:endParaRPr lang="en-US" altLang="zh-CN" dirty="0" smtClean="0">
              <a:latin typeface="+mn-ea"/>
              <a:ea typeface="+mn-ea"/>
            </a:endParaRPr>
          </a:p>
          <a:p>
            <a:pPr marL="457200" indent="-457200">
              <a:buFont typeface="+mj-ea"/>
              <a:buAutoNum type="circleNumDbPlain" startAt="2"/>
            </a:pPr>
            <a:r>
              <a:rPr lang="en-US" altLang="zh-CN" dirty="0" smtClean="0">
                <a:latin typeface="+mn-ea"/>
                <a:ea typeface="+mn-ea"/>
              </a:rPr>
              <a:t> </a:t>
            </a:r>
            <a:r>
              <a:rPr lang="zh-CN" altLang="en-US" dirty="0" smtClean="0">
                <a:latin typeface="+mn-ea"/>
                <a:ea typeface="+mn-ea"/>
              </a:rPr>
              <a:t>网络安全</a:t>
            </a:r>
            <a:endParaRPr lang="en-US" altLang="zh-CN" dirty="0" smtClean="0">
              <a:latin typeface="+mn-ea"/>
              <a:ea typeface="+mn-ea"/>
            </a:endParaRPr>
          </a:p>
          <a:p>
            <a:pPr marL="457200" indent="-457200"/>
            <a:r>
              <a:rPr lang="en-US" altLang="zh-CN" dirty="0" smtClean="0">
                <a:latin typeface="+mn-ea"/>
                <a:ea typeface="+mn-ea"/>
              </a:rPr>
              <a:t>	</a:t>
            </a:r>
            <a:r>
              <a:rPr lang="zh-CN" altLang="en-US" dirty="0" smtClean="0">
                <a:latin typeface="+mn-ea"/>
                <a:ea typeface="+mn-ea"/>
              </a:rPr>
              <a:t>物理安全、无线安全、</a:t>
            </a:r>
            <a:r>
              <a:rPr lang="en-US" altLang="zh-CN" dirty="0" smtClean="0">
                <a:latin typeface="+mn-ea"/>
                <a:ea typeface="+mn-ea"/>
              </a:rPr>
              <a:t>IP</a:t>
            </a:r>
            <a:r>
              <a:rPr lang="zh-CN" altLang="en-US" dirty="0" smtClean="0">
                <a:latin typeface="+mn-ea"/>
                <a:ea typeface="+mn-ea"/>
              </a:rPr>
              <a:t>层安全、传输层安全、应用层安全（电子邮件、数据库和</a:t>
            </a:r>
            <a:r>
              <a:rPr lang="en-US" altLang="zh-CN" dirty="0" smtClean="0">
                <a:latin typeface="+mn-ea"/>
                <a:ea typeface="+mn-ea"/>
              </a:rPr>
              <a:t>WEB</a:t>
            </a:r>
            <a:r>
              <a:rPr lang="zh-CN" altLang="en-US" dirty="0" smtClean="0">
                <a:latin typeface="+mn-ea"/>
                <a:ea typeface="+mn-ea"/>
              </a:rPr>
              <a:t>安全）</a:t>
            </a:r>
            <a:endParaRPr lang="en-US" altLang="zh-CN" dirty="0" smtClean="0">
              <a:latin typeface="+mn-ea"/>
              <a:ea typeface="+mn-ea"/>
            </a:endParaRPr>
          </a:p>
          <a:p>
            <a:pPr marL="457200" indent="-457200">
              <a:buFont typeface="+mj-ea"/>
              <a:buAutoNum type="circleNumDbPlain" startAt="3"/>
            </a:pPr>
            <a:r>
              <a:rPr lang="en-US" altLang="zh-CN" dirty="0" smtClean="0">
                <a:latin typeface="+mn-ea"/>
                <a:ea typeface="+mn-ea"/>
              </a:rPr>
              <a:t> </a:t>
            </a:r>
            <a:r>
              <a:rPr lang="zh-CN" altLang="en-US" dirty="0" smtClean="0">
                <a:latin typeface="+mn-ea"/>
                <a:ea typeface="+mn-ea"/>
              </a:rPr>
              <a:t>系统安全</a:t>
            </a:r>
            <a:endParaRPr lang="en-US" altLang="zh-CN" dirty="0" smtClean="0">
              <a:latin typeface="+mn-ea"/>
              <a:ea typeface="+mn-ea"/>
            </a:endParaRPr>
          </a:p>
          <a:p>
            <a:pPr marL="457200" indent="-457200"/>
            <a:r>
              <a:rPr lang="en-US" altLang="zh-CN" dirty="0" smtClean="0">
                <a:latin typeface="+mn-ea"/>
                <a:ea typeface="+mn-ea"/>
              </a:rPr>
              <a:t>     </a:t>
            </a:r>
            <a:r>
              <a:rPr lang="zh-CN" altLang="en-US" dirty="0" smtClean="0">
                <a:latin typeface="+mn-ea"/>
                <a:ea typeface="+mn-ea"/>
              </a:rPr>
              <a:t>恶意软件、攻击、操作系统安全、防火墙和入侵检测系统</a:t>
            </a:r>
            <a:endParaRPr lang="en-US" altLang="zh-CN" dirty="0" smtClean="0">
              <a:latin typeface="+mn-ea"/>
              <a:ea typeface="+mn-ea"/>
            </a:endParaRPr>
          </a:p>
          <a:p>
            <a:pPr marL="457200" indent="-457200">
              <a:buFont typeface="+mj-ea"/>
              <a:buAutoNum type="circleNumDbPlain" startAt="4"/>
            </a:pPr>
            <a:r>
              <a:rPr lang="en-US" altLang="zh-CN" dirty="0" smtClean="0">
                <a:latin typeface="+mn-ea"/>
                <a:ea typeface="+mn-ea"/>
              </a:rPr>
              <a:t> </a:t>
            </a:r>
            <a:r>
              <a:rPr lang="zh-CN" altLang="en-US" dirty="0" smtClean="0">
                <a:latin typeface="+mn-ea"/>
                <a:ea typeface="+mn-ea"/>
              </a:rPr>
              <a:t>安全新进展</a:t>
            </a:r>
            <a:endParaRPr lang="en-US" altLang="zh-CN" dirty="0" smtClean="0">
              <a:latin typeface="+mn-ea"/>
              <a:ea typeface="+mn-ea"/>
            </a:endParaRPr>
          </a:p>
          <a:p>
            <a:pPr marL="457200" indent="-457200"/>
            <a:r>
              <a:rPr lang="en-US" altLang="zh-CN" dirty="0" smtClean="0">
                <a:latin typeface="+mn-ea"/>
                <a:ea typeface="+mn-ea"/>
              </a:rPr>
              <a:t>      </a:t>
            </a:r>
            <a:r>
              <a:rPr lang="zh-CN" altLang="en-US" dirty="0" smtClean="0">
                <a:latin typeface="+mn-ea"/>
                <a:ea typeface="+mn-ea"/>
              </a:rPr>
              <a:t>云安全、物联网安全、软件定义网络安全、区块链安全</a:t>
            </a:r>
            <a:endParaRPr lang="en-US" altLang="zh-CN" dirty="0" smtClean="0">
              <a:latin typeface="+mn-ea"/>
              <a:ea typeface="+mn-ea"/>
            </a:endParaRPr>
          </a:p>
          <a:p>
            <a:r>
              <a:rPr lang="en-US" altLang="zh-CN" dirty="0" smtClean="0"/>
              <a:t> </a:t>
            </a:r>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p:spPr>
        <p:txBody>
          <a:bodyPr/>
          <a:lstStyle/>
          <a:p>
            <a:pPr marL="514350" indent="-514350"/>
            <a:r>
              <a:rPr lang="en-US" altLang="zh-CN" sz="4000" dirty="0" smtClean="0">
                <a:latin typeface="+mj-ea"/>
              </a:rPr>
              <a:t>4.</a:t>
            </a:r>
            <a:r>
              <a:rPr lang="zh-CN" altLang="en-US" sz="4000" dirty="0" smtClean="0"/>
              <a:t>计算机安全导论的学习目的</a:t>
            </a:r>
            <a:endParaRPr lang="zh-CN" altLang="en-US" sz="4000" dirty="0"/>
          </a:p>
        </p:txBody>
      </p:sp>
      <p:sp>
        <p:nvSpPr>
          <p:cNvPr id="3" name="内容占位符 2"/>
          <p:cNvSpPr>
            <a:spLocks noGrp="1"/>
          </p:cNvSpPr>
          <p:nvPr>
            <p:ph idx="1"/>
          </p:nvPr>
        </p:nvSpPr>
        <p:spPr>
          <a:xfrm>
            <a:off x="809596" y="1428736"/>
            <a:ext cx="8785225" cy="2357454"/>
          </a:xfrm>
        </p:spPr>
        <p:txBody>
          <a:bodyPr/>
          <a:lstStyle/>
          <a:p>
            <a:pPr marL="514350" indent="-514350" eaLnBrk="1" hangingPunct="1">
              <a:buFont typeface="+mj-ea"/>
              <a:buAutoNum type="circleNumDbPlain"/>
            </a:pPr>
            <a:r>
              <a:rPr lang="zh-CN" altLang="en-US" sz="2400" b="0" dirty="0" smtClean="0">
                <a:latin typeface="+mn-ea"/>
              </a:rPr>
              <a:t>掌握计算机安全的基本概念。理解和掌握常用密码算法的加密和解密原理，认证理论的概念以及常见的安全协议、安全术语、攻击类型和安全设备。</a:t>
            </a:r>
            <a:endParaRPr lang="en-US" altLang="zh-CN" sz="2400" b="0" dirty="0" smtClean="0">
              <a:latin typeface="+mn-ea"/>
            </a:endParaRPr>
          </a:p>
          <a:p>
            <a:pPr marL="514350" indent="-514350" eaLnBrk="1" hangingPunct="1">
              <a:buFont typeface="+mj-ea"/>
              <a:buAutoNum type="circleNumDbPlain"/>
            </a:pPr>
            <a:r>
              <a:rPr lang="zh-CN" altLang="en-US" sz="2400" b="0" dirty="0" smtClean="0">
                <a:latin typeface="+mn-ea"/>
              </a:rPr>
              <a:t>了解安全方面的最新进展。</a:t>
            </a:r>
            <a:endParaRPr lang="en-US" altLang="zh-CN" sz="2400" b="0" dirty="0" smtClean="0">
              <a:latin typeface="+mn-ea"/>
            </a:endParaRPr>
          </a:p>
          <a:p>
            <a:pPr marL="514350" indent="-514350" eaLnBrk="1" hangingPunct="1">
              <a:buFont typeface="+mj-lt"/>
              <a:buAutoNum type="circleNumDbPlain"/>
            </a:pPr>
            <a:r>
              <a:rPr lang="zh-CN" altLang="en-US" sz="2400" b="0" dirty="0" smtClean="0">
                <a:latin typeface="+mn-ea"/>
              </a:rPr>
              <a:t>建立网络空间安全的基本框架。</a:t>
            </a:r>
            <a:endParaRPr lang="en-US" altLang="zh-CN" sz="2400" b="0" dirty="0" smtClean="0">
              <a:latin typeface="+mn-ea"/>
            </a:endParaRPr>
          </a:p>
          <a:p>
            <a:pPr marL="514350" indent="-514350" eaLnBrk="1" hangingPunct="1">
              <a:buFont typeface="+mj-lt"/>
              <a:buAutoNum type="circleNumDbPlain"/>
            </a:pPr>
            <a:r>
              <a:rPr lang="zh-CN" altLang="en-US" sz="2400" b="0" dirty="0" smtClean="0">
                <a:latin typeface="+mn-ea"/>
              </a:rPr>
              <a:t>提高其网络安全保护的意识和面对安全攻击时分析、解决问题的能力。为今后分析和设计计算机系统、网络系统、应用系统的安全性打下坚实的基础。</a:t>
            </a:r>
            <a:endParaRPr lang="en-US" altLang="zh-CN" sz="2400" b="0" dirty="0" smtClean="0">
              <a:latin typeface="+mn-ea"/>
            </a:endParaRPr>
          </a:p>
          <a:p>
            <a:pPr marL="514350" indent="-514350" eaLnBrk="1" hangingPunct="1">
              <a:buFont typeface="+mj-lt"/>
              <a:buAutoNum type="circleNumDbPlain"/>
            </a:pPr>
            <a:r>
              <a:rPr lang="zh-CN" altLang="en-US" sz="2400" b="0" dirty="0" smtClean="0">
                <a:latin typeface="+mn-ea"/>
              </a:rPr>
              <a:t>为培养网络空间安全方面的人才奠定基础。</a:t>
            </a:r>
            <a:endParaRPr lang="en-US" altLang="zh-CN" sz="2400" b="0" dirty="0" smtClean="0">
              <a:solidFill>
                <a:srgbClr val="FFFF00"/>
              </a:solidFill>
              <a:latin typeface="+mn-ea"/>
            </a:endParaRPr>
          </a:p>
          <a:p>
            <a:pPr eaLnBrk="1" hangingPunct="1"/>
            <a:endParaRPr lang="zh-CN" altLang="en-US" dirty="0" smtClean="0">
              <a:solidFill>
                <a:srgbClr val="FFFF00"/>
              </a:solidFill>
              <a:latin typeface="+mn-ea"/>
            </a:endParaRPr>
          </a:p>
          <a:p>
            <a:pPr eaLnBrk="1" hangingPunct="1"/>
            <a:endParaRPr lang="zh-CN" altLang="en-US" sz="1800" b="0" kern="1200" dirty="0" smtClean="0">
              <a:latin typeface="Tahoma" pitchFamily="34" charset="0"/>
              <a:ea typeface="宋体" pitchFamily="2" charset="-122"/>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12</a:t>
            </a:fld>
            <a:endParaRPr lang="en-US" altLang="zh-CN" dirty="0"/>
          </a:p>
        </p:txBody>
      </p:sp>
      <p:sp>
        <p:nvSpPr>
          <p:cNvPr id="8" name="矩形 7"/>
          <p:cNvSpPr/>
          <p:nvPr/>
        </p:nvSpPr>
        <p:spPr>
          <a:xfrm>
            <a:off x="750791" y="1500174"/>
            <a:ext cx="9155209" cy="3416320"/>
          </a:xfrm>
          <a:prstGeom prst="rect">
            <a:avLst/>
          </a:prstGeom>
        </p:spPr>
        <p:txBody>
          <a:bodyPr wrap="square">
            <a:spAutoFit/>
          </a:bodyPr>
          <a:lstStyle/>
          <a:p>
            <a:pPr marL="457200" indent="-457200"/>
            <a:r>
              <a:rPr lang="en-US" altLang="zh-CN" dirty="0" smtClean="0"/>
              <a:t> </a:t>
            </a:r>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endParaRPr lang="en-US" altLang="zh-CN" b="1" dirty="0" smtClean="0">
              <a:effectLst>
                <a:outerShdw blurRad="38100" dist="38100" dir="2700000" algn="tl">
                  <a:srgbClr val="C0C0C0"/>
                </a:outerShdw>
              </a:effectLst>
            </a:endParaRPr>
          </a:p>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1352600" y="260648"/>
            <a:ext cx="6672234" cy="762000"/>
          </a:xfrm>
        </p:spPr>
        <p:txBody>
          <a:bodyPr/>
          <a:lstStyle/>
          <a:p>
            <a:pPr eaLnBrk="1" hangingPunct="1"/>
            <a:r>
              <a:rPr lang="en-US" dirty="0" smtClean="0">
                <a:ea typeface="ＭＳ Ｐゴシック" panose="020B0600070205080204" pitchFamily="34" charset="-128"/>
              </a:rPr>
              <a:t>OSI </a:t>
            </a:r>
            <a:r>
              <a:rPr lang="en-US" dirty="0" smtClean="0">
                <a:ea typeface="ＭＳ Ｐゴシック" panose="020B0600070205080204" pitchFamily="34" charset="-128"/>
              </a:rPr>
              <a:t>Security Architecture</a:t>
            </a:r>
            <a:endParaRPr lang="en-AU" altLang="zh-CN" dirty="0" smtClean="0">
              <a:ea typeface="ＭＳ Ｐゴシック" panose="020B0600070205080204" pitchFamily="34" charset="-128"/>
            </a:endParaRPr>
          </a:p>
        </p:txBody>
      </p:sp>
      <p:sp>
        <p:nvSpPr>
          <p:cNvPr id="32771" name="Rectangle 1027"/>
          <p:cNvSpPr>
            <a:spLocks noGrp="1" noChangeArrowheads="1"/>
          </p:cNvSpPr>
          <p:nvPr>
            <p:ph idx="1"/>
          </p:nvPr>
        </p:nvSpPr>
        <p:spPr>
          <a:xfrm>
            <a:off x="838200" y="1676401"/>
            <a:ext cx="8382000" cy="4454525"/>
          </a:xfrm>
        </p:spPr>
        <p:txBody>
          <a:bodyPr/>
          <a:lstStyle/>
          <a:p>
            <a:pPr eaLnBrk="1" hangingPunct="1"/>
            <a:r>
              <a:rPr lang="en-US" dirty="0" smtClean="0">
                <a:ea typeface="ＭＳ Ｐゴシック" panose="020B0600070205080204" pitchFamily="34" charset="-128"/>
              </a:rPr>
              <a:t>ITU-T X.800 “Security Architecture for OSI”</a:t>
            </a:r>
          </a:p>
          <a:p>
            <a:pPr eaLnBrk="1" hangingPunct="1"/>
            <a:endParaRPr lang="en-US" dirty="0" smtClean="0">
              <a:ea typeface="ＭＳ Ｐゴシック" panose="020B0600070205080204" pitchFamily="34" charset="-128"/>
            </a:endParaRPr>
          </a:p>
          <a:p>
            <a:pPr eaLnBrk="1" hangingPunct="1"/>
            <a:r>
              <a:rPr lang="en-US" dirty="0" smtClean="0">
                <a:ea typeface="ＭＳ Ｐゴシック" panose="020B0600070205080204" pitchFamily="34" charset="-128"/>
              </a:rPr>
              <a:t>defines a systematic way of defining and providing security requirements</a:t>
            </a:r>
          </a:p>
          <a:p>
            <a:pPr eaLnBrk="1" hangingPunct="1"/>
            <a:endParaRPr lang="en-US" dirty="0" smtClean="0">
              <a:ea typeface="ＭＳ Ｐゴシック" panose="020B0600070205080204" pitchFamily="34" charset="-128"/>
            </a:endParaRPr>
          </a:p>
          <a:p>
            <a:pPr eaLnBrk="1" hangingPunct="1"/>
            <a:r>
              <a:rPr lang="en-US" dirty="0" smtClean="0">
                <a:ea typeface="ＭＳ Ｐゴシック" panose="020B0600070205080204" pitchFamily="34" charset="-128"/>
              </a:rPr>
              <a:t>for us it provides a useful, if abstract, overview of concepts we will study</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392457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784648" y="188640"/>
            <a:ext cx="6208734" cy="762000"/>
          </a:xfrm>
        </p:spPr>
        <p:txBody>
          <a:bodyPr/>
          <a:lstStyle/>
          <a:p>
            <a:pPr eaLnBrk="1" hangingPunct="1">
              <a:defRPr/>
            </a:pPr>
            <a:r>
              <a:rPr lang="en-AU" dirty="0">
                <a:ea typeface="ＭＳ Ｐゴシック" pitchFamily="-107" charset="-128"/>
                <a:cs typeface="ＭＳ Ｐゴシック" pitchFamily="-107" charset="-128"/>
              </a:rPr>
              <a:t>Aspects of Security</a:t>
            </a:r>
          </a:p>
        </p:txBody>
      </p:sp>
      <p:sp>
        <p:nvSpPr>
          <p:cNvPr id="26627" name="Rectangle 3"/>
          <p:cNvSpPr>
            <a:spLocks noGrp="1" noChangeArrowheads="1"/>
          </p:cNvSpPr>
          <p:nvPr>
            <p:ph idx="1"/>
          </p:nvPr>
        </p:nvSpPr>
        <p:spPr/>
        <p:txBody>
          <a:bodyPr/>
          <a:lstStyle/>
          <a:p>
            <a:pPr eaLnBrk="1" hangingPunct="1"/>
            <a:r>
              <a:rPr lang="en-US" dirty="0" smtClean="0">
                <a:ea typeface="ＭＳ Ｐゴシック" panose="020B0600070205080204" pitchFamily="34" charset="-128"/>
              </a:rPr>
              <a:t>consider 3 aspects of information security:</a:t>
            </a:r>
          </a:p>
          <a:p>
            <a:pPr lvl="1" eaLnBrk="1" hangingPunct="1"/>
            <a:r>
              <a:rPr lang="en-US" b="1" dirty="0" smtClean="0">
                <a:ea typeface="ＭＳ Ｐゴシック" panose="020B0600070205080204" pitchFamily="34" charset="-128"/>
              </a:rPr>
              <a:t>security attack</a:t>
            </a:r>
          </a:p>
          <a:p>
            <a:pPr lvl="1" eaLnBrk="1" hangingPunct="1"/>
            <a:r>
              <a:rPr lang="en-US" b="1" dirty="0" smtClean="0">
                <a:ea typeface="ＭＳ Ｐゴシック" panose="020B0600070205080204" pitchFamily="34" charset="-128"/>
              </a:rPr>
              <a:t>security mechanism</a:t>
            </a:r>
          </a:p>
          <a:p>
            <a:pPr lvl="1" eaLnBrk="1" hangingPunct="1"/>
            <a:r>
              <a:rPr lang="en-US" b="1" dirty="0" smtClean="0">
                <a:ea typeface="ＭＳ Ｐゴシック" panose="020B0600070205080204" pitchFamily="34" charset="-128"/>
              </a:rPr>
              <a:t>security service</a:t>
            </a:r>
          </a:p>
          <a:p>
            <a:pPr eaLnBrk="1" hangingPunct="1"/>
            <a:r>
              <a:rPr lang="en-AU" altLang="zh-CN" dirty="0" smtClean="0">
                <a:ea typeface="ＭＳ Ｐゴシック" panose="020B0600070205080204" pitchFamily="34" charset="-128"/>
              </a:rPr>
              <a:t>note terms</a:t>
            </a:r>
          </a:p>
          <a:p>
            <a:pPr lvl="1" eaLnBrk="1" hangingPunct="1"/>
            <a:r>
              <a:rPr lang="en-AU" altLang="zh-CN" i="1" dirty="0" smtClean="0">
                <a:ea typeface="ＭＳ Ｐゴシック" panose="020B0600070205080204" pitchFamily="34" charset="-128"/>
              </a:rPr>
              <a:t>threat </a:t>
            </a:r>
            <a:r>
              <a:rPr lang="en-US" dirty="0" smtClean="0">
                <a:ea typeface="ＭＳ Ｐゴシック" panose="020B0600070205080204" pitchFamily="34" charset="-128"/>
              </a:rPr>
              <a:t>–</a:t>
            </a:r>
            <a:r>
              <a:rPr lang="en-AU" altLang="zh-CN" dirty="0" smtClean="0">
                <a:ea typeface="ＭＳ Ｐゴシック" panose="020B0600070205080204" pitchFamily="34" charset="-128"/>
              </a:rPr>
              <a:t> a </a:t>
            </a:r>
            <a:r>
              <a:rPr lang="en-US" dirty="0" smtClean="0">
                <a:ea typeface="ＭＳ Ｐゴシック" panose="020B0600070205080204" pitchFamily="34" charset="-128"/>
              </a:rPr>
              <a:t>potential for violation of security</a:t>
            </a:r>
            <a:endParaRPr lang="en-AU" altLang="zh-CN" dirty="0" smtClean="0">
              <a:ea typeface="ＭＳ Ｐゴシック" panose="020B0600070205080204" pitchFamily="34" charset="-128"/>
            </a:endParaRPr>
          </a:p>
          <a:p>
            <a:pPr lvl="1" eaLnBrk="1" hangingPunct="1"/>
            <a:r>
              <a:rPr lang="en-AU" altLang="zh-CN" i="1" dirty="0" smtClean="0">
                <a:ea typeface="ＭＳ Ｐゴシック" panose="020B0600070205080204" pitchFamily="34" charset="-128"/>
              </a:rPr>
              <a:t>attack </a:t>
            </a:r>
            <a:r>
              <a:rPr lang="en-US" dirty="0" smtClean="0">
                <a:ea typeface="ＭＳ Ｐゴシック" panose="020B0600070205080204" pitchFamily="34" charset="-128"/>
              </a:rPr>
              <a:t>–</a:t>
            </a:r>
            <a:r>
              <a:rPr lang="en-AU" altLang="zh-CN" dirty="0" smtClean="0">
                <a:ea typeface="ＭＳ Ｐゴシック" panose="020B0600070205080204" pitchFamily="34" charset="-128"/>
              </a:rPr>
              <a:t> an </a:t>
            </a:r>
            <a:r>
              <a:rPr lang="en-US" dirty="0" smtClean="0">
                <a:ea typeface="ＭＳ Ｐゴシック" panose="020B0600070205080204" pitchFamily="34" charset="-128"/>
              </a:rPr>
              <a:t>assault on system security, a deliberate attempt to evade security services</a:t>
            </a:r>
            <a:endParaRPr lang="en-AU" altLang="zh-CN" dirty="0" smtClean="0">
              <a:ea typeface="ＭＳ Ｐゴシック" panose="020B0600070205080204" pitchFamily="34" charset="-128"/>
            </a:endParaRPr>
          </a:p>
          <a:p>
            <a:pPr lvl="1" eaLnBrk="1" hangingPunct="1"/>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3548044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Passive Attacks</a:t>
            </a:r>
          </a:p>
        </p:txBody>
      </p:sp>
      <p:pic>
        <p:nvPicPr>
          <p:cNvPr id="39939" name="Picture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60" y="1340768"/>
            <a:ext cx="8177213" cy="432117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6957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p:nvPr>
        </p:nvSpPr>
        <p:spPr/>
        <p:txBody>
          <a:bodyPr/>
          <a:lstStyle/>
          <a:p>
            <a:pPr eaLnBrk="1" hangingPunct="1">
              <a:defRPr/>
            </a:pPr>
            <a:r>
              <a:rPr lang="en-AU">
                <a:ea typeface="ＭＳ Ｐゴシック" pitchFamily="-107" charset="-128"/>
                <a:cs typeface="ＭＳ Ｐゴシック" pitchFamily="-107" charset="-128"/>
              </a:rPr>
              <a:t>Active Attacks</a:t>
            </a:r>
          </a:p>
        </p:txBody>
      </p:sp>
      <p:pic>
        <p:nvPicPr>
          <p:cNvPr id="41987" name="Picture 10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573" y="1340768"/>
            <a:ext cx="8205788" cy="422751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3725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smtClean="0">
                <a:ea typeface="ＭＳ Ｐゴシック" panose="020B0600070205080204" pitchFamily="34" charset="-128"/>
              </a:rPr>
              <a:t>Security Service</a:t>
            </a:r>
            <a:endParaRPr lang="en-AU" altLang="zh-CN" dirty="0" smtClean="0">
              <a:ea typeface="ＭＳ Ｐゴシック" panose="020B0600070205080204" pitchFamily="34" charset="-128"/>
            </a:endParaRPr>
          </a:p>
        </p:txBody>
      </p:sp>
      <p:sp>
        <p:nvSpPr>
          <p:cNvPr id="29699" name="Rectangle 3"/>
          <p:cNvSpPr>
            <a:spLocks noGrp="1" noChangeArrowheads="1"/>
          </p:cNvSpPr>
          <p:nvPr>
            <p:ph idx="1"/>
          </p:nvPr>
        </p:nvSpPr>
        <p:spPr/>
        <p:txBody>
          <a:bodyPr>
            <a:normAutofit fontScale="85000" lnSpcReduction="10000"/>
          </a:bodyPr>
          <a:lstStyle/>
          <a:p>
            <a:r>
              <a:rPr lang="en-US" dirty="0" smtClean="0">
                <a:ea typeface="ＭＳ Ｐゴシック" panose="020B0600070205080204" pitchFamily="34" charset="-128"/>
              </a:rPr>
              <a:t>enhance security of data processing systems and information transfers of an organization</a:t>
            </a:r>
          </a:p>
          <a:p>
            <a:endParaRPr lang="en-US" dirty="0" smtClean="0">
              <a:ea typeface="ＭＳ Ｐゴシック" panose="020B0600070205080204" pitchFamily="34" charset="-128"/>
            </a:endParaRPr>
          </a:p>
          <a:p>
            <a:r>
              <a:rPr lang="en-US" dirty="0" smtClean="0">
                <a:ea typeface="ＭＳ Ｐゴシック" panose="020B0600070205080204" pitchFamily="34" charset="-128"/>
              </a:rPr>
              <a:t>using one or more security mechanisms</a:t>
            </a:r>
          </a:p>
          <a:p>
            <a:endParaRPr lang="en-US" dirty="0" smtClean="0">
              <a:ea typeface="ＭＳ Ｐゴシック" panose="020B0600070205080204" pitchFamily="34" charset="-128"/>
            </a:endParaRPr>
          </a:p>
          <a:p>
            <a:r>
              <a:rPr lang="en-US" dirty="0" smtClean="0">
                <a:ea typeface="ＭＳ Ｐゴシック" panose="020B0600070205080204" pitchFamily="34" charset="-128"/>
              </a:rPr>
              <a:t>often replicates functions normally associated with physical documents</a:t>
            </a:r>
          </a:p>
          <a:p>
            <a:pPr lvl="1"/>
            <a:r>
              <a:rPr lang="en-US" dirty="0" smtClean="0">
                <a:ea typeface="ＭＳ Ｐゴシック" panose="020B0600070205080204" pitchFamily="34" charset="-128"/>
              </a:rPr>
              <a:t>which, for example, have signatures, dates;</a:t>
            </a:r>
          </a:p>
          <a:p>
            <a:pPr lvl="1"/>
            <a:r>
              <a:rPr lang="en-US" dirty="0" smtClean="0">
                <a:ea typeface="ＭＳ Ｐゴシック" panose="020B0600070205080204" pitchFamily="34" charset="-128"/>
              </a:rPr>
              <a:t>need protection from disclosure, tampering, or destruction;</a:t>
            </a:r>
          </a:p>
          <a:p>
            <a:pPr lvl="1"/>
            <a:r>
              <a:rPr lang="en-US" dirty="0" smtClean="0">
                <a:ea typeface="ＭＳ Ｐゴシック" panose="020B0600070205080204" pitchFamily="34" charset="-128"/>
              </a:rPr>
              <a:t>be notarized or witnessed; be recorded or licensed</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763315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208584" y="76200"/>
            <a:ext cx="6816250" cy="762000"/>
          </a:xfrm>
        </p:spPr>
        <p:txBody>
          <a:bodyPr/>
          <a:lstStyle/>
          <a:p>
            <a:pPr eaLnBrk="1" hangingPunct="1"/>
            <a:r>
              <a:rPr lang="en-US" dirty="0" smtClean="0">
                <a:ea typeface="ＭＳ Ｐゴシック" panose="020B0600070205080204" pitchFamily="34" charset="-128"/>
              </a:rPr>
              <a:t>Security Services (X.800)</a:t>
            </a:r>
            <a:endParaRPr lang="en-AU" altLang="zh-CN" dirty="0" smtClean="0">
              <a:ea typeface="ＭＳ Ｐゴシック" panose="020B0600070205080204" pitchFamily="34" charset="-128"/>
            </a:endParaRPr>
          </a:p>
        </p:txBody>
      </p:sp>
      <p:sp>
        <p:nvSpPr>
          <p:cNvPr id="33795" name="Rectangle 3"/>
          <p:cNvSpPr>
            <a:spLocks noGrp="1" noChangeArrowheads="1"/>
          </p:cNvSpPr>
          <p:nvPr>
            <p:ph idx="1"/>
          </p:nvPr>
        </p:nvSpPr>
        <p:spPr>
          <a:xfrm>
            <a:off x="560388" y="1135063"/>
            <a:ext cx="8785225" cy="5174257"/>
          </a:xfrm>
        </p:spPr>
        <p:txBody>
          <a:bodyPr>
            <a:normAutofit fontScale="92500" lnSpcReduction="20000"/>
          </a:bodyPr>
          <a:lstStyle/>
          <a:p>
            <a:pPr marL="457200" indent="-457200" eaLnBrk="1" hangingPunct="1">
              <a:lnSpc>
                <a:spcPct val="110000"/>
              </a:lnSpc>
              <a:buFont typeface="Arial" panose="020B0604020202020204" pitchFamily="34" charset="0"/>
              <a:buChar char="•"/>
            </a:pPr>
            <a:r>
              <a:rPr lang="en-US" sz="2800" dirty="0">
                <a:ea typeface="ＭＳ Ｐゴシック" panose="020B0600070205080204" pitchFamily="34" charset="-128"/>
              </a:rPr>
              <a:t>Authentication - </a:t>
            </a:r>
            <a:r>
              <a:rPr lang="en-AU" altLang="zh-CN" sz="2800" dirty="0">
                <a:ea typeface="ＭＳ Ｐゴシック" panose="020B0600070205080204" pitchFamily="34" charset="-128"/>
              </a:rPr>
              <a:t>assurance that communicating entity is the one claimed</a:t>
            </a:r>
          </a:p>
          <a:p>
            <a:pPr marL="917575" lvl="1" indent="-342900" eaLnBrk="1" hangingPunct="1">
              <a:lnSpc>
                <a:spcPct val="110000"/>
              </a:lnSpc>
              <a:buFont typeface="Arial" panose="020B0604020202020204" pitchFamily="34" charset="0"/>
              <a:buChar char="•"/>
            </a:pPr>
            <a:r>
              <a:rPr lang="en-AU" altLang="zh-CN" sz="2400" dirty="0">
                <a:ea typeface="ＭＳ Ｐゴシック" panose="020B0600070205080204" pitchFamily="34" charset="-128"/>
              </a:rPr>
              <a:t>have both peer-entity &amp; data origin authentication</a:t>
            </a:r>
          </a:p>
          <a:p>
            <a:pPr marL="457200" indent="-457200" eaLnBrk="1" hangingPunct="1">
              <a:lnSpc>
                <a:spcPct val="110000"/>
              </a:lnSpc>
              <a:buFont typeface="Arial" panose="020B0604020202020204" pitchFamily="34" charset="0"/>
              <a:buChar char="•"/>
            </a:pPr>
            <a:r>
              <a:rPr lang="en-US" sz="2800" dirty="0">
                <a:ea typeface="ＭＳ Ｐゴシック" panose="020B0600070205080204" pitchFamily="34" charset="-128"/>
              </a:rPr>
              <a:t>Access Control - </a:t>
            </a:r>
            <a:r>
              <a:rPr lang="en-AU" altLang="zh-CN" sz="2800" dirty="0">
                <a:ea typeface="ＭＳ Ｐゴシック" panose="020B0600070205080204" pitchFamily="34" charset="-128"/>
              </a:rPr>
              <a:t>prevention of the unauthorized use of a resource</a:t>
            </a:r>
          </a:p>
          <a:p>
            <a:pPr marL="457200" indent="-457200" eaLnBrk="1" hangingPunct="1">
              <a:lnSpc>
                <a:spcPct val="110000"/>
              </a:lnSpc>
              <a:buFont typeface="Arial" panose="020B0604020202020204" pitchFamily="34" charset="0"/>
              <a:buChar char="•"/>
            </a:pPr>
            <a:r>
              <a:rPr lang="en-US" sz="2800" dirty="0">
                <a:ea typeface="ＭＳ Ｐゴシック" panose="020B0600070205080204" pitchFamily="34" charset="-128"/>
              </a:rPr>
              <a:t>Data Confidentiality –</a:t>
            </a:r>
            <a:r>
              <a:rPr lang="en-AU" altLang="zh-CN" sz="2800" dirty="0">
                <a:ea typeface="ＭＳ Ｐゴシック" panose="020B0600070205080204" pitchFamily="34" charset="-128"/>
              </a:rPr>
              <a:t>protection of data from unauthorized disclosure</a:t>
            </a:r>
          </a:p>
          <a:p>
            <a:pPr marL="457200" indent="-457200" eaLnBrk="1" hangingPunct="1">
              <a:lnSpc>
                <a:spcPct val="110000"/>
              </a:lnSpc>
              <a:buFont typeface="Arial" panose="020B0604020202020204" pitchFamily="34" charset="0"/>
              <a:buChar char="•"/>
            </a:pPr>
            <a:r>
              <a:rPr lang="en-US" sz="2800" dirty="0">
                <a:ea typeface="ＭＳ Ｐゴシック" panose="020B0600070205080204" pitchFamily="34" charset="-128"/>
              </a:rPr>
              <a:t>Data Integrity - </a:t>
            </a:r>
            <a:r>
              <a:rPr lang="en-AU" altLang="zh-CN" sz="2800" dirty="0">
                <a:ea typeface="ＭＳ Ｐゴシック" panose="020B0600070205080204" pitchFamily="34" charset="-128"/>
              </a:rPr>
              <a:t>assurance that data received is as sent by an authorized entity</a:t>
            </a:r>
          </a:p>
          <a:p>
            <a:pPr marL="457200" indent="-457200" eaLnBrk="1" hangingPunct="1">
              <a:lnSpc>
                <a:spcPct val="110000"/>
              </a:lnSpc>
              <a:buFont typeface="Arial" panose="020B0604020202020204" pitchFamily="34" charset="0"/>
              <a:buChar char="•"/>
            </a:pPr>
            <a:r>
              <a:rPr lang="en-US" sz="2800" dirty="0">
                <a:ea typeface="ＭＳ Ｐゴシック" panose="020B0600070205080204" pitchFamily="34" charset="-128"/>
              </a:rPr>
              <a:t>Non-Repudiation - </a:t>
            </a:r>
            <a:r>
              <a:rPr lang="en-AU" altLang="zh-CN" sz="2800" dirty="0">
                <a:ea typeface="ＭＳ Ｐゴシック" panose="020B0600070205080204" pitchFamily="34" charset="-128"/>
              </a:rPr>
              <a:t>protection against denial by one of the parties in a communication</a:t>
            </a:r>
          </a:p>
          <a:p>
            <a:pPr marL="457200" indent="-457200" eaLnBrk="1" hangingPunct="1">
              <a:lnSpc>
                <a:spcPct val="110000"/>
              </a:lnSpc>
              <a:buFont typeface="Arial" panose="020B0604020202020204" pitchFamily="34" charset="0"/>
              <a:buChar char="•"/>
            </a:pPr>
            <a:r>
              <a:rPr lang="en-US" sz="2800" dirty="0">
                <a:ea typeface="ＭＳ Ｐゴシック" panose="020B0600070205080204" pitchFamily="34" charset="-128"/>
              </a:rPr>
              <a:t>Availability – resource </a:t>
            </a:r>
            <a:r>
              <a:rPr lang="en-US" sz="2800" dirty="0" smtClean="0">
                <a:ea typeface="ＭＳ Ｐゴシック" panose="020B0600070205080204" pitchFamily="34" charset="-128"/>
              </a:rPr>
              <a:t>accessible/usable</a:t>
            </a:r>
            <a:endParaRPr lang="en-AU" altLang="zh-CN" sz="2800" dirty="0">
              <a:ea typeface="ＭＳ Ｐゴシック" panose="020B0600070205080204" pitchFamily="34" charset="-128"/>
            </a:endParaRPr>
          </a:p>
        </p:txBody>
      </p:sp>
    </p:spTree>
    <p:extLst>
      <p:ext uri="{BB962C8B-B14F-4D97-AF65-F5344CB8AC3E}">
        <p14:creationId xmlns:p14="http://schemas.microsoft.com/office/powerpoint/2010/main" val="3381018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Security Mechanism</a:t>
            </a:r>
            <a:endParaRPr lang="en-AU" altLang="zh-CN" smtClean="0">
              <a:ea typeface="ＭＳ Ｐゴシック" panose="020B0600070205080204" pitchFamily="34" charset="-128"/>
            </a:endParaRPr>
          </a:p>
        </p:txBody>
      </p:sp>
      <p:sp>
        <p:nvSpPr>
          <p:cNvPr id="28675" name="Rectangle 3"/>
          <p:cNvSpPr>
            <a:spLocks noGrp="1" noChangeArrowheads="1"/>
          </p:cNvSpPr>
          <p:nvPr>
            <p:ph idx="1"/>
          </p:nvPr>
        </p:nvSpPr>
        <p:spPr/>
        <p:txBody>
          <a:bodyPr/>
          <a:lstStyle/>
          <a:p>
            <a:pPr eaLnBrk="1" hangingPunct="1">
              <a:lnSpc>
                <a:spcPct val="90000"/>
              </a:lnSpc>
            </a:pPr>
            <a:r>
              <a:rPr lang="en-US" dirty="0" smtClean="0">
                <a:ea typeface="ＭＳ Ｐゴシック" panose="020B0600070205080204" pitchFamily="34" charset="-128"/>
              </a:rPr>
              <a:t>feature designed to detect, prevent, or recover from a security attack</a:t>
            </a:r>
            <a:endParaRPr lang="en-AU" altLang="zh-CN" dirty="0" smtClean="0">
              <a:ea typeface="ＭＳ Ｐゴシック" panose="020B0600070205080204" pitchFamily="34" charset="-128"/>
            </a:endParaRPr>
          </a:p>
          <a:p>
            <a:pPr eaLnBrk="1" hangingPunct="1">
              <a:lnSpc>
                <a:spcPct val="90000"/>
              </a:lnSpc>
            </a:pPr>
            <a:endParaRPr lang="en-US" dirty="0" smtClean="0">
              <a:ea typeface="ＭＳ Ｐゴシック" panose="020B0600070205080204" pitchFamily="34" charset="-128"/>
            </a:endParaRPr>
          </a:p>
          <a:p>
            <a:pPr eaLnBrk="1" hangingPunct="1">
              <a:lnSpc>
                <a:spcPct val="90000"/>
              </a:lnSpc>
            </a:pPr>
            <a:r>
              <a:rPr lang="en-AU" altLang="zh-CN" dirty="0" smtClean="0">
                <a:ea typeface="ＭＳ Ｐゴシック" panose="020B0600070205080204" pitchFamily="34" charset="-128"/>
              </a:rPr>
              <a:t>one particular element underlies many of the security mechanisms in use:</a:t>
            </a:r>
          </a:p>
          <a:p>
            <a:pPr lvl="1" eaLnBrk="1" hangingPunct="1">
              <a:lnSpc>
                <a:spcPct val="90000"/>
              </a:lnSpc>
            </a:pPr>
            <a:r>
              <a:rPr lang="en-AU" altLang="zh-CN" b="1" dirty="0" smtClean="0">
                <a:ea typeface="ＭＳ Ｐゴシック" panose="020B0600070205080204" pitchFamily="34" charset="-128"/>
              </a:rPr>
              <a:t>cryptographic techniques</a:t>
            </a:r>
          </a:p>
          <a:p>
            <a:pPr lvl="1" eaLnBrk="1" hangingPunct="1">
              <a:lnSpc>
                <a:spcPct val="90000"/>
              </a:lnSpc>
            </a:pPr>
            <a:endParaRPr lang="en-AU" altLang="zh-CN" dirty="0" smtClean="0">
              <a:ea typeface="ＭＳ Ｐゴシック" panose="020B0600070205080204" pitchFamily="34" charset="-128"/>
            </a:endParaRPr>
          </a:p>
          <a:p>
            <a:pPr eaLnBrk="1" hangingPunct="1">
              <a:lnSpc>
                <a:spcPct val="90000"/>
              </a:lnSpc>
            </a:pPr>
            <a:r>
              <a:rPr lang="en-US" dirty="0" smtClean="0">
                <a:ea typeface="ＭＳ Ｐゴシック" panose="020B0600070205080204" pitchFamily="34" charset="-128"/>
              </a:rPr>
              <a:t>hence our focus on this topic</a:t>
            </a:r>
            <a:endParaRPr lang="en-AU" altLang="zh-CN" dirty="0" smtClean="0">
              <a:ea typeface="ＭＳ Ｐゴシック" panose="020B0600070205080204" pitchFamily="34" charset="-128"/>
            </a:endParaRPr>
          </a:p>
          <a:p>
            <a:pPr eaLnBrk="1" hangingPunct="1">
              <a:lnSpc>
                <a:spcPct val="90000"/>
              </a:lnSpc>
            </a:pP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202785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smtClean="0"/>
              <a:t>教材信息</a:t>
            </a:r>
            <a:endParaRPr lang="zh-CN" altLang="en-US" sz="8000" dirty="0"/>
          </a:p>
        </p:txBody>
      </p:sp>
      <p:sp>
        <p:nvSpPr>
          <p:cNvPr id="3" name="内容占位符 2"/>
          <p:cNvSpPr>
            <a:spLocks noGrp="1"/>
          </p:cNvSpPr>
          <p:nvPr>
            <p:ph idx="1"/>
          </p:nvPr>
        </p:nvSpPr>
        <p:spPr>
          <a:xfrm>
            <a:off x="809596" y="1785927"/>
            <a:ext cx="8785225" cy="3143272"/>
          </a:xfrm>
        </p:spPr>
        <p:txBody>
          <a:bodyPr/>
          <a:lstStyle/>
          <a:p>
            <a:pPr marL="514350" indent="-514350">
              <a:buSzPct val="80000"/>
              <a:buFont typeface="+mj-lt"/>
              <a:buAutoNum type="arabicPeriod"/>
            </a:pPr>
            <a:endParaRPr lang="en-US" altLang="zh-CN" dirty="0" smtClean="0"/>
          </a:p>
          <a:p>
            <a:pPr marL="514350" indent="-514350">
              <a:buSzPct val="800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426" y="1556792"/>
            <a:ext cx="3280461" cy="465313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48544" y="218728"/>
            <a:ext cx="7560840" cy="762000"/>
          </a:xfrm>
        </p:spPr>
        <p:txBody>
          <a:bodyPr/>
          <a:lstStyle/>
          <a:p>
            <a:pPr eaLnBrk="1" hangingPunct="1"/>
            <a:r>
              <a:rPr lang="en-US" dirty="0" smtClean="0">
                <a:ea typeface="ＭＳ Ｐゴシック" panose="020B0600070205080204" pitchFamily="34" charset="-128"/>
              </a:rPr>
              <a:t>Security Mechanisms (X.800)</a:t>
            </a:r>
            <a:endParaRPr lang="en-AU" altLang="zh-CN" dirty="0" smtClean="0">
              <a:ea typeface="ＭＳ Ｐゴシック" panose="020B0600070205080204" pitchFamily="34" charset="-128"/>
            </a:endParaRPr>
          </a:p>
        </p:txBody>
      </p:sp>
      <p:sp>
        <p:nvSpPr>
          <p:cNvPr id="35843" name="Rectangle 3"/>
          <p:cNvSpPr>
            <a:spLocks noGrp="1" noChangeArrowheads="1"/>
          </p:cNvSpPr>
          <p:nvPr>
            <p:ph idx="1"/>
          </p:nvPr>
        </p:nvSpPr>
        <p:spPr>
          <a:xfrm>
            <a:off x="560388" y="1351087"/>
            <a:ext cx="8785225" cy="4238153"/>
          </a:xfrm>
        </p:spPr>
        <p:txBody>
          <a:bodyPr/>
          <a:lstStyle/>
          <a:p>
            <a:pPr eaLnBrk="1" hangingPunct="1">
              <a:lnSpc>
                <a:spcPct val="90000"/>
              </a:lnSpc>
            </a:pPr>
            <a:r>
              <a:rPr lang="en-AU" altLang="zh-CN" sz="3600" dirty="0">
                <a:ea typeface="ＭＳ Ｐゴシック" panose="020B0600070205080204" pitchFamily="34" charset="-128"/>
              </a:rPr>
              <a:t>specific security mechanisms:</a:t>
            </a:r>
          </a:p>
          <a:p>
            <a:pPr lvl="1" eaLnBrk="1" hangingPunct="1">
              <a:lnSpc>
                <a:spcPct val="90000"/>
              </a:lnSpc>
            </a:pPr>
            <a:r>
              <a:rPr lang="en-US" dirty="0" err="1" smtClean="0">
                <a:ea typeface="ＭＳ Ｐゴシック" panose="020B0600070205080204" pitchFamily="34" charset="-128"/>
              </a:rPr>
              <a:t>encipherment</a:t>
            </a:r>
            <a:r>
              <a:rPr lang="en-US" dirty="0" smtClean="0">
                <a:ea typeface="ＭＳ Ｐゴシック" panose="020B0600070205080204" pitchFamily="34" charset="-128"/>
              </a:rPr>
              <a:t>, digital signatures, access controls, data integrity, authentication exchange, traffic padding, routing control, notarization</a:t>
            </a:r>
          </a:p>
          <a:p>
            <a:pPr lvl="1" eaLnBrk="1" hangingPunct="1">
              <a:lnSpc>
                <a:spcPct val="90000"/>
              </a:lnSpc>
            </a:pPr>
            <a:endParaRPr lang="en-AU" altLang="zh-CN" dirty="0" smtClean="0">
              <a:ea typeface="ＭＳ Ｐゴシック" panose="020B0600070205080204" pitchFamily="34" charset="-128"/>
            </a:endParaRPr>
          </a:p>
          <a:p>
            <a:pPr eaLnBrk="1" hangingPunct="1">
              <a:lnSpc>
                <a:spcPct val="90000"/>
              </a:lnSpc>
            </a:pPr>
            <a:r>
              <a:rPr lang="en-AU" altLang="zh-CN" sz="3600" dirty="0">
                <a:ea typeface="ＭＳ Ｐゴシック" panose="020B0600070205080204" pitchFamily="34" charset="-128"/>
              </a:rPr>
              <a:t>pervasive security mechanisms:</a:t>
            </a:r>
          </a:p>
          <a:p>
            <a:pPr lvl="1" eaLnBrk="1" hangingPunct="1">
              <a:lnSpc>
                <a:spcPct val="90000"/>
              </a:lnSpc>
            </a:pPr>
            <a:r>
              <a:rPr lang="en-US" dirty="0" smtClean="0">
                <a:ea typeface="ＭＳ Ｐゴシック" panose="020B0600070205080204" pitchFamily="34" charset="-128"/>
              </a:rPr>
              <a:t>trusted functionality, security labels, event detection, security audit trails, security </a:t>
            </a:r>
            <a:r>
              <a:rPr lang="en-US" dirty="0" smtClean="0">
                <a:ea typeface="ＭＳ Ｐゴシック" panose="020B0600070205080204" pitchFamily="34" charset="-128"/>
              </a:rPr>
              <a:t>recovery</a:t>
            </a:r>
            <a:endParaRPr lang="en-AU" altLang="zh-CN" dirty="0" smtClean="0">
              <a:ea typeface="ＭＳ Ｐゴシック" panose="020B0600070205080204" pitchFamily="34" charset="-128"/>
            </a:endParaRPr>
          </a:p>
        </p:txBody>
      </p:sp>
    </p:spTree>
    <p:extLst>
      <p:ext uri="{BB962C8B-B14F-4D97-AF65-F5344CB8AC3E}">
        <p14:creationId xmlns:p14="http://schemas.microsoft.com/office/powerpoint/2010/main" val="3240125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64568" y="76200"/>
            <a:ext cx="6960266" cy="762000"/>
          </a:xfrm>
        </p:spPr>
        <p:txBody>
          <a:bodyPr/>
          <a:lstStyle/>
          <a:p>
            <a:pPr eaLnBrk="1" hangingPunct="1"/>
            <a:r>
              <a:rPr lang="en-US" dirty="0" smtClean="0">
                <a:ea typeface="ＭＳ Ｐゴシック" panose="020B0600070205080204" pitchFamily="34" charset="-128"/>
              </a:rPr>
              <a:t>Model for Network Security</a:t>
            </a:r>
            <a:endParaRPr lang="en-AU" altLang="zh-CN" dirty="0" smtClean="0">
              <a:ea typeface="ＭＳ Ｐゴシック" panose="020B0600070205080204" pitchFamily="34" charset="-128"/>
            </a:endParaRPr>
          </a:p>
        </p:txBody>
      </p:sp>
      <p:pic>
        <p:nvPicPr>
          <p:cNvPr id="5427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496" y="1196752"/>
            <a:ext cx="9144000" cy="48768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5164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60388" y="76200"/>
            <a:ext cx="7464446" cy="762000"/>
          </a:xfrm>
        </p:spPr>
        <p:txBody>
          <a:bodyPr/>
          <a:lstStyle/>
          <a:p>
            <a:pPr eaLnBrk="1" hangingPunct="1"/>
            <a:r>
              <a:rPr lang="en-US" dirty="0" smtClean="0">
                <a:ea typeface="ＭＳ Ｐゴシック" panose="020B0600070205080204" pitchFamily="34" charset="-128"/>
              </a:rPr>
              <a:t>Model for Network Security</a:t>
            </a:r>
            <a:endParaRPr lang="en-AU" altLang="zh-CN" dirty="0" smtClean="0">
              <a:ea typeface="ＭＳ Ｐゴシック" panose="020B0600070205080204" pitchFamily="34" charset="-128"/>
            </a:endParaRPr>
          </a:p>
        </p:txBody>
      </p:sp>
      <p:sp>
        <p:nvSpPr>
          <p:cNvPr id="40963" name="Rectangle 3"/>
          <p:cNvSpPr>
            <a:spLocks noGrp="1" noChangeArrowheads="1"/>
          </p:cNvSpPr>
          <p:nvPr>
            <p:ph idx="1"/>
          </p:nvPr>
        </p:nvSpPr>
        <p:spPr>
          <a:xfrm>
            <a:off x="560388" y="1340768"/>
            <a:ext cx="8785225" cy="4670201"/>
          </a:xfrm>
        </p:spPr>
        <p:txBody>
          <a:bodyPr>
            <a:normAutofit lnSpcReduction="10000"/>
          </a:bodyPr>
          <a:lstStyle/>
          <a:p>
            <a:pPr marL="457200" indent="-457200">
              <a:defRPr/>
            </a:pPr>
            <a:r>
              <a:rPr lang="en-AU" dirty="0">
                <a:ea typeface="ＭＳ Ｐゴシック" pitchFamily="-107" charset="-128"/>
                <a:cs typeface="ＭＳ Ｐゴシック" pitchFamily="-107" charset="-128"/>
              </a:rPr>
              <a:t>using this model requires us to: </a:t>
            </a:r>
          </a:p>
          <a:p>
            <a:pPr marL="914400" lvl="1" indent="-457200">
              <a:defRPr/>
            </a:pPr>
            <a:r>
              <a:rPr lang="en-AU" dirty="0"/>
              <a:t>design a suitable algorithm for the security transformation </a:t>
            </a:r>
          </a:p>
          <a:p>
            <a:pPr marL="914400" lvl="1" indent="-457200">
              <a:defRPr/>
            </a:pPr>
            <a:r>
              <a:rPr lang="en-AU" dirty="0"/>
              <a:t>generate the secret information (keys) used by the algorithm </a:t>
            </a:r>
          </a:p>
          <a:p>
            <a:pPr marL="914400" lvl="1" indent="-457200">
              <a:defRPr/>
            </a:pPr>
            <a:r>
              <a:rPr lang="en-AU" dirty="0"/>
              <a:t>develop methods to distribute and share the secret information </a:t>
            </a:r>
          </a:p>
          <a:p>
            <a:pPr marL="914400" lvl="1" indent="-457200">
              <a:defRPr/>
            </a:pPr>
            <a:r>
              <a:rPr lang="en-AU" dirty="0"/>
              <a:t>specify a protocol enabling the principals to use the transformation and secret information for a security service </a:t>
            </a:r>
          </a:p>
        </p:txBody>
      </p:sp>
    </p:spTree>
    <p:extLst>
      <p:ext uri="{BB962C8B-B14F-4D97-AF65-F5344CB8AC3E}">
        <p14:creationId xmlns:p14="http://schemas.microsoft.com/office/powerpoint/2010/main" val="617486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04528" y="218728"/>
            <a:ext cx="7320306" cy="762000"/>
          </a:xfrm>
        </p:spPr>
        <p:txBody>
          <a:bodyPr>
            <a:normAutofit fontScale="90000"/>
          </a:bodyPr>
          <a:lstStyle/>
          <a:p>
            <a:pPr eaLnBrk="1" hangingPunct="1"/>
            <a:r>
              <a:rPr lang="en-US" sz="4000" dirty="0">
                <a:ea typeface="ＭＳ Ｐゴシック" panose="020B0600070205080204" pitchFamily="34" charset="-128"/>
              </a:rPr>
              <a:t>Model for Network Access Security</a:t>
            </a:r>
            <a:endParaRPr lang="en-AU" altLang="zh-CN" sz="4000" dirty="0">
              <a:ea typeface="ＭＳ Ｐゴシック" panose="020B0600070205080204" pitchFamily="34" charset="-128"/>
            </a:endParaRPr>
          </a:p>
        </p:txBody>
      </p:sp>
      <p:pic>
        <p:nvPicPr>
          <p:cNvPr id="58371" name="Picture 4"/>
          <p:cNvPicPr>
            <a:picLocks noChangeAspect="1"/>
          </p:cNvPicPr>
          <p:nvPr/>
        </p:nvPicPr>
        <p:blipFill>
          <a:blip r:embed="rId3">
            <a:extLst>
              <a:ext uri="{28A0092B-C50C-407E-A947-70E740481C1C}">
                <a14:useLocalDpi xmlns:a14="http://schemas.microsoft.com/office/drawing/2010/main" val="0"/>
              </a:ext>
            </a:extLst>
          </a:blip>
          <a:srcRect l="2013"/>
          <a:stretch>
            <a:fillRect/>
          </a:stretch>
        </p:blipFill>
        <p:spPr bwMode="auto">
          <a:xfrm>
            <a:off x="560512" y="1988840"/>
            <a:ext cx="8761412" cy="2984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5963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60388" y="188640"/>
            <a:ext cx="7824362" cy="762000"/>
          </a:xfrm>
        </p:spPr>
        <p:txBody>
          <a:bodyPr>
            <a:normAutofit fontScale="90000"/>
          </a:bodyPr>
          <a:lstStyle/>
          <a:p>
            <a:pPr eaLnBrk="1" hangingPunct="1"/>
            <a:r>
              <a:rPr lang="en-US" sz="4000" dirty="0">
                <a:ea typeface="ＭＳ Ｐゴシック" panose="020B0600070205080204" pitchFamily="34" charset="-128"/>
              </a:rPr>
              <a:t>Model for Network Access Security</a:t>
            </a:r>
            <a:endParaRPr lang="en-AU" altLang="zh-CN" sz="4000" dirty="0">
              <a:ea typeface="ＭＳ Ｐゴシック" panose="020B0600070205080204" pitchFamily="34" charset="-128"/>
            </a:endParaRPr>
          </a:p>
        </p:txBody>
      </p:sp>
      <p:sp>
        <p:nvSpPr>
          <p:cNvPr id="44035" name="Rectangle 3"/>
          <p:cNvSpPr>
            <a:spLocks noGrp="1" noChangeArrowheads="1"/>
          </p:cNvSpPr>
          <p:nvPr>
            <p:ph idx="1"/>
          </p:nvPr>
        </p:nvSpPr>
        <p:spPr>
          <a:xfrm>
            <a:off x="560388" y="1628800"/>
            <a:ext cx="8785225" cy="3662089"/>
          </a:xfrm>
        </p:spPr>
        <p:txBody>
          <a:bodyPr/>
          <a:lstStyle/>
          <a:p>
            <a:pPr marL="457200" indent="-457200">
              <a:defRPr/>
            </a:pPr>
            <a:r>
              <a:rPr lang="en-AU" dirty="0">
                <a:ea typeface="ＭＳ Ｐゴシック" pitchFamily="-107" charset="-128"/>
                <a:cs typeface="ＭＳ Ｐゴシック" pitchFamily="-107" charset="-128"/>
              </a:rPr>
              <a:t>using this model requires us to: </a:t>
            </a:r>
          </a:p>
          <a:p>
            <a:pPr marL="914400" lvl="1" indent="-457200">
              <a:defRPr/>
            </a:pPr>
            <a:r>
              <a:rPr lang="en-AU" dirty="0"/>
              <a:t>select appropriate gatekeeper functions to identify users </a:t>
            </a:r>
          </a:p>
          <a:p>
            <a:pPr marL="914400" lvl="1" indent="-457200">
              <a:defRPr/>
            </a:pPr>
            <a:r>
              <a:rPr lang="en-AU" dirty="0"/>
              <a:t>implement security controls to ensure only authorised users access designated information or resources</a:t>
            </a:r>
            <a:r>
              <a:rPr lang="en-AU" dirty="0" smtClean="0"/>
              <a:t> </a:t>
            </a:r>
          </a:p>
        </p:txBody>
      </p:sp>
    </p:spTree>
    <p:extLst>
      <p:ext uri="{BB962C8B-B14F-4D97-AF65-F5344CB8AC3E}">
        <p14:creationId xmlns:p14="http://schemas.microsoft.com/office/powerpoint/2010/main" val="207675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smtClean="0"/>
              <a:t>大  纲</a:t>
            </a:r>
            <a:endParaRPr lang="zh-CN" altLang="en-US" sz="8000" dirty="0"/>
          </a:p>
        </p:txBody>
      </p:sp>
      <p:sp>
        <p:nvSpPr>
          <p:cNvPr id="3" name="内容占位符 2"/>
          <p:cNvSpPr>
            <a:spLocks noGrp="1"/>
          </p:cNvSpPr>
          <p:nvPr>
            <p:ph idx="1"/>
          </p:nvPr>
        </p:nvSpPr>
        <p:spPr>
          <a:xfrm>
            <a:off x="809596" y="1785927"/>
            <a:ext cx="8785225" cy="3143272"/>
          </a:xfrm>
        </p:spPr>
        <p:txBody>
          <a:bodyPr/>
          <a:lstStyle/>
          <a:p>
            <a:pPr marL="514350" indent="-514350">
              <a:buSzPct val="80000"/>
              <a:buFont typeface="+mj-lt"/>
              <a:buAutoNum type="arabicPeriod"/>
            </a:pPr>
            <a:r>
              <a:rPr lang="zh-CN" altLang="en-US" dirty="0" smtClean="0"/>
              <a:t>计算机安全的概念</a:t>
            </a:r>
            <a:endParaRPr lang="en-US" altLang="zh-CN" dirty="0" smtClean="0"/>
          </a:p>
          <a:p>
            <a:pPr marL="514350" indent="-514350">
              <a:buSzPct val="80000"/>
              <a:buFont typeface="+mj-lt"/>
              <a:buAutoNum type="arabicPeriod"/>
            </a:pPr>
            <a:r>
              <a:rPr lang="zh-CN" altLang="en-US" dirty="0" smtClean="0"/>
              <a:t>计算机安全研究的意义</a:t>
            </a:r>
            <a:endParaRPr lang="en-US" altLang="zh-CN" dirty="0" smtClean="0"/>
          </a:p>
          <a:p>
            <a:pPr marL="514350" indent="-514350">
              <a:buSzPct val="80000"/>
              <a:buFont typeface="+mj-lt"/>
              <a:buAutoNum type="arabicPeriod"/>
            </a:pPr>
            <a:r>
              <a:rPr lang="zh-CN" altLang="en-US" dirty="0" smtClean="0"/>
              <a:t>计算机安全导论的学习内容</a:t>
            </a:r>
            <a:endParaRPr lang="en-US" altLang="zh-CN" dirty="0" smtClean="0"/>
          </a:p>
          <a:p>
            <a:pPr marL="514350" indent="-514350">
              <a:buSzPct val="80000"/>
              <a:buFont typeface="+mj-lt"/>
              <a:buAutoNum type="arabicPeriod"/>
            </a:pPr>
            <a:r>
              <a:rPr lang="zh-CN" altLang="en-US" dirty="0" smtClean="0"/>
              <a:t>计算机安全导论的学习目的</a:t>
            </a:r>
            <a:endParaRPr lang="en-US" altLang="zh-CN" dirty="0" smtClean="0"/>
          </a:p>
          <a:p>
            <a:pPr marL="514350" indent="-514350">
              <a:buSzPct val="80000"/>
              <a:buFont typeface="+mj-lt"/>
              <a:buAutoNum type="arabicPeriod"/>
            </a:pPr>
            <a:endParaRPr lang="en-US" altLang="zh-CN" dirty="0" smtClean="0"/>
          </a:p>
          <a:p>
            <a:pPr marL="514350" indent="-514350">
              <a:buSzPct val="800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a:t>
            </a:fld>
            <a:endParaRPr lang="en-US" altLang="zh-CN" dirty="0"/>
          </a:p>
        </p:txBody>
      </p:sp>
    </p:spTree>
    <p:extLst>
      <p:ext uri="{BB962C8B-B14F-4D97-AF65-F5344CB8AC3E}">
        <p14:creationId xmlns:p14="http://schemas.microsoft.com/office/powerpoint/2010/main" val="3182337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1.</a:t>
            </a:r>
            <a:r>
              <a:rPr lang="zh-CN" altLang="en-US" sz="6000" dirty="0" smtClean="0"/>
              <a:t>计算机安全的概念</a:t>
            </a:r>
            <a:endParaRPr lang="zh-CN" altLang="en-US" sz="6000" dirty="0"/>
          </a:p>
        </p:txBody>
      </p:sp>
      <p:sp>
        <p:nvSpPr>
          <p:cNvPr id="3" name="内容占位符 2"/>
          <p:cNvSpPr>
            <a:spLocks noGrp="1"/>
          </p:cNvSpPr>
          <p:nvPr>
            <p:ph idx="1"/>
          </p:nvPr>
        </p:nvSpPr>
        <p:spPr>
          <a:xfrm>
            <a:off x="809596" y="1785927"/>
            <a:ext cx="8785225" cy="3143272"/>
          </a:xfrm>
        </p:spPr>
        <p:txBody>
          <a:bodyPr/>
          <a:lstStyle/>
          <a:p>
            <a:pPr eaLnBrk="1" hangingPunct="1"/>
            <a:r>
              <a:rPr lang="en-US" altLang="zh-CN" dirty="0" smtClean="0">
                <a:solidFill>
                  <a:srgbClr val="FFFF00"/>
                </a:solidFill>
                <a:latin typeface="+mn-ea"/>
              </a:rPr>
              <a:t>1.1 </a:t>
            </a:r>
            <a:r>
              <a:rPr lang="zh-CN" altLang="en-US" dirty="0" smtClean="0">
                <a:solidFill>
                  <a:srgbClr val="FFFF00"/>
                </a:solidFill>
                <a:latin typeface="+mn-ea"/>
              </a:rPr>
              <a:t>什么是计算机安全</a:t>
            </a:r>
          </a:p>
          <a:p>
            <a:pPr eaLnBrk="1" hangingPunct="1"/>
            <a:r>
              <a:rPr lang="zh-CN" altLang="en-US" dirty="0" smtClean="0"/>
              <a:t>计算机安全是指计算机系统保护机制的集合。</a:t>
            </a:r>
            <a:endParaRPr lang="en-US" altLang="zh-CN" dirty="0" smtClean="0"/>
          </a:p>
          <a:p>
            <a:pPr eaLnBrk="1" hangingPunct="1"/>
            <a:r>
              <a:rPr lang="zh-CN" altLang="en-US" dirty="0" smtClean="0"/>
              <a:t>计算机安全目的是保障计算机系统或信息系统资源安全的基本属性，包括完整性、可用性和机密性等（包括硬件，软件，固件，信息</a:t>
            </a:r>
            <a:r>
              <a:rPr lang="en-US" altLang="zh-CN" dirty="0" smtClean="0"/>
              <a:t>/</a:t>
            </a:r>
            <a:r>
              <a:rPr lang="zh-CN" altLang="en-US" dirty="0" smtClean="0"/>
              <a:t>数据和通信）</a:t>
            </a:r>
            <a:endParaRPr lang="en-AU" altLang="en-US" dirty="0" smtClean="0"/>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4</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p:spPr>
        <p:txBody>
          <a:bodyPr/>
          <a:lstStyle/>
          <a:p>
            <a:r>
              <a:rPr lang="en-US" altLang="zh-CN" sz="6000" dirty="0" smtClean="0">
                <a:latin typeface="+mj-ea"/>
              </a:rPr>
              <a:t>1.</a:t>
            </a:r>
            <a:r>
              <a:rPr lang="zh-CN" altLang="en-US" sz="6000" dirty="0" smtClean="0"/>
              <a:t>计算机安全的概念</a:t>
            </a:r>
            <a:endParaRPr lang="zh-CN" altLang="en-US" sz="6000" dirty="0"/>
          </a:p>
        </p:txBody>
      </p:sp>
      <p:sp>
        <p:nvSpPr>
          <p:cNvPr id="3" name="内容占位符 2"/>
          <p:cNvSpPr>
            <a:spLocks noGrp="1"/>
          </p:cNvSpPr>
          <p:nvPr>
            <p:ph idx="1"/>
          </p:nvPr>
        </p:nvSpPr>
        <p:spPr>
          <a:xfrm>
            <a:off x="809596" y="1785926"/>
            <a:ext cx="8785225" cy="4429155"/>
          </a:xfrm>
        </p:spPr>
        <p:txBody>
          <a:bodyPr/>
          <a:lstStyle/>
          <a:p>
            <a:pPr eaLnBrk="1" hangingPunct="1"/>
            <a:r>
              <a:rPr lang="en-US" altLang="zh-CN" dirty="0" smtClean="0">
                <a:solidFill>
                  <a:srgbClr val="FFFF00"/>
                </a:solidFill>
                <a:latin typeface="+mn-ea"/>
              </a:rPr>
              <a:t>1.2 </a:t>
            </a:r>
            <a:r>
              <a:rPr lang="zh-CN" altLang="en-US" dirty="0" smtClean="0">
                <a:solidFill>
                  <a:srgbClr val="FFFF00"/>
                </a:solidFill>
                <a:latin typeface="+mn-ea"/>
              </a:rPr>
              <a:t>信息系统资源安全的基本属性</a:t>
            </a:r>
          </a:p>
          <a:p>
            <a:r>
              <a:rPr lang="zh-CN" altLang="en-US" dirty="0" smtClean="0">
                <a:solidFill>
                  <a:srgbClr val="FF3300"/>
                </a:solidFill>
                <a:effectLst>
                  <a:outerShdw blurRad="38100" dist="38100" dir="2700000" algn="tl">
                    <a:srgbClr val="C0C0C0"/>
                  </a:outerShdw>
                </a:effectLst>
              </a:rPr>
              <a:t>保密性</a:t>
            </a:r>
            <a:r>
              <a:rPr lang="en-US" altLang="zh-CN" dirty="0" smtClean="0">
                <a:solidFill>
                  <a:srgbClr val="FF3300"/>
                </a:solidFill>
                <a:effectLst>
                  <a:outerShdw blurRad="38100" dist="38100" dir="2700000" algn="tl">
                    <a:srgbClr val="C0C0C0"/>
                  </a:outerShdw>
                </a:effectLst>
              </a:rPr>
              <a:t>(Confidentiality) </a:t>
            </a:r>
            <a:r>
              <a:rPr lang="zh-CN" altLang="en-US" dirty="0" smtClean="0">
                <a:solidFill>
                  <a:srgbClr val="FF3300"/>
                </a:solidFill>
                <a:effectLst>
                  <a:outerShdw blurRad="38100" dist="38100" dir="2700000" algn="tl">
                    <a:srgbClr val="C0C0C0"/>
                  </a:outerShdw>
                </a:effectLst>
              </a:rPr>
              <a:t>：</a:t>
            </a:r>
            <a:r>
              <a:rPr lang="zh-CN" altLang="en-US" dirty="0" smtClean="0">
                <a:solidFill>
                  <a:srgbClr val="000000"/>
                </a:solidFill>
              </a:rPr>
              <a:t>确保信息不暴露给未授权的实体或进程。加密机制。</a:t>
            </a:r>
            <a:r>
              <a:rPr lang="zh-CN" altLang="en-US" dirty="0" smtClean="0">
                <a:solidFill>
                  <a:srgbClr val="FF3300"/>
                </a:solidFill>
                <a:effectLst>
                  <a:outerShdw blurRad="38100" dist="38100" dir="2700000" algn="tl">
                    <a:srgbClr val="C0C0C0"/>
                  </a:outerShdw>
                </a:effectLst>
              </a:rPr>
              <a:t>防泄密</a:t>
            </a:r>
            <a:endParaRPr lang="zh-CN" altLang="en-US" dirty="0" smtClean="0">
              <a:solidFill>
                <a:srgbClr val="000000"/>
              </a:solidFill>
            </a:endParaRPr>
          </a:p>
          <a:p>
            <a:r>
              <a:rPr lang="zh-CN" altLang="en-US" dirty="0" smtClean="0">
                <a:solidFill>
                  <a:srgbClr val="FF3300"/>
                </a:solidFill>
                <a:effectLst>
                  <a:outerShdw blurRad="38100" dist="38100" dir="2700000" algn="tl">
                    <a:srgbClr val="C0C0C0"/>
                  </a:outerShdw>
                </a:effectLst>
              </a:rPr>
              <a:t>完整性</a:t>
            </a:r>
            <a:r>
              <a:rPr lang="en-US" altLang="zh-CN" dirty="0" smtClean="0">
                <a:solidFill>
                  <a:srgbClr val="FF3300"/>
                </a:solidFill>
                <a:effectLst>
                  <a:outerShdw blurRad="38100" dist="38100" dir="2700000" algn="tl">
                    <a:srgbClr val="C0C0C0"/>
                  </a:outerShdw>
                </a:effectLst>
              </a:rPr>
              <a:t>(Integrity) </a:t>
            </a:r>
            <a:r>
              <a:rPr lang="zh-CN" altLang="en-US" dirty="0" smtClean="0">
                <a:solidFill>
                  <a:srgbClr val="FF3300"/>
                </a:solidFill>
                <a:effectLst>
                  <a:outerShdw blurRad="38100" dist="38100" dir="2700000" algn="tl">
                    <a:srgbClr val="C0C0C0"/>
                  </a:outerShdw>
                </a:effectLst>
              </a:rPr>
              <a:t>：</a:t>
            </a:r>
            <a:r>
              <a:rPr lang="zh-CN" altLang="en-US" dirty="0" smtClean="0">
                <a:solidFill>
                  <a:srgbClr val="000000"/>
                </a:solidFill>
              </a:rPr>
              <a:t>要求信息在存储或传输过程中保持不被修改、不被破坏和不丢失的特性。</a:t>
            </a:r>
            <a:r>
              <a:rPr lang="zh-CN" altLang="en-US" dirty="0" smtClean="0">
                <a:solidFill>
                  <a:srgbClr val="FF3300"/>
                </a:solidFill>
                <a:effectLst>
                  <a:outerShdw blurRad="38100" dist="38100" dir="2700000" algn="tl">
                    <a:srgbClr val="C0C0C0"/>
                  </a:outerShdw>
                </a:effectLst>
              </a:rPr>
              <a:t>防篡改</a:t>
            </a:r>
            <a:endParaRPr lang="en-US" altLang="zh-CN" dirty="0" smtClean="0">
              <a:solidFill>
                <a:srgbClr val="FF3300"/>
              </a:solidFill>
              <a:effectLst>
                <a:outerShdw blurRad="38100" dist="38100" dir="2700000" algn="tl">
                  <a:srgbClr val="C0C0C0"/>
                </a:outerShdw>
              </a:effectLst>
            </a:endParaRPr>
          </a:p>
          <a:p>
            <a:r>
              <a:rPr lang="zh-CN" altLang="en-US" dirty="0" smtClean="0">
                <a:solidFill>
                  <a:srgbClr val="FF3300"/>
                </a:solidFill>
                <a:effectLst>
                  <a:outerShdw blurRad="38100" dist="38100" dir="2700000" algn="tl">
                    <a:srgbClr val="C0C0C0"/>
                  </a:outerShdw>
                </a:effectLst>
              </a:rPr>
              <a:t>可用性</a:t>
            </a:r>
            <a:r>
              <a:rPr lang="en-US" altLang="zh-CN" dirty="0" smtClean="0">
                <a:solidFill>
                  <a:srgbClr val="FF3300"/>
                </a:solidFill>
                <a:effectLst>
                  <a:outerShdw blurRad="38100" dist="38100" dir="2700000" algn="tl">
                    <a:srgbClr val="C0C0C0"/>
                  </a:outerShdw>
                </a:effectLst>
              </a:rPr>
              <a:t>(Availability) </a:t>
            </a:r>
            <a:r>
              <a:rPr lang="zh-CN" altLang="en-US" dirty="0" smtClean="0">
                <a:solidFill>
                  <a:srgbClr val="FF3300"/>
                </a:solidFill>
                <a:effectLst>
                  <a:outerShdw blurRad="38100" dist="38100" dir="2700000" algn="tl">
                    <a:srgbClr val="C0C0C0"/>
                  </a:outerShdw>
                </a:effectLst>
              </a:rPr>
              <a:t>：</a:t>
            </a:r>
            <a:r>
              <a:rPr lang="zh-CN" altLang="en-US" dirty="0" smtClean="0">
                <a:solidFill>
                  <a:srgbClr val="000000"/>
                </a:solidFill>
              </a:rPr>
              <a:t>信息可被合法用户访问并按要求的特性使用而不遭拒绝服务。</a:t>
            </a:r>
            <a:r>
              <a:rPr lang="zh-CN" altLang="en-US" dirty="0" smtClean="0">
                <a:solidFill>
                  <a:srgbClr val="FF3300"/>
                </a:solidFill>
                <a:effectLst>
                  <a:outerShdw blurRad="38100" dist="38100" dir="2700000" algn="tl">
                    <a:srgbClr val="C0C0C0"/>
                  </a:outerShdw>
                </a:effectLst>
              </a:rPr>
              <a:t>防中断</a:t>
            </a:r>
          </a:p>
          <a:p>
            <a:endParaRPr lang="en-US" altLang="zh-CN" dirty="0" smtClean="0">
              <a:solidFill>
                <a:srgbClr val="FF3300"/>
              </a:solidFill>
              <a:effectLst>
                <a:outerShdw blurRad="38100" dist="38100" dir="2700000" algn="tl">
                  <a:srgbClr val="C0C0C0"/>
                </a:outerShdw>
              </a:effectLst>
            </a:endParaRPr>
          </a:p>
          <a:p>
            <a:endParaRPr lang="en-US" altLang="zh-CN" dirty="0" smtClean="0">
              <a:solidFill>
                <a:srgbClr val="FF3300"/>
              </a:solidFill>
              <a:effectLst>
                <a:outerShdw blurRad="38100" dist="38100" dir="2700000" algn="tl">
                  <a:srgbClr val="C0C0C0"/>
                </a:outerShdw>
              </a:effectLst>
            </a:endParaRPr>
          </a:p>
          <a:p>
            <a:endParaRPr lang="zh-CN" altLang="en-US" dirty="0" smtClean="0">
              <a:solidFill>
                <a:srgbClr val="FF3300"/>
              </a:solidFill>
              <a:effectLst>
                <a:outerShdw blurRad="38100" dist="38100" dir="2700000" algn="tl">
                  <a:srgbClr val="C0C0C0"/>
                </a:outerShdw>
              </a:effectLst>
            </a:endParaRPr>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5</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p:spPr>
        <p:txBody>
          <a:bodyPr/>
          <a:lstStyle/>
          <a:p>
            <a:r>
              <a:rPr lang="en-US" altLang="zh-CN" sz="6000" dirty="0" smtClean="0">
                <a:latin typeface="+mj-ea"/>
              </a:rPr>
              <a:t>1.</a:t>
            </a:r>
            <a:r>
              <a:rPr lang="zh-CN" altLang="en-US" sz="6000" dirty="0" smtClean="0"/>
              <a:t>计算机安全的概念</a:t>
            </a:r>
            <a:endParaRPr lang="zh-CN" altLang="en-US" sz="6000" dirty="0"/>
          </a:p>
        </p:txBody>
      </p:sp>
      <p:sp>
        <p:nvSpPr>
          <p:cNvPr id="3" name="内容占位符 2"/>
          <p:cNvSpPr>
            <a:spLocks noGrp="1"/>
          </p:cNvSpPr>
          <p:nvPr>
            <p:ph idx="1"/>
          </p:nvPr>
        </p:nvSpPr>
        <p:spPr>
          <a:xfrm>
            <a:off x="809596" y="1785927"/>
            <a:ext cx="8785225" cy="3143272"/>
          </a:xfrm>
        </p:spPr>
        <p:txBody>
          <a:bodyPr/>
          <a:lstStyle/>
          <a:p>
            <a:pPr eaLnBrk="1" hangingPunct="1"/>
            <a:r>
              <a:rPr lang="en-US" altLang="zh-CN" dirty="0">
                <a:solidFill>
                  <a:srgbClr val="FFFF00"/>
                </a:solidFill>
                <a:latin typeface="+mn-ea"/>
              </a:rPr>
              <a:t>1.2 </a:t>
            </a:r>
            <a:r>
              <a:rPr lang="zh-CN" altLang="en-US" dirty="0">
                <a:solidFill>
                  <a:srgbClr val="FFFF00"/>
                </a:solidFill>
                <a:latin typeface="+mn-ea"/>
              </a:rPr>
              <a:t>信息系统资源安全的基本属性</a:t>
            </a:r>
          </a:p>
          <a:p>
            <a:r>
              <a:rPr lang="zh-CN" altLang="en-US" dirty="0" smtClean="0">
                <a:solidFill>
                  <a:srgbClr val="FF3300"/>
                </a:solidFill>
                <a:effectLst>
                  <a:outerShdw blurRad="38100" dist="38100" dir="2700000" algn="tl">
                    <a:srgbClr val="C0C0C0"/>
                  </a:outerShdw>
                </a:effectLst>
              </a:rPr>
              <a:t>可控性</a:t>
            </a:r>
            <a:r>
              <a:rPr lang="en-US" altLang="zh-CN" dirty="0" smtClean="0">
                <a:solidFill>
                  <a:srgbClr val="FF3300"/>
                </a:solidFill>
                <a:effectLst>
                  <a:outerShdw blurRad="38100" dist="38100" dir="2700000" algn="tl">
                    <a:srgbClr val="C0C0C0"/>
                  </a:outerShdw>
                </a:effectLst>
              </a:rPr>
              <a:t>(Controllability) </a:t>
            </a:r>
            <a:r>
              <a:rPr lang="zh-CN" altLang="en-US" dirty="0" smtClean="0">
                <a:solidFill>
                  <a:srgbClr val="FF3300"/>
                </a:solidFill>
                <a:effectLst>
                  <a:outerShdw blurRad="38100" dist="38100" dir="2700000" algn="tl">
                    <a:srgbClr val="C0C0C0"/>
                  </a:outerShdw>
                </a:effectLst>
              </a:rPr>
              <a:t>：</a:t>
            </a:r>
            <a:r>
              <a:rPr lang="zh-CN" altLang="en-US" dirty="0" smtClean="0">
                <a:solidFill>
                  <a:srgbClr val="000000"/>
                </a:solidFill>
              </a:rPr>
              <a:t>指对信息的内容及传播具有控制能力。 </a:t>
            </a:r>
          </a:p>
          <a:p>
            <a:r>
              <a:rPr lang="zh-CN" altLang="en-US" dirty="0" smtClean="0">
                <a:solidFill>
                  <a:srgbClr val="FF3300"/>
                </a:solidFill>
                <a:effectLst>
                  <a:outerShdw blurRad="38100" dist="38100" dir="2700000" algn="tl">
                    <a:srgbClr val="C0C0C0"/>
                  </a:outerShdw>
                </a:effectLst>
              </a:rPr>
              <a:t>不可抵赖性</a:t>
            </a:r>
            <a:r>
              <a:rPr lang="en-US" altLang="zh-CN" dirty="0" smtClean="0">
                <a:solidFill>
                  <a:srgbClr val="FF3300"/>
                </a:solidFill>
                <a:effectLst>
                  <a:outerShdw blurRad="38100" dist="38100" dir="2700000" algn="tl">
                    <a:srgbClr val="C0C0C0"/>
                  </a:outerShdw>
                </a:effectLst>
              </a:rPr>
              <a:t>(Non-repudiation) </a:t>
            </a:r>
            <a:r>
              <a:rPr lang="zh-CN" altLang="en-US" dirty="0" smtClean="0">
                <a:solidFill>
                  <a:srgbClr val="FF3300"/>
                </a:solidFill>
                <a:effectLst>
                  <a:outerShdw blurRad="38100" dist="38100" dir="2700000" algn="tl">
                    <a:srgbClr val="C0C0C0"/>
                  </a:outerShdw>
                </a:effectLst>
              </a:rPr>
              <a:t>：</a:t>
            </a:r>
            <a:r>
              <a:rPr lang="zh-CN" altLang="en-US" dirty="0" smtClean="0">
                <a:solidFill>
                  <a:srgbClr val="000000"/>
                </a:solidFill>
              </a:rPr>
              <a:t>不可抵赖性通常又称为不可否认性，是指信息的发送者无法否认已发出的信息，信息的接收者无法否认已经接收的信息。</a:t>
            </a:r>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6</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p:spPr>
        <p:txBody>
          <a:bodyPr/>
          <a:lstStyle/>
          <a:p>
            <a:r>
              <a:rPr lang="en-US" altLang="zh-CN" sz="4800" dirty="0" smtClean="0">
                <a:latin typeface="+mj-ea"/>
              </a:rPr>
              <a:t>2.</a:t>
            </a:r>
            <a:r>
              <a:rPr lang="zh-CN" altLang="en-US" sz="4800" dirty="0" smtClean="0"/>
              <a:t>计算机安全研究的意义</a:t>
            </a:r>
            <a:endParaRPr lang="zh-CN" altLang="en-US" sz="4800" dirty="0"/>
          </a:p>
        </p:txBody>
      </p:sp>
      <p:sp>
        <p:nvSpPr>
          <p:cNvPr id="3" name="内容占位符 2"/>
          <p:cNvSpPr>
            <a:spLocks noGrp="1"/>
          </p:cNvSpPr>
          <p:nvPr>
            <p:ph idx="1"/>
          </p:nvPr>
        </p:nvSpPr>
        <p:spPr>
          <a:xfrm>
            <a:off x="809596" y="1785927"/>
            <a:ext cx="8785225" cy="3143272"/>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计算机安全是国家安全的重要保障</a:t>
            </a:r>
            <a:endParaRPr lang="en-US" altLang="zh-CN" dirty="0" smtClean="0">
              <a:solidFill>
                <a:srgbClr val="FFFF00"/>
              </a:solidFill>
              <a:latin typeface="+mn-ea"/>
            </a:endParaRPr>
          </a:p>
          <a:p>
            <a:pPr eaLnBrk="1" hangingPunct="1"/>
            <a:endParaRPr lang="zh-CN" altLang="en-US" dirty="0" smtClean="0">
              <a:solidFill>
                <a:srgbClr val="FFFF00"/>
              </a:solidFill>
              <a:latin typeface="+mn-ea"/>
            </a:endParaRPr>
          </a:p>
          <a:p>
            <a:pPr eaLnBrk="1" hangingPunct="1"/>
            <a:r>
              <a:rPr lang="zh-CN" altLang="en-US" dirty="0" smtClean="0">
                <a:latin typeface="+mn-ea"/>
              </a:rPr>
              <a:t>习近平主席在</a:t>
            </a:r>
            <a:r>
              <a:rPr lang="en-US" altLang="zh-CN" dirty="0" smtClean="0">
                <a:latin typeface="+mn-ea"/>
              </a:rPr>
              <a:t>2014</a:t>
            </a:r>
            <a:r>
              <a:rPr lang="zh-CN" altLang="en-US" dirty="0" smtClean="0">
                <a:latin typeface="+mn-ea"/>
              </a:rPr>
              <a:t>年指出：</a:t>
            </a:r>
            <a:r>
              <a:rPr lang="zh-CN" altLang="en-US" dirty="0" smtClean="0">
                <a:solidFill>
                  <a:srgbClr val="FF0000"/>
                </a:solidFill>
                <a:latin typeface="+mn-ea"/>
              </a:rPr>
              <a:t>“没有网络安全就没有国家安全，没有信息化就没有现代化”</a:t>
            </a:r>
            <a:endParaRPr lang="en-US" altLang="zh-CN" dirty="0" smtClean="0">
              <a:solidFill>
                <a:srgbClr val="FF0000"/>
              </a:solidFill>
              <a:latin typeface="+mn-ea"/>
            </a:endParaRPr>
          </a:p>
          <a:p>
            <a:pPr eaLnBrk="1" hangingPunct="1"/>
            <a:endParaRPr lang="en-US" altLang="zh-CN" dirty="0" smtClean="0">
              <a:latin typeface="+mn-ea"/>
            </a:endParaRPr>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7</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9596" y="1785927"/>
            <a:ext cx="8785225" cy="3143272"/>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计算机安全是国家安全的重要保障</a:t>
            </a:r>
          </a:p>
          <a:p>
            <a:pPr eaLnBrk="1" hangingPunct="1"/>
            <a:r>
              <a:rPr lang="zh-CN" altLang="en-US" sz="2400" b="0" dirty="0" smtClean="0">
                <a:latin typeface="+mn-ea"/>
              </a:rPr>
              <a:t>棱镜计划（</a:t>
            </a:r>
            <a:r>
              <a:rPr lang="en-US" altLang="zh-CN" sz="2400" b="0" dirty="0" smtClean="0">
                <a:latin typeface="+mn-ea"/>
              </a:rPr>
              <a:t>PRISM</a:t>
            </a:r>
            <a:r>
              <a:rPr lang="zh-CN" altLang="en-US" sz="2400" b="0" dirty="0" smtClean="0">
                <a:latin typeface="+mn-ea"/>
              </a:rPr>
              <a:t>）是一项由美国国家安全局（</a:t>
            </a:r>
            <a:r>
              <a:rPr lang="en-US" altLang="zh-CN" sz="2400" b="0" dirty="0" smtClean="0">
                <a:latin typeface="+mn-ea"/>
              </a:rPr>
              <a:t>NSA</a:t>
            </a:r>
            <a:r>
              <a:rPr lang="zh-CN" altLang="en-US" sz="2400" b="0" dirty="0" smtClean="0">
                <a:latin typeface="+mn-ea"/>
              </a:rPr>
              <a:t>）自</a:t>
            </a:r>
            <a:r>
              <a:rPr lang="en-US" altLang="zh-CN" sz="2400" b="0" dirty="0" smtClean="0">
                <a:latin typeface="+mn-ea"/>
              </a:rPr>
              <a:t>2007</a:t>
            </a:r>
            <a:r>
              <a:rPr lang="zh-CN" altLang="en-US" sz="2400" b="0" dirty="0" smtClean="0">
                <a:latin typeface="+mn-ea"/>
              </a:rPr>
              <a:t>年小布什时期起开始实施的绝密电子监听计划，该计划的正式名号为“</a:t>
            </a:r>
            <a:r>
              <a:rPr lang="en-US" altLang="zh-CN" sz="2400" b="0" dirty="0" smtClean="0">
                <a:latin typeface="+mn-ea"/>
                <a:hlinkClick r:id="rId3"/>
              </a:rPr>
              <a:t>US-984XN</a:t>
            </a:r>
            <a:r>
              <a:rPr lang="zh-CN" altLang="en-US" sz="2400" b="0" dirty="0" smtClean="0">
                <a:latin typeface="+mn-ea"/>
              </a:rPr>
              <a:t>”。</a:t>
            </a:r>
            <a:endParaRPr lang="en-US" altLang="zh-CN" sz="2400" b="0" dirty="0" smtClean="0">
              <a:latin typeface="+mn-ea"/>
            </a:endParaRPr>
          </a:p>
          <a:p>
            <a:pPr eaLnBrk="1" hangingPunct="1"/>
            <a:r>
              <a:rPr lang="en-US" altLang="zh-CN" sz="2400" b="0" dirty="0" smtClean="0">
                <a:latin typeface="+mn-ea"/>
              </a:rPr>
              <a:t>2013</a:t>
            </a:r>
            <a:r>
              <a:rPr lang="zh-CN" altLang="en-US" sz="2400" b="0" dirty="0">
                <a:latin typeface="+mn-ea"/>
              </a:rPr>
              <a:t>年</a:t>
            </a:r>
            <a:r>
              <a:rPr lang="en-US" altLang="zh-CN" sz="2400" b="0" dirty="0">
                <a:latin typeface="+mn-ea"/>
              </a:rPr>
              <a:t>6</a:t>
            </a:r>
            <a:r>
              <a:rPr lang="zh-CN" altLang="en-US" sz="2400" b="0" dirty="0">
                <a:latin typeface="+mn-ea"/>
              </a:rPr>
              <a:t>月</a:t>
            </a:r>
            <a:r>
              <a:rPr lang="en-US" altLang="zh-CN" sz="2400" b="0" dirty="0">
                <a:latin typeface="+mn-ea"/>
              </a:rPr>
              <a:t>6</a:t>
            </a:r>
            <a:r>
              <a:rPr lang="zh-CN" altLang="en-US" sz="2400" b="0" dirty="0">
                <a:latin typeface="+mn-ea"/>
              </a:rPr>
              <a:t>日英国</a:t>
            </a:r>
            <a:r>
              <a:rPr lang="en-US" altLang="zh-CN" sz="2400" b="0" dirty="0" smtClean="0">
                <a:latin typeface="+mn-ea"/>
              </a:rPr>
              <a:t>《</a:t>
            </a:r>
            <a:r>
              <a:rPr lang="zh-CN" altLang="en-US" sz="2400" b="0" dirty="0" smtClean="0">
                <a:latin typeface="+mn-ea"/>
                <a:hlinkClick r:id="rId4"/>
              </a:rPr>
              <a:t>卫报</a:t>
            </a:r>
            <a:r>
              <a:rPr lang="en-US" altLang="zh-CN" sz="2400" b="0" dirty="0" smtClean="0">
                <a:latin typeface="+mn-ea"/>
              </a:rPr>
              <a:t>》</a:t>
            </a:r>
            <a:r>
              <a:rPr lang="zh-CN" altLang="en-US" sz="2400" b="0" dirty="0" smtClean="0">
                <a:latin typeface="+mn-ea"/>
              </a:rPr>
              <a:t>和美国</a:t>
            </a:r>
            <a:r>
              <a:rPr lang="en-US" altLang="zh-CN" sz="2400" b="0" dirty="0" smtClean="0">
                <a:latin typeface="+mn-ea"/>
              </a:rPr>
              <a:t>《</a:t>
            </a:r>
            <a:r>
              <a:rPr lang="zh-CN" altLang="en-US" sz="2400" b="0" dirty="0" smtClean="0">
                <a:latin typeface="+mn-ea"/>
                <a:hlinkClick r:id="rId5"/>
              </a:rPr>
              <a:t>华盛顿邮报</a:t>
            </a:r>
            <a:r>
              <a:rPr lang="en-US" altLang="zh-CN" sz="2400" b="0" dirty="0" smtClean="0">
                <a:latin typeface="+mn-ea"/>
              </a:rPr>
              <a:t>》</a:t>
            </a:r>
            <a:r>
              <a:rPr lang="zh-CN" altLang="en-US" sz="2400" b="0" dirty="0" smtClean="0">
                <a:latin typeface="+mn-ea"/>
              </a:rPr>
              <a:t>报道，</a:t>
            </a:r>
            <a:r>
              <a:rPr lang="zh-CN" altLang="en-US" sz="2400" b="0" dirty="0" smtClean="0">
                <a:latin typeface="+mn-ea"/>
                <a:hlinkClick r:id="rId6"/>
              </a:rPr>
              <a:t>美国国家安全局</a:t>
            </a:r>
            <a:r>
              <a:rPr lang="zh-CN" altLang="en-US" sz="2400" b="0" dirty="0" smtClean="0">
                <a:latin typeface="+mn-ea"/>
              </a:rPr>
              <a:t>（</a:t>
            </a:r>
            <a:r>
              <a:rPr lang="en-US" altLang="zh-CN" sz="2400" b="0" dirty="0" smtClean="0">
                <a:latin typeface="+mn-ea"/>
              </a:rPr>
              <a:t>NSA</a:t>
            </a:r>
            <a:r>
              <a:rPr lang="zh-CN" altLang="en-US" sz="2400" b="0" dirty="0" smtClean="0">
                <a:latin typeface="+mn-ea"/>
              </a:rPr>
              <a:t>）和</a:t>
            </a:r>
            <a:r>
              <a:rPr lang="zh-CN" altLang="en-US" sz="2400" b="0" dirty="0" smtClean="0">
                <a:latin typeface="+mn-ea"/>
                <a:hlinkClick r:id="rId7"/>
              </a:rPr>
              <a:t>联邦调查局</a:t>
            </a:r>
            <a:r>
              <a:rPr lang="zh-CN" altLang="en-US" sz="2400" b="0" dirty="0" smtClean="0">
                <a:latin typeface="+mn-ea"/>
              </a:rPr>
              <a:t>（</a:t>
            </a:r>
            <a:r>
              <a:rPr lang="en-US" altLang="zh-CN" sz="2400" b="0" dirty="0" smtClean="0">
                <a:latin typeface="+mn-ea"/>
              </a:rPr>
              <a:t>FBI</a:t>
            </a:r>
            <a:r>
              <a:rPr lang="zh-CN" altLang="en-US" sz="2400" b="0" dirty="0" smtClean="0">
                <a:latin typeface="+mn-ea"/>
              </a:rPr>
              <a:t>）于</a:t>
            </a:r>
            <a:r>
              <a:rPr lang="en-US" altLang="zh-CN" sz="2400" b="0" dirty="0" smtClean="0">
                <a:latin typeface="+mn-ea"/>
              </a:rPr>
              <a:t>2007</a:t>
            </a:r>
            <a:r>
              <a:rPr lang="zh-CN" altLang="en-US" sz="2400" b="0" dirty="0" smtClean="0">
                <a:latin typeface="+mn-ea"/>
              </a:rPr>
              <a:t>年启动了一个代号为“棱镜”的秘密监控项目  ，直接进入美国网际网路公司的中心服务器里挖掘数据、收集情报，包括</a:t>
            </a:r>
            <a:r>
              <a:rPr lang="zh-CN" altLang="en-US" sz="2400" b="0" dirty="0" smtClean="0">
                <a:latin typeface="+mn-ea"/>
                <a:hlinkClick r:id="rId8"/>
              </a:rPr>
              <a:t>微软</a:t>
            </a:r>
            <a:r>
              <a:rPr lang="zh-CN" altLang="en-US" sz="2400" b="0" dirty="0" smtClean="0">
                <a:latin typeface="+mn-ea"/>
              </a:rPr>
              <a:t>、</a:t>
            </a:r>
            <a:r>
              <a:rPr lang="zh-CN" altLang="en-US" sz="2400" b="0" dirty="0" smtClean="0">
                <a:latin typeface="+mn-ea"/>
                <a:hlinkClick r:id="rId9"/>
              </a:rPr>
              <a:t>雅虎</a:t>
            </a:r>
            <a:r>
              <a:rPr lang="zh-CN" altLang="en-US" sz="2400" b="0" dirty="0" smtClean="0">
                <a:latin typeface="+mn-ea"/>
              </a:rPr>
              <a:t>、</a:t>
            </a:r>
            <a:r>
              <a:rPr lang="zh-CN" altLang="en-US" sz="2400" b="0" dirty="0" smtClean="0">
                <a:latin typeface="+mn-ea"/>
                <a:hlinkClick r:id="rId10"/>
              </a:rPr>
              <a:t>谷歌</a:t>
            </a:r>
            <a:r>
              <a:rPr lang="zh-CN" altLang="en-US" sz="2400" b="0" dirty="0" smtClean="0">
                <a:latin typeface="+mn-ea"/>
              </a:rPr>
              <a:t>、</a:t>
            </a:r>
            <a:r>
              <a:rPr lang="zh-CN" altLang="en-US" sz="2400" b="0" dirty="0" smtClean="0">
                <a:latin typeface="+mn-ea"/>
                <a:hlinkClick r:id="rId11"/>
              </a:rPr>
              <a:t>苹果</a:t>
            </a:r>
            <a:r>
              <a:rPr lang="zh-CN" altLang="en-US" sz="2400" b="0" dirty="0" smtClean="0">
                <a:latin typeface="+mn-ea"/>
              </a:rPr>
              <a:t>等在内的</a:t>
            </a:r>
            <a:r>
              <a:rPr lang="en-US" altLang="zh-CN" sz="2400" b="0" dirty="0" smtClean="0">
                <a:latin typeface="+mn-ea"/>
              </a:rPr>
              <a:t>9</a:t>
            </a:r>
            <a:r>
              <a:rPr lang="zh-CN" altLang="en-US" sz="2400" b="0" dirty="0" smtClean="0">
                <a:latin typeface="+mn-ea"/>
              </a:rPr>
              <a:t>家国际网络巨头皆参与其中</a:t>
            </a:r>
            <a:r>
              <a:rPr lang="zh-CN" altLang="en-US" b="0" dirty="0" smtClean="0">
                <a:latin typeface="+mn-ea"/>
              </a:rPr>
              <a:t>。</a:t>
            </a:r>
            <a:endParaRPr lang="en-US" altLang="zh-CN" b="0" dirty="0" smtClean="0">
              <a:latin typeface="+mn-ea"/>
            </a:endParaRPr>
          </a:p>
          <a:p>
            <a:pPr eaLnBrk="1" hangingPunct="1"/>
            <a:endParaRPr lang="en-US" altLang="zh-CN" b="0" dirty="0" smtClean="0"/>
          </a:p>
          <a:p>
            <a:pPr eaLnBrk="1" hangingPunct="1"/>
            <a:endParaRPr lang="en-US" altLang="zh-CN" b="0" dirty="0" smtClean="0">
              <a:latin typeface="+mn-ea"/>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8</a:t>
            </a:fld>
            <a:endParaRPr lang="en-US" altLang="zh-CN" dirty="0"/>
          </a:p>
        </p:txBody>
      </p:sp>
      <p:pic>
        <p:nvPicPr>
          <p:cNvPr id="1026" name="Picture 2" descr="爱德华·约瑟夫·斯诺登">
            <a:hlinkClick r:id="rId12" tooltip="爱德华·约瑟夫·斯诺登"/>
          </p:cNvPr>
          <p:cNvPicPr>
            <a:picLocks noChangeAspect="1" noChangeArrowheads="1"/>
          </p:cNvPicPr>
          <p:nvPr/>
        </p:nvPicPr>
        <p:blipFill>
          <a:blip r:embed="rId13"/>
          <a:srcRect/>
          <a:stretch>
            <a:fillRect/>
          </a:stretch>
        </p:blipFill>
        <p:spPr bwMode="auto">
          <a:xfrm>
            <a:off x="7185248" y="5250856"/>
            <a:ext cx="2095500" cy="1381125"/>
          </a:xfrm>
          <a:prstGeom prst="rect">
            <a:avLst/>
          </a:prstGeom>
          <a:noFill/>
        </p:spPr>
      </p:pic>
      <p:sp>
        <p:nvSpPr>
          <p:cNvPr id="7" name="矩形 6"/>
          <p:cNvSpPr/>
          <p:nvPr/>
        </p:nvSpPr>
        <p:spPr>
          <a:xfrm>
            <a:off x="994452" y="5714715"/>
            <a:ext cx="4953000" cy="830997"/>
          </a:xfrm>
          <a:prstGeom prst="rect">
            <a:avLst/>
          </a:prstGeom>
        </p:spPr>
        <p:txBody>
          <a:bodyPr>
            <a:spAutoFit/>
          </a:bodyPr>
          <a:lstStyle/>
          <a:p>
            <a:r>
              <a:rPr kumimoji="0" lang="zh-CN" altLang="zh-CN" dirty="0" smtClean="0">
                <a:solidFill>
                  <a:srgbClr val="333333"/>
                </a:solidFill>
                <a:latin typeface="+mn-ea"/>
                <a:ea typeface="+mn-ea"/>
                <a:cs typeface="Arial" pitchFamily="34" charset="0"/>
              </a:rPr>
              <a:t>2013</a:t>
            </a:r>
            <a:r>
              <a:rPr kumimoji="0" lang="zh-CN" altLang="en-US" dirty="0" smtClean="0">
                <a:solidFill>
                  <a:srgbClr val="333333"/>
                </a:solidFill>
                <a:latin typeface="+mn-ea"/>
                <a:ea typeface="+mn-ea"/>
                <a:cs typeface="Arial" pitchFamily="34" charset="0"/>
              </a:rPr>
              <a:t>年</a:t>
            </a:r>
            <a:r>
              <a:rPr kumimoji="0" lang="zh-CN" altLang="zh-CN" dirty="0" smtClean="0">
                <a:solidFill>
                  <a:srgbClr val="333333"/>
                </a:solidFill>
                <a:latin typeface="+mn-ea"/>
                <a:ea typeface="+mn-ea"/>
                <a:cs typeface="Arial" pitchFamily="34" charset="0"/>
              </a:rPr>
              <a:t>6</a:t>
            </a:r>
            <a:r>
              <a:rPr kumimoji="0" lang="zh-CN" altLang="en-US" dirty="0" smtClean="0">
                <a:solidFill>
                  <a:srgbClr val="333333"/>
                </a:solidFill>
                <a:latin typeface="+mn-ea"/>
                <a:ea typeface="+mn-ea"/>
                <a:cs typeface="Arial" pitchFamily="34" charset="0"/>
              </a:rPr>
              <a:t>月，前</a:t>
            </a:r>
            <a:r>
              <a:rPr kumimoji="0" lang="zh-CN" altLang="en-US" dirty="0" smtClean="0">
                <a:solidFill>
                  <a:srgbClr val="136EC2"/>
                </a:solidFill>
                <a:latin typeface="+mn-ea"/>
                <a:ea typeface="+mn-ea"/>
                <a:cs typeface="Arial" pitchFamily="34" charset="0"/>
              </a:rPr>
              <a:t>中情局</a:t>
            </a:r>
            <a:r>
              <a:rPr kumimoji="0" lang="zh-CN" altLang="en-US" dirty="0" smtClean="0">
                <a:solidFill>
                  <a:srgbClr val="333333"/>
                </a:solidFill>
                <a:latin typeface="+mn-ea"/>
                <a:ea typeface="+mn-ea"/>
                <a:cs typeface="Arial" pitchFamily="34" charset="0"/>
              </a:rPr>
              <a:t>（</a:t>
            </a:r>
            <a:r>
              <a:rPr kumimoji="0" lang="zh-CN" altLang="zh-CN" dirty="0" smtClean="0">
                <a:solidFill>
                  <a:srgbClr val="136EC2"/>
                </a:solidFill>
                <a:latin typeface="+mn-ea"/>
                <a:ea typeface="+mn-ea"/>
                <a:cs typeface="Arial" pitchFamily="34" charset="0"/>
              </a:rPr>
              <a:t>CIA</a:t>
            </a:r>
            <a:r>
              <a:rPr kumimoji="0" lang="zh-CN" altLang="en-US" dirty="0" smtClean="0">
                <a:solidFill>
                  <a:srgbClr val="333333"/>
                </a:solidFill>
                <a:latin typeface="+mn-ea"/>
                <a:ea typeface="+mn-ea"/>
                <a:cs typeface="Arial" pitchFamily="34" charset="0"/>
              </a:rPr>
              <a:t>）职员爱德华</a:t>
            </a:r>
            <a:r>
              <a:rPr kumimoji="0" lang="zh-CN" altLang="zh-CN" dirty="0" smtClean="0">
                <a:solidFill>
                  <a:srgbClr val="333333"/>
                </a:solidFill>
                <a:latin typeface="+mn-ea"/>
                <a:ea typeface="+mn-ea"/>
                <a:cs typeface="Arial" pitchFamily="34" charset="0"/>
              </a:rPr>
              <a:t>·</a:t>
            </a:r>
            <a:r>
              <a:rPr kumimoji="0" lang="zh-CN" altLang="en-US" dirty="0" smtClean="0">
                <a:solidFill>
                  <a:srgbClr val="333333"/>
                </a:solidFill>
                <a:latin typeface="+mn-ea"/>
                <a:ea typeface="+mn-ea"/>
                <a:cs typeface="Arial" pitchFamily="34" charset="0"/>
              </a:rPr>
              <a:t>斯诺登爆料</a:t>
            </a:r>
            <a:r>
              <a:rPr lang="zh-CN" altLang="en-US" dirty="0" smtClean="0">
                <a:latin typeface="+mn-ea"/>
                <a:ea typeface="+mn-ea"/>
              </a:rPr>
              <a:t>棱镜计划</a:t>
            </a:r>
            <a:r>
              <a:rPr kumimoji="0" lang="zh-CN" altLang="en-US" dirty="0" smtClean="0">
                <a:solidFill>
                  <a:srgbClr val="333333"/>
                </a:solidFill>
                <a:latin typeface="+mn-ea"/>
                <a:ea typeface="+mn-ea"/>
                <a:cs typeface="Arial" pitchFamily="34" charset="0"/>
              </a:rPr>
              <a:t>。</a:t>
            </a:r>
            <a:endParaRPr lang="zh-CN" altLang="en-US" dirty="0">
              <a:latin typeface="+mn-ea"/>
              <a:ea typeface="+mn-ea"/>
            </a:endParaRPr>
          </a:p>
        </p:txBody>
      </p:sp>
      <p:sp>
        <p:nvSpPr>
          <p:cNvPr id="9" name="标题 1"/>
          <p:cNvSpPr txBox="1">
            <a:spLocks/>
          </p:cNvSpPr>
          <p:nvPr/>
        </p:nvSpPr>
        <p:spPr bwMode="auto">
          <a:xfrm>
            <a:off x="809596" y="571480"/>
            <a:ext cx="713742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j-ea"/>
                <a:ea typeface="+mj-ea"/>
                <a:cs typeface="+mj-cs"/>
              </a:rPr>
              <a:t>2.</a:t>
            </a:r>
            <a:r>
              <a:rPr kumimoji="1" lang="zh-CN" altLang="en-US" sz="4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j-lt"/>
                <a:ea typeface="+mj-ea"/>
                <a:cs typeface="+mj-cs"/>
              </a:rPr>
              <a:t>计算机安全研究的意义</a:t>
            </a:r>
            <a:endParaRPr kumimoji="1" lang="zh-CN" altLang="en-US" sz="4800" b="0" i="0" u="none" strike="noStrike" kern="0" cap="none" spc="0" normalizeH="0" baseline="0" noProof="0" dirty="0">
              <a:ln>
                <a:noFill/>
              </a:ln>
              <a:solidFill>
                <a:srgbClr val="FF9900"/>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9596" y="1428736"/>
            <a:ext cx="8785225" cy="2357454"/>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计算机安全是国家安全的重要保障</a:t>
            </a:r>
            <a:endParaRPr lang="en-US" altLang="zh-CN" dirty="0" smtClean="0">
              <a:solidFill>
                <a:srgbClr val="FFFF00"/>
              </a:solidFill>
              <a:latin typeface="+mn-ea"/>
            </a:endParaRPr>
          </a:p>
          <a:p>
            <a:pPr eaLnBrk="1" hangingPunct="1"/>
            <a:r>
              <a:rPr lang="en-US" altLang="zh-CN" dirty="0" smtClean="0">
                <a:solidFill>
                  <a:srgbClr val="FFFF00"/>
                </a:solidFill>
                <a:latin typeface="+mn-ea"/>
              </a:rPr>
              <a:t>  </a:t>
            </a:r>
          </a:p>
          <a:p>
            <a:pPr eaLnBrk="1" hangingPunct="1"/>
            <a:endParaRPr lang="zh-CN" altLang="en-US" dirty="0" smtClean="0">
              <a:solidFill>
                <a:srgbClr val="FFFF00"/>
              </a:solidFill>
              <a:latin typeface="+mn-ea"/>
            </a:endParaRPr>
          </a:p>
          <a:p>
            <a:pPr eaLnBrk="1" hangingPunct="1"/>
            <a:endParaRPr lang="zh-CN" altLang="en-US" sz="1800" b="0" kern="1200" dirty="0" smtClean="0">
              <a:latin typeface="Tahoma" pitchFamily="34" charset="0"/>
              <a:ea typeface="宋体" pitchFamily="2" charset="-122"/>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9</a:t>
            </a:fld>
            <a:endParaRPr lang="en-US" altLang="zh-CN" dirty="0"/>
          </a:p>
        </p:txBody>
      </p:sp>
      <p:sp>
        <p:nvSpPr>
          <p:cNvPr id="8" name="矩形 7"/>
          <p:cNvSpPr/>
          <p:nvPr/>
        </p:nvSpPr>
        <p:spPr>
          <a:xfrm>
            <a:off x="704529" y="2060848"/>
            <a:ext cx="9201472" cy="4708981"/>
          </a:xfrm>
          <a:prstGeom prst="rect">
            <a:avLst/>
          </a:prstGeom>
        </p:spPr>
        <p:txBody>
          <a:bodyPr wrap="square">
            <a:spAutoFit/>
          </a:bodyPr>
          <a:lstStyle/>
          <a:p>
            <a:pPr>
              <a:buFont typeface="Wingdings" pitchFamily="2" charset="2"/>
              <a:buChar char="l"/>
            </a:pPr>
            <a:r>
              <a:rPr lang="zh-CN" altLang="en-US" sz="2000" dirty="0" smtClean="0">
                <a:latin typeface="+mn-ea"/>
                <a:ea typeface="+mn-ea"/>
              </a:rPr>
              <a:t>自古以来通信安全就是军事行动胜利的保障：早在公元前</a:t>
            </a:r>
            <a:r>
              <a:rPr lang="en-US" altLang="zh-CN" sz="2000" dirty="0" smtClean="0">
                <a:latin typeface="+mn-ea"/>
                <a:ea typeface="+mn-ea"/>
              </a:rPr>
              <a:t>100</a:t>
            </a:r>
            <a:r>
              <a:rPr lang="zh-CN" altLang="en-US" sz="2000" dirty="0" smtClean="0">
                <a:latin typeface="+mn-ea"/>
                <a:ea typeface="+mn-ea"/>
              </a:rPr>
              <a:t>年左右凯撒密码就为恺撒的军事胜利奠定了基础。</a:t>
            </a:r>
            <a:endParaRPr lang="en-US" altLang="zh-CN" sz="2000" dirty="0" smtClean="0">
              <a:latin typeface="+mn-ea"/>
              <a:ea typeface="+mn-ea"/>
            </a:endParaRPr>
          </a:p>
          <a:p>
            <a:endParaRPr lang="en-US" altLang="zh-CN" sz="2000" dirty="0" smtClean="0">
              <a:latin typeface="+mn-ea"/>
              <a:ea typeface="+mn-ea"/>
            </a:endParaRPr>
          </a:p>
          <a:p>
            <a:pPr>
              <a:buFont typeface="Wingdings" pitchFamily="2" charset="2"/>
              <a:buChar char="l"/>
            </a:pPr>
            <a:r>
              <a:rPr lang="zh-CN" altLang="en-US" sz="2000" dirty="0" smtClean="0">
                <a:latin typeface="+mn-ea"/>
                <a:ea typeface="+mn-ea"/>
              </a:rPr>
              <a:t>第二次世界大战：德国的谜密码机（恩尼格玛密码机）的使用和破译改变了战争的进程。</a:t>
            </a:r>
            <a:endParaRPr lang="en-US" altLang="zh-CN" sz="2000" dirty="0" smtClean="0">
              <a:latin typeface="+mn-ea"/>
              <a:ea typeface="+mn-ea"/>
            </a:endParaRPr>
          </a:p>
          <a:p>
            <a:r>
              <a:rPr lang="en-US" altLang="zh-CN" sz="2000" dirty="0" smtClean="0">
                <a:latin typeface="+mn-ea"/>
                <a:ea typeface="+mn-ea"/>
              </a:rPr>
              <a:t>     </a:t>
            </a:r>
            <a:r>
              <a:rPr lang="zh-CN" altLang="en-US" sz="2000" dirty="0" smtClean="0">
                <a:latin typeface="+mn-ea"/>
                <a:ea typeface="+mn-ea"/>
              </a:rPr>
              <a:t>美国电影 猎杀</a:t>
            </a:r>
            <a:r>
              <a:rPr lang="en-US" sz="2000" dirty="0" smtClean="0">
                <a:latin typeface="+mn-ea"/>
                <a:ea typeface="+mn-ea"/>
              </a:rPr>
              <a:t>U-571 </a:t>
            </a:r>
            <a:r>
              <a:rPr lang="en-US" altLang="zh-CN" sz="2000" dirty="0" smtClean="0">
                <a:effectLst>
                  <a:outerShdw blurRad="38100" dist="38100" dir="2700000" algn="tl">
                    <a:srgbClr val="C0C0C0"/>
                  </a:outerShdw>
                </a:effectLst>
                <a:latin typeface="+mn-ea"/>
                <a:ea typeface="+mn-ea"/>
              </a:rPr>
              <a:t> </a:t>
            </a:r>
            <a:r>
              <a:rPr lang="zh-CN" altLang="en-US" sz="2000" dirty="0" smtClean="0">
                <a:latin typeface="+mn-ea"/>
                <a:ea typeface="+mn-ea"/>
              </a:rPr>
              <a:t>讲述盟军获得谜密码机的艰辛过程</a:t>
            </a:r>
            <a:endParaRPr lang="en-US" altLang="zh-CN" sz="2000" dirty="0" smtClean="0">
              <a:latin typeface="+mn-ea"/>
              <a:ea typeface="+mn-ea"/>
            </a:endParaRPr>
          </a:p>
          <a:p>
            <a:r>
              <a:rPr lang="zh-CN" altLang="en-US" sz="2000" dirty="0" smtClean="0">
                <a:latin typeface="+mn-ea"/>
                <a:ea typeface="+mn-ea"/>
              </a:rPr>
              <a:t>     美国电影 模仿游戏 讲述图灵破解谜密码机的故事</a:t>
            </a:r>
            <a:endParaRPr lang="en-US" altLang="zh-CN" sz="2000" dirty="0" smtClean="0">
              <a:latin typeface="+mn-ea"/>
              <a:ea typeface="+mn-ea"/>
            </a:endParaRPr>
          </a:p>
          <a:p>
            <a:endParaRPr lang="en-US" altLang="zh-CN" sz="2000" dirty="0" smtClean="0">
              <a:effectLst>
                <a:outerShdw blurRad="38100" dist="38100" dir="2700000" algn="tl">
                  <a:srgbClr val="C0C0C0"/>
                </a:outerShdw>
              </a:effectLst>
              <a:latin typeface="+mn-ea"/>
              <a:ea typeface="+mn-ea"/>
            </a:endParaRPr>
          </a:p>
          <a:p>
            <a:pPr>
              <a:buFont typeface="Wingdings" pitchFamily="2" charset="2"/>
              <a:buChar char="l"/>
            </a:pPr>
            <a:r>
              <a:rPr lang="en-US" altLang="zh-CN" sz="2000" dirty="0" smtClean="0">
                <a:latin typeface="+mn-ea"/>
                <a:ea typeface="+mn-ea"/>
              </a:rPr>
              <a:t> </a:t>
            </a:r>
            <a:r>
              <a:rPr lang="zh-CN" altLang="en-US" sz="2000" dirty="0" smtClean="0">
                <a:latin typeface="+mn-ea"/>
                <a:ea typeface="+mn-ea"/>
              </a:rPr>
              <a:t>现今世界：国家直接进入网络安全的对抗。比如一个席卷全球工业界的病毒震网病毒（</a:t>
            </a:r>
            <a:r>
              <a:rPr lang="en-US" altLang="zh-CN" sz="2000" dirty="0" err="1" smtClean="0">
                <a:latin typeface="+mn-ea"/>
                <a:ea typeface="+mn-ea"/>
              </a:rPr>
              <a:t>Stuxnet</a:t>
            </a:r>
            <a:r>
              <a:rPr lang="zh-CN" altLang="en-US" sz="2000" dirty="0" smtClean="0">
                <a:latin typeface="+mn-ea"/>
                <a:ea typeface="+mn-ea"/>
              </a:rPr>
              <a:t>病毒），于</a:t>
            </a:r>
            <a:r>
              <a:rPr lang="en-US" altLang="zh-CN" sz="2000" dirty="0" smtClean="0">
                <a:latin typeface="+mn-ea"/>
                <a:ea typeface="+mn-ea"/>
              </a:rPr>
              <a:t>2010</a:t>
            </a:r>
            <a:r>
              <a:rPr lang="zh-CN" altLang="en-US" sz="2000" dirty="0" smtClean="0">
                <a:latin typeface="+mn-ea"/>
                <a:ea typeface="+mn-ea"/>
              </a:rPr>
              <a:t>年</a:t>
            </a:r>
            <a:r>
              <a:rPr lang="en-US" altLang="zh-CN" sz="2000" dirty="0" smtClean="0">
                <a:latin typeface="+mn-ea"/>
                <a:ea typeface="+mn-ea"/>
              </a:rPr>
              <a:t>6</a:t>
            </a:r>
            <a:r>
              <a:rPr lang="zh-CN" altLang="en-US" sz="2000" dirty="0" smtClean="0">
                <a:latin typeface="+mn-ea"/>
                <a:ea typeface="+mn-ea"/>
              </a:rPr>
              <a:t>月首次被检测出来，它是第一个专门定向攻击真实世界中基础（能源）设施比如核电站，水坝，国家电网的“蠕虫”病毒。</a:t>
            </a:r>
            <a:r>
              <a:rPr lang="en-US" altLang="zh-CN" sz="2000" dirty="0" smtClean="0">
                <a:effectLst>
                  <a:outerShdw blurRad="38100" dist="38100" dir="2700000" algn="tl">
                    <a:srgbClr val="C0C0C0"/>
                  </a:outerShdw>
                </a:effectLst>
                <a:latin typeface="+mn-ea"/>
                <a:ea typeface="+mn-ea"/>
              </a:rPr>
              <a:t> </a:t>
            </a:r>
            <a:r>
              <a:rPr lang="zh-CN" altLang="en-US" sz="2000" dirty="0" smtClean="0">
                <a:latin typeface="+mn-ea"/>
                <a:ea typeface="+mn-ea"/>
              </a:rPr>
              <a:t>伊朗核电站受到该病毒严重影响</a:t>
            </a:r>
            <a:r>
              <a:rPr lang="zh-CN" altLang="en-US" sz="2000" dirty="0" smtClean="0">
                <a:effectLst>
                  <a:outerShdw blurRad="38100" dist="38100" dir="2700000" algn="tl">
                    <a:srgbClr val="C0C0C0"/>
                  </a:outerShdw>
                </a:effectLst>
                <a:latin typeface="+mn-ea"/>
                <a:ea typeface="+mn-ea"/>
              </a:rPr>
              <a:t>。</a:t>
            </a:r>
            <a:r>
              <a:rPr lang="zh-CN" altLang="en-US" sz="2000" dirty="0" smtClean="0">
                <a:latin typeface="+mn-ea"/>
                <a:ea typeface="+mn-ea"/>
              </a:rPr>
              <a:t>“震网”病毒结构非常复杂，计算机安全专家在对软件进行反编译后发现它不可能是黑客所为，应该是一个“受国家资助的高级团队研发的结晶”。美国</a:t>
            </a:r>
            <a:r>
              <a:rPr lang="en-US" altLang="zh-CN" sz="2000" dirty="0" smtClean="0">
                <a:latin typeface="+mn-ea"/>
                <a:ea typeface="+mn-ea"/>
              </a:rPr>
              <a:t>《</a:t>
            </a:r>
            <a:r>
              <a:rPr lang="zh-CN" altLang="en-US" sz="2000" dirty="0" smtClean="0">
                <a:latin typeface="+mn-ea"/>
                <a:ea typeface="+mn-ea"/>
              </a:rPr>
              <a:t>纽约时报</a:t>
            </a:r>
            <a:r>
              <a:rPr lang="en-US" altLang="zh-CN" sz="2000" dirty="0" smtClean="0">
                <a:latin typeface="+mn-ea"/>
                <a:ea typeface="+mn-ea"/>
              </a:rPr>
              <a:t>》</a:t>
            </a:r>
            <a:r>
              <a:rPr lang="zh-CN" altLang="en-US" sz="2000" dirty="0" smtClean="0">
                <a:latin typeface="+mn-ea"/>
                <a:ea typeface="+mn-ea"/>
              </a:rPr>
              <a:t>称，美国和以色列情报机构合作制造出“震网”病毒。</a:t>
            </a:r>
            <a:endParaRPr lang="zh-CN" altLang="en-US" sz="2000" dirty="0">
              <a:latin typeface="+mn-ea"/>
              <a:ea typeface="+mn-ea"/>
            </a:endParaRPr>
          </a:p>
        </p:txBody>
      </p:sp>
      <p:sp>
        <p:nvSpPr>
          <p:cNvPr id="9" name="标题 1"/>
          <p:cNvSpPr txBox="1">
            <a:spLocks/>
          </p:cNvSpPr>
          <p:nvPr/>
        </p:nvSpPr>
        <p:spPr bwMode="auto">
          <a:xfrm>
            <a:off x="809596" y="571480"/>
            <a:ext cx="713742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4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j-ea"/>
                <a:ea typeface="+mj-ea"/>
                <a:cs typeface="+mj-cs"/>
              </a:rPr>
              <a:t>2.</a:t>
            </a:r>
            <a:r>
              <a:rPr kumimoji="1" lang="zh-CN" altLang="en-US" sz="4800" b="0" i="0" u="none" strike="noStrike" kern="0" cap="none" spc="0" normalizeH="0" baseline="0" noProof="0" dirty="0" smtClean="0">
                <a:ln>
                  <a:noFill/>
                </a:ln>
                <a:solidFill>
                  <a:srgbClr val="FF9900"/>
                </a:solidFill>
                <a:effectLst>
                  <a:outerShdw blurRad="38100" dist="38100" dir="2700000" algn="tl">
                    <a:srgbClr val="000000"/>
                  </a:outerShdw>
                </a:effectLst>
                <a:uLnTx/>
                <a:uFillTx/>
                <a:latin typeface="+mj-lt"/>
                <a:ea typeface="+mj-ea"/>
                <a:cs typeface="+mj-cs"/>
              </a:rPr>
              <a:t>计算机安全研究的意义</a:t>
            </a:r>
            <a:endParaRPr kumimoji="1" lang="zh-CN" altLang="en-US" sz="4800" b="0" i="0" u="none" strike="noStrike" kern="0" cap="none" spc="0" normalizeH="0" baseline="0" noProof="0" dirty="0">
              <a:ln>
                <a:noFill/>
              </a:ln>
              <a:solidFill>
                <a:srgbClr val="FF9900"/>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3"/>
</p:tagLst>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9915</TotalTime>
  <Words>2821</Words>
  <Application>Microsoft Office PowerPoint</Application>
  <PresentationFormat>A4 纸张(210x297 毫米)</PresentationFormat>
  <Paragraphs>273</Paragraphs>
  <Slides>24</Slides>
  <Notes>24</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24</vt:i4>
      </vt:variant>
    </vt:vector>
  </HeadingPairs>
  <TitlesOfParts>
    <vt:vector size="36" baseType="lpstr">
      <vt:lpstr>ＭＳ Ｐゴシック</vt:lpstr>
      <vt:lpstr>楷体_GB2312</vt:lpstr>
      <vt:lpstr>隶书</vt:lpstr>
      <vt:lpstr>宋体</vt:lpstr>
      <vt:lpstr>微软雅黑</vt:lpstr>
      <vt:lpstr>Arial</vt:lpstr>
      <vt:lpstr>Calibri</vt:lpstr>
      <vt:lpstr>Tahoma</vt:lpstr>
      <vt:lpstr>Wingdings</vt:lpstr>
      <vt:lpstr>安全导论</vt:lpstr>
      <vt:lpstr>1_安全导论</vt:lpstr>
      <vt:lpstr>自定义设计方案</vt:lpstr>
      <vt:lpstr>第1讲 计算机安全导论概述</vt:lpstr>
      <vt:lpstr>教材信息</vt:lpstr>
      <vt:lpstr>大  纲</vt:lpstr>
      <vt:lpstr>1.计算机安全的概念</vt:lpstr>
      <vt:lpstr>1.计算机安全的概念</vt:lpstr>
      <vt:lpstr>1.计算机安全的概念</vt:lpstr>
      <vt:lpstr>2.计算机安全研究的意义</vt:lpstr>
      <vt:lpstr>PowerPoint 演示文稿</vt:lpstr>
      <vt:lpstr>PowerPoint 演示文稿</vt:lpstr>
      <vt:lpstr>PowerPoint 演示文稿</vt:lpstr>
      <vt:lpstr>3.计算机安全导论的学习内容</vt:lpstr>
      <vt:lpstr>4.计算机安全导论的学习目的</vt:lpstr>
      <vt:lpstr>OSI Security Architecture</vt:lpstr>
      <vt:lpstr>Aspects of Security</vt:lpstr>
      <vt:lpstr>Passive Attacks</vt:lpstr>
      <vt:lpstr>Active Attacks</vt:lpstr>
      <vt:lpstr>Security Service</vt:lpstr>
      <vt:lpstr>Security Services (X.800)</vt:lpstr>
      <vt:lpstr>Security Mechanism</vt:lpstr>
      <vt:lpstr>Security Mechanisms (X.800)</vt:lpstr>
      <vt:lpstr>Model for Network Security</vt:lpstr>
      <vt:lpstr>Model for Network Security</vt:lpstr>
      <vt:lpstr>Model for Network Access Security</vt:lpstr>
      <vt:lpstr>Model for Network Access Security</vt:lpstr>
    </vt:vector>
  </TitlesOfParts>
  <Company>深圳大学信息工程学院</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Microsoft 帐户</cp:lastModifiedBy>
  <cp:revision>673</cp:revision>
  <cp:lastPrinted>2014-08-23T14:47:45Z</cp:lastPrinted>
  <dcterms:created xsi:type="dcterms:W3CDTF">2003-05-17T02:00:08Z</dcterms:created>
  <dcterms:modified xsi:type="dcterms:W3CDTF">2023-09-04T10:24:51Z</dcterms:modified>
</cp:coreProperties>
</file>