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733" r:id="rId2"/>
    <p:sldMasterId id="2147483721" r:id="rId3"/>
  </p:sldMasterIdLst>
  <p:notesMasterIdLst>
    <p:notesMasterId r:id="rId25"/>
  </p:notesMasterIdLst>
  <p:handoutMasterIdLst>
    <p:handoutMasterId r:id="rId26"/>
  </p:handoutMasterIdLst>
  <p:sldIdLst>
    <p:sldId id="258" r:id="rId4"/>
    <p:sldId id="456" r:id="rId5"/>
    <p:sldId id="457" r:id="rId6"/>
    <p:sldId id="470" r:id="rId7"/>
    <p:sldId id="458" r:id="rId8"/>
    <p:sldId id="471" r:id="rId9"/>
    <p:sldId id="472" r:id="rId10"/>
    <p:sldId id="469" r:id="rId11"/>
    <p:sldId id="474" r:id="rId12"/>
    <p:sldId id="460" r:id="rId13"/>
    <p:sldId id="473" r:id="rId14"/>
    <p:sldId id="475" r:id="rId15"/>
    <p:sldId id="477" r:id="rId16"/>
    <p:sldId id="478" r:id="rId17"/>
    <p:sldId id="479" r:id="rId18"/>
    <p:sldId id="480" r:id="rId19"/>
    <p:sldId id="481" r:id="rId20"/>
    <p:sldId id="482" r:id="rId21"/>
    <p:sldId id="483" r:id="rId22"/>
    <p:sldId id="484" r:id="rId23"/>
    <p:sldId id="485" r:id="rId24"/>
  </p:sldIdLst>
  <p:sldSz cx="9906000" cy="6858000" type="A4"/>
  <p:notesSz cx="6815138" cy="99425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0000FF"/>
    <a:srgbClr val="00FF00"/>
    <a:srgbClr val="FF00FF"/>
    <a:srgbClr val="FF0000"/>
    <a:srgbClr val="00FFFF"/>
    <a:srgbClr val="66FFFF"/>
    <a:srgbClr val="008080"/>
    <a:srgbClr val="FFFF99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98" autoAdjust="0"/>
    <p:restoredTop sz="79024" autoAdjust="0"/>
  </p:normalViewPr>
  <p:slideViewPr>
    <p:cSldViewPr>
      <p:cViewPr varScale="1">
        <p:scale>
          <a:sx n="106" d="100"/>
          <a:sy n="106" d="100"/>
        </p:scale>
        <p:origin x="84" y="127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644" y="2838"/>
      </p:cViewPr>
      <p:guideLst>
        <p:guide orient="horz" pos="3132"/>
        <p:guide pos="214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65138" y="363538"/>
            <a:ext cx="29527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《大学计算机》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405188" y="363538"/>
            <a:ext cx="295433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第一章 计算机基础知识</a:t>
            </a:r>
            <a:endParaRPr lang="en-US" altLang="zh-CN"/>
          </a:p>
        </p:txBody>
      </p:sp>
      <p:sp>
        <p:nvSpPr>
          <p:cNvPr id="143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65138" y="9075738"/>
            <a:ext cx="29527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405188" y="9075738"/>
            <a:ext cx="295433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8B9392D-24CA-4891-BB25-4AD26158142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13739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zh-CN" altLang="en-US"/>
              <a:t>《大学计算机》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2388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zh-CN" altLang="en-US"/>
              <a:t>第一章 计算机基础知识</a:t>
            </a:r>
            <a:endParaRPr lang="en-US" altLang="zh-CN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6125"/>
            <a:ext cx="5386388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8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1225"/>
            <a:ext cx="4999038" cy="447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625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388" y="9445625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5229D9C-C32E-4415-BB06-1352CA0E66C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887971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9300" indent="-2873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52525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14488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76450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latin typeface="Tahoma" pitchFamily="34" charset="0"/>
              </a:rPr>
              <a:t>《大学计算机》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9300" indent="-2873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52525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14488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76450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latin typeface="Tahoma" pitchFamily="34" charset="0"/>
              </a:rPr>
              <a:t>第一章 计算机基础知识</a:t>
            </a:r>
            <a:endParaRPr lang="en-US" altLang="zh-CN">
              <a:latin typeface="Tahoma" pitchFamily="34" charset="0"/>
            </a:endParaRPr>
          </a:p>
        </p:txBody>
      </p:sp>
      <p:sp>
        <p:nvSpPr>
          <p:cNvPr id="716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5488" y="752475"/>
            <a:ext cx="5367337" cy="3714750"/>
          </a:xfrm>
          <a:solidFill>
            <a:srgbClr val="FFFFFF"/>
          </a:solidFill>
          <a:ln/>
        </p:spPr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025" y="4721225"/>
            <a:ext cx="5907088" cy="48069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1686" name="页脚占位符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140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759950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7" y="336"/>
                <a:ext cx="289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073150" y="1828800"/>
            <a:ext cx="8420100" cy="1143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073150" y="6248400"/>
            <a:ext cx="206375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714750" y="6248400"/>
            <a:ext cx="31369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多媒体技术与应用</a:t>
            </a: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429500" y="6248400"/>
            <a:ext cx="206375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13D43D1-6888-43AD-9EE1-5704E3058A5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6564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0388" y="1135063"/>
            <a:ext cx="4316412" cy="52466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29200" y="1135063"/>
            <a:ext cx="4316413" cy="2546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29200" y="3833813"/>
            <a:ext cx="4316413" cy="25479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4242A1-75FD-4C10-8A76-23F38B91F166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44172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60388" y="76200"/>
            <a:ext cx="8785225" cy="6305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46B931-2413-49CF-9A86-0428765C1AAC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502765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D1C7C-3C00-4BC0-826D-7166B2A3AC5D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491601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D1C7C-3C00-4BC0-826D-7166B2A3AC5D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  <p:pic>
        <p:nvPicPr>
          <p:cNvPr id="5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24" y="71414"/>
            <a:ext cx="1277048" cy="110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 userDrawn="1"/>
        </p:nvSpPr>
        <p:spPr>
          <a:xfrm>
            <a:off x="523844" y="6072206"/>
            <a:ext cx="2357454" cy="42326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zh-CN" altLang="en-US" sz="5400" b="1" cap="none" spc="0" dirty="0">
                <a:ln w="31550" cmpd="sng">
                  <a:solidFill>
                    <a:srgbClr val="00B0F0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计算机安全导论</a:t>
            </a:r>
          </a:p>
        </p:txBody>
      </p:sp>
    </p:spTree>
    <p:extLst>
      <p:ext uri="{BB962C8B-B14F-4D97-AF65-F5344CB8AC3E}">
        <p14:creationId xmlns:p14="http://schemas.microsoft.com/office/powerpoint/2010/main" val="4916015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40BB5-DF47-47F4-ACB3-435519FF26A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335052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82C40-6489-4D06-BAD1-798B5008611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290488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39E82-F4A0-4A60-9DB2-EC14F726FB14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367499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A20B0-D1C1-43D6-84A5-FB2C0EED3FA0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41045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50100" y="76200"/>
            <a:ext cx="2195513" cy="63055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0388" y="76200"/>
            <a:ext cx="6437312" cy="63055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05E0F-2525-4E77-81C3-71482D7E51AC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131336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0388" y="1135063"/>
            <a:ext cx="4316412" cy="52466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135063"/>
            <a:ext cx="4316413" cy="52466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D657E-229A-469F-8347-4F344ADEB6F5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354571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0388" y="1135063"/>
            <a:ext cx="8785225" cy="5246687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71F3C-6A8C-43FB-BEC8-F804CBEE3CE7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149879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 shadeToTitle="1">
        <a:gradFill flip="none"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816100" y="76200"/>
            <a:ext cx="6208734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1135063"/>
            <a:ext cx="8785225" cy="4294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9350" y="6477000"/>
            <a:ext cx="1054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1C6FF37B-8EB1-424A-9FF8-5374FFF9CEC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380968" y="6357958"/>
            <a:ext cx="2357454" cy="42326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zh-CN" altLang="en-US" sz="5400" b="1" cap="none" spc="0" dirty="0">
                <a:ln w="31550" cmpd="sng">
                  <a:solidFill>
                    <a:srgbClr val="00B0F0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计算机安全导论</a:t>
            </a:r>
          </a:p>
        </p:txBody>
      </p:sp>
      <p:pic>
        <p:nvPicPr>
          <p:cNvPr id="23553" name="Picture 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382024" y="71414"/>
            <a:ext cx="1277048" cy="110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06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860425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defRPr kumimoji="1" sz="2800">
          <a:solidFill>
            <a:schemeClr val="tx1"/>
          </a:solidFill>
          <a:latin typeface="+mn-lt"/>
          <a:ea typeface="宋体" pitchFamily="2" charset="-122"/>
        </a:defRPr>
      </a:lvl2pPr>
      <a:lvl3pPr marL="1279525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defRPr kumimoji="1" sz="2400">
          <a:solidFill>
            <a:schemeClr val="tx1"/>
          </a:solidFill>
          <a:latin typeface="+mn-lt"/>
          <a:ea typeface="宋体" pitchFamily="2" charset="-122"/>
        </a:defRPr>
      </a:lvl3pPr>
      <a:lvl4pPr marL="16986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117725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749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6pPr>
      <a:lvl7pPr marL="30321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7pPr>
      <a:lvl8pPr marL="34893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8pPr>
      <a:lvl9pPr marL="39465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 shadeToTitle="1">
        <a:gradFill flip="none"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816100" y="76200"/>
            <a:ext cx="6208734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1135063"/>
            <a:ext cx="8785225" cy="4294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9350" y="6477000"/>
            <a:ext cx="1054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1C6FF37B-8EB1-424A-9FF8-5374FFF9CEC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380968" y="6357958"/>
            <a:ext cx="2357454" cy="42326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zh-CN" altLang="en-US" sz="5400" b="1" cap="none" spc="0" dirty="0">
                <a:ln w="31550" cmpd="sng">
                  <a:solidFill>
                    <a:srgbClr val="00B0F0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计算机安全导论</a:t>
            </a:r>
          </a:p>
        </p:txBody>
      </p:sp>
      <p:pic>
        <p:nvPicPr>
          <p:cNvPr id="23553" name="Picture 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24" y="71414"/>
            <a:ext cx="1277048" cy="110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860425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defRPr kumimoji="1" sz="2800">
          <a:solidFill>
            <a:schemeClr val="tx1"/>
          </a:solidFill>
          <a:latin typeface="+mn-lt"/>
          <a:ea typeface="宋体" pitchFamily="2" charset="-122"/>
        </a:defRPr>
      </a:lvl2pPr>
      <a:lvl3pPr marL="1279525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defRPr kumimoji="1" sz="2400">
          <a:solidFill>
            <a:schemeClr val="tx1"/>
          </a:solidFill>
          <a:latin typeface="+mn-lt"/>
          <a:ea typeface="宋体" pitchFamily="2" charset="-122"/>
        </a:defRPr>
      </a:lvl3pPr>
      <a:lvl4pPr marL="16986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117725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749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6pPr>
      <a:lvl7pPr marL="30321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7pPr>
      <a:lvl8pPr marL="34893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8pPr>
      <a:lvl9pPr marL="39465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1039-79D5-4DCC-BC76-76D6A9B1B181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4"/>
          <p:cNvSpPr>
            <a:spLocks noGrp="1"/>
          </p:cNvSpPr>
          <p:nvPr>
            <p:ph type="title"/>
          </p:nvPr>
        </p:nvSpPr>
        <p:spPr>
          <a:xfrm>
            <a:off x="1959024" y="1772816"/>
            <a:ext cx="6162328" cy="2736304"/>
          </a:xfrm>
        </p:spPr>
        <p:txBody>
          <a:bodyPr lIns="0" rIns="0" anchor="ctr"/>
          <a:lstStyle/>
          <a:p>
            <a:pPr algn="ctr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6000" b="1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F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第</a:t>
            </a:r>
            <a:r>
              <a:rPr lang="en-US" altLang="zh-CN" sz="6000" b="1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F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11</a:t>
            </a:r>
            <a:r>
              <a:rPr lang="zh-CN" altLang="en-US" sz="6000" b="1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F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讲</a:t>
            </a:r>
            <a:br>
              <a:rPr lang="en-US" altLang="zh-CN" sz="6000" b="1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lang="zh-CN" altLang="en-US" sz="6000" b="1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密钥分发与认证</a:t>
            </a:r>
            <a:endParaRPr lang="zh-CN" altLang="en-US" sz="6000" dirty="0">
              <a:solidFill>
                <a:srgbClr val="FFC000"/>
              </a:solidFill>
              <a:effectLst>
                <a:reflection blurRad="6350" stA="50000" endA="300" endPos="50000" dist="60007" dir="5400000" sy="-100000" algn="bl" rotWithShape="0"/>
              </a:effectLst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2.Kerberos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10</a:t>
            </a:fld>
            <a:r>
              <a:rPr lang="en-US" altLang="zh-CN" dirty="0"/>
              <a:t>/70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>
                <a:solidFill>
                  <a:srgbClr val="FFFF00"/>
                </a:solidFill>
                <a:latin typeface="Times New Roman" panose="02020603050405020304" pitchFamily="18" charset="0"/>
              </a:rPr>
              <a:t>2.2</a:t>
            </a:r>
            <a:r>
              <a:rPr lang="en-US" altLang="zh-CN" kern="0" dirty="0">
                <a:solidFill>
                  <a:srgbClr val="FFFF00"/>
                </a:solidFill>
                <a:latin typeface="+mn-ea"/>
              </a:rPr>
              <a:t> </a:t>
            </a:r>
            <a:r>
              <a:rPr lang="zh-CN" altLang="en-US" kern="0" dirty="0">
                <a:solidFill>
                  <a:srgbClr val="FFFF00"/>
                </a:solidFill>
                <a:latin typeface="+mn-ea"/>
              </a:rPr>
              <a:t>什么是</a:t>
            </a:r>
            <a:r>
              <a:rPr lang="en-US" altLang="zh-CN" kern="0" dirty="0">
                <a:solidFill>
                  <a:srgbClr val="FFFF00"/>
                </a:solidFill>
                <a:latin typeface="+mn-ea"/>
              </a:rPr>
              <a:t>Kerberos</a:t>
            </a:r>
          </a:p>
          <a:p>
            <a:pPr eaLnBrk="1" hangingPunct="1">
              <a:defRPr/>
            </a:pPr>
            <a:r>
              <a:rPr lang="en-AU" altLang="zh-CN" dirty="0">
                <a:latin typeface="Times New Roman" panose="02020603050405020304" pitchFamily="18" charset="0"/>
              </a:rPr>
              <a:t>Kerberos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en-AU" altLang="zh-CN" dirty="0">
                <a:latin typeface="Times New Roman" panose="02020603050405020304" pitchFamily="18" charset="0"/>
              </a:rPr>
              <a:t>MIT</a:t>
            </a:r>
            <a:r>
              <a:rPr lang="zh-CN" altLang="en-US" dirty="0">
                <a:latin typeface="Times New Roman" panose="02020603050405020304" pitchFamily="18" charset="0"/>
              </a:rPr>
              <a:t>开发的可信密钥服务器系统，在一个分布式网络中提供集中式的私钥第三方认证服务。</a:t>
            </a:r>
            <a:endParaRPr lang="en-AU" altLang="zh-CN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800" b="1" dirty="0">
                <a:latin typeface="Times New Roman" panose="02020603050405020304" pitchFamily="18" charset="0"/>
              </a:rPr>
              <a:t>允许用户进行网络中的分布式服务。</a:t>
            </a:r>
            <a:endParaRPr lang="en-AU" altLang="zh-CN" sz="2800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800" b="1" dirty="0">
                <a:latin typeface="Times New Roman" panose="02020603050405020304" pitchFamily="18" charset="0"/>
              </a:rPr>
              <a:t>不需要信任所有的工作器。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800" b="1" dirty="0">
                <a:latin typeface="Times New Roman" panose="02020603050405020304" pitchFamily="18" charset="0"/>
              </a:rPr>
              <a:t>所有人信任一个中央认证服务器。</a:t>
            </a:r>
            <a:endParaRPr lang="en-AU" altLang="zh-CN" sz="2800" b="1" dirty="0">
              <a:latin typeface="Times New Roman" panose="02020603050405020304" pitchFamily="18" charset="0"/>
            </a:endParaRPr>
          </a:p>
          <a:p>
            <a:pPr marL="914400" indent="-457200" eaLnBrk="1" hangingPunct="1">
              <a:buFont typeface="Wingdings" panose="05000000000000000000" pitchFamily="2" charset="2"/>
              <a:buChar char="u"/>
              <a:defRPr/>
            </a:pPr>
            <a:endParaRPr lang="zh-CN" altLang="en-US" sz="2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20725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2.Kerberos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11</a:t>
            </a:fld>
            <a:r>
              <a:rPr lang="en-US" altLang="zh-CN" dirty="0"/>
              <a:t>/70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>
                <a:solidFill>
                  <a:srgbClr val="FFFF00"/>
                </a:solidFill>
                <a:latin typeface="Times New Roman" panose="02020603050405020304" pitchFamily="18" charset="0"/>
              </a:rPr>
              <a:t>2.2</a:t>
            </a:r>
            <a:r>
              <a:rPr lang="en-US" altLang="zh-CN" kern="0" dirty="0">
                <a:solidFill>
                  <a:srgbClr val="FFFF00"/>
                </a:solidFill>
                <a:latin typeface="+mn-ea"/>
              </a:rPr>
              <a:t> </a:t>
            </a:r>
            <a:r>
              <a:rPr lang="zh-CN" altLang="en-US" kern="0" dirty="0">
                <a:solidFill>
                  <a:srgbClr val="FFFF00"/>
                </a:solidFill>
                <a:latin typeface="+mn-ea"/>
              </a:rPr>
              <a:t>什么是</a:t>
            </a:r>
            <a:r>
              <a:rPr lang="en-US" altLang="zh-CN" kern="0" dirty="0">
                <a:solidFill>
                  <a:srgbClr val="FFFF00"/>
                </a:solidFill>
                <a:latin typeface="+mn-ea"/>
              </a:rPr>
              <a:t>Kerberos</a:t>
            </a:r>
          </a:p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Char char="l"/>
              <a:defRPr/>
            </a:pPr>
            <a:r>
              <a:rPr lang="en-AU" altLang="zh-CN" dirty="0">
                <a:latin typeface="Times New Roman" panose="02020603050405020304" pitchFamily="18" charset="0"/>
              </a:rPr>
              <a:t>Kerberos</a:t>
            </a:r>
            <a:r>
              <a:rPr lang="zh-CN" altLang="en-US" dirty="0">
                <a:latin typeface="Times New Roman" panose="02020603050405020304" pitchFamily="18" charset="0"/>
              </a:rPr>
              <a:t>要求安全、可靠、透明、可扩展。</a:t>
            </a:r>
            <a:endParaRPr lang="en-AU" altLang="zh-CN" b="1" dirty="0">
              <a:latin typeface="Times New Roman" panose="02020603050405020304" pitchFamily="18" charset="0"/>
              <a:ea typeface="+mn-ea"/>
            </a:endParaRPr>
          </a:p>
          <a:p>
            <a:pPr marL="914400" indent="-457200" eaLnBrk="1" hangingPunct="1">
              <a:lnSpc>
                <a:spcPct val="11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2600" dirty="0">
                <a:latin typeface="+mn-ea"/>
              </a:rPr>
              <a:t>利用集中的认证服务来实现用户对服务器的认证。</a:t>
            </a:r>
            <a:endParaRPr lang="en-US" altLang="zh-CN" sz="2600" dirty="0">
              <a:latin typeface="+mn-ea"/>
            </a:endParaRPr>
          </a:p>
          <a:p>
            <a:pPr marL="914400" indent="-457200" eaLnBrk="1" hangingPunct="1">
              <a:lnSpc>
                <a:spcPct val="11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2600" dirty="0">
                <a:latin typeface="+mn-ea"/>
              </a:rPr>
              <a:t>同时服务器也对用户进行认证。</a:t>
            </a:r>
            <a:endParaRPr lang="en-US" altLang="zh-CN" sz="2600" dirty="0">
              <a:latin typeface="+mn-ea"/>
            </a:endParaRPr>
          </a:p>
          <a:p>
            <a:pPr marL="914400" indent="-457200" eaLnBrk="1" hangingPunct="1">
              <a:lnSpc>
                <a:spcPct val="11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2600" dirty="0">
                <a:latin typeface="+mn-ea"/>
              </a:rPr>
              <a:t>依赖于对称加密机制，不使用公钥加密机制。</a:t>
            </a:r>
          </a:p>
        </p:txBody>
      </p:sp>
    </p:spTree>
    <p:extLst>
      <p:ext uri="{BB962C8B-B14F-4D97-AF65-F5344CB8AC3E}">
        <p14:creationId xmlns:p14="http://schemas.microsoft.com/office/powerpoint/2010/main" val="2019855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2.Kerberos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12</a:t>
            </a:fld>
            <a:r>
              <a:rPr lang="en-US" altLang="zh-CN" dirty="0"/>
              <a:t>/70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>
                <a:solidFill>
                  <a:srgbClr val="FFFF00"/>
                </a:solidFill>
                <a:latin typeface="Times New Roman" panose="02020603050405020304" pitchFamily="18" charset="0"/>
              </a:rPr>
              <a:t>2.3</a:t>
            </a:r>
            <a:r>
              <a:rPr lang="en-US" altLang="zh-CN" kern="0" dirty="0">
                <a:solidFill>
                  <a:srgbClr val="FFFF00"/>
                </a:solidFill>
                <a:latin typeface="+mn-ea"/>
              </a:rPr>
              <a:t> </a:t>
            </a:r>
            <a:r>
              <a:rPr lang="zh-CN" altLang="en-US" kern="0" dirty="0">
                <a:solidFill>
                  <a:srgbClr val="FFFF00"/>
                </a:solidFill>
                <a:latin typeface="+mn-ea"/>
              </a:rPr>
              <a:t>简单的认证会话</a:t>
            </a:r>
            <a:endParaRPr lang="en-US" altLang="zh-CN" kern="0" dirty="0">
              <a:solidFill>
                <a:srgbClr val="FFFF00"/>
              </a:solidFill>
              <a:latin typeface="+mn-ea"/>
            </a:endParaRPr>
          </a:p>
          <a:p>
            <a:pPr eaLnBrk="1" hangingPunct="1">
              <a:defRPr/>
            </a:pPr>
            <a:r>
              <a:rPr lang="zh-CN" altLang="en-US" kern="0" dirty="0">
                <a:latin typeface="+mn-ea"/>
              </a:rPr>
              <a:t>一个简单的认证会话：</a:t>
            </a:r>
            <a:endParaRPr lang="en-US" altLang="zh-CN" kern="0" dirty="0">
              <a:latin typeface="+mn-ea"/>
            </a:endParaRPr>
          </a:p>
          <a:p>
            <a:pPr marL="457200" eaLnBrk="1" hangingPunct="1">
              <a:defRPr/>
            </a:pPr>
            <a:r>
              <a:rPr lang="en-US" altLang="zh-CN" sz="2500" kern="0" dirty="0">
                <a:latin typeface="Times New Roman" panose="02020603050405020304" pitchFamily="18" charset="0"/>
              </a:rPr>
              <a:t>(1) C-&gt;AS: ID</a:t>
            </a:r>
            <a:r>
              <a:rPr lang="en-US" altLang="zh-CN" sz="2500" kern="0" baseline="-25000" dirty="0">
                <a:latin typeface="Times New Roman" panose="02020603050405020304" pitchFamily="18" charset="0"/>
              </a:rPr>
              <a:t>C</a:t>
            </a:r>
            <a:r>
              <a:rPr lang="en-US" altLang="zh-CN" sz="2500" kern="0" dirty="0">
                <a:latin typeface="Times New Roman" panose="02020603050405020304" pitchFamily="18" charset="0"/>
              </a:rPr>
              <a:t>||</a:t>
            </a:r>
            <a:r>
              <a:rPr lang="en-US" altLang="zh-CN" sz="2500" i="1" kern="0" dirty="0">
                <a:latin typeface="Times New Roman" panose="02020603050405020304" pitchFamily="18" charset="0"/>
              </a:rPr>
              <a:t>P</a:t>
            </a:r>
            <a:r>
              <a:rPr lang="en-US" altLang="zh-CN" sz="2500" kern="0" baseline="-25000" dirty="0">
                <a:latin typeface="Times New Roman" panose="02020603050405020304" pitchFamily="18" charset="0"/>
              </a:rPr>
              <a:t>C</a:t>
            </a:r>
            <a:r>
              <a:rPr lang="en-US" altLang="zh-CN" sz="2500" kern="0" dirty="0">
                <a:latin typeface="Times New Roman" panose="02020603050405020304" pitchFamily="18" charset="0"/>
              </a:rPr>
              <a:t>||ID</a:t>
            </a:r>
            <a:r>
              <a:rPr lang="en-US" altLang="zh-CN" sz="2500" kern="0" baseline="-25000" dirty="0">
                <a:latin typeface="Times New Roman" panose="02020603050405020304" pitchFamily="18" charset="0"/>
              </a:rPr>
              <a:t>V</a:t>
            </a:r>
          </a:p>
          <a:p>
            <a:pPr marL="457200" eaLnBrk="1" hangingPunct="1">
              <a:defRPr/>
            </a:pPr>
            <a:r>
              <a:rPr lang="en-US" altLang="zh-CN" sz="2500" kern="0" dirty="0">
                <a:latin typeface="Times New Roman" panose="02020603050405020304" pitchFamily="18" charset="0"/>
              </a:rPr>
              <a:t>(2) AS-&gt;C: Ticket</a:t>
            </a:r>
          </a:p>
          <a:p>
            <a:pPr marL="457200" eaLnBrk="1" hangingPunct="1">
              <a:defRPr/>
            </a:pPr>
            <a:r>
              <a:rPr lang="en-US" altLang="zh-CN" sz="2500" kern="0" dirty="0">
                <a:latin typeface="Times New Roman" panose="02020603050405020304" pitchFamily="18" charset="0"/>
              </a:rPr>
              <a:t>(3) C-&gt;V:  ID</a:t>
            </a:r>
            <a:r>
              <a:rPr lang="en-US" altLang="zh-CN" sz="2500" kern="0" baseline="-25000" dirty="0">
                <a:latin typeface="Times New Roman" panose="02020603050405020304" pitchFamily="18" charset="0"/>
              </a:rPr>
              <a:t>C </a:t>
            </a:r>
            <a:r>
              <a:rPr lang="en-US" altLang="zh-CN" sz="2500" kern="0" dirty="0">
                <a:latin typeface="Times New Roman" panose="02020603050405020304" pitchFamily="18" charset="0"/>
              </a:rPr>
              <a:t>||Ticket, Ticket=</a:t>
            </a:r>
            <a:r>
              <a:rPr lang="en-US" altLang="zh-CN" sz="2500" i="1" kern="0" dirty="0">
                <a:latin typeface="Times New Roman" panose="02020603050405020304" pitchFamily="18" charset="0"/>
              </a:rPr>
              <a:t>E</a:t>
            </a:r>
            <a:r>
              <a:rPr lang="en-US" altLang="zh-CN" sz="2500" kern="0" dirty="0">
                <a:latin typeface="Times New Roman" panose="02020603050405020304" pitchFamily="18" charset="0"/>
              </a:rPr>
              <a:t>(</a:t>
            </a:r>
            <a:r>
              <a:rPr lang="en-US" altLang="zh-CN" sz="2500" i="1" kern="0" dirty="0">
                <a:latin typeface="Times New Roman" panose="02020603050405020304" pitchFamily="18" charset="0"/>
              </a:rPr>
              <a:t>K</a:t>
            </a:r>
            <a:r>
              <a:rPr lang="en-US" altLang="zh-CN" sz="2500" i="1" kern="0" baseline="-25000" dirty="0">
                <a:latin typeface="Times New Roman" panose="02020603050405020304" pitchFamily="18" charset="0"/>
              </a:rPr>
              <a:t>V</a:t>
            </a:r>
            <a:r>
              <a:rPr lang="en-US" altLang="zh-CN" sz="2500" kern="0" dirty="0">
                <a:latin typeface="Times New Roman" panose="02020603050405020304" pitchFamily="18" charset="0"/>
              </a:rPr>
              <a:t>, [ID</a:t>
            </a:r>
            <a:r>
              <a:rPr lang="en-US" altLang="zh-CN" sz="2500" kern="0" baseline="-25000" dirty="0">
                <a:latin typeface="Times New Roman" panose="02020603050405020304" pitchFamily="18" charset="0"/>
              </a:rPr>
              <a:t>C </a:t>
            </a:r>
            <a:r>
              <a:rPr lang="en-US" altLang="zh-CN" sz="2500" kern="0" dirty="0">
                <a:latin typeface="Times New Roman" panose="02020603050405020304" pitchFamily="18" charset="0"/>
              </a:rPr>
              <a:t>||AD</a:t>
            </a:r>
            <a:r>
              <a:rPr lang="en-US" altLang="zh-CN" sz="2500" kern="0" baseline="-25000" dirty="0">
                <a:latin typeface="Times New Roman" panose="02020603050405020304" pitchFamily="18" charset="0"/>
              </a:rPr>
              <a:t>C </a:t>
            </a:r>
            <a:r>
              <a:rPr lang="en-US" altLang="zh-CN" sz="2500" kern="0" dirty="0">
                <a:latin typeface="Times New Roman" panose="02020603050405020304" pitchFamily="18" charset="0"/>
              </a:rPr>
              <a:t>||ID</a:t>
            </a:r>
            <a:r>
              <a:rPr lang="en-US" altLang="zh-CN" sz="2500" kern="0" baseline="-25000" dirty="0">
                <a:latin typeface="Times New Roman" panose="02020603050405020304" pitchFamily="18" charset="0"/>
              </a:rPr>
              <a:t>V</a:t>
            </a:r>
            <a:r>
              <a:rPr lang="en-US" altLang="zh-CN" sz="2500" kern="0" dirty="0">
                <a:latin typeface="Times New Roman" panose="02020603050405020304" pitchFamily="18" charset="0"/>
              </a:rPr>
              <a:t>])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sz="2500" kern="0" dirty="0">
                <a:latin typeface="Times New Roman" panose="02020603050405020304" pitchFamily="18" charset="0"/>
              </a:rPr>
              <a:t>其中 </a:t>
            </a:r>
            <a:r>
              <a:rPr lang="en-US" altLang="zh-CN" sz="2500" kern="0" dirty="0">
                <a:latin typeface="Times New Roman" panose="02020603050405020304" pitchFamily="18" charset="0"/>
              </a:rPr>
              <a:t>C = </a:t>
            </a:r>
            <a:r>
              <a:rPr lang="zh-CN" altLang="en-US" sz="2500" kern="0" dirty="0">
                <a:latin typeface="Times New Roman" panose="02020603050405020304" pitchFamily="18" charset="0"/>
              </a:rPr>
              <a:t>客户端，</a:t>
            </a:r>
            <a:r>
              <a:rPr lang="en-US" altLang="zh-CN" sz="2500" kern="0" dirty="0">
                <a:latin typeface="Times New Roman" panose="02020603050405020304" pitchFamily="18" charset="0"/>
              </a:rPr>
              <a:t>AS = </a:t>
            </a:r>
            <a:r>
              <a:rPr lang="zh-CN" altLang="en-US" sz="2500" kern="0" dirty="0">
                <a:latin typeface="Times New Roman" panose="02020603050405020304" pitchFamily="18" charset="0"/>
              </a:rPr>
              <a:t>认证服务器，</a:t>
            </a:r>
            <a:r>
              <a:rPr lang="en-US" altLang="zh-CN" sz="2500" kern="0" dirty="0">
                <a:latin typeface="Times New Roman" panose="02020603050405020304" pitchFamily="18" charset="0"/>
              </a:rPr>
              <a:t>V = </a:t>
            </a:r>
            <a:r>
              <a:rPr lang="zh-CN" altLang="en-US" sz="2500" kern="0" dirty="0">
                <a:latin typeface="Times New Roman" panose="02020603050405020304" pitchFamily="18" charset="0"/>
              </a:rPr>
              <a:t>服务器，</a:t>
            </a:r>
            <a:r>
              <a:rPr lang="en-US" altLang="zh-CN" sz="2500" kern="0" dirty="0">
                <a:latin typeface="Times New Roman" panose="02020603050405020304" pitchFamily="18" charset="0"/>
              </a:rPr>
              <a:t> ID</a:t>
            </a:r>
            <a:r>
              <a:rPr lang="en-US" altLang="zh-CN" sz="2500" kern="0" baseline="-25000" dirty="0">
                <a:latin typeface="Times New Roman" panose="02020603050405020304" pitchFamily="18" charset="0"/>
              </a:rPr>
              <a:t>C</a:t>
            </a:r>
            <a:r>
              <a:rPr lang="en-US" altLang="zh-CN" sz="2500" kern="0" dirty="0">
                <a:latin typeface="Times New Roman" panose="02020603050405020304" pitchFamily="18" charset="0"/>
              </a:rPr>
              <a:t> = </a:t>
            </a:r>
            <a:r>
              <a:rPr lang="zh-CN" altLang="en-US" sz="2500" kern="0" dirty="0">
                <a:latin typeface="Times New Roman" panose="02020603050405020304" pitchFamily="18" charset="0"/>
              </a:rPr>
              <a:t>客户端上用户的身份标识，</a:t>
            </a:r>
            <a:r>
              <a:rPr lang="en-US" altLang="zh-CN" sz="2500" kern="0" dirty="0">
                <a:latin typeface="Times New Roman" panose="02020603050405020304" pitchFamily="18" charset="0"/>
              </a:rPr>
              <a:t>ID</a:t>
            </a:r>
            <a:r>
              <a:rPr lang="en-US" altLang="zh-CN" sz="2500" kern="0" baseline="-25000" dirty="0">
                <a:latin typeface="Times New Roman" panose="02020603050405020304" pitchFamily="18" charset="0"/>
              </a:rPr>
              <a:t>V</a:t>
            </a:r>
            <a:r>
              <a:rPr lang="en-US" altLang="zh-CN" sz="2500" kern="0" dirty="0">
                <a:latin typeface="Times New Roman" panose="02020603050405020304" pitchFamily="18" charset="0"/>
              </a:rPr>
              <a:t> = </a:t>
            </a:r>
            <a:r>
              <a:rPr lang="zh-CN" altLang="en-US" sz="2500" kern="0" dirty="0">
                <a:latin typeface="Times New Roman" panose="02020603050405020304" pitchFamily="18" charset="0"/>
              </a:rPr>
              <a:t>服务器的身份标识，</a:t>
            </a:r>
            <a:r>
              <a:rPr lang="en-US" altLang="zh-CN" sz="2500" i="1" kern="0" dirty="0">
                <a:latin typeface="Times New Roman" panose="02020603050405020304" pitchFamily="18" charset="0"/>
              </a:rPr>
              <a:t>P</a:t>
            </a:r>
            <a:r>
              <a:rPr lang="en-US" altLang="zh-CN" sz="2500" kern="0" baseline="-25000" dirty="0">
                <a:latin typeface="Times New Roman" panose="02020603050405020304" pitchFamily="18" charset="0"/>
              </a:rPr>
              <a:t>C</a:t>
            </a:r>
            <a:r>
              <a:rPr lang="en-US" altLang="zh-CN" sz="2500" kern="0" dirty="0">
                <a:latin typeface="Times New Roman" panose="02020603050405020304" pitchFamily="18" charset="0"/>
              </a:rPr>
              <a:t> = </a:t>
            </a:r>
            <a:r>
              <a:rPr lang="zh-CN" altLang="en-US" sz="2500" kern="0" dirty="0">
                <a:latin typeface="Times New Roman" panose="02020603050405020304" pitchFamily="18" charset="0"/>
              </a:rPr>
              <a:t>客户端上用户的口令，</a:t>
            </a:r>
            <a:r>
              <a:rPr lang="en-US" altLang="zh-CN" sz="2500" kern="0" dirty="0">
                <a:latin typeface="Times New Roman" panose="02020603050405020304" pitchFamily="18" charset="0"/>
              </a:rPr>
              <a:t> AD</a:t>
            </a:r>
            <a:r>
              <a:rPr lang="en-US" altLang="zh-CN" sz="2500" kern="0" baseline="-25000" dirty="0">
                <a:latin typeface="Times New Roman" panose="02020603050405020304" pitchFamily="18" charset="0"/>
              </a:rPr>
              <a:t>C </a:t>
            </a:r>
            <a:r>
              <a:rPr lang="en-US" altLang="zh-CN" sz="2500" kern="0" dirty="0">
                <a:latin typeface="Times New Roman" panose="02020603050405020304" pitchFamily="18" charset="0"/>
              </a:rPr>
              <a:t>= </a:t>
            </a:r>
            <a:r>
              <a:rPr lang="zh-CN" altLang="en-US" sz="2500" kern="0" dirty="0">
                <a:latin typeface="Times New Roman" panose="02020603050405020304" pitchFamily="18" charset="0"/>
              </a:rPr>
              <a:t>客户端的网络地址，</a:t>
            </a:r>
            <a:r>
              <a:rPr lang="en-US" altLang="zh-CN" sz="2500" i="1" kern="0" dirty="0">
                <a:latin typeface="Times New Roman" panose="02020603050405020304" pitchFamily="18" charset="0"/>
              </a:rPr>
              <a:t>K</a:t>
            </a:r>
            <a:r>
              <a:rPr lang="en-US" altLang="zh-CN" sz="2500" i="1" kern="0" baseline="-25000" dirty="0">
                <a:latin typeface="Times New Roman" panose="02020603050405020304" pitchFamily="18" charset="0"/>
              </a:rPr>
              <a:t>V</a:t>
            </a:r>
            <a:r>
              <a:rPr lang="en-US" altLang="zh-CN" sz="2500" kern="0" dirty="0">
                <a:latin typeface="Times New Roman" panose="02020603050405020304" pitchFamily="18" charset="0"/>
              </a:rPr>
              <a:t> = </a:t>
            </a:r>
            <a:r>
              <a:rPr lang="zh-CN" altLang="en-US" sz="2500" kern="0" dirty="0">
                <a:latin typeface="Times New Roman" panose="02020603050405020304" pitchFamily="18" charset="0"/>
              </a:rPr>
              <a:t>认证服务器和服务器间共享的加密密钥。</a:t>
            </a:r>
            <a:endParaRPr lang="en-US" altLang="zh-CN" sz="2500" kern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255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2.Kerberos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13</a:t>
            </a:fld>
            <a:r>
              <a:rPr lang="en-US" altLang="zh-CN" dirty="0"/>
              <a:t>/70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>
                <a:solidFill>
                  <a:srgbClr val="FFFF00"/>
                </a:solidFill>
                <a:latin typeface="Times New Roman" panose="02020603050405020304" pitchFamily="18" charset="0"/>
              </a:rPr>
              <a:t>2.3 </a:t>
            </a:r>
            <a:r>
              <a:rPr lang="zh-CN" altLang="en-US" kern="0" dirty="0">
                <a:solidFill>
                  <a:srgbClr val="FFFF00"/>
                </a:solidFill>
                <a:latin typeface="+mn-ea"/>
              </a:rPr>
              <a:t>简单的认证会话</a:t>
            </a:r>
            <a:endParaRPr lang="en-US" altLang="zh-CN" kern="0" dirty="0">
              <a:solidFill>
                <a:srgbClr val="FFFF00"/>
              </a:solidFill>
              <a:latin typeface="+mn-ea"/>
            </a:endParaRPr>
          </a:p>
          <a:p>
            <a:pPr indent="-457200" eaLnBrk="1" hangingPunct="1">
              <a:defRPr/>
            </a:pPr>
            <a:r>
              <a:rPr lang="zh-CN" altLang="en-US" sz="2800" kern="0" dirty="0">
                <a:latin typeface="Times New Roman" panose="02020603050405020304" pitchFamily="18" charset="0"/>
              </a:rPr>
              <a:t>（</a:t>
            </a:r>
            <a:r>
              <a:rPr lang="en-US" altLang="zh-CN" sz="2800" kern="0" dirty="0">
                <a:latin typeface="Times New Roman" panose="02020603050405020304" pitchFamily="18" charset="0"/>
              </a:rPr>
              <a:t>1</a:t>
            </a:r>
            <a:r>
              <a:rPr lang="zh-CN" altLang="en-US" sz="2800" kern="0" dirty="0">
                <a:latin typeface="Times New Roman" panose="02020603050405020304" pitchFamily="18" charset="0"/>
              </a:rPr>
              <a:t>）用户登录一个工作站，并请求访问服务器</a:t>
            </a:r>
            <a:r>
              <a:rPr lang="en-US" altLang="zh-CN" sz="2800" kern="0" dirty="0">
                <a:latin typeface="Times New Roman" panose="02020603050405020304" pitchFamily="18" charset="0"/>
              </a:rPr>
              <a:t>V</a:t>
            </a:r>
            <a:r>
              <a:rPr lang="zh-CN" altLang="en-US" sz="2800" kern="0" dirty="0">
                <a:latin typeface="Times New Roman" panose="02020603050405020304" pitchFamily="18" charset="0"/>
              </a:rPr>
              <a:t>。</a:t>
            </a:r>
            <a:endParaRPr lang="en-US" altLang="zh-CN" sz="2800" kern="0" dirty="0">
              <a:latin typeface="Times New Roman" panose="02020603050405020304" pitchFamily="18" charset="0"/>
            </a:endParaRPr>
          </a:p>
          <a:p>
            <a:pPr indent="-457200" eaLnBrk="1" hangingPunct="1">
              <a:defRPr/>
            </a:pPr>
            <a:r>
              <a:rPr lang="zh-CN" altLang="en-US" sz="2800" kern="0" dirty="0">
                <a:latin typeface="Times New Roman" panose="02020603050405020304" pitchFamily="18" charset="0"/>
              </a:rPr>
              <a:t>（</a:t>
            </a:r>
            <a:r>
              <a:rPr lang="en-US" altLang="zh-CN" sz="2800" kern="0" dirty="0">
                <a:latin typeface="Times New Roman" panose="02020603050405020304" pitchFamily="18" charset="0"/>
              </a:rPr>
              <a:t>2</a:t>
            </a:r>
            <a:r>
              <a:rPr lang="zh-CN" altLang="en-US" sz="2800" kern="0" dirty="0">
                <a:latin typeface="Times New Roman" panose="02020603050405020304" pitchFamily="18" charset="0"/>
              </a:rPr>
              <a:t>）客户</a:t>
            </a:r>
            <a:r>
              <a:rPr lang="zh-CN" altLang="en-US" sz="2800" dirty="0">
                <a:latin typeface="Times New Roman" panose="02020603050405020304" pitchFamily="18" charset="0"/>
              </a:rPr>
              <a:t>端</a:t>
            </a:r>
            <a:r>
              <a:rPr lang="zh-CN" altLang="en-US" sz="2800" kern="0" dirty="0">
                <a:latin typeface="Times New Roman" panose="02020603050405020304" pitchFamily="18" charset="0"/>
              </a:rPr>
              <a:t>模块</a:t>
            </a:r>
            <a:r>
              <a:rPr lang="en-US" altLang="zh-CN" sz="2800" kern="0" dirty="0">
                <a:latin typeface="Times New Roman" panose="02020603050405020304" pitchFamily="18" charset="0"/>
              </a:rPr>
              <a:t>C</a:t>
            </a:r>
            <a:r>
              <a:rPr lang="zh-CN" altLang="en-US" sz="2800" kern="0" dirty="0">
                <a:latin typeface="Times New Roman" panose="02020603050405020304" pitchFamily="18" charset="0"/>
              </a:rPr>
              <a:t>请求用户输入口令，并向</a:t>
            </a:r>
            <a:r>
              <a:rPr lang="zh-CN" altLang="en-US" sz="2800" dirty="0">
                <a:latin typeface="Times New Roman" panose="02020603050405020304" pitchFamily="18" charset="0"/>
              </a:rPr>
              <a:t>认证服务器</a:t>
            </a:r>
            <a:r>
              <a:rPr lang="en-AU" altLang="zh-CN" sz="2800" dirty="0">
                <a:latin typeface="Times New Roman" panose="02020603050405020304" pitchFamily="18" charset="0"/>
              </a:rPr>
              <a:t> (AS)</a:t>
            </a:r>
            <a:r>
              <a:rPr lang="zh-CN" altLang="en-US" sz="2800" dirty="0">
                <a:latin typeface="Times New Roman" panose="02020603050405020304" pitchFamily="18" charset="0"/>
              </a:rPr>
              <a:t>发送认证请求。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indent="-457200" eaLnBrk="1" hangingPunct="1">
              <a:defRPr/>
            </a:pPr>
            <a:r>
              <a:rPr lang="zh-CN" altLang="en-US" sz="2800" dirty="0"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</a:rPr>
              <a:t>）</a:t>
            </a:r>
            <a:r>
              <a:rPr lang="en-AU" altLang="zh-CN" sz="2800" dirty="0">
                <a:latin typeface="Times New Roman" panose="02020603050405020304" pitchFamily="18" charset="0"/>
              </a:rPr>
              <a:t>AS</a:t>
            </a:r>
            <a:r>
              <a:rPr lang="zh-CN" altLang="en-US" sz="2800" dirty="0">
                <a:latin typeface="Times New Roman" panose="02020603050405020304" pitchFamily="18" charset="0"/>
              </a:rPr>
              <a:t>收到客户端请求后检查用户口令，创建一个认证凭据（</a:t>
            </a:r>
            <a:r>
              <a:rPr lang="en-US" altLang="zh-CN" sz="2800" dirty="0">
                <a:latin typeface="Times New Roman" panose="02020603050405020304" pitchFamily="18" charset="0"/>
              </a:rPr>
              <a:t>ticket</a:t>
            </a:r>
            <a:r>
              <a:rPr lang="zh-CN" altLang="en-US" sz="2800" dirty="0">
                <a:latin typeface="Times New Roman" panose="02020603050405020304" pitchFamily="18" charset="0"/>
              </a:rPr>
              <a:t>）发送给客户端。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indent="-457200" eaLnBrk="1" hangingPunct="1">
              <a:defRPr/>
            </a:pPr>
            <a:r>
              <a:rPr lang="zh-CN" altLang="en-US" sz="2800" dirty="0"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</a:rPr>
              <a:t>）客户端根据收到的认证凭据向</a:t>
            </a:r>
            <a:r>
              <a:rPr lang="en-US" altLang="zh-CN" sz="2800" dirty="0">
                <a:latin typeface="Times New Roman" panose="02020603050405020304" pitchFamily="18" charset="0"/>
              </a:rPr>
              <a:t>V</a:t>
            </a:r>
            <a:r>
              <a:rPr lang="zh-CN" altLang="en-US" sz="2800" dirty="0">
                <a:latin typeface="Times New Roman" panose="02020603050405020304" pitchFamily="18" charset="0"/>
              </a:rPr>
              <a:t>请求服务。</a:t>
            </a:r>
            <a:endParaRPr lang="en-AU" altLang="zh-CN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17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2.Kerberos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14</a:t>
            </a:fld>
            <a:r>
              <a:rPr lang="en-US" altLang="zh-CN" dirty="0"/>
              <a:t>/70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>
                <a:solidFill>
                  <a:srgbClr val="FFFF00"/>
                </a:solidFill>
                <a:latin typeface="Times New Roman" panose="02020603050405020304" pitchFamily="18" charset="0"/>
              </a:rPr>
              <a:t>2.3 </a:t>
            </a:r>
            <a:r>
              <a:rPr lang="zh-CN" altLang="en-US" kern="0" dirty="0">
                <a:solidFill>
                  <a:srgbClr val="FFFF00"/>
                </a:solidFill>
                <a:latin typeface="+mn-ea"/>
              </a:rPr>
              <a:t>简单的认证会话</a:t>
            </a:r>
            <a:endParaRPr lang="en-US" altLang="zh-CN" kern="0" dirty="0">
              <a:solidFill>
                <a:srgbClr val="FFFF00"/>
              </a:solidFill>
              <a:latin typeface="+mn-ea"/>
            </a:endParaRPr>
          </a:p>
          <a:p>
            <a:pPr eaLnBrk="1" hangingPunct="1">
              <a:defRPr/>
            </a:pPr>
            <a:r>
              <a:rPr lang="zh-CN" altLang="en-US" kern="0" dirty="0">
                <a:latin typeface="Times New Roman" panose="02020603050405020304" pitchFamily="18" charset="0"/>
              </a:rPr>
              <a:t>这个方案存在两个问题：</a:t>
            </a:r>
            <a:endParaRPr lang="en-US" altLang="zh-CN" kern="0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800" kern="0" dirty="0">
                <a:latin typeface="Times New Roman" panose="02020603050405020304" pitchFamily="18" charset="0"/>
              </a:rPr>
              <a:t>希望用户需要输入口令的次数最小，然而请求不同服务的时候需要用户输入多次口令。</a:t>
            </a:r>
            <a:endParaRPr lang="en-US" altLang="zh-CN" sz="2800" kern="0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800" kern="0" dirty="0">
                <a:latin typeface="Times New Roman" panose="02020603050405020304" pitchFamily="18" charset="0"/>
              </a:rPr>
              <a:t>在客户端向</a:t>
            </a:r>
            <a:r>
              <a:rPr lang="en-US" altLang="zh-CN" sz="2800" kern="0" dirty="0">
                <a:latin typeface="Times New Roman" panose="02020603050405020304" pitchFamily="18" charset="0"/>
              </a:rPr>
              <a:t>AS</a:t>
            </a:r>
            <a:r>
              <a:rPr lang="zh-CN" altLang="en-US" sz="2800" kern="0" dirty="0">
                <a:latin typeface="Times New Roman" panose="02020603050405020304" pitchFamily="18" charset="0"/>
              </a:rPr>
              <a:t>中请求认证时，口令采用明文传送，容易被窃听。</a:t>
            </a:r>
            <a:endParaRPr lang="en-AU" altLang="zh-CN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046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2.Kerberos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15</a:t>
            </a:fld>
            <a:r>
              <a:rPr lang="en-US" altLang="zh-CN" dirty="0"/>
              <a:t>/70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>
                <a:solidFill>
                  <a:srgbClr val="FFFF00"/>
                </a:solidFill>
                <a:latin typeface="Times New Roman" panose="02020603050405020304" pitchFamily="18" charset="0"/>
              </a:rPr>
              <a:t>2.3</a:t>
            </a:r>
            <a:r>
              <a:rPr lang="en-US" altLang="zh-CN" kern="0" dirty="0">
                <a:solidFill>
                  <a:srgbClr val="FFFF00"/>
                </a:solidFill>
                <a:latin typeface="+mn-ea"/>
              </a:rPr>
              <a:t> </a:t>
            </a:r>
            <a:r>
              <a:rPr lang="zh-CN" altLang="en-US" kern="0" dirty="0">
                <a:solidFill>
                  <a:srgbClr val="FFFF00"/>
                </a:solidFill>
                <a:latin typeface="+mn-ea"/>
              </a:rPr>
              <a:t>更安全的认证会话</a:t>
            </a:r>
            <a:endParaRPr lang="en-US" altLang="zh-CN" kern="0" dirty="0">
              <a:solidFill>
                <a:srgbClr val="FFFF00"/>
              </a:solidFill>
              <a:latin typeface="+mn-ea"/>
            </a:endParaRPr>
          </a:p>
          <a:p>
            <a:pPr eaLnBrk="1" hangingPunct="1">
              <a:defRPr/>
            </a:pPr>
            <a:r>
              <a:rPr lang="zh-CN" altLang="en-US" kern="0" dirty="0">
                <a:latin typeface="+mn-ea"/>
              </a:rPr>
              <a:t>一个更安全的认证会话（引入</a:t>
            </a:r>
            <a:r>
              <a:rPr lang="en-US" altLang="zh-CN" kern="0" dirty="0">
                <a:latin typeface="+mn-ea"/>
              </a:rPr>
              <a:t>TGS</a:t>
            </a:r>
            <a:r>
              <a:rPr lang="zh-CN" altLang="en-US" kern="0" dirty="0">
                <a:latin typeface="+mn-ea"/>
              </a:rPr>
              <a:t>）：</a:t>
            </a:r>
            <a:endParaRPr lang="en-US" altLang="zh-CN" kern="0" dirty="0">
              <a:latin typeface="+mn-ea"/>
            </a:endParaRPr>
          </a:p>
          <a:p>
            <a:pPr marL="457200" eaLnBrk="1" hangingPunct="1">
              <a:defRPr/>
            </a:pPr>
            <a:r>
              <a:rPr lang="en-US" altLang="zh-CN" sz="2500" kern="0" dirty="0">
                <a:latin typeface="Times New Roman" panose="02020603050405020304" pitchFamily="18" charset="0"/>
              </a:rPr>
              <a:t>(1) C-&gt;AS: ID</a:t>
            </a:r>
            <a:r>
              <a:rPr lang="en-US" altLang="zh-CN" sz="2500" kern="0" baseline="-25000" dirty="0">
                <a:latin typeface="Times New Roman" panose="02020603050405020304" pitchFamily="18" charset="0"/>
              </a:rPr>
              <a:t>C</a:t>
            </a:r>
            <a:r>
              <a:rPr lang="en-US" altLang="zh-CN" sz="2500" kern="0" dirty="0">
                <a:latin typeface="Times New Roman" panose="02020603050405020304" pitchFamily="18" charset="0"/>
              </a:rPr>
              <a:t>||ID</a:t>
            </a:r>
            <a:r>
              <a:rPr lang="en-US" altLang="zh-CN" sz="2500" kern="0" baseline="-25000" dirty="0">
                <a:latin typeface="Times New Roman" panose="02020603050405020304" pitchFamily="18" charset="0"/>
              </a:rPr>
              <a:t>TGS  </a:t>
            </a:r>
            <a:r>
              <a:rPr lang="en-US" altLang="zh-CN" sz="2500" kern="0" dirty="0">
                <a:latin typeface="Times New Roman" panose="02020603050405020304" pitchFamily="18" charset="0"/>
              </a:rPr>
              <a:t>//</a:t>
            </a:r>
            <a:r>
              <a:rPr lang="zh-CN" altLang="en-US" sz="2500" kern="0" dirty="0">
                <a:latin typeface="Times New Roman" panose="02020603050405020304" pitchFamily="18" charset="0"/>
              </a:rPr>
              <a:t>每次用户登录会话就执行一次</a:t>
            </a:r>
            <a:endParaRPr lang="en-US" altLang="zh-CN" sz="2500" kern="0" baseline="-25000" dirty="0">
              <a:latin typeface="Times New Roman" panose="02020603050405020304" pitchFamily="18" charset="0"/>
            </a:endParaRPr>
          </a:p>
          <a:p>
            <a:pPr marL="457200" eaLnBrk="1" hangingPunct="1">
              <a:defRPr/>
            </a:pPr>
            <a:r>
              <a:rPr lang="en-US" altLang="zh-CN" sz="2500" kern="0" dirty="0">
                <a:latin typeface="Times New Roman" panose="02020603050405020304" pitchFamily="18" charset="0"/>
              </a:rPr>
              <a:t>(2) AS-&gt;C: </a:t>
            </a:r>
            <a:r>
              <a:rPr lang="en-US" altLang="zh-CN" sz="2500" i="1" kern="0" dirty="0">
                <a:latin typeface="Times New Roman" panose="02020603050405020304" pitchFamily="18" charset="0"/>
              </a:rPr>
              <a:t>E</a:t>
            </a:r>
            <a:r>
              <a:rPr lang="en-US" altLang="zh-CN" sz="2500" kern="0" dirty="0">
                <a:latin typeface="Times New Roman" panose="02020603050405020304" pitchFamily="18" charset="0"/>
              </a:rPr>
              <a:t>(</a:t>
            </a:r>
            <a:r>
              <a:rPr lang="en-US" altLang="zh-CN" sz="2500" i="1" kern="0" dirty="0">
                <a:latin typeface="Times New Roman" panose="02020603050405020304" pitchFamily="18" charset="0"/>
              </a:rPr>
              <a:t>K</a:t>
            </a:r>
            <a:r>
              <a:rPr lang="en-US" altLang="zh-CN" sz="2500" kern="0" baseline="-25000" dirty="0">
                <a:latin typeface="Times New Roman" panose="02020603050405020304" pitchFamily="18" charset="0"/>
              </a:rPr>
              <a:t>C</a:t>
            </a:r>
            <a:r>
              <a:rPr lang="en-US" altLang="zh-CN" sz="2500" kern="0" dirty="0">
                <a:latin typeface="Times New Roman" panose="02020603050405020304" pitchFamily="18" charset="0"/>
              </a:rPr>
              <a:t>, </a:t>
            </a:r>
            <a:r>
              <a:rPr lang="en-US" altLang="zh-CN" sz="2500" kern="0" dirty="0" err="1">
                <a:latin typeface="Times New Roman" panose="02020603050405020304" pitchFamily="18" charset="0"/>
              </a:rPr>
              <a:t>Ticket</a:t>
            </a:r>
            <a:r>
              <a:rPr lang="en-US" altLang="zh-CN" sz="2500" kern="0" baseline="-25000" dirty="0" err="1">
                <a:latin typeface="Times New Roman" panose="02020603050405020304" pitchFamily="18" charset="0"/>
              </a:rPr>
              <a:t>tgs</a:t>
            </a:r>
            <a:r>
              <a:rPr lang="en-US" altLang="zh-CN" sz="2500" kern="0" dirty="0">
                <a:latin typeface="Times New Roman" panose="02020603050405020304" pitchFamily="18" charset="0"/>
              </a:rPr>
              <a:t>)</a:t>
            </a:r>
          </a:p>
          <a:p>
            <a:pPr marL="457200" eaLnBrk="1" hangingPunct="1">
              <a:defRPr/>
            </a:pPr>
            <a:r>
              <a:rPr lang="en-US" altLang="zh-CN" sz="2500" kern="0" dirty="0">
                <a:latin typeface="Times New Roman" panose="02020603050405020304" pitchFamily="18" charset="0"/>
              </a:rPr>
              <a:t>(3) C-&gt;TGS: ID</a:t>
            </a:r>
            <a:r>
              <a:rPr lang="en-US" altLang="zh-CN" sz="2500" kern="0" baseline="-25000" dirty="0">
                <a:latin typeface="Times New Roman" panose="02020603050405020304" pitchFamily="18" charset="0"/>
              </a:rPr>
              <a:t>C </a:t>
            </a:r>
            <a:r>
              <a:rPr lang="en-US" altLang="zh-CN" sz="2500" kern="0" dirty="0">
                <a:latin typeface="Times New Roman" panose="02020603050405020304" pitchFamily="18" charset="0"/>
              </a:rPr>
              <a:t>||ID</a:t>
            </a:r>
            <a:r>
              <a:rPr lang="en-US" altLang="zh-CN" sz="2500" kern="0" baseline="-25000" dirty="0">
                <a:latin typeface="Times New Roman" panose="02020603050405020304" pitchFamily="18" charset="0"/>
              </a:rPr>
              <a:t>V</a:t>
            </a:r>
            <a:r>
              <a:rPr lang="en-US" altLang="zh-CN" sz="2500" kern="0" dirty="0">
                <a:latin typeface="Times New Roman" panose="02020603050405020304" pitchFamily="18" charset="0"/>
              </a:rPr>
              <a:t>||</a:t>
            </a:r>
            <a:r>
              <a:rPr lang="en-US" altLang="zh-CN" sz="2500" kern="0" dirty="0" err="1">
                <a:latin typeface="Times New Roman" panose="02020603050405020304" pitchFamily="18" charset="0"/>
              </a:rPr>
              <a:t>Ticket</a:t>
            </a:r>
            <a:r>
              <a:rPr lang="en-US" altLang="zh-CN" sz="2500" kern="0" baseline="-25000" dirty="0" err="1">
                <a:latin typeface="Times New Roman" panose="02020603050405020304" pitchFamily="18" charset="0"/>
              </a:rPr>
              <a:t>tgs</a:t>
            </a:r>
            <a:r>
              <a:rPr lang="en-US" altLang="zh-CN" sz="2500" kern="0" dirty="0">
                <a:latin typeface="Times New Roman" panose="02020603050405020304" pitchFamily="18" charset="0"/>
              </a:rPr>
              <a:t> //</a:t>
            </a:r>
            <a:r>
              <a:rPr lang="zh-CN" altLang="en-US" sz="2500" kern="0" dirty="0">
                <a:latin typeface="Times New Roman" panose="02020603050405020304" pitchFamily="18" charset="0"/>
              </a:rPr>
              <a:t>每个类型的服务执行一次</a:t>
            </a:r>
            <a:endParaRPr lang="en-US" altLang="zh-CN" sz="2500" kern="0" baseline="-25000" dirty="0">
              <a:latin typeface="Times New Roman" panose="02020603050405020304" pitchFamily="18" charset="0"/>
            </a:endParaRPr>
          </a:p>
          <a:p>
            <a:pPr marL="457200" eaLnBrk="1" hangingPunct="1">
              <a:defRPr/>
            </a:pPr>
            <a:r>
              <a:rPr lang="en-US" altLang="zh-CN" sz="2500" kern="0" dirty="0">
                <a:latin typeface="Times New Roman" panose="02020603050405020304" pitchFamily="18" charset="0"/>
              </a:rPr>
              <a:t>(4) TGS-&gt;C: </a:t>
            </a:r>
            <a:r>
              <a:rPr lang="en-US" altLang="zh-CN" sz="2500" kern="0" dirty="0" err="1">
                <a:latin typeface="Times New Roman" panose="02020603050405020304" pitchFamily="18" charset="0"/>
              </a:rPr>
              <a:t>Ticket</a:t>
            </a:r>
            <a:r>
              <a:rPr lang="en-US" altLang="zh-CN" sz="2500" kern="0" baseline="-25000" dirty="0" err="1">
                <a:latin typeface="Times New Roman" panose="02020603050405020304" pitchFamily="18" charset="0"/>
              </a:rPr>
              <a:t>V</a:t>
            </a:r>
            <a:endParaRPr lang="en-US" altLang="zh-CN" sz="2500" kern="0" baseline="-25000" dirty="0">
              <a:latin typeface="Times New Roman" panose="02020603050405020304" pitchFamily="18" charset="0"/>
            </a:endParaRPr>
          </a:p>
          <a:p>
            <a:pPr marL="457200" eaLnBrk="1" hangingPunct="1">
              <a:defRPr/>
            </a:pPr>
            <a:r>
              <a:rPr lang="en-US" altLang="zh-CN" sz="2500" kern="0" dirty="0">
                <a:latin typeface="Times New Roman" panose="02020603050405020304" pitchFamily="18" charset="0"/>
              </a:rPr>
              <a:t>(5) C-&gt;V:  ID</a:t>
            </a:r>
            <a:r>
              <a:rPr lang="en-US" altLang="zh-CN" sz="2500" kern="0" baseline="-25000" dirty="0">
                <a:latin typeface="Times New Roman" panose="02020603050405020304" pitchFamily="18" charset="0"/>
              </a:rPr>
              <a:t>C </a:t>
            </a:r>
            <a:r>
              <a:rPr lang="en-US" altLang="zh-CN" sz="2500" kern="0" dirty="0">
                <a:latin typeface="Times New Roman" panose="02020603050405020304" pitchFamily="18" charset="0"/>
              </a:rPr>
              <a:t>||</a:t>
            </a:r>
            <a:r>
              <a:rPr lang="en-US" altLang="zh-CN" sz="2500" kern="0" dirty="0" err="1">
                <a:latin typeface="Times New Roman" panose="02020603050405020304" pitchFamily="18" charset="0"/>
              </a:rPr>
              <a:t>Ticket</a:t>
            </a:r>
            <a:r>
              <a:rPr lang="en-US" altLang="zh-CN" sz="2500" kern="0" baseline="-25000" dirty="0" err="1">
                <a:latin typeface="Times New Roman" panose="02020603050405020304" pitchFamily="18" charset="0"/>
              </a:rPr>
              <a:t>V</a:t>
            </a:r>
            <a:r>
              <a:rPr lang="en-US" altLang="zh-CN" sz="2500" kern="0" dirty="0">
                <a:latin typeface="Times New Roman" panose="02020603050405020304" pitchFamily="18" charset="0"/>
              </a:rPr>
              <a:t>  //</a:t>
            </a:r>
            <a:r>
              <a:rPr lang="zh-CN" altLang="en-US" sz="2500" kern="0" dirty="0">
                <a:latin typeface="Times New Roman" panose="02020603050405020304" pitchFamily="18" charset="0"/>
              </a:rPr>
              <a:t>每个服务会话执行一次</a:t>
            </a:r>
            <a:endParaRPr lang="en-US" altLang="zh-CN" sz="2500" kern="0" baseline="-250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  <a:defRPr/>
            </a:pPr>
            <a:r>
              <a:rPr lang="zh-CN" altLang="en-US" sz="2000" kern="0" dirty="0">
                <a:latin typeface="Times New Roman" panose="02020603050405020304" pitchFamily="18" charset="0"/>
              </a:rPr>
              <a:t>其中 </a:t>
            </a:r>
            <a:r>
              <a:rPr lang="en-US" altLang="zh-CN" sz="2000" kern="0" dirty="0" err="1">
                <a:latin typeface="Times New Roman" panose="02020603050405020304" pitchFamily="18" charset="0"/>
              </a:rPr>
              <a:t>Ticket</a:t>
            </a:r>
            <a:r>
              <a:rPr lang="en-US" altLang="zh-CN" sz="2000" kern="0" baseline="-25000" dirty="0" err="1">
                <a:latin typeface="Times New Roman" panose="02020603050405020304" pitchFamily="18" charset="0"/>
              </a:rPr>
              <a:t>tgs</a:t>
            </a:r>
            <a:r>
              <a:rPr lang="en-US" altLang="zh-CN" sz="2000" kern="0" dirty="0">
                <a:latin typeface="Times New Roman" panose="02020603050405020304" pitchFamily="18" charset="0"/>
              </a:rPr>
              <a:t>=</a:t>
            </a:r>
            <a:r>
              <a:rPr lang="en-US" altLang="zh-CN" sz="2000" i="1" kern="0" dirty="0">
                <a:latin typeface="Times New Roman" panose="02020603050405020304" pitchFamily="18" charset="0"/>
              </a:rPr>
              <a:t>E</a:t>
            </a:r>
            <a:r>
              <a:rPr lang="en-US" altLang="zh-CN" sz="2000" kern="0" dirty="0">
                <a:latin typeface="Times New Roman" panose="02020603050405020304" pitchFamily="18" charset="0"/>
              </a:rPr>
              <a:t>(</a:t>
            </a:r>
            <a:r>
              <a:rPr lang="en-US" altLang="zh-CN" sz="2000" i="1" kern="0" dirty="0" err="1">
                <a:latin typeface="Times New Roman" panose="02020603050405020304" pitchFamily="18" charset="0"/>
              </a:rPr>
              <a:t>K</a:t>
            </a:r>
            <a:r>
              <a:rPr lang="en-US" altLang="zh-CN" sz="2000" kern="0" baseline="-25000" dirty="0" err="1">
                <a:latin typeface="Times New Roman" panose="02020603050405020304" pitchFamily="18" charset="0"/>
              </a:rPr>
              <a:t>tgs</a:t>
            </a:r>
            <a:r>
              <a:rPr lang="en-US" altLang="zh-CN" sz="2000" kern="0" dirty="0">
                <a:latin typeface="Times New Roman" panose="02020603050405020304" pitchFamily="18" charset="0"/>
              </a:rPr>
              <a:t>, [ID</a:t>
            </a:r>
            <a:r>
              <a:rPr lang="en-US" altLang="zh-CN" sz="2000" kern="0" baseline="-25000" dirty="0">
                <a:latin typeface="Times New Roman" panose="02020603050405020304" pitchFamily="18" charset="0"/>
              </a:rPr>
              <a:t>C </a:t>
            </a:r>
            <a:r>
              <a:rPr lang="en-US" altLang="zh-CN" sz="2000" kern="0" dirty="0">
                <a:latin typeface="Times New Roman" panose="02020603050405020304" pitchFamily="18" charset="0"/>
              </a:rPr>
              <a:t>||AD</a:t>
            </a:r>
            <a:r>
              <a:rPr lang="en-US" altLang="zh-CN" sz="2000" kern="0" baseline="-25000" dirty="0">
                <a:latin typeface="Times New Roman" panose="02020603050405020304" pitchFamily="18" charset="0"/>
              </a:rPr>
              <a:t>C </a:t>
            </a:r>
            <a:r>
              <a:rPr lang="en-US" altLang="zh-CN" sz="2000" kern="0" dirty="0">
                <a:latin typeface="Times New Roman" panose="02020603050405020304" pitchFamily="18" charset="0"/>
              </a:rPr>
              <a:t>||</a:t>
            </a:r>
            <a:r>
              <a:rPr lang="en-US" altLang="zh-CN" sz="2000" kern="0" dirty="0" err="1">
                <a:latin typeface="Times New Roman" panose="02020603050405020304" pitchFamily="18" charset="0"/>
              </a:rPr>
              <a:t>ID</a:t>
            </a:r>
            <a:r>
              <a:rPr lang="en-US" altLang="zh-CN" sz="2000" kern="0" baseline="-25000" dirty="0" err="1">
                <a:latin typeface="Times New Roman" panose="02020603050405020304" pitchFamily="18" charset="0"/>
              </a:rPr>
              <a:t>tgs</a:t>
            </a:r>
            <a:r>
              <a:rPr lang="en-US" altLang="zh-CN" sz="2000" kern="0" dirty="0">
                <a:latin typeface="Times New Roman" panose="02020603050405020304" pitchFamily="18" charset="0"/>
              </a:rPr>
              <a:t> ||TS</a:t>
            </a:r>
            <a:r>
              <a:rPr lang="en-US" altLang="zh-CN" sz="2000" kern="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kern="0" dirty="0">
                <a:latin typeface="Times New Roman" panose="02020603050405020304" pitchFamily="18" charset="0"/>
              </a:rPr>
              <a:t>||Lifetime</a:t>
            </a:r>
            <a:r>
              <a:rPr lang="en-US" altLang="zh-CN" sz="2000" kern="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kern="0" dirty="0">
                <a:latin typeface="Times New Roman" panose="02020603050405020304" pitchFamily="18" charset="0"/>
              </a:rPr>
              <a:t>])</a:t>
            </a:r>
          </a:p>
          <a:p>
            <a:pPr eaLnBrk="1" hangingPunct="1">
              <a:spcBef>
                <a:spcPts val="600"/>
              </a:spcBef>
              <a:defRPr/>
            </a:pPr>
            <a:r>
              <a:rPr lang="en-US" altLang="zh-CN" sz="2000" kern="0" dirty="0" err="1">
                <a:latin typeface="Times New Roman" panose="02020603050405020304" pitchFamily="18" charset="0"/>
              </a:rPr>
              <a:t>Ticket</a:t>
            </a:r>
            <a:r>
              <a:rPr lang="en-US" altLang="zh-CN" sz="2000" kern="0" baseline="-25000" dirty="0" err="1">
                <a:latin typeface="Times New Roman" panose="02020603050405020304" pitchFamily="18" charset="0"/>
              </a:rPr>
              <a:t>V</a:t>
            </a:r>
            <a:r>
              <a:rPr lang="en-US" altLang="zh-CN" sz="2000" kern="0" dirty="0">
                <a:latin typeface="Times New Roman" panose="02020603050405020304" pitchFamily="18" charset="0"/>
              </a:rPr>
              <a:t>=</a:t>
            </a:r>
            <a:r>
              <a:rPr lang="en-US" altLang="zh-CN" sz="2000" i="1" kern="0" dirty="0">
                <a:latin typeface="Times New Roman" panose="02020603050405020304" pitchFamily="18" charset="0"/>
              </a:rPr>
              <a:t>E</a:t>
            </a:r>
            <a:r>
              <a:rPr lang="en-US" altLang="zh-CN" sz="2000" kern="0" dirty="0">
                <a:latin typeface="Times New Roman" panose="02020603050405020304" pitchFamily="18" charset="0"/>
              </a:rPr>
              <a:t>(</a:t>
            </a:r>
            <a:r>
              <a:rPr lang="en-US" altLang="zh-CN" sz="2000" i="1" kern="0" dirty="0">
                <a:latin typeface="Times New Roman" panose="02020603050405020304" pitchFamily="18" charset="0"/>
              </a:rPr>
              <a:t>K</a:t>
            </a:r>
            <a:r>
              <a:rPr lang="en-US" altLang="zh-CN" sz="2000" i="1" kern="0" baseline="-25000" dirty="0">
                <a:latin typeface="Times New Roman" panose="02020603050405020304" pitchFamily="18" charset="0"/>
              </a:rPr>
              <a:t>V</a:t>
            </a:r>
            <a:r>
              <a:rPr lang="en-US" altLang="zh-CN" sz="2000" kern="0" dirty="0">
                <a:latin typeface="Times New Roman" panose="02020603050405020304" pitchFamily="18" charset="0"/>
              </a:rPr>
              <a:t>, [ID</a:t>
            </a:r>
            <a:r>
              <a:rPr lang="en-US" altLang="zh-CN" sz="2000" kern="0" baseline="-25000" dirty="0">
                <a:latin typeface="Times New Roman" panose="02020603050405020304" pitchFamily="18" charset="0"/>
              </a:rPr>
              <a:t>C </a:t>
            </a:r>
            <a:r>
              <a:rPr lang="en-US" altLang="zh-CN" sz="2000" kern="0" dirty="0">
                <a:latin typeface="Times New Roman" panose="02020603050405020304" pitchFamily="18" charset="0"/>
              </a:rPr>
              <a:t>||AD</a:t>
            </a:r>
            <a:r>
              <a:rPr lang="en-US" altLang="zh-CN" sz="2000" kern="0" baseline="-25000" dirty="0">
                <a:latin typeface="Times New Roman" panose="02020603050405020304" pitchFamily="18" charset="0"/>
              </a:rPr>
              <a:t>C </a:t>
            </a:r>
            <a:r>
              <a:rPr lang="en-US" altLang="zh-CN" sz="2000" kern="0" dirty="0">
                <a:latin typeface="Times New Roman" panose="02020603050405020304" pitchFamily="18" charset="0"/>
              </a:rPr>
              <a:t>||ID</a:t>
            </a:r>
            <a:r>
              <a:rPr lang="en-US" altLang="zh-CN" sz="2000" kern="0" baseline="-25000" dirty="0">
                <a:latin typeface="Times New Roman" panose="02020603050405020304" pitchFamily="18" charset="0"/>
              </a:rPr>
              <a:t>V</a:t>
            </a:r>
            <a:r>
              <a:rPr lang="en-US" altLang="zh-CN" sz="2000" kern="0" dirty="0">
                <a:latin typeface="Times New Roman" panose="02020603050405020304" pitchFamily="18" charset="0"/>
              </a:rPr>
              <a:t> ||TS</a:t>
            </a:r>
            <a:r>
              <a:rPr lang="en-US" altLang="zh-CN" sz="2000" kern="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kern="0" dirty="0">
                <a:latin typeface="Times New Roman" panose="02020603050405020304" pitchFamily="18" charset="0"/>
              </a:rPr>
              <a:t>||Lifetime</a:t>
            </a:r>
            <a:r>
              <a:rPr lang="en-US" altLang="zh-CN" sz="2000" kern="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kern="0" dirty="0">
                <a:latin typeface="Times New Roman" panose="02020603050405020304" pitchFamily="18" charset="0"/>
              </a:rPr>
              <a:t>]), TGS = </a:t>
            </a:r>
            <a:r>
              <a:rPr lang="zh-CN" altLang="en-US" sz="2000" kern="0" dirty="0">
                <a:latin typeface="Times New Roman" panose="02020603050405020304" pitchFamily="18" charset="0"/>
              </a:rPr>
              <a:t>票据授权服务器。</a:t>
            </a:r>
            <a:endParaRPr lang="en-US" altLang="zh-CN" sz="2000" kern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612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2.Kerberos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16</a:t>
            </a:fld>
            <a:r>
              <a:rPr lang="en-US" altLang="zh-CN" dirty="0"/>
              <a:t>/70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>
                <a:solidFill>
                  <a:srgbClr val="FFFF00"/>
                </a:solidFill>
                <a:latin typeface="Times New Roman" panose="02020603050405020304" pitchFamily="18" charset="0"/>
              </a:rPr>
              <a:t>2.3 </a:t>
            </a:r>
            <a:r>
              <a:rPr lang="zh-CN" altLang="en-US" kern="0" dirty="0">
                <a:solidFill>
                  <a:srgbClr val="FFFF00"/>
                </a:solidFill>
                <a:latin typeface="Times New Roman" panose="02020603050405020304" pitchFamily="18" charset="0"/>
              </a:rPr>
              <a:t>更安全</a:t>
            </a:r>
            <a:r>
              <a:rPr lang="zh-CN" altLang="en-US" kern="0" dirty="0">
                <a:solidFill>
                  <a:srgbClr val="FFFF00"/>
                </a:solidFill>
                <a:latin typeface="+mn-ea"/>
              </a:rPr>
              <a:t>的认证会话</a:t>
            </a:r>
            <a:endParaRPr lang="en-US" altLang="zh-CN" kern="0" dirty="0">
              <a:solidFill>
                <a:srgbClr val="FFFF00"/>
              </a:solidFill>
              <a:latin typeface="+mn-ea"/>
            </a:endParaRPr>
          </a:p>
          <a:p>
            <a:pPr indent="-457200" eaLnBrk="1" hangingPunct="1">
              <a:defRPr/>
            </a:pPr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</a:rPr>
              <a:t>客户端向认证服务器认证</a:t>
            </a:r>
            <a:endParaRPr lang="en-US" altLang="zh-CN" sz="26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indent="-457200" eaLnBrk="1" hangingPunct="1">
              <a:defRPr/>
            </a:pPr>
            <a:r>
              <a:rPr lang="zh-CN" altLang="en-US" sz="2600" kern="0" dirty="0">
                <a:latin typeface="Times New Roman" panose="02020603050405020304" pitchFamily="18" charset="0"/>
              </a:rPr>
              <a:t>（</a:t>
            </a:r>
            <a:r>
              <a:rPr lang="en-US" altLang="zh-CN" sz="2600" kern="0" dirty="0">
                <a:latin typeface="Times New Roman" panose="02020603050405020304" pitchFamily="18" charset="0"/>
              </a:rPr>
              <a:t>1</a:t>
            </a:r>
            <a:r>
              <a:rPr lang="zh-CN" altLang="en-US" sz="2600" kern="0" dirty="0">
                <a:latin typeface="Times New Roman" panose="02020603050405020304" pitchFamily="18" charset="0"/>
              </a:rPr>
              <a:t>）客户端代表用户向</a:t>
            </a:r>
            <a:r>
              <a:rPr lang="en-US" altLang="zh-CN" sz="2600" kern="0" dirty="0">
                <a:latin typeface="Times New Roman" panose="02020603050405020304" pitchFamily="18" charset="0"/>
              </a:rPr>
              <a:t>AS</a:t>
            </a:r>
            <a:r>
              <a:rPr lang="zh-CN" altLang="en-US" sz="2600" kern="0" dirty="0">
                <a:latin typeface="Times New Roman" panose="02020603050405020304" pitchFamily="18" charset="0"/>
              </a:rPr>
              <a:t>请求票据授权票据。</a:t>
            </a:r>
            <a:endParaRPr lang="en-US" altLang="zh-CN" sz="2600" kern="0" dirty="0">
              <a:latin typeface="Times New Roman" panose="02020603050405020304" pitchFamily="18" charset="0"/>
            </a:endParaRPr>
          </a:p>
          <a:p>
            <a:pPr indent="-457200" eaLnBrk="1" hangingPunct="1">
              <a:defRPr/>
            </a:pPr>
            <a:r>
              <a:rPr lang="zh-CN" altLang="en-US" sz="2600" kern="0" dirty="0">
                <a:latin typeface="Times New Roman" panose="02020603050405020304" pitchFamily="18" charset="0"/>
              </a:rPr>
              <a:t>（</a:t>
            </a:r>
            <a:r>
              <a:rPr lang="en-US" altLang="zh-CN" sz="2600" kern="0" dirty="0">
                <a:latin typeface="Times New Roman" panose="02020603050405020304" pitchFamily="18" charset="0"/>
              </a:rPr>
              <a:t>2</a:t>
            </a:r>
            <a:r>
              <a:rPr lang="zh-CN" altLang="en-US" sz="2600" kern="0" dirty="0">
                <a:latin typeface="Times New Roman" panose="02020603050405020304" pitchFamily="18" charset="0"/>
              </a:rPr>
              <a:t>）</a:t>
            </a:r>
            <a:r>
              <a:rPr lang="en-US" altLang="zh-CN" sz="2600" kern="0" dirty="0">
                <a:latin typeface="Times New Roman" panose="02020603050405020304" pitchFamily="18" charset="0"/>
              </a:rPr>
              <a:t>AS</a:t>
            </a:r>
            <a:r>
              <a:rPr lang="zh-CN" altLang="en-US" sz="2600" kern="0" dirty="0">
                <a:latin typeface="Times New Roman" panose="02020603050405020304" pitchFamily="18" charset="0"/>
              </a:rPr>
              <a:t>返回一个由用户口令生成的密钥加密过的票据。</a:t>
            </a:r>
            <a:endParaRPr lang="en-US" altLang="zh-CN" sz="2600" kern="0" dirty="0">
              <a:latin typeface="Times New Roman" panose="02020603050405020304" pitchFamily="18" charset="0"/>
            </a:endParaRPr>
          </a:p>
          <a:p>
            <a:pPr indent="-457200" eaLnBrk="1" hangingPunct="1">
              <a:defRPr/>
            </a:pPr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</a:rPr>
              <a:t>客户端有了票据授权票据之后，可以申请访问任意服务器</a:t>
            </a:r>
            <a:endParaRPr lang="en-US" altLang="zh-CN" sz="26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indent="-457200" eaLnBrk="1" hangingPunct="1">
              <a:defRPr/>
            </a:pPr>
            <a:r>
              <a:rPr lang="zh-CN" altLang="en-US" sz="2600" dirty="0">
                <a:latin typeface="Times New Roman" panose="02020603050405020304" pitchFamily="18" charset="0"/>
              </a:rPr>
              <a:t>（</a:t>
            </a:r>
            <a:r>
              <a:rPr lang="en-US" altLang="zh-CN" sz="2600" dirty="0">
                <a:latin typeface="Times New Roman" panose="02020603050405020304" pitchFamily="18" charset="0"/>
              </a:rPr>
              <a:t>3</a:t>
            </a:r>
            <a:r>
              <a:rPr lang="zh-CN" altLang="en-US" sz="2600" dirty="0">
                <a:latin typeface="Times New Roman" panose="02020603050405020304" pitchFamily="18" charset="0"/>
              </a:rPr>
              <a:t>）客户端代表用户请求一个服务授权票据。</a:t>
            </a:r>
            <a:endParaRPr lang="en-US" altLang="zh-CN" sz="2600" dirty="0">
              <a:latin typeface="Times New Roman" panose="02020603050405020304" pitchFamily="18" charset="0"/>
            </a:endParaRPr>
          </a:p>
          <a:p>
            <a:pPr indent="-457200" eaLnBrk="1" hangingPunct="1">
              <a:defRPr/>
            </a:pPr>
            <a:r>
              <a:rPr lang="zh-CN" altLang="en-US" sz="2600" dirty="0">
                <a:latin typeface="Times New Roman" panose="02020603050405020304" pitchFamily="18" charset="0"/>
              </a:rPr>
              <a:t>（</a:t>
            </a:r>
            <a:r>
              <a:rPr lang="en-US" altLang="zh-CN" sz="2600" dirty="0">
                <a:latin typeface="Times New Roman" panose="02020603050405020304" pitchFamily="18" charset="0"/>
              </a:rPr>
              <a:t>4</a:t>
            </a:r>
            <a:r>
              <a:rPr lang="zh-CN" altLang="en-US" sz="2600" dirty="0">
                <a:latin typeface="Times New Roman" panose="02020603050405020304" pitchFamily="18" charset="0"/>
              </a:rPr>
              <a:t>）</a:t>
            </a:r>
            <a:r>
              <a:rPr lang="en-US" altLang="zh-CN" sz="2600" dirty="0">
                <a:latin typeface="Times New Roman" panose="02020603050405020304" pitchFamily="18" charset="0"/>
              </a:rPr>
              <a:t>TGS</a:t>
            </a:r>
            <a:r>
              <a:rPr lang="zh-CN" altLang="en-US" sz="2600" dirty="0">
                <a:latin typeface="Times New Roman" panose="02020603050405020304" pitchFamily="18" charset="0"/>
              </a:rPr>
              <a:t>对收到的票据进行解密，并通过其</a:t>
            </a:r>
            <a:r>
              <a:rPr lang="en-US" altLang="zh-CN" sz="2600" dirty="0">
                <a:latin typeface="Times New Roman" panose="02020603050405020304" pitchFamily="18" charset="0"/>
              </a:rPr>
              <a:t>ID</a:t>
            </a:r>
            <a:r>
              <a:rPr lang="zh-CN" altLang="en-US" sz="2600" dirty="0">
                <a:latin typeface="Times New Roman" panose="02020603050405020304" pitchFamily="18" charset="0"/>
              </a:rPr>
              <a:t>来验证解密是否成功，之后向客户端发送一个服务授权票据。</a:t>
            </a:r>
            <a:endParaRPr lang="en-AU" altLang="zh-CN" sz="26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097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2.Kerberos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17</a:t>
            </a:fld>
            <a:r>
              <a:rPr lang="en-US" altLang="zh-CN" dirty="0"/>
              <a:t>/70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>
                <a:solidFill>
                  <a:srgbClr val="FFFF00"/>
                </a:solidFill>
                <a:latin typeface="Times New Roman" panose="02020603050405020304" pitchFamily="18" charset="0"/>
              </a:rPr>
              <a:t>2.3 </a:t>
            </a:r>
            <a:r>
              <a:rPr lang="zh-CN" altLang="en-US" kern="0" dirty="0">
                <a:solidFill>
                  <a:srgbClr val="FFFF00"/>
                </a:solidFill>
                <a:latin typeface="Times New Roman" panose="02020603050405020304" pitchFamily="18" charset="0"/>
              </a:rPr>
              <a:t>更安全</a:t>
            </a:r>
            <a:r>
              <a:rPr lang="zh-CN" altLang="en-US" kern="0" dirty="0">
                <a:solidFill>
                  <a:srgbClr val="FFFF00"/>
                </a:solidFill>
                <a:latin typeface="+mn-ea"/>
              </a:rPr>
              <a:t>的认证会话</a:t>
            </a:r>
            <a:endParaRPr lang="en-US" altLang="zh-CN" kern="0" dirty="0">
              <a:solidFill>
                <a:srgbClr val="FFFF00"/>
              </a:solidFill>
              <a:latin typeface="+mn-ea"/>
            </a:endParaRPr>
          </a:p>
          <a:p>
            <a:pPr indent="-457200" eaLnBrk="1" hangingPunct="1">
              <a:defRPr/>
            </a:pPr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</a:rPr>
              <a:t>客户端有了服务授权票据之后，可以获取相应服务的访问 </a:t>
            </a:r>
            <a:endParaRPr lang="en-US" altLang="zh-CN" sz="26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indent="-457200" eaLnBrk="1" hangingPunct="1">
              <a:defRPr/>
            </a:pPr>
            <a:r>
              <a:rPr lang="zh-CN" altLang="en-US" sz="2600" dirty="0">
                <a:latin typeface="Times New Roman" panose="02020603050405020304" pitchFamily="18" charset="0"/>
              </a:rPr>
              <a:t>（</a:t>
            </a:r>
            <a:r>
              <a:rPr lang="en-US" altLang="zh-CN" sz="2600" dirty="0">
                <a:latin typeface="Times New Roman" panose="02020603050405020304" pitchFamily="18" charset="0"/>
              </a:rPr>
              <a:t>5</a:t>
            </a:r>
            <a:r>
              <a:rPr lang="zh-CN" altLang="en-US" sz="2600" dirty="0">
                <a:latin typeface="Times New Roman" panose="02020603050405020304" pitchFamily="18" charset="0"/>
              </a:rPr>
              <a:t>）客户端代表用户请求访问一个服务。</a:t>
            </a:r>
            <a:endParaRPr lang="en-US" altLang="zh-CN" sz="2600" dirty="0">
              <a:latin typeface="Times New Roman" panose="02020603050405020304" pitchFamily="18" charset="0"/>
            </a:endParaRPr>
          </a:p>
          <a:p>
            <a:pPr indent="-457200" eaLnBrk="1" hangingPunct="1">
              <a:defRPr/>
            </a:pPr>
            <a:endParaRPr lang="en-US" altLang="zh-CN" sz="1300" dirty="0">
              <a:latin typeface="Times New Roman" panose="02020603050405020304" pitchFamily="18" charset="0"/>
            </a:endParaRPr>
          </a:p>
          <a:p>
            <a:pPr indent="-457200" eaLnBrk="1" hangingPunct="1">
              <a:defRPr/>
            </a:pPr>
            <a:r>
              <a:rPr lang="zh-CN" altLang="en-US" sz="2600" dirty="0">
                <a:latin typeface="Times New Roman" panose="02020603050405020304" pitchFamily="18" charset="0"/>
              </a:rPr>
              <a:t>这个方案只需要用户输入一次用户口令和保护用户口令。但仍存在以下问题：</a:t>
            </a:r>
            <a:endParaRPr lang="en-US" altLang="zh-CN" sz="2600" dirty="0">
              <a:latin typeface="Times New Roman" panose="02020603050405020304" pitchFamily="18" charset="0"/>
            </a:endParaRPr>
          </a:p>
          <a:p>
            <a:pPr indent="-457200" eaLnBrk="1" hangingPunct="1">
              <a:defRPr/>
            </a:pPr>
            <a:endParaRPr lang="en-US" altLang="zh-CN" sz="1300" dirty="0">
              <a:latin typeface="Times New Roman" panose="02020603050405020304" pitchFamily="18" charset="0"/>
            </a:endParaRPr>
          </a:p>
          <a:p>
            <a:pPr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500" dirty="0">
                <a:latin typeface="Times New Roman" panose="02020603050405020304" pitchFamily="18" charset="0"/>
              </a:rPr>
              <a:t>票据授权票据的有效期问题，容易受到重放攻击。</a:t>
            </a:r>
            <a:endParaRPr lang="en-US" altLang="zh-CN" sz="2500" dirty="0">
              <a:latin typeface="Times New Roman" panose="02020603050405020304" pitchFamily="18" charset="0"/>
            </a:endParaRPr>
          </a:p>
          <a:p>
            <a:pPr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500" dirty="0">
                <a:latin typeface="Times New Roman" panose="02020603050405020304" pitchFamily="18" charset="0"/>
              </a:rPr>
              <a:t>一个网络服务必须确认使用票据的人就是被授予票据的人。</a:t>
            </a:r>
            <a:endParaRPr lang="en-US" altLang="zh-CN" sz="2500" dirty="0">
              <a:latin typeface="Times New Roman" panose="02020603050405020304" pitchFamily="18" charset="0"/>
            </a:endParaRPr>
          </a:p>
          <a:p>
            <a:pPr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500" dirty="0">
                <a:latin typeface="Times New Roman" panose="02020603050405020304" pitchFamily="18" charset="0"/>
              </a:rPr>
              <a:t>服务器可能需要向用户进行自我验证。</a:t>
            </a:r>
            <a:endParaRPr lang="en-US" altLang="zh-CN" sz="25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742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2.Kerberos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18</a:t>
            </a:fld>
            <a:r>
              <a:rPr lang="en-US" altLang="zh-CN" dirty="0"/>
              <a:t>/70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>
                <a:solidFill>
                  <a:srgbClr val="FFFF00"/>
                </a:solidFill>
                <a:latin typeface="Times New Roman" panose="02020603050405020304" pitchFamily="18" charset="0"/>
              </a:rPr>
              <a:t>2.3</a:t>
            </a:r>
            <a:r>
              <a:rPr lang="en-US" altLang="zh-CN" kern="0" dirty="0">
                <a:solidFill>
                  <a:srgbClr val="FFFF00"/>
                </a:solidFill>
                <a:latin typeface="+mn-ea"/>
              </a:rPr>
              <a:t> Kerberos </a:t>
            </a:r>
            <a:r>
              <a:rPr lang="zh-CN" altLang="en-US" kern="0" dirty="0">
                <a:solidFill>
                  <a:srgbClr val="FFFF00"/>
                </a:solidFill>
                <a:latin typeface="+mn-ea"/>
              </a:rPr>
              <a:t>版本</a:t>
            </a:r>
            <a:r>
              <a:rPr lang="en-US" altLang="zh-CN" kern="0" dirty="0">
                <a:solidFill>
                  <a:srgbClr val="FFFF00"/>
                </a:solidFill>
                <a:latin typeface="+mn-ea"/>
              </a:rPr>
              <a:t>4</a:t>
            </a:r>
          </a:p>
          <a:p>
            <a:pPr eaLnBrk="1" hangingPunct="1"/>
            <a:r>
              <a:rPr lang="zh-CN" altLang="en-US" sz="2600" kern="0" dirty="0">
                <a:latin typeface="+mn-ea"/>
              </a:rPr>
              <a:t>实际的</a:t>
            </a:r>
            <a:r>
              <a:rPr lang="en-US" altLang="zh-CN" sz="2600" kern="0" dirty="0">
                <a:latin typeface="+mn-ea"/>
              </a:rPr>
              <a:t>Kerberos</a:t>
            </a:r>
            <a:r>
              <a:rPr lang="zh-CN" altLang="en-US" sz="2600" kern="0" dirty="0">
                <a:latin typeface="+mn-ea"/>
              </a:rPr>
              <a:t>协议</a:t>
            </a:r>
            <a:r>
              <a:rPr lang="en-US" altLang="zh-CN" sz="2600" kern="0" dirty="0">
                <a:latin typeface="+mn-ea"/>
              </a:rPr>
              <a:t>:</a:t>
            </a:r>
          </a:p>
          <a:p>
            <a:pPr marL="457200" eaLnBrk="1" hangingPunct="1">
              <a:defRPr/>
            </a:pPr>
            <a:r>
              <a:rPr lang="en-US" altLang="zh-CN" sz="2600" kern="0" dirty="0">
                <a:latin typeface="Times New Roman" panose="02020603050405020304" pitchFamily="18" charset="0"/>
              </a:rPr>
              <a:t>(1) C-&gt;AS: ID</a:t>
            </a:r>
            <a:r>
              <a:rPr lang="en-US" altLang="zh-CN" sz="2600" kern="0" baseline="-25000" dirty="0">
                <a:latin typeface="Times New Roman" panose="02020603050405020304" pitchFamily="18" charset="0"/>
              </a:rPr>
              <a:t>C</a:t>
            </a:r>
            <a:r>
              <a:rPr lang="en-US" altLang="zh-CN" sz="2600" kern="0" dirty="0">
                <a:latin typeface="Times New Roman" panose="02020603050405020304" pitchFamily="18" charset="0"/>
              </a:rPr>
              <a:t>||ID</a:t>
            </a:r>
            <a:r>
              <a:rPr lang="en-US" altLang="zh-CN" sz="2600" kern="0" baseline="-25000" dirty="0">
                <a:latin typeface="Times New Roman" panose="02020603050405020304" pitchFamily="18" charset="0"/>
              </a:rPr>
              <a:t>TGS</a:t>
            </a:r>
            <a:r>
              <a:rPr lang="en-US" altLang="zh-CN" sz="2600" kern="0" dirty="0">
                <a:latin typeface="Times New Roman" panose="02020603050405020304" pitchFamily="18" charset="0"/>
              </a:rPr>
              <a:t>||TS</a:t>
            </a:r>
            <a:r>
              <a:rPr lang="en-US" altLang="zh-CN" sz="2600" kern="0" baseline="-25000" dirty="0">
                <a:latin typeface="Times New Roman" panose="02020603050405020304" pitchFamily="18" charset="0"/>
              </a:rPr>
              <a:t>1  </a:t>
            </a:r>
          </a:p>
          <a:p>
            <a:pPr marL="457200" eaLnBrk="1" hangingPunct="1">
              <a:defRPr/>
            </a:pPr>
            <a:r>
              <a:rPr lang="en-US" altLang="zh-CN" sz="2600" kern="0" dirty="0">
                <a:latin typeface="Times New Roman" panose="02020603050405020304" pitchFamily="18" charset="0"/>
              </a:rPr>
              <a:t>(2) AS-&gt;C: </a:t>
            </a:r>
            <a:r>
              <a:rPr lang="en-US" altLang="zh-CN" sz="2600" i="1" kern="0" dirty="0">
                <a:latin typeface="Times New Roman" panose="02020603050405020304" pitchFamily="18" charset="0"/>
              </a:rPr>
              <a:t>E</a:t>
            </a:r>
            <a:r>
              <a:rPr lang="en-US" altLang="zh-CN" sz="2600" kern="0" dirty="0">
                <a:latin typeface="Times New Roman" panose="02020603050405020304" pitchFamily="18" charset="0"/>
              </a:rPr>
              <a:t>(</a:t>
            </a:r>
            <a:r>
              <a:rPr lang="en-US" altLang="zh-CN" sz="2600" i="1" kern="0" dirty="0">
                <a:latin typeface="Times New Roman" panose="02020603050405020304" pitchFamily="18" charset="0"/>
              </a:rPr>
              <a:t>K</a:t>
            </a:r>
            <a:r>
              <a:rPr lang="en-US" altLang="zh-CN" sz="2600" kern="0" baseline="-25000" dirty="0">
                <a:latin typeface="Times New Roman" panose="02020603050405020304" pitchFamily="18" charset="0"/>
              </a:rPr>
              <a:t>C</a:t>
            </a:r>
            <a:r>
              <a:rPr lang="en-US" altLang="zh-CN" sz="2600" kern="0" dirty="0">
                <a:latin typeface="Times New Roman" panose="02020603050405020304" pitchFamily="18" charset="0"/>
              </a:rPr>
              <a:t>, [</a:t>
            </a:r>
            <a:r>
              <a:rPr lang="en-US" altLang="zh-CN" sz="2600" i="1" kern="0" dirty="0" err="1">
                <a:latin typeface="Times New Roman" panose="02020603050405020304" pitchFamily="18" charset="0"/>
              </a:rPr>
              <a:t>K</a:t>
            </a:r>
            <a:r>
              <a:rPr lang="en-US" altLang="zh-CN" sz="2600" kern="0" baseline="-25000" dirty="0" err="1">
                <a:latin typeface="Times New Roman" panose="02020603050405020304" pitchFamily="18" charset="0"/>
              </a:rPr>
              <a:t>C,tgs</a:t>
            </a:r>
            <a:r>
              <a:rPr lang="en-US" altLang="zh-CN" sz="2600" kern="0" dirty="0">
                <a:latin typeface="Times New Roman" panose="02020603050405020304" pitchFamily="18" charset="0"/>
              </a:rPr>
              <a:t>||</a:t>
            </a:r>
            <a:r>
              <a:rPr lang="en-US" altLang="zh-CN" sz="2600" kern="0" dirty="0" err="1">
                <a:latin typeface="Times New Roman" panose="02020603050405020304" pitchFamily="18" charset="0"/>
              </a:rPr>
              <a:t>ID</a:t>
            </a:r>
            <a:r>
              <a:rPr lang="en-US" altLang="zh-CN" sz="2600" kern="0" baseline="-25000" dirty="0" err="1">
                <a:latin typeface="Times New Roman" panose="02020603050405020304" pitchFamily="18" charset="0"/>
              </a:rPr>
              <a:t>tgs</a:t>
            </a:r>
            <a:r>
              <a:rPr lang="en-US" altLang="zh-CN" sz="2600" kern="0" dirty="0">
                <a:latin typeface="Times New Roman" panose="02020603050405020304" pitchFamily="18" charset="0"/>
              </a:rPr>
              <a:t>||TS</a:t>
            </a:r>
            <a:r>
              <a:rPr lang="en-US" altLang="zh-CN" sz="2600" kern="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600" kern="0" dirty="0">
                <a:latin typeface="Times New Roman" panose="02020603050405020304" pitchFamily="18" charset="0"/>
              </a:rPr>
              <a:t>||Lifetime</a:t>
            </a:r>
            <a:r>
              <a:rPr lang="en-US" altLang="zh-CN" sz="2600" kern="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600" kern="0" dirty="0">
                <a:latin typeface="Times New Roman" panose="02020603050405020304" pitchFamily="18" charset="0"/>
              </a:rPr>
              <a:t>||</a:t>
            </a:r>
            <a:r>
              <a:rPr lang="en-US" altLang="zh-CN" sz="2600" kern="0" dirty="0" err="1">
                <a:latin typeface="Times New Roman" panose="02020603050405020304" pitchFamily="18" charset="0"/>
              </a:rPr>
              <a:t>Ticket</a:t>
            </a:r>
            <a:r>
              <a:rPr lang="en-US" altLang="zh-CN" sz="2600" kern="0" baseline="-25000" dirty="0" err="1">
                <a:latin typeface="Times New Roman" panose="02020603050405020304" pitchFamily="18" charset="0"/>
              </a:rPr>
              <a:t>tgs</a:t>
            </a:r>
            <a:r>
              <a:rPr lang="en-US" altLang="zh-CN" sz="2600" kern="0" dirty="0">
                <a:latin typeface="Times New Roman" panose="02020603050405020304" pitchFamily="18" charset="0"/>
              </a:rPr>
              <a:t>])</a:t>
            </a:r>
          </a:p>
          <a:p>
            <a:pPr marL="457200" eaLnBrk="1" hangingPunct="1">
              <a:defRPr/>
            </a:pPr>
            <a:r>
              <a:rPr lang="en-US" altLang="zh-CN" sz="2600" kern="0" dirty="0">
                <a:latin typeface="Times New Roman" panose="02020603050405020304" pitchFamily="18" charset="0"/>
              </a:rPr>
              <a:t> </a:t>
            </a:r>
            <a:r>
              <a:rPr lang="en-US" altLang="zh-CN" sz="2600" kern="0" dirty="0" err="1">
                <a:latin typeface="Times New Roman" panose="02020603050405020304" pitchFamily="18" charset="0"/>
              </a:rPr>
              <a:t>Ticket</a:t>
            </a:r>
            <a:r>
              <a:rPr lang="en-US" altLang="zh-CN" sz="2600" kern="0" baseline="-25000" dirty="0" err="1">
                <a:latin typeface="Times New Roman" panose="02020603050405020304" pitchFamily="18" charset="0"/>
              </a:rPr>
              <a:t>tgs</a:t>
            </a:r>
            <a:r>
              <a:rPr lang="en-US" altLang="zh-CN" sz="2600" kern="0" dirty="0">
                <a:latin typeface="Times New Roman" panose="02020603050405020304" pitchFamily="18" charset="0"/>
              </a:rPr>
              <a:t>=</a:t>
            </a:r>
            <a:r>
              <a:rPr lang="en-US" altLang="zh-CN" sz="2600" i="1" kern="0" dirty="0">
                <a:latin typeface="Times New Roman" panose="02020603050405020304" pitchFamily="18" charset="0"/>
              </a:rPr>
              <a:t>E</a:t>
            </a:r>
            <a:r>
              <a:rPr lang="en-US" altLang="zh-CN" sz="2600" kern="0" dirty="0">
                <a:latin typeface="Times New Roman" panose="02020603050405020304" pitchFamily="18" charset="0"/>
              </a:rPr>
              <a:t>(</a:t>
            </a:r>
            <a:r>
              <a:rPr lang="en-US" altLang="zh-CN" sz="2600" i="1" kern="0" dirty="0" err="1">
                <a:latin typeface="Times New Roman" panose="02020603050405020304" pitchFamily="18" charset="0"/>
              </a:rPr>
              <a:t>K</a:t>
            </a:r>
            <a:r>
              <a:rPr lang="en-US" altLang="zh-CN" sz="2600" kern="0" baseline="-25000" dirty="0" err="1">
                <a:latin typeface="Times New Roman" panose="02020603050405020304" pitchFamily="18" charset="0"/>
              </a:rPr>
              <a:t>tgs</a:t>
            </a:r>
            <a:r>
              <a:rPr lang="en-US" altLang="zh-CN" sz="2600" kern="0" dirty="0">
                <a:latin typeface="Times New Roman" panose="02020603050405020304" pitchFamily="18" charset="0"/>
              </a:rPr>
              <a:t>, [</a:t>
            </a:r>
            <a:r>
              <a:rPr lang="en-US" altLang="zh-CN" sz="2600" i="1" kern="0" dirty="0" err="1">
                <a:latin typeface="Times New Roman" panose="02020603050405020304" pitchFamily="18" charset="0"/>
              </a:rPr>
              <a:t>K</a:t>
            </a:r>
            <a:r>
              <a:rPr lang="en-US" altLang="zh-CN" sz="2600" kern="0" baseline="-25000" dirty="0" err="1">
                <a:latin typeface="Times New Roman" panose="02020603050405020304" pitchFamily="18" charset="0"/>
              </a:rPr>
              <a:t>C,tgs</a:t>
            </a:r>
            <a:r>
              <a:rPr lang="en-US" altLang="zh-CN" sz="2600" kern="0" dirty="0">
                <a:latin typeface="Times New Roman" panose="02020603050405020304" pitchFamily="18" charset="0"/>
              </a:rPr>
              <a:t>||ID</a:t>
            </a:r>
            <a:r>
              <a:rPr lang="en-US" altLang="zh-CN" sz="2600" kern="0" baseline="-25000" dirty="0">
                <a:latin typeface="Times New Roman" panose="02020603050405020304" pitchFamily="18" charset="0"/>
              </a:rPr>
              <a:t>C </a:t>
            </a:r>
            <a:r>
              <a:rPr lang="en-US" altLang="zh-CN" sz="2600" kern="0" dirty="0">
                <a:latin typeface="Times New Roman" panose="02020603050405020304" pitchFamily="18" charset="0"/>
              </a:rPr>
              <a:t>||AD</a:t>
            </a:r>
            <a:r>
              <a:rPr lang="en-US" altLang="zh-CN" sz="2600" kern="0" baseline="-25000" dirty="0">
                <a:latin typeface="Times New Roman" panose="02020603050405020304" pitchFamily="18" charset="0"/>
              </a:rPr>
              <a:t>C </a:t>
            </a:r>
            <a:r>
              <a:rPr lang="en-US" altLang="zh-CN" sz="2600" kern="0" dirty="0">
                <a:latin typeface="Times New Roman" panose="02020603050405020304" pitchFamily="18" charset="0"/>
              </a:rPr>
              <a:t>||</a:t>
            </a:r>
            <a:r>
              <a:rPr lang="en-US" altLang="zh-CN" sz="2600" kern="0" dirty="0" err="1">
                <a:latin typeface="Times New Roman" panose="02020603050405020304" pitchFamily="18" charset="0"/>
              </a:rPr>
              <a:t>ID</a:t>
            </a:r>
            <a:r>
              <a:rPr lang="en-US" altLang="zh-CN" sz="2600" kern="0" baseline="-25000" dirty="0" err="1">
                <a:latin typeface="Times New Roman" panose="02020603050405020304" pitchFamily="18" charset="0"/>
              </a:rPr>
              <a:t>tgs</a:t>
            </a:r>
            <a:r>
              <a:rPr lang="en-US" altLang="zh-CN" sz="2600" kern="0" dirty="0">
                <a:latin typeface="Times New Roman" panose="02020603050405020304" pitchFamily="18" charset="0"/>
              </a:rPr>
              <a:t> ||TS</a:t>
            </a:r>
            <a:r>
              <a:rPr lang="en-US" altLang="zh-CN" sz="2600" kern="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600" kern="0" dirty="0">
                <a:latin typeface="Times New Roman" panose="02020603050405020304" pitchFamily="18" charset="0"/>
              </a:rPr>
              <a:t>||Lifetime</a:t>
            </a:r>
            <a:r>
              <a:rPr lang="en-US" altLang="zh-CN" sz="2600" kern="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600" kern="0" dirty="0">
                <a:latin typeface="Times New Roman" panose="02020603050405020304" pitchFamily="18" charset="0"/>
              </a:rPr>
              <a:t>])</a:t>
            </a:r>
          </a:p>
          <a:p>
            <a:pPr marL="457200" indent="-457200" eaLnBrk="1" hangingPunct="1"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600" kern="0" dirty="0">
                <a:latin typeface="Times New Roman" panose="02020603050405020304" pitchFamily="18" charset="0"/>
              </a:rPr>
              <a:t>用于获取票据授权票据的认证服务交换，给客户端</a:t>
            </a:r>
            <a:r>
              <a:rPr lang="en-US" altLang="zh-CN" sz="2600" kern="0" dirty="0">
                <a:latin typeface="Times New Roman" panose="02020603050405020304" pitchFamily="18" charset="0"/>
              </a:rPr>
              <a:t>C</a:t>
            </a:r>
            <a:r>
              <a:rPr lang="zh-CN" altLang="en-US" sz="2600" kern="0" dirty="0">
                <a:latin typeface="Times New Roman" panose="02020603050405020304" pitchFamily="18" charset="0"/>
              </a:rPr>
              <a:t>和</a:t>
            </a:r>
            <a:r>
              <a:rPr lang="en-US" altLang="zh-CN" sz="2600" kern="0" dirty="0">
                <a:latin typeface="Times New Roman" panose="02020603050405020304" pitchFamily="18" charset="0"/>
              </a:rPr>
              <a:t>TGS</a:t>
            </a:r>
            <a:r>
              <a:rPr lang="zh-CN" altLang="en-US" sz="2600" kern="0" dirty="0">
                <a:latin typeface="Times New Roman" panose="02020603050405020304" pitchFamily="18" charset="0"/>
              </a:rPr>
              <a:t>服务器分配了临时会话密钥</a:t>
            </a:r>
            <a:r>
              <a:rPr lang="en-US" altLang="zh-CN" sz="2600" i="1" kern="0" dirty="0" err="1">
                <a:latin typeface="Times New Roman" panose="02020603050405020304" pitchFamily="18" charset="0"/>
              </a:rPr>
              <a:t>K</a:t>
            </a:r>
            <a:r>
              <a:rPr lang="en-US" altLang="zh-CN" sz="2600" kern="0" baseline="-25000" dirty="0" err="1">
                <a:latin typeface="Times New Roman" panose="02020603050405020304" pitchFamily="18" charset="0"/>
              </a:rPr>
              <a:t>C,tgs</a:t>
            </a:r>
            <a:r>
              <a:rPr lang="zh-CN" altLang="en-US" sz="2600" kern="0" dirty="0">
                <a:latin typeface="Times New Roman" panose="02020603050405020304" pitchFamily="18" charset="0"/>
              </a:rPr>
              <a:t> 用于相互认证。</a:t>
            </a:r>
            <a:endParaRPr lang="en-US" altLang="zh-CN" sz="2600" kern="0" dirty="0">
              <a:latin typeface="Times New Roman" panose="02020603050405020304" pitchFamily="18" charset="0"/>
            </a:endParaRPr>
          </a:p>
          <a:p>
            <a:pPr eaLnBrk="1" hangingPunct="1"/>
            <a:endParaRPr lang="en-US" altLang="zh-CN" sz="2600" kern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7533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2.Kerberos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19</a:t>
            </a:fld>
            <a:r>
              <a:rPr lang="en-US" altLang="zh-CN" dirty="0"/>
              <a:t>/70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>
                <a:solidFill>
                  <a:srgbClr val="FFFF00"/>
                </a:solidFill>
                <a:latin typeface="Times New Roman" panose="02020603050405020304" pitchFamily="18" charset="0"/>
              </a:rPr>
              <a:t>2.3</a:t>
            </a:r>
            <a:r>
              <a:rPr lang="en-US" altLang="zh-CN" kern="0" dirty="0">
                <a:solidFill>
                  <a:srgbClr val="FFFF00"/>
                </a:solidFill>
                <a:latin typeface="+mn-ea"/>
              </a:rPr>
              <a:t> Kerberos </a:t>
            </a:r>
            <a:r>
              <a:rPr lang="zh-CN" altLang="en-US" kern="0" dirty="0">
                <a:solidFill>
                  <a:srgbClr val="FFFF00"/>
                </a:solidFill>
                <a:latin typeface="+mn-ea"/>
              </a:rPr>
              <a:t>版本</a:t>
            </a:r>
            <a:r>
              <a:rPr lang="en-US" altLang="zh-CN" kern="0" dirty="0">
                <a:solidFill>
                  <a:srgbClr val="FFFF00"/>
                </a:solidFill>
                <a:latin typeface="+mn-ea"/>
              </a:rPr>
              <a:t>4</a:t>
            </a:r>
          </a:p>
          <a:p>
            <a:pPr eaLnBrk="1" hangingPunct="1"/>
            <a:r>
              <a:rPr lang="zh-CN" altLang="en-US" sz="2600" kern="0" dirty="0">
                <a:latin typeface="+mn-ea"/>
              </a:rPr>
              <a:t>实际的</a:t>
            </a:r>
            <a:r>
              <a:rPr lang="en-US" altLang="zh-CN" sz="2600" kern="0" dirty="0">
                <a:latin typeface="+mn-ea"/>
              </a:rPr>
              <a:t>Kerberos</a:t>
            </a:r>
            <a:r>
              <a:rPr lang="zh-CN" altLang="en-US" sz="2600" kern="0" dirty="0">
                <a:latin typeface="+mn-ea"/>
              </a:rPr>
              <a:t>协议</a:t>
            </a:r>
            <a:r>
              <a:rPr lang="en-US" altLang="zh-CN" sz="2600" kern="0" dirty="0">
                <a:latin typeface="+mn-ea"/>
              </a:rPr>
              <a:t>:</a:t>
            </a:r>
          </a:p>
          <a:p>
            <a:pPr marL="457200" eaLnBrk="1" hangingPunct="1">
              <a:defRPr/>
            </a:pPr>
            <a:r>
              <a:rPr lang="en-US" altLang="zh-CN" sz="2600" kern="0" dirty="0">
                <a:latin typeface="Times New Roman" panose="02020603050405020304" pitchFamily="18" charset="0"/>
              </a:rPr>
              <a:t>(3) C-&gt;TGS: ID</a:t>
            </a:r>
            <a:r>
              <a:rPr lang="en-US" altLang="zh-CN" sz="2600" kern="0" baseline="-25000" dirty="0">
                <a:latin typeface="Times New Roman" panose="02020603050405020304" pitchFamily="18" charset="0"/>
              </a:rPr>
              <a:t>V</a:t>
            </a:r>
            <a:r>
              <a:rPr lang="en-US" altLang="zh-CN" sz="2600" kern="0" dirty="0">
                <a:latin typeface="Times New Roman" panose="02020603050405020304" pitchFamily="18" charset="0"/>
              </a:rPr>
              <a:t>||</a:t>
            </a:r>
            <a:r>
              <a:rPr lang="en-US" altLang="zh-CN" sz="2600" kern="0" dirty="0" err="1">
                <a:latin typeface="Times New Roman" panose="02020603050405020304" pitchFamily="18" charset="0"/>
              </a:rPr>
              <a:t>Ticket</a:t>
            </a:r>
            <a:r>
              <a:rPr lang="en-US" altLang="zh-CN" sz="2600" kern="0" baseline="-25000" dirty="0" err="1">
                <a:latin typeface="Times New Roman" panose="02020603050405020304" pitchFamily="18" charset="0"/>
              </a:rPr>
              <a:t>tgs</a:t>
            </a:r>
            <a:r>
              <a:rPr lang="en-US" altLang="zh-CN" sz="2600" kern="0" dirty="0">
                <a:latin typeface="Times New Roman" panose="02020603050405020304" pitchFamily="18" charset="0"/>
              </a:rPr>
              <a:t>||</a:t>
            </a:r>
            <a:r>
              <a:rPr lang="en-US" altLang="zh-CN" sz="2600" kern="0" dirty="0" err="1">
                <a:latin typeface="Times New Roman" panose="02020603050405020304" pitchFamily="18" charset="0"/>
              </a:rPr>
              <a:t>Authenticator</a:t>
            </a:r>
            <a:r>
              <a:rPr lang="en-US" altLang="zh-CN" sz="2600" kern="0" baseline="-25000" dirty="0" err="1">
                <a:latin typeface="Times New Roman" panose="02020603050405020304" pitchFamily="18" charset="0"/>
              </a:rPr>
              <a:t>C</a:t>
            </a:r>
            <a:endParaRPr lang="en-US" altLang="zh-CN" sz="2600" kern="0" baseline="-25000" dirty="0">
              <a:latin typeface="Times New Roman" panose="02020603050405020304" pitchFamily="18" charset="0"/>
            </a:endParaRPr>
          </a:p>
          <a:p>
            <a:pPr marL="457200" eaLnBrk="1" hangingPunct="1">
              <a:defRPr/>
            </a:pPr>
            <a:r>
              <a:rPr lang="en-US" altLang="zh-CN" sz="2600" kern="0" dirty="0">
                <a:latin typeface="Times New Roman" panose="02020603050405020304" pitchFamily="18" charset="0"/>
              </a:rPr>
              <a:t>(4) TGS-&gt;C: E(</a:t>
            </a:r>
            <a:r>
              <a:rPr lang="en-US" altLang="zh-CN" sz="2600" i="1" kern="0" dirty="0" err="1">
                <a:latin typeface="Times New Roman" panose="02020603050405020304" pitchFamily="18" charset="0"/>
              </a:rPr>
              <a:t>K</a:t>
            </a:r>
            <a:r>
              <a:rPr lang="en-US" altLang="zh-CN" sz="2600" kern="0" baseline="-25000" dirty="0" err="1">
                <a:latin typeface="Times New Roman" panose="02020603050405020304" pitchFamily="18" charset="0"/>
              </a:rPr>
              <a:t>C,tgs</a:t>
            </a:r>
            <a:r>
              <a:rPr lang="en-US" altLang="zh-CN" sz="2600" kern="0" dirty="0">
                <a:latin typeface="Times New Roman" panose="02020603050405020304" pitchFamily="18" charset="0"/>
              </a:rPr>
              <a:t>, [K</a:t>
            </a:r>
            <a:r>
              <a:rPr lang="en-US" altLang="zh-CN" sz="2600" kern="0" baseline="-25000" dirty="0">
                <a:latin typeface="Times New Roman" panose="02020603050405020304" pitchFamily="18" charset="0"/>
              </a:rPr>
              <a:t>C,V</a:t>
            </a:r>
            <a:r>
              <a:rPr lang="en-US" altLang="zh-CN" sz="2600" kern="0" dirty="0">
                <a:latin typeface="Times New Roman" panose="02020603050405020304" pitchFamily="18" charset="0"/>
              </a:rPr>
              <a:t>|| ID</a:t>
            </a:r>
            <a:r>
              <a:rPr lang="en-US" altLang="zh-CN" sz="2600" kern="0" baseline="-25000" dirty="0">
                <a:latin typeface="Times New Roman" panose="02020603050405020304" pitchFamily="18" charset="0"/>
              </a:rPr>
              <a:t>V</a:t>
            </a:r>
            <a:r>
              <a:rPr lang="en-US" altLang="zh-CN" sz="2600" kern="0" dirty="0">
                <a:latin typeface="Times New Roman" panose="02020603050405020304" pitchFamily="18" charset="0"/>
              </a:rPr>
              <a:t>||TS</a:t>
            </a:r>
            <a:r>
              <a:rPr lang="en-US" altLang="zh-CN" sz="2600" kern="0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sz="2600" kern="0" dirty="0">
                <a:latin typeface="Times New Roman" panose="02020603050405020304" pitchFamily="18" charset="0"/>
              </a:rPr>
              <a:t>]||</a:t>
            </a:r>
            <a:r>
              <a:rPr lang="en-US" altLang="zh-CN" sz="2600" kern="0" dirty="0" err="1">
                <a:latin typeface="Times New Roman" panose="02020603050405020304" pitchFamily="18" charset="0"/>
              </a:rPr>
              <a:t>Ticket</a:t>
            </a:r>
            <a:r>
              <a:rPr lang="en-US" altLang="zh-CN" sz="2600" kern="0" baseline="-25000" dirty="0" err="1">
                <a:latin typeface="Times New Roman" panose="02020603050405020304" pitchFamily="18" charset="0"/>
              </a:rPr>
              <a:t>V</a:t>
            </a:r>
            <a:r>
              <a:rPr lang="en-US" altLang="zh-CN" sz="2600" kern="0" dirty="0">
                <a:latin typeface="Times New Roman" panose="02020603050405020304" pitchFamily="18" charset="0"/>
              </a:rPr>
              <a:t>)</a:t>
            </a:r>
          </a:p>
          <a:p>
            <a:pPr marL="457200" eaLnBrk="1" hangingPunct="1">
              <a:defRPr/>
            </a:pPr>
            <a:r>
              <a:rPr lang="en-US" altLang="zh-CN" sz="2800" kern="0" dirty="0" err="1">
                <a:latin typeface="Times New Roman" panose="02020603050405020304" pitchFamily="18" charset="0"/>
              </a:rPr>
              <a:t>Ticket</a:t>
            </a:r>
            <a:r>
              <a:rPr lang="en-US" altLang="zh-CN" sz="2800" kern="0" baseline="-25000" dirty="0" err="1">
                <a:latin typeface="Times New Roman" panose="02020603050405020304" pitchFamily="18" charset="0"/>
              </a:rPr>
              <a:t>V</a:t>
            </a:r>
            <a:r>
              <a:rPr lang="en-US" altLang="zh-CN" sz="2800" kern="0" dirty="0">
                <a:latin typeface="Times New Roman" panose="02020603050405020304" pitchFamily="18" charset="0"/>
              </a:rPr>
              <a:t>=</a:t>
            </a:r>
            <a:r>
              <a:rPr lang="en-US" altLang="zh-CN" sz="2800" i="1" kern="0" dirty="0">
                <a:latin typeface="Times New Roman" panose="02020603050405020304" pitchFamily="18" charset="0"/>
              </a:rPr>
              <a:t>E</a:t>
            </a:r>
            <a:r>
              <a:rPr lang="en-US" altLang="zh-CN" sz="2800" kern="0" dirty="0">
                <a:latin typeface="Times New Roman" panose="02020603050405020304" pitchFamily="18" charset="0"/>
              </a:rPr>
              <a:t>(</a:t>
            </a:r>
            <a:r>
              <a:rPr lang="en-US" altLang="zh-CN" sz="2800" i="1" kern="0" dirty="0">
                <a:latin typeface="Times New Roman" panose="02020603050405020304" pitchFamily="18" charset="0"/>
              </a:rPr>
              <a:t>K</a:t>
            </a:r>
            <a:r>
              <a:rPr lang="en-US" altLang="zh-CN" sz="2800" kern="0" baseline="-25000" dirty="0">
                <a:latin typeface="Times New Roman" panose="02020603050405020304" pitchFamily="18" charset="0"/>
              </a:rPr>
              <a:t>V</a:t>
            </a:r>
            <a:r>
              <a:rPr lang="en-US" altLang="zh-CN" sz="2800" kern="0" dirty="0">
                <a:latin typeface="Times New Roman" panose="02020603050405020304" pitchFamily="18" charset="0"/>
              </a:rPr>
              <a:t>, [</a:t>
            </a:r>
            <a:r>
              <a:rPr lang="en-US" altLang="zh-CN" sz="2800" i="1" kern="0" dirty="0">
                <a:latin typeface="Times New Roman" panose="02020603050405020304" pitchFamily="18" charset="0"/>
              </a:rPr>
              <a:t>K</a:t>
            </a:r>
            <a:r>
              <a:rPr lang="en-US" altLang="zh-CN" sz="2800" kern="0" baseline="-25000" dirty="0">
                <a:latin typeface="Times New Roman" panose="02020603050405020304" pitchFamily="18" charset="0"/>
              </a:rPr>
              <a:t>C,V</a:t>
            </a:r>
            <a:r>
              <a:rPr lang="en-US" altLang="zh-CN" sz="2800" kern="0" dirty="0">
                <a:latin typeface="Times New Roman" panose="02020603050405020304" pitchFamily="18" charset="0"/>
              </a:rPr>
              <a:t>||ID</a:t>
            </a:r>
            <a:r>
              <a:rPr lang="en-US" altLang="zh-CN" sz="2800" kern="0" baseline="-25000" dirty="0">
                <a:latin typeface="Times New Roman" panose="02020603050405020304" pitchFamily="18" charset="0"/>
              </a:rPr>
              <a:t>C </a:t>
            </a:r>
            <a:r>
              <a:rPr lang="en-US" altLang="zh-CN" sz="2800" kern="0" dirty="0">
                <a:latin typeface="Times New Roman" panose="02020603050405020304" pitchFamily="18" charset="0"/>
              </a:rPr>
              <a:t>||AD</a:t>
            </a:r>
            <a:r>
              <a:rPr lang="en-US" altLang="zh-CN" sz="2800" kern="0" baseline="-25000" dirty="0">
                <a:latin typeface="Times New Roman" panose="02020603050405020304" pitchFamily="18" charset="0"/>
              </a:rPr>
              <a:t>C </a:t>
            </a:r>
            <a:r>
              <a:rPr lang="en-US" altLang="zh-CN" sz="2800" kern="0" dirty="0">
                <a:latin typeface="Times New Roman" panose="02020603050405020304" pitchFamily="18" charset="0"/>
              </a:rPr>
              <a:t>||ID</a:t>
            </a:r>
            <a:r>
              <a:rPr lang="en-US" altLang="zh-CN" sz="2800" kern="0" baseline="-25000" dirty="0">
                <a:latin typeface="Times New Roman" panose="02020603050405020304" pitchFamily="18" charset="0"/>
              </a:rPr>
              <a:t>V</a:t>
            </a:r>
            <a:r>
              <a:rPr lang="en-US" altLang="zh-CN" sz="2800" kern="0" dirty="0">
                <a:latin typeface="Times New Roman" panose="02020603050405020304" pitchFamily="18" charset="0"/>
              </a:rPr>
              <a:t> ||TS</a:t>
            </a:r>
            <a:r>
              <a:rPr lang="en-US" altLang="zh-CN" sz="2800" kern="0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sz="2800" kern="0" dirty="0">
                <a:latin typeface="Times New Roman" panose="02020603050405020304" pitchFamily="18" charset="0"/>
              </a:rPr>
              <a:t>||Lifetime</a:t>
            </a:r>
            <a:r>
              <a:rPr lang="en-US" altLang="zh-CN" sz="2800" kern="0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sz="2800" kern="0" dirty="0">
                <a:latin typeface="Times New Roman" panose="02020603050405020304" pitchFamily="18" charset="0"/>
              </a:rPr>
              <a:t>])</a:t>
            </a:r>
          </a:p>
          <a:p>
            <a:pPr marL="457200" eaLnBrk="1" hangingPunct="1">
              <a:defRPr/>
            </a:pPr>
            <a:r>
              <a:rPr lang="en-US" altLang="zh-CN" sz="2600" kern="0" dirty="0" err="1">
                <a:latin typeface="Times New Roman" panose="02020603050405020304" pitchFamily="18" charset="0"/>
              </a:rPr>
              <a:t>Authenticator</a:t>
            </a:r>
            <a:r>
              <a:rPr lang="en-US" altLang="zh-CN" sz="2600" kern="0" baseline="-25000" dirty="0" err="1">
                <a:latin typeface="Times New Roman" panose="02020603050405020304" pitchFamily="18" charset="0"/>
              </a:rPr>
              <a:t>C</a:t>
            </a:r>
            <a:r>
              <a:rPr lang="en-US" altLang="zh-CN" sz="2400" kern="0" dirty="0">
                <a:latin typeface="Times New Roman" panose="02020603050405020304" pitchFamily="18" charset="0"/>
              </a:rPr>
              <a:t>=</a:t>
            </a:r>
            <a:r>
              <a:rPr lang="en-US" altLang="zh-CN" sz="2400" i="1" kern="0" dirty="0">
                <a:latin typeface="Times New Roman" panose="02020603050405020304" pitchFamily="18" charset="0"/>
              </a:rPr>
              <a:t>E</a:t>
            </a:r>
            <a:r>
              <a:rPr lang="en-US" altLang="zh-CN" sz="2400" kern="0" dirty="0">
                <a:latin typeface="Times New Roman" panose="02020603050405020304" pitchFamily="18" charset="0"/>
              </a:rPr>
              <a:t>(</a:t>
            </a:r>
            <a:r>
              <a:rPr lang="en-US" altLang="zh-CN" sz="2600" i="1" kern="0" dirty="0" err="1">
                <a:latin typeface="Times New Roman" panose="02020603050405020304" pitchFamily="18" charset="0"/>
              </a:rPr>
              <a:t>K</a:t>
            </a:r>
            <a:r>
              <a:rPr lang="en-US" altLang="zh-CN" sz="2600" kern="0" baseline="-25000" dirty="0" err="1">
                <a:latin typeface="Times New Roman" panose="02020603050405020304" pitchFamily="18" charset="0"/>
              </a:rPr>
              <a:t>C,tgs</a:t>
            </a:r>
            <a:r>
              <a:rPr lang="en-US" altLang="zh-CN" sz="2600" kern="0" dirty="0">
                <a:latin typeface="Times New Roman" panose="02020603050405020304" pitchFamily="18" charset="0"/>
              </a:rPr>
              <a:t>, [ID</a:t>
            </a:r>
            <a:r>
              <a:rPr lang="en-US" altLang="zh-CN" sz="2600" kern="0" baseline="-25000" dirty="0">
                <a:latin typeface="Times New Roman" panose="02020603050405020304" pitchFamily="18" charset="0"/>
              </a:rPr>
              <a:t>C</a:t>
            </a:r>
            <a:r>
              <a:rPr lang="en-US" altLang="zh-CN" sz="2600" kern="0" dirty="0">
                <a:latin typeface="Times New Roman" panose="02020603050405020304" pitchFamily="18" charset="0"/>
              </a:rPr>
              <a:t>||AD</a:t>
            </a:r>
            <a:r>
              <a:rPr lang="en-US" altLang="zh-CN" sz="2600" kern="0" baseline="-25000" dirty="0">
                <a:latin typeface="Times New Roman" panose="02020603050405020304" pitchFamily="18" charset="0"/>
              </a:rPr>
              <a:t>C</a:t>
            </a:r>
            <a:r>
              <a:rPr lang="en-US" altLang="zh-CN" sz="2600" kern="0" dirty="0">
                <a:latin typeface="Times New Roman" panose="02020603050405020304" pitchFamily="18" charset="0"/>
              </a:rPr>
              <a:t>|| TS</a:t>
            </a:r>
            <a:r>
              <a:rPr lang="en-US" altLang="zh-CN" sz="2600" kern="0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2400" kern="0" dirty="0">
                <a:latin typeface="Times New Roman" panose="02020603050405020304" pitchFamily="18" charset="0"/>
              </a:rPr>
              <a:t>])</a:t>
            </a:r>
            <a:endParaRPr lang="en-US" altLang="zh-CN" sz="2600" kern="0" baseline="-25000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spcBef>
                <a:spcPts val="12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600" kern="0" dirty="0">
                <a:latin typeface="Times New Roman" panose="02020603050405020304" pitchFamily="18" charset="0"/>
              </a:rPr>
              <a:t>用于获取服务授权票据的票据授权服务交换，给客户端</a:t>
            </a:r>
            <a:r>
              <a:rPr lang="en-US" altLang="zh-CN" sz="2600" kern="0" dirty="0">
                <a:latin typeface="Times New Roman" panose="02020603050405020304" pitchFamily="18" charset="0"/>
              </a:rPr>
              <a:t>C</a:t>
            </a:r>
            <a:r>
              <a:rPr lang="zh-CN" altLang="en-US" sz="2600" kern="0" dirty="0">
                <a:latin typeface="Times New Roman" panose="02020603050405020304" pitchFamily="18" charset="0"/>
              </a:rPr>
              <a:t>和请求服务器</a:t>
            </a:r>
            <a:r>
              <a:rPr lang="en-US" altLang="zh-CN" sz="2600" kern="0" dirty="0">
                <a:latin typeface="Times New Roman" panose="02020603050405020304" pitchFamily="18" charset="0"/>
              </a:rPr>
              <a:t>V</a:t>
            </a:r>
            <a:r>
              <a:rPr lang="zh-CN" altLang="en-US" sz="2600" kern="0" dirty="0">
                <a:latin typeface="Times New Roman" panose="02020603050405020304" pitchFamily="18" charset="0"/>
              </a:rPr>
              <a:t>分配了临时会话密钥</a:t>
            </a:r>
            <a:r>
              <a:rPr lang="en-US" altLang="zh-CN" sz="2600" i="1" kern="0" dirty="0">
                <a:latin typeface="Times New Roman" panose="02020603050405020304" pitchFamily="18" charset="0"/>
              </a:rPr>
              <a:t>K</a:t>
            </a:r>
            <a:r>
              <a:rPr lang="en-US" altLang="zh-CN" sz="2600" kern="0" baseline="-25000" dirty="0">
                <a:latin typeface="Times New Roman" panose="02020603050405020304" pitchFamily="18" charset="0"/>
              </a:rPr>
              <a:t>C,V</a:t>
            </a:r>
            <a:r>
              <a:rPr lang="zh-CN" altLang="en-US" sz="2600" kern="0" dirty="0">
                <a:latin typeface="Times New Roman" panose="02020603050405020304" pitchFamily="18" charset="0"/>
              </a:rPr>
              <a:t> 用于相互认证。</a:t>
            </a:r>
            <a:endParaRPr lang="en-US" altLang="zh-CN" sz="2600" kern="0" dirty="0">
              <a:latin typeface="Times New Roman" panose="02020603050405020304" pitchFamily="18" charset="0"/>
            </a:endParaRPr>
          </a:p>
          <a:p>
            <a:pPr eaLnBrk="1" hangingPunct="1"/>
            <a:endParaRPr lang="en-US" altLang="zh-CN" sz="2600" kern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8499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pPr algn="ctr"/>
            <a:r>
              <a:rPr lang="zh-CN" altLang="en-US" sz="8000" dirty="0"/>
              <a:t>大  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3143272"/>
          </a:xfrm>
        </p:spPr>
        <p:txBody>
          <a:bodyPr/>
          <a:lstStyle/>
          <a:p>
            <a:pPr marL="514350" indent="-514350">
              <a:buSzPct val="80000"/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</a:rPr>
              <a:t>密钥分发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n-AU" altLang="zh-CN" dirty="0">
                <a:latin typeface="Times New Roman" panose="02020603050405020304" pitchFamily="18" charset="0"/>
              </a:rPr>
              <a:t>Kerberos</a:t>
            </a:r>
            <a:r>
              <a:rPr lang="zh-CN" altLang="en-US" dirty="0">
                <a:latin typeface="Times New Roman" panose="02020603050405020304" pitchFamily="18" charset="0"/>
              </a:rPr>
              <a:t>认证协议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514350" indent="-514350">
              <a:buSzPct val="80000"/>
              <a:buFont typeface="+mj-lt"/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2</a:t>
            </a:fld>
            <a:r>
              <a:rPr lang="en-US" altLang="zh-CN" dirty="0"/>
              <a:t>/70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2.Kerberos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20</a:t>
            </a:fld>
            <a:r>
              <a:rPr lang="en-US" altLang="zh-CN" dirty="0"/>
              <a:t>/70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759539" y="1737394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>
                <a:solidFill>
                  <a:srgbClr val="FFFF00"/>
                </a:solidFill>
                <a:latin typeface="Times New Roman" panose="02020603050405020304" pitchFamily="18" charset="0"/>
              </a:rPr>
              <a:t>2.3</a:t>
            </a:r>
            <a:r>
              <a:rPr lang="en-US" altLang="zh-CN" kern="0" dirty="0">
                <a:solidFill>
                  <a:srgbClr val="FFFF00"/>
                </a:solidFill>
                <a:latin typeface="+mn-ea"/>
              </a:rPr>
              <a:t> Kerberos </a:t>
            </a:r>
            <a:r>
              <a:rPr lang="zh-CN" altLang="en-US" kern="0" dirty="0">
                <a:solidFill>
                  <a:srgbClr val="FFFF00"/>
                </a:solidFill>
                <a:latin typeface="+mn-ea"/>
              </a:rPr>
              <a:t>概览</a:t>
            </a:r>
            <a:endParaRPr lang="en-US" altLang="zh-CN" kern="0" dirty="0">
              <a:solidFill>
                <a:srgbClr val="FFFF00"/>
              </a:solidFill>
              <a:latin typeface="+mn-ea"/>
            </a:endParaRPr>
          </a:p>
          <a:p>
            <a:pPr marL="457200" eaLnBrk="1" hangingPunct="1">
              <a:defRPr/>
            </a:pPr>
            <a:endParaRPr lang="en-US" altLang="zh-CN" sz="2600" kern="0" dirty="0">
              <a:latin typeface="+mn-ea"/>
            </a:endParaRPr>
          </a:p>
        </p:txBody>
      </p:sp>
      <p:pic>
        <p:nvPicPr>
          <p:cNvPr id="7" name="Picture 7" descr="EndUs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76" y="3212976"/>
            <a:ext cx="535656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5959360" y="5072073"/>
            <a:ext cx="504055" cy="1008112"/>
            <a:chOff x="3475" y="907"/>
            <a:chExt cx="567" cy="988"/>
          </a:xfrm>
        </p:grpSpPr>
        <p:sp>
          <p:nvSpPr>
            <p:cNvPr id="9" name="Freeform 14"/>
            <p:cNvSpPr>
              <a:spLocks/>
            </p:cNvSpPr>
            <p:nvPr/>
          </p:nvSpPr>
          <p:spPr bwMode="auto">
            <a:xfrm>
              <a:off x="3720" y="940"/>
              <a:ext cx="321" cy="955"/>
            </a:xfrm>
            <a:custGeom>
              <a:avLst/>
              <a:gdLst>
                <a:gd name="T0" fmla="*/ 0 w 321"/>
                <a:gd name="T1" fmla="*/ 88 h 955"/>
                <a:gd name="T2" fmla="*/ 320 w 321"/>
                <a:gd name="T3" fmla="*/ 0 h 955"/>
                <a:gd name="T4" fmla="*/ 320 w 321"/>
                <a:gd name="T5" fmla="*/ 752 h 955"/>
                <a:gd name="T6" fmla="*/ 1 w 321"/>
                <a:gd name="T7" fmla="*/ 954 h 955"/>
                <a:gd name="T8" fmla="*/ 0 w 321"/>
                <a:gd name="T9" fmla="*/ 88 h 9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1"/>
                <a:gd name="T16" fmla="*/ 0 h 955"/>
                <a:gd name="T17" fmla="*/ 321 w 321"/>
                <a:gd name="T18" fmla="*/ 955 h 9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1" h="955">
                  <a:moveTo>
                    <a:pt x="0" y="88"/>
                  </a:moveTo>
                  <a:lnTo>
                    <a:pt x="320" y="0"/>
                  </a:lnTo>
                  <a:lnTo>
                    <a:pt x="320" y="752"/>
                  </a:lnTo>
                  <a:lnTo>
                    <a:pt x="1" y="954"/>
                  </a:lnTo>
                  <a:lnTo>
                    <a:pt x="0" y="88"/>
                  </a:lnTo>
                </a:path>
              </a:pathLst>
            </a:custGeom>
            <a:solidFill>
              <a:srgbClr val="9900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5"/>
            <p:cNvSpPr>
              <a:spLocks/>
            </p:cNvSpPr>
            <p:nvPr/>
          </p:nvSpPr>
          <p:spPr bwMode="auto">
            <a:xfrm>
              <a:off x="3475" y="973"/>
              <a:ext cx="250" cy="9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7" y="55"/>
                </a:cxn>
                <a:cxn ang="0">
                  <a:pos x="249" y="919"/>
                </a:cxn>
                <a:cxn ang="0">
                  <a:pos x="0" y="766"/>
                </a:cxn>
                <a:cxn ang="0">
                  <a:pos x="0" y="0"/>
                </a:cxn>
              </a:cxnLst>
              <a:rect l="0" t="0" r="r" b="b"/>
              <a:pathLst>
                <a:path w="250" h="920">
                  <a:moveTo>
                    <a:pt x="0" y="0"/>
                  </a:moveTo>
                  <a:lnTo>
                    <a:pt x="247" y="55"/>
                  </a:lnTo>
                  <a:lnTo>
                    <a:pt x="249" y="919"/>
                  </a:lnTo>
                  <a:lnTo>
                    <a:pt x="0" y="766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chemeClr val="hlink"/>
                </a:gs>
                <a:gs pos="50000">
                  <a:schemeClr val="tx1"/>
                </a:gs>
                <a:gs pos="100000">
                  <a:schemeClr val="hlink"/>
                </a:gs>
              </a:gsLst>
              <a:lin ang="270000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1" name="Freeform 16"/>
            <p:cNvSpPr>
              <a:spLocks/>
            </p:cNvSpPr>
            <p:nvPr/>
          </p:nvSpPr>
          <p:spPr bwMode="auto">
            <a:xfrm>
              <a:off x="3479" y="907"/>
              <a:ext cx="563" cy="120"/>
            </a:xfrm>
            <a:custGeom>
              <a:avLst/>
              <a:gdLst>
                <a:gd name="T0" fmla="*/ 0 w 563"/>
                <a:gd name="T1" fmla="*/ 63 h 120"/>
                <a:gd name="T2" fmla="*/ 324 w 563"/>
                <a:gd name="T3" fmla="*/ 0 h 120"/>
                <a:gd name="T4" fmla="*/ 562 w 563"/>
                <a:gd name="T5" fmla="*/ 30 h 120"/>
                <a:gd name="T6" fmla="*/ 243 w 563"/>
                <a:gd name="T7" fmla="*/ 119 h 120"/>
                <a:gd name="T8" fmla="*/ 0 w 563"/>
                <a:gd name="T9" fmla="*/ 63 h 1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3"/>
                <a:gd name="T16" fmla="*/ 0 h 120"/>
                <a:gd name="T17" fmla="*/ 563 w 563"/>
                <a:gd name="T18" fmla="*/ 120 h 1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3" h="120">
                  <a:moveTo>
                    <a:pt x="0" y="63"/>
                  </a:moveTo>
                  <a:lnTo>
                    <a:pt x="324" y="0"/>
                  </a:lnTo>
                  <a:lnTo>
                    <a:pt x="562" y="30"/>
                  </a:lnTo>
                  <a:lnTo>
                    <a:pt x="243" y="119"/>
                  </a:lnTo>
                  <a:lnTo>
                    <a:pt x="0" y="63"/>
                  </a:lnTo>
                </a:path>
              </a:pathLst>
            </a:custGeom>
            <a:solidFill>
              <a:srgbClr val="FF86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7"/>
            <p:cNvSpPr>
              <a:spLocks/>
            </p:cNvSpPr>
            <p:nvPr/>
          </p:nvSpPr>
          <p:spPr bwMode="auto">
            <a:xfrm>
              <a:off x="3504" y="1018"/>
              <a:ext cx="176" cy="54"/>
            </a:xfrm>
            <a:custGeom>
              <a:avLst/>
              <a:gdLst>
                <a:gd name="T0" fmla="*/ 1 w 176"/>
                <a:gd name="T1" fmla="*/ 0 h 54"/>
                <a:gd name="T2" fmla="*/ 0 w 176"/>
                <a:gd name="T3" fmla="*/ 9 h 54"/>
                <a:gd name="T4" fmla="*/ 173 w 176"/>
                <a:gd name="T5" fmla="*/ 53 h 54"/>
                <a:gd name="T6" fmla="*/ 175 w 176"/>
                <a:gd name="T7" fmla="*/ 43 h 54"/>
                <a:gd name="T8" fmla="*/ 1 w 176"/>
                <a:gd name="T9" fmla="*/ 0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6"/>
                <a:gd name="T16" fmla="*/ 0 h 54"/>
                <a:gd name="T17" fmla="*/ 176 w 176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6" h="54">
                  <a:moveTo>
                    <a:pt x="1" y="0"/>
                  </a:moveTo>
                  <a:lnTo>
                    <a:pt x="0" y="9"/>
                  </a:lnTo>
                  <a:lnTo>
                    <a:pt x="173" y="53"/>
                  </a:lnTo>
                  <a:lnTo>
                    <a:pt x="175" y="43"/>
                  </a:lnTo>
                  <a:lnTo>
                    <a:pt x="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8"/>
            <p:cNvSpPr>
              <a:spLocks/>
            </p:cNvSpPr>
            <p:nvPr/>
          </p:nvSpPr>
          <p:spPr bwMode="auto">
            <a:xfrm>
              <a:off x="3512" y="1059"/>
              <a:ext cx="170" cy="57"/>
            </a:xfrm>
            <a:custGeom>
              <a:avLst/>
              <a:gdLst>
                <a:gd name="T0" fmla="*/ 1 w 170"/>
                <a:gd name="T1" fmla="*/ 0 h 57"/>
                <a:gd name="T2" fmla="*/ 0 w 170"/>
                <a:gd name="T3" fmla="*/ 9 h 57"/>
                <a:gd name="T4" fmla="*/ 167 w 170"/>
                <a:gd name="T5" fmla="*/ 56 h 57"/>
                <a:gd name="T6" fmla="*/ 169 w 170"/>
                <a:gd name="T7" fmla="*/ 46 h 57"/>
                <a:gd name="T8" fmla="*/ 1 w 170"/>
                <a:gd name="T9" fmla="*/ 0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0"/>
                <a:gd name="T16" fmla="*/ 0 h 57"/>
                <a:gd name="T17" fmla="*/ 170 w 170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0" h="57">
                  <a:moveTo>
                    <a:pt x="1" y="0"/>
                  </a:moveTo>
                  <a:lnTo>
                    <a:pt x="0" y="9"/>
                  </a:lnTo>
                  <a:lnTo>
                    <a:pt x="167" y="56"/>
                  </a:lnTo>
                  <a:lnTo>
                    <a:pt x="169" y="46"/>
                  </a:lnTo>
                  <a:lnTo>
                    <a:pt x="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9"/>
            <p:cNvSpPr>
              <a:spLocks/>
            </p:cNvSpPr>
            <p:nvPr/>
          </p:nvSpPr>
          <p:spPr bwMode="auto">
            <a:xfrm>
              <a:off x="3511" y="1097"/>
              <a:ext cx="174" cy="66"/>
            </a:xfrm>
            <a:custGeom>
              <a:avLst/>
              <a:gdLst>
                <a:gd name="T0" fmla="*/ 1 w 174"/>
                <a:gd name="T1" fmla="*/ 0 h 66"/>
                <a:gd name="T2" fmla="*/ 0 w 174"/>
                <a:gd name="T3" fmla="*/ 9 h 66"/>
                <a:gd name="T4" fmla="*/ 171 w 174"/>
                <a:gd name="T5" fmla="*/ 65 h 66"/>
                <a:gd name="T6" fmla="*/ 173 w 174"/>
                <a:gd name="T7" fmla="*/ 55 h 66"/>
                <a:gd name="T8" fmla="*/ 1 w 174"/>
                <a:gd name="T9" fmla="*/ 0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4"/>
                <a:gd name="T16" fmla="*/ 0 h 66"/>
                <a:gd name="T17" fmla="*/ 174 w 174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4" h="66">
                  <a:moveTo>
                    <a:pt x="1" y="0"/>
                  </a:moveTo>
                  <a:lnTo>
                    <a:pt x="0" y="9"/>
                  </a:lnTo>
                  <a:lnTo>
                    <a:pt x="171" y="65"/>
                  </a:lnTo>
                  <a:lnTo>
                    <a:pt x="173" y="55"/>
                  </a:lnTo>
                  <a:lnTo>
                    <a:pt x="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20"/>
            <p:cNvSpPr>
              <a:spLocks/>
            </p:cNvSpPr>
            <p:nvPr/>
          </p:nvSpPr>
          <p:spPr bwMode="auto">
            <a:xfrm>
              <a:off x="3504" y="1661"/>
              <a:ext cx="172" cy="93"/>
            </a:xfrm>
            <a:custGeom>
              <a:avLst/>
              <a:gdLst>
                <a:gd name="T0" fmla="*/ 5 w 172"/>
                <a:gd name="T1" fmla="*/ 0 h 93"/>
                <a:gd name="T2" fmla="*/ 0 w 172"/>
                <a:gd name="T3" fmla="*/ 7 h 93"/>
                <a:gd name="T4" fmla="*/ 165 w 172"/>
                <a:gd name="T5" fmla="*/ 92 h 93"/>
                <a:gd name="T6" fmla="*/ 171 w 172"/>
                <a:gd name="T7" fmla="*/ 84 h 93"/>
                <a:gd name="T8" fmla="*/ 5 w 172"/>
                <a:gd name="T9" fmla="*/ 0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2"/>
                <a:gd name="T16" fmla="*/ 0 h 93"/>
                <a:gd name="T17" fmla="*/ 172 w 172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2" h="93">
                  <a:moveTo>
                    <a:pt x="5" y="0"/>
                  </a:moveTo>
                  <a:lnTo>
                    <a:pt x="0" y="7"/>
                  </a:lnTo>
                  <a:lnTo>
                    <a:pt x="165" y="92"/>
                  </a:lnTo>
                  <a:lnTo>
                    <a:pt x="171" y="84"/>
                  </a:lnTo>
                  <a:lnTo>
                    <a:pt x="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21"/>
            <p:cNvSpPr>
              <a:spLocks/>
            </p:cNvSpPr>
            <p:nvPr/>
          </p:nvSpPr>
          <p:spPr bwMode="auto">
            <a:xfrm>
              <a:off x="3505" y="1703"/>
              <a:ext cx="177" cy="107"/>
            </a:xfrm>
            <a:custGeom>
              <a:avLst/>
              <a:gdLst>
                <a:gd name="T0" fmla="*/ 5 w 177"/>
                <a:gd name="T1" fmla="*/ 0 h 107"/>
                <a:gd name="T2" fmla="*/ 0 w 177"/>
                <a:gd name="T3" fmla="*/ 7 h 107"/>
                <a:gd name="T4" fmla="*/ 170 w 177"/>
                <a:gd name="T5" fmla="*/ 106 h 107"/>
                <a:gd name="T6" fmla="*/ 176 w 177"/>
                <a:gd name="T7" fmla="*/ 98 h 107"/>
                <a:gd name="T8" fmla="*/ 5 w 177"/>
                <a:gd name="T9" fmla="*/ 0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7"/>
                <a:gd name="T16" fmla="*/ 0 h 107"/>
                <a:gd name="T17" fmla="*/ 177 w 177"/>
                <a:gd name="T18" fmla="*/ 107 h 1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7" h="107">
                  <a:moveTo>
                    <a:pt x="5" y="0"/>
                  </a:moveTo>
                  <a:lnTo>
                    <a:pt x="0" y="7"/>
                  </a:lnTo>
                  <a:lnTo>
                    <a:pt x="170" y="106"/>
                  </a:lnTo>
                  <a:lnTo>
                    <a:pt x="176" y="98"/>
                  </a:lnTo>
                  <a:lnTo>
                    <a:pt x="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" name="TextBox 6"/>
          <p:cNvSpPr txBox="1">
            <a:spLocks noChangeArrowheads="1"/>
          </p:cNvSpPr>
          <p:nvPr/>
        </p:nvSpPr>
        <p:spPr bwMode="auto">
          <a:xfrm>
            <a:off x="560512" y="2348880"/>
            <a:ext cx="1321731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500" b="1" dirty="0">
                <a:latin typeface="Times New Roman" panose="02020603050405020304" pitchFamily="18" charset="0"/>
                <a:ea typeface="+mn-ea"/>
              </a:rPr>
              <a:t>1.</a:t>
            </a:r>
            <a:r>
              <a:rPr lang="zh-CN" altLang="en-US" sz="1500" b="1" dirty="0">
                <a:latin typeface="Times New Roman" panose="02020603050405020304" pitchFamily="18" charset="0"/>
                <a:ea typeface="+mn-ea"/>
              </a:rPr>
              <a:t>用户登录工作站，并请求主机服务</a:t>
            </a:r>
            <a:endParaRPr lang="en-US" altLang="zh-CN" sz="1500" b="1" i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504351" y="4039904"/>
            <a:ext cx="207238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500" b="1" dirty="0">
                <a:latin typeface="Times New Roman" panose="02020603050405020304" pitchFamily="18" charset="0"/>
                <a:ea typeface="+mn-ea"/>
              </a:rPr>
              <a:t>3.</a:t>
            </a:r>
            <a:r>
              <a:rPr lang="zh-CN" altLang="en-US" sz="1500" b="1" dirty="0">
                <a:latin typeface="Times New Roman" panose="02020603050405020304" pitchFamily="18" charset="0"/>
                <a:ea typeface="+mn-ea"/>
              </a:rPr>
              <a:t>工作站提示用户输入口令，并用口令解密到来的消息。然后将票据和包含用户名、网络地址和时间的认证符发给</a:t>
            </a:r>
            <a:r>
              <a:rPr lang="en-US" altLang="zh-CN" sz="1500" b="1" dirty="0">
                <a:latin typeface="Times New Roman" panose="02020603050405020304" pitchFamily="18" charset="0"/>
                <a:ea typeface="+mn-ea"/>
              </a:rPr>
              <a:t>TGS</a:t>
            </a:r>
            <a:endParaRPr lang="en-US" altLang="zh-CN" sz="1500" b="1" i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19" name="TextBox 6"/>
          <p:cNvSpPr txBox="1">
            <a:spLocks noChangeArrowheads="1"/>
          </p:cNvSpPr>
          <p:nvPr/>
        </p:nvSpPr>
        <p:spPr bwMode="auto">
          <a:xfrm>
            <a:off x="509266" y="5467290"/>
            <a:ext cx="177943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500" b="1" dirty="0">
                <a:latin typeface="Times New Roman" panose="02020603050405020304" pitchFamily="18" charset="0"/>
                <a:ea typeface="+mn-ea"/>
              </a:rPr>
              <a:t>5.</a:t>
            </a:r>
            <a:r>
              <a:rPr lang="zh-CN" altLang="en-US" sz="1500" b="1" dirty="0">
                <a:latin typeface="Times New Roman" panose="02020603050405020304" pitchFamily="18" charset="0"/>
                <a:ea typeface="+mn-ea"/>
              </a:rPr>
              <a:t>工作站向服务器发送票据和认证符</a:t>
            </a:r>
            <a:endParaRPr lang="en-US" altLang="zh-CN" sz="1500" b="1" i="1" dirty="0">
              <a:latin typeface="Times New Roman" panose="02020603050405020304" pitchFamily="18" charset="0"/>
              <a:ea typeface="+mn-ea"/>
            </a:endParaRPr>
          </a:p>
        </p:txBody>
      </p:sp>
      <p:cxnSp>
        <p:nvCxnSpPr>
          <p:cNvPr id="21" name="直接箭头连接符 20"/>
          <p:cNvCxnSpPr/>
          <p:nvPr/>
        </p:nvCxnSpPr>
        <p:spPr bwMode="auto">
          <a:xfrm flipH="1" flipV="1">
            <a:off x="2053175" y="3997007"/>
            <a:ext cx="3763921" cy="149748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箭头连接符 24"/>
          <p:cNvCxnSpPr/>
          <p:nvPr/>
        </p:nvCxnSpPr>
        <p:spPr bwMode="auto">
          <a:xfrm>
            <a:off x="2131328" y="3763735"/>
            <a:ext cx="3734897" cy="145213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extBox 6"/>
          <p:cNvSpPr txBox="1">
            <a:spLocks noChangeArrowheads="1"/>
          </p:cNvSpPr>
          <p:nvPr/>
        </p:nvSpPr>
        <p:spPr bwMode="auto">
          <a:xfrm>
            <a:off x="3532141" y="4164962"/>
            <a:ext cx="1199596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500" b="1" dirty="0">
                <a:latin typeface="Times New Roman" panose="02020603050405020304" pitchFamily="18" charset="0"/>
                <a:ea typeface="+mn-ea"/>
              </a:rPr>
              <a:t>请求服务</a:t>
            </a:r>
            <a:endParaRPr lang="en-US" altLang="zh-CN" sz="1500" b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27" name="TextBox 6"/>
          <p:cNvSpPr txBox="1">
            <a:spLocks noChangeArrowheads="1"/>
          </p:cNvSpPr>
          <p:nvPr/>
        </p:nvSpPr>
        <p:spPr bwMode="auto">
          <a:xfrm>
            <a:off x="3805595" y="4979248"/>
            <a:ext cx="109647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500" b="1" dirty="0">
                <a:latin typeface="Times New Roman" panose="02020603050405020304" pitchFamily="18" charset="0"/>
                <a:ea typeface="+mn-ea"/>
              </a:rPr>
              <a:t>提供服务器认证符</a:t>
            </a:r>
            <a:endParaRPr lang="en-US" altLang="zh-CN" sz="1500" b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2550264" y="3789040"/>
            <a:ext cx="317368" cy="677521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9" name="TextBox 6"/>
          <p:cNvSpPr txBox="1">
            <a:spLocks noChangeArrowheads="1"/>
          </p:cNvSpPr>
          <p:nvPr/>
        </p:nvSpPr>
        <p:spPr bwMode="auto">
          <a:xfrm>
            <a:off x="2406650" y="4629237"/>
            <a:ext cx="962174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500" b="1" dirty="0">
                <a:latin typeface="Times New Roman" panose="02020603050405020304" pitchFamily="18" charset="0"/>
                <a:ea typeface="+mn-ea"/>
              </a:rPr>
              <a:t>每个服务对话执行一次</a:t>
            </a:r>
            <a:endParaRPr lang="en-US" altLang="zh-CN" sz="1500" b="1" dirty="0">
              <a:latin typeface="Times New Roman" panose="02020603050405020304" pitchFamily="18" charset="0"/>
              <a:ea typeface="+mn-ea"/>
            </a:endParaRPr>
          </a:p>
        </p:txBody>
      </p:sp>
      <p:cxnSp>
        <p:nvCxnSpPr>
          <p:cNvPr id="31" name="直接箭头连接符 30"/>
          <p:cNvCxnSpPr/>
          <p:nvPr/>
        </p:nvCxnSpPr>
        <p:spPr bwMode="auto">
          <a:xfrm flipH="1" flipV="1">
            <a:off x="2858906" y="4376430"/>
            <a:ext cx="66582" cy="2738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矩形 32"/>
          <p:cNvSpPr/>
          <p:nvPr/>
        </p:nvSpPr>
        <p:spPr bwMode="auto">
          <a:xfrm>
            <a:off x="5385048" y="2204864"/>
            <a:ext cx="3312368" cy="1969345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5669994" y="2564904"/>
            <a:ext cx="1388307" cy="54603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5677995" y="3548282"/>
            <a:ext cx="1380308" cy="52879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grpSp>
        <p:nvGrpSpPr>
          <p:cNvPr id="37" name="Group 10"/>
          <p:cNvGrpSpPr>
            <a:grpSpLocks/>
          </p:cNvGrpSpPr>
          <p:nvPr/>
        </p:nvGrpSpPr>
        <p:grpSpPr bwMode="auto">
          <a:xfrm>
            <a:off x="7761312" y="2576258"/>
            <a:ext cx="569496" cy="586168"/>
            <a:chOff x="4180" y="1662"/>
            <a:chExt cx="601" cy="485"/>
          </a:xfrm>
        </p:grpSpPr>
        <p:sp>
          <p:nvSpPr>
            <p:cNvPr id="38" name="Freeform 11"/>
            <p:cNvSpPr>
              <a:spLocks/>
            </p:cNvSpPr>
            <p:nvPr/>
          </p:nvSpPr>
          <p:spPr bwMode="auto">
            <a:xfrm>
              <a:off x="4180" y="1736"/>
              <a:ext cx="601" cy="4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00" y="0"/>
                </a:cxn>
                <a:cxn ang="0">
                  <a:pos x="600" y="323"/>
                </a:cxn>
                <a:cxn ang="0">
                  <a:pos x="596" y="327"/>
                </a:cxn>
                <a:cxn ang="0">
                  <a:pos x="591" y="331"/>
                </a:cxn>
                <a:cxn ang="0">
                  <a:pos x="585" y="337"/>
                </a:cxn>
                <a:cxn ang="0">
                  <a:pos x="575" y="344"/>
                </a:cxn>
                <a:cxn ang="0">
                  <a:pos x="570" y="348"/>
                </a:cxn>
                <a:cxn ang="0">
                  <a:pos x="563" y="351"/>
                </a:cxn>
                <a:cxn ang="0">
                  <a:pos x="550" y="360"/>
                </a:cxn>
                <a:cxn ang="0">
                  <a:pos x="542" y="364"/>
                </a:cxn>
                <a:cxn ang="0">
                  <a:pos x="533" y="368"/>
                </a:cxn>
                <a:cxn ang="0">
                  <a:pos x="515" y="376"/>
                </a:cxn>
                <a:cxn ang="0">
                  <a:pos x="493" y="384"/>
                </a:cxn>
                <a:cxn ang="0">
                  <a:pos x="481" y="387"/>
                </a:cxn>
                <a:cxn ang="0">
                  <a:pos x="468" y="391"/>
                </a:cxn>
                <a:cxn ang="0">
                  <a:pos x="456" y="395"/>
                </a:cxn>
                <a:cxn ang="0">
                  <a:pos x="442" y="398"/>
                </a:cxn>
                <a:cxn ang="0">
                  <a:pos x="412" y="403"/>
                </a:cxn>
                <a:cxn ang="0">
                  <a:pos x="396" y="405"/>
                </a:cxn>
                <a:cxn ang="0">
                  <a:pos x="380" y="407"/>
                </a:cxn>
                <a:cxn ang="0">
                  <a:pos x="362" y="408"/>
                </a:cxn>
                <a:cxn ang="0">
                  <a:pos x="343" y="410"/>
                </a:cxn>
                <a:cxn ang="0">
                  <a:pos x="325" y="410"/>
                </a:cxn>
                <a:cxn ang="0">
                  <a:pos x="305" y="410"/>
                </a:cxn>
                <a:cxn ang="0">
                  <a:pos x="282" y="408"/>
                </a:cxn>
                <a:cxn ang="0">
                  <a:pos x="261" y="407"/>
                </a:cxn>
                <a:cxn ang="0">
                  <a:pos x="251" y="407"/>
                </a:cxn>
                <a:cxn ang="0">
                  <a:pos x="240" y="406"/>
                </a:cxn>
                <a:cxn ang="0">
                  <a:pos x="221" y="404"/>
                </a:cxn>
                <a:cxn ang="0">
                  <a:pos x="202" y="402"/>
                </a:cxn>
                <a:cxn ang="0">
                  <a:pos x="185" y="400"/>
                </a:cxn>
                <a:cxn ang="0">
                  <a:pos x="153" y="394"/>
                </a:cxn>
                <a:cxn ang="0">
                  <a:pos x="125" y="387"/>
                </a:cxn>
                <a:cxn ang="0">
                  <a:pos x="100" y="380"/>
                </a:cxn>
                <a:cxn ang="0">
                  <a:pos x="88" y="377"/>
                </a:cxn>
                <a:cxn ang="0">
                  <a:pos x="80" y="372"/>
                </a:cxn>
                <a:cxn ang="0">
                  <a:pos x="61" y="365"/>
                </a:cxn>
                <a:cxn ang="0">
                  <a:pos x="45" y="356"/>
                </a:cxn>
                <a:cxn ang="0">
                  <a:pos x="32" y="349"/>
                </a:cxn>
                <a:cxn ang="0">
                  <a:pos x="22" y="343"/>
                </a:cxn>
                <a:cxn ang="0">
                  <a:pos x="17" y="339"/>
                </a:cxn>
                <a:cxn ang="0">
                  <a:pos x="13" y="336"/>
                </a:cxn>
                <a:cxn ang="0">
                  <a:pos x="3" y="327"/>
                </a:cxn>
                <a:cxn ang="0">
                  <a:pos x="0" y="323"/>
                </a:cxn>
                <a:cxn ang="0">
                  <a:pos x="0" y="0"/>
                </a:cxn>
              </a:cxnLst>
              <a:rect l="0" t="0" r="r" b="b"/>
              <a:pathLst>
                <a:path w="601" h="411">
                  <a:moveTo>
                    <a:pt x="0" y="0"/>
                  </a:moveTo>
                  <a:lnTo>
                    <a:pt x="600" y="0"/>
                  </a:lnTo>
                  <a:lnTo>
                    <a:pt x="600" y="323"/>
                  </a:lnTo>
                  <a:lnTo>
                    <a:pt x="596" y="327"/>
                  </a:lnTo>
                  <a:lnTo>
                    <a:pt x="591" y="331"/>
                  </a:lnTo>
                  <a:lnTo>
                    <a:pt x="585" y="337"/>
                  </a:lnTo>
                  <a:lnTo>
                    <a:pt x="575" y="344"/>
                  </a:lnTo>
                  <a:lnTo>
                    <a:pt x="570" y="348"/>
                  </a:lnTo>
                  <a:lnTo>
                    <a:pt x="563" y="351"/>
                  </a:lnTo>
                  <a:lnTo>
                    <a:pt x="550" y="360"/>
                  </a:lnTo>
                  <a:lnTo>
                    <a:pt x="542" y="364"/>
                  </a:lnTo>
                  <a:lnTo>
                    <a:pt x="533" y="368"/>
                  </a:lnTo>
                  <a:lnTo>
                    <a:pt x="515" y="376"/>
                  </a:lnTo>
                  <a:lnTo>
                    <a:pt x="493" y="384"/>
                  </a:lnTo>
                  <a:lnTo>
                    <a:pt x="481" y="387"/>
                  </a:lnTo>
                  <a:lnTo>
                    <a:pt x="468" y="391"/>
                  </a:lnTo>
                  <a:lnTo>
                    <a:pt x="456" y="395"/>
                  </a:lnTo>
                  <a:lnTo>
                    <a:pt x="442" y="398"/>
                  </a:lnTo>
                  <a:lnTo>
                    <a:pt x="412" y="403"/>
                  </a:lnTo>
                  <a:lnTo>
                    <a:pt x="396" y="405"/>
                  </a:lnTo>
                  <a:lnTo>
                    <a:pt x="380" y="407"/>
                  </a:lnTo>
                  <a:lnTo>
                    <a:pt x="362" y="408"/>
                  </a:lnTo>
                  <a:lnTo>
                    <a:pt x="343" y="410"/>
                  </a:lnTo>
                  <a:lnTo>
                    <a:pt x="325" y="410"/>
                  </a:lnTo>
                  <a:lnTo>
                    <a:pt x="305" y="410"/>
                  </a:lnTo>
                  <a:lnTo>
                    <a:pt x="282" y="408"/>
                  </a:lnTo>
                  <a:lnTo>
                    <a:pt x="261" y="407"/>
                  </a:lnTo>
                  <a:lnTo>
                    <a:pt x="251" y="407"/>
                  </a:lnTo>
                  <a:lnTo>
                    <a:pt x="240" y="406"/>
                  </a:lnTo>
                  <a:lnTo>
                    <a:pt x="221" y="404"/>
                  </a:lnTo>
                  <a:lnTo>
                    <a:pt x="202" y="402"/>
                  </a:lnTo>
                  <a:lnTo>
                    <a:pt x="185" y="400"/>
                  </a:lnTo>
                  <a:lnTo>
                    <a:pt x="153" y="394"/>
                  </a:lnTo>
                  <a:lnTo>
                    <a:pt x="125" y="387"/>
                  </a:lnTo>
                  <a:lnTo>
                    <a:pt x="100" y="380"/>
                  </a:lnTo>
                  <a:lnTo>
                    <a:pt x="88" y="377"/>
                  </a:lnTo>
                  <a:lnTo>
                    <a:pt x="80" y="372"/>
                  </a:lnTo>
                  <a:lnTo>
                    <a:pt x="61" y="365"/>
                  </a:lnTo>
                  <a:lnTo>
                    <a:pt x="45" y="356"/>
                  </a:lnTo>
                  <a:lnTo>
                    <a:pt x="32" y="349"/>
                  </a:lnTo>
                  <a:lnTo>
                    <a:pt x="22" y="343"/>
                  </a:lnTo>
                  <a:lnTo>
                    <a:pt x="17" y="339"/>
                  </a:lnTo>
                  <a:lnTo>
                    <a:pt x="13" y="336"/>
                  </a:lnTo>
                  <a:lnTo>
                    <a:pt x="3" y="327"/>
                  </a:lnTo>
                  <a:lnTo>
                    <a:pt x="0" y="323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2">
                    <a:gamma/>
                    <a:tint val="40000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9" name="Oval 12"/>
            <p:cNvSpPr>
              <a:spLocks noChangeArrowheads="1"/>
            </p:cNvSpPr>
            <p:nvPr/>
          </p:nvSpPr>
          <p:spPr bwMode="auto">
            <a:xfrm>
              <a:off x="4180" y="1662"/>
              <a:ext cx="599" cy="148"/>
            </a:xfrm>
            <a:prstGeom prst="ellipse">
              <a:avLst/>
            </a:prstGeom>
            <a:solidFill>
              <a:srgbClr val="777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  <p:cxnSp>
        <p:nvCxnSpPr>
          <p:cNvPr id="41" name="直接箭头连接符 40"/>
          <p:cNvCxnSpPr>
            <a:stCxn id="35" idx="3"/>
          </p:cNvCxnSpPr>
          <p:nvPr/>
        </p:nvCxnSpPr>
        <p:spPr bwMode="auto">
          <a:xfrm>
            <a:off x="7058301" y="2837920"/>
            <a:ext cx="703011" cy="10752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TextBox 6"/>
          <p:cNvSpPr txBox="1">
            <a:spLocks noChangeArrowheads="1"/>
          </p:cNvSpPr>
          <p:nvPr/>
        </p:nvSpPr>
        <p:spPr bwMode="auto">
          <a:xfrm>
            <a:off x="5385352" y="2204864"/>
            <a:ext cx="109647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500" b="1" dirty="0">
                <a:latin typeface="Times New Roman" panose="02020603050405020304" pitchFamily="18" charset="0"/>
                <a:ea typeface="+mn-ea"/>
              </a:rPr>
              <a:t>Kerberos</a:t>
            </a:r>
          </a:p>
        </p:txBody>
      </p:sp>
      <p:cxnSp>
        <p:nvCxnSpPr>
          <p:cNvPr id="44" name="直接箭头连接符 43"/>
          <p:cNvCxnSpPr/>
          <p:nvPr/>
        </p:nvCxnSpPr>
        <p:spPr bwMode="auto">
          <a:xfrm flipV="1">
            <a:off x="1916821" y="2728550"/>
            <a:ext cx="3753173" cy="57655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直接箭头连接符 46"/>
          <p:cNvCxnSpPr/>
          <p:nvPr/>
        </p:nvCxnSpPr>
        <p:spPr bwMode="auto">
          <a:xfrm>
            <a:off x="1941194" y="3441979"/>
            <a:ext cx="3736801" cy="22683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直接箭头连接符 49"/>
          <p:cNvCxnSpPr/>
          <p:nvPr/>
        </p:nvCxnSpPr>
        <p:spPr bwMode="auto">
          <a:xfrm flipH="1" flipV="1">
            <a:off x="1941195" y="3622288"/>
            <a:ext cx="3728800" cy="26998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直接箭头连接符 54"/>
          <p:cNvCxnSpPr/>
          <p:nvPr/>
        </p:nvCxnSpPr>
        <p:spPr bwMode="auto">
          <a:xfrm flipH="1">
            <a:off x="1910911" y="2974886"/>
            <a:ext cx="3767083" cy="40106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椭圆 58"/>
          <p:cNvSpPr/>
          <p:nvPr/>
        </p:nvSpPr>
        <p:spPr bwMode="auto">
          <a:xfrm>
            <a:off x="4829707" y="3386222"/>
            <a:ext cx="317368" cy="677521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0" name="TextBox 6"/>
          <p:cNvSpPr txBox="1">
            <a:spLocks noChangeArrowheads="1"/>
          </p:cNvSpPr>
          <p:nvPr/>
        </p:nvSpPr>
        <p:spPr bwMode="auto">
          <a:xfrm>
            <a:off x="4921747" y="4196275"/>
            <a:ext cx="962174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500" b="1" dirty="0">
                <a:latin typeface="Times New Roman" panose="02020603050405020304" pitchFamily="18" charset="0"/>
              </a:rPr>
              <a:t>每种类型服务执行一次</a:t>
            </a:r>
            <a:endParaRPr lang="en-US" altLang="zh-CN" sz="1500" b="1" dirty="0">
              <a:latin typeface="Times New Roman" panose="02020603050405020304" pitchFamily="18" charset="0"/>
            </a:endParaRPr>
          </a:p>
        </p:txBody>
      </p:sp>
      <p:sp>
        <p:nvSpPr>
          <p:cNvPr id="61" name="椭圆 60"/>
          <p:cNvSpPr/>
          <p:nvPr/>
        </p:nvSpPr>
        <p:spPr bwMode="auto">
          <a:xfrm>
            <a:off x="4960654" y="2583446"/>
            <a:ext cx="317368" cy="677521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2" name="TextBox 6"/>
          <p:cNvSpPr txBox="1">
            <a:spLocks noChangeArrowheads="1"/>
          </p:cNvSpPr>
          <p:nvPr/>
        </p:nvSpPr>
        <p:spPr bwMode="auto">
          <a:xfrm>
            <a:off x="4004740" y="2154922"/>
            <a:ext cx="138030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500" b="1" dirty="0">
                <a:latin typeface="Times New Roman" panose="02020603050405020304" pitchFamily="18" charset="0"/>
                <a:ea typeface="+mn-ea"/>
              </a:rPr>
              <a:t>每当用户登陆一次执行一次</a:t>
            </a:r>
            <a:endParaRPr lang="en-US" altLang="zh-CN" sz="1500" b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63" name="TextBox 6"/>
          <p:cNvSpPr txBox="1">
            <a:spLocks noChangeArrowheads="1"/>
          </p:cNvSpPr>
          <p:nvPr/>
        </p:nvSpPr>
        <p:spPr bwMode="auto">
          <a:xfrm>
            <a:off x="3152800" y="3753907"/>
            <a:ext cx="173835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500" b="1" dirty="0">
                <a:latin typeface="Times New Roman" panose="02020603050405020304" pitchFamily="18" charset="0"/>
                <a:ea typeface="+mn-ea"/>
              </a:rPr>
              <a:t>票据</a:t>
            </a:r>
            <a:r>
              <a:rPr lang="en-US" altLang="zh-CN" sz="1500" b="1" dirty="0">
                <a:latin typeface="Times New Roman" panose="02020603050405020304" pitchFamily="18" charset="0"/>
                <a:ea typeface="+mn-ea"/>
              </a:rPr>
              <a:t>+</a:t>
            </a:r>
            <a:r>
              <a:rPr lang="zh-CN" altLang="en-US" sz="1500" b="1" dirty="0">
                <a:latin typeface="Times New Roman" panose="02020603050405020304" pitchFamily="18" charset="0"/>
                <a:ea typeface="+mn-ea"/>
              </a:rPr>
              <a:t>会话密钥</a:t>
            </a:r>
            <a:endParaRPr lang="en-US" altLang="zh-CN" sz="1500" b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64" name="TextBox 6"/>
          <p:cNvSpPr txBox="1">
            <a:spLocks noChangeArrowheads="1"/>
          </p:cNvSpPr>
          <p:nvPr/>
        </p:nvSpPr>
        <p:spPr bwMode="auto">
          <a:xfrm>
            <a:off x="2841819" y="3284984"/>
            <a:ext cx="173835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500" b="1" dirty="0">
                <a:latin typeface="Times New Roman" panose="02020603050405020304" pitchFamily="18" charset="0"/>
                <a:ea typeface="+mn-ea"/>
              </a:rPr>
              <a:t>请求服务授权票据</a:t>
            </a:r>
            <a:endParaRPr lang="en-US" altLang="zh-CN" sz="1500" b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65" name="TextBox 6"/>
          <p:cNvSpPr txBox="1">
            <a:spLocks noChangeArrowheads="1"/>
          </p:cNvSpPr>
          <p:nvPr/>
        </p:nvSpPr>
        <p:spPr bwMode="auto">
          <a:xfrm>
            <a:off x="2662962" y="2676336"/>
            <a:ext cx="173835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zh-CN" altLang="en-US" sz="1500" b="1" dirty="0">
                <a:latin typeface="Times New Roman" panose="02020603050405020304" pitchFamily="18" charset="0"/>
                <a:ea typeface="+mn-ea"/>
              </a:rPr>
              <a:t>请求</a:t>
            </a:r>
            <a:r>
              <a:rPr lang="zh-CN" altLang="en-US" sz="1500" b="1" dirty="0">
                <a:latin typeface="Times New Roman" panose="02020603050405020304" pitchFamily="18" charset="0"/>
              </a:rPr>
              <a:t>票据</a:t>
            </a:r>
            <a:r>
              <a:rPr lang="zh-CN" altLang="en-US" sz="1500" b="1" dirty="0">
                <a:latin typeface="Times New Roman" panose="02020603050405020304" pitchFamily="18" charset="0"/>
                <a:ea typeface="+mn-ea"/>
              </a:rPr>
              <a:t>授权票据</a:t>
            </a:r>
            <a:endParaRPr lang="en-US" altLang="zh-CN" sz="1500" b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66" name="TextBox 6"/>
          <p:cNvSpPr txBox="1">
            <a:spLocks noChangeArrowheads="1"/>
          </p:cNvSpPr>
          <p:nvPr/>
        </p:nvSpPr>
        <p:spPr bwMode="auto">
          <a:xfrm>
            <a:off x="3380980" y="3033827"/>
            <a:ext cx="1738358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500" b="1" dirty="0">
                <a:latin typeface="Times New Roman" panose="02020603050405020304" pitchFamily="18" charset="0"/>
                <a:ea typeface="+mn-ea"/>
              </a:rPr>
              <a:t>票据</a:t>
            </a:r>
            <a:r>
              <a:rPr lang="en-US" altLang="zh-CN" sz="1500" b="1" dirty="0">
                <a:latin typeface="Times New Roman" panose="02020603050405020304" pitchFamily="18" charset="0"/>
                <a:ea typeface="+mn-ea"/>
              </a:rPr>
              <a:t>+</a:t>
            </a:r>
            <a:r>
              <a:rPr lang="zh-CN" altLang="en-US" sz="1500" b="1" dirty="0">
                <a:latin typeface="Times New Roman" panose="02020603050405020304" pitchFamily="18" charset="0"/>
                <a:ea typeface="+mn-ea"/>
              </a:rPr>
              <a:t>会话密钥</a:t>
            </a:r>
            <a:endParaRPr lang="en-US" altLang="zh-CN" sz="1500" b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72" name="TextBox 6"/>
          <p:cNvSpPr txBox="1">
            <a:spLocks noChangeArrowheads="1"/>
          </p:cNvSpPr>
          <p:nvPr/>
        </p:nvSpPr>
        <p:spPr bwMode="auto">
          <a:xfrm>
            <a:off x="5601072" y="2564904"/>
            <a:ext cx="1380308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500" b="1" dirty="0">
                <a:latin typeface="Times New Roman" panose="02020603050405020304" pitchFamily="18" charset="0"/>
                <a:ea typeface="+mn-ea"/>
              </a:rPr>
              <a:t>认证服务器</a:t>
            </a:r>
            <a:endParaRPr lang="en-US" altLang="zh-CN" sz="1500" b="1" dirty="0">
              <a:latin typeface="Times New Roman" panose="02020603050405020304" pitchFamily="18" charset="0"/>
              <a:ea typeface="+mn-ea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500" b="1" dirty="0">
                <a:latin typeface="Times New Roman" panose="02020603050405020304" pitchFamily="18" charset="0"/>
                <a:ea typeface="+mn-ea"/>
              </a:rPr>
              <a:t>(AS)</a:t>
            </a:r>
          </a:p>
        </p:txBody>
      </p:sp>
      <p:sp>
        <p:nvSpPr>
          <p:cNvPr id="73" name="TextBox 6"/>
          <p:cNvSpPr txBox="1">
            <a:spLocks noChangeArrowheads="1"/>
          </p:cNvSpPr>
          <p:nvPr/>
        </p:nvSpPr>
        <p:spPr bwMode="auto">
          <a:xfrm>
            <a:off x="5529064" y="3572072"/>
            <a:ext cx="167382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500" b="1" dirty="0">
                <a:latin typeface="Times New Roman" panose="02020603050405020304" pitchFamily="18" charset="0"/>
                <a:ea typeface="+mn-ea"/>
              </a:rPr>
              <a:t>票据授权服务器</a:t>
            </a:r>
            <a:endParaRPr lang="en-US" altLang="zh-CN" sz="1500" b="1" dirty="0">
              <a:latin typeface="Times New Roman" panose="02020603050405020304" pitchFamily="18" charset="0"/>
              <a:ea typeface="+mn-ea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500" b="1" dirty="0">
                <a:latin typeface="Times New Roman" panose="02020603050405020304" pitchFamily="18" charset="0"/>
                <a:ea typeface="+mn-ea"/>
              </a:rPr>
              <a:t>(TGS)</a:t>
            </a:r>
          </a:p>
        </p:txBody>
      </p:sp>
      <p:sp>
        <p:nvSpPr>
          <p:cNvPr id="74" name="TextBox 6"/>
          <p:cNvSpPr txBox="1">
            <a:spLocks noChangeArrowheads="1"/>
          </p:cNvSpPr>
          <p:nvPr/>
        </p:nvSpPr>
        <p:spPr bwMode="auto">
          <a:xfrm>
            <a:off x="6611684" y="4228346"/>
            <a:ext cx="2445772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500" b="1" dirty="0">
                <a:latin typeface="Times New Roman" panose="02020603050405020304" pitchFamily="18" charset="0"/>
                <a:ea typeface="+mn-ea"/>
              </a:rPr>
              <a:t>4.TGS</a:t>
            </a:r>
            <a:r>
              <a:rPr lang="zh-CN" altLang="en-US" sz="1500" b="1" dirty="0">
                <a:latin typeface="Times New Roman" panose="02020603050405020304" pitchFamily="18" charset="0"/>
                <a:ea typeface="+mn-ea"/>
              </a:rPr>
              <a:t>解密票据和认证符，验证请求，然后生成对应被请求服务器的票据</a:t>
            </a:r>
            <a:endParaRPr lang="en-US" altLang="zh-CN" sz="1500" b="1" i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75" name="TextBox 6"/>
          <p:cNvSpPr txBox="1">
            <a:spLocks noChangeArrowheads="1"/>
          </p:cNvSpPr>
          <p:nvPr/>
        </p:nvSpPr>
        <p:spPr bwMode="auto">
          <a:xfrm>
            <a:off x="6564878" y="5301208"/>
            <a:ext cx="2418069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500" b="1" dirty="0">
                <a:latin typeface="Times New Roman" panose="02020603050405020304" pitchFamily="18" charset="0"/>
                <a:ea typeface="+mn-ea"/>
              </a:rPr>
              <a:t>6.</a:t>
            </a:r>
            <a:r>
              <a:rPr lang="zh-CN" altLang="en-US" sz="1500" b="1" dirty="0">
                <a:latin typeface="Times New Roman" panose="02020603050405020304" pitchFamily="18" charset="0"/>
                <a:ea typeface="+mn-ea"/>
              </a:rPr>
              <a:t>服务器验证票据和认证符是否匹配，然后允许访问服务。如果需要反向认证，服务器就返回一个认证符</a:t>
            </a:r>
            <a:endParaRPr lang="en-US" altLang="zh-CN" sz="1500" b="1" i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76" name="TextBox 6"/>
          <p:cNvSpPr txBox="1">
            <a:spLocks noChangeArrowheads="1"/>
          </p:cNvSpPr>
          <p:nvPr/>
        </p:nvSpPr>
        <p:spPr bwMode="auto">
          <a:xfrm>
            <a:off x="6537176" y="1477233"/>
            <a:ext cx="256324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500" b="1" dirty="0">
                <a:latin typeface="Times New Roman" panose="02020603050405020304" pitchFamily="18" charset="0"/>
                <a:ea typeface="+mn-ea"/>
              </a:rPr>
              <a:t>2.AS</a:t>
            </a:r>
            <a:r>
              <a:rPr lang="zh-CN" altLang="en-US" sz="1500" b="1" dirty="0">
                <a:latin typeface="Times New Roman" panose="02020603050405020304" pitchFamily="18" charset="0"/>
                <a:ea typeface="+mn-ea"/>
              </a:rPr>
              <a:t>在数据库中检查用户的访问权限，生成票据授权票据和会话密钥。由用户口令派生出密钥加密结果</a:t>
            </a:r>
            <a:endParaRPr lang="en-US" altLang="zh-CN" sz="1500" b="1" i="1" dirty="0">
              <a:latin typeface="Times New Roman" panose="02020603050405020304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8222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60912" y="2852936"/>
            <a:ext cx="2088232" cy="1224136"/>
          </a:xfrm>
        </p:spPr>
        <p:txBody>
          <a:bodyPr/>
          <a:lstStyle/>
          <a:p>
            <a:pPr eaLnBrk="1" hangingPunct="1"/>
            <a:r>
              <a:rPr lang="en-US" altLang="zh-CN" sz="6000" kern="10" dirty="0">
                <a:solidFill>
                  <a:srgbClr val="FFFF00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lang="zh-CN" altLang="en-US" sz="58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21</a:t>
            </a:fld>
            <a:r>
              <a:rPr lang="en-US" altLang="zh-CN" dirty="0"/>
              <a:t>/70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838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1.</a:t>
            </a:r>
            <a:r>
              <a:rPr lang="zh-CN" altLang="en-US" sz="6000" dirty="0"/>
              <a:t>密钥分发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3</a:t>
            </a:fld>
            <a:r>
              <a:rPr lang="en-US" altLang="zh-CN" dirty="0"/>
              <a:t>/70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>
                <a:solidFill>
                  <a:srgbClr val="FFFF00"/>
                </a:solidFill>
                <a:latin typeface="Times New Roman" panose="02020603050405020304" pitchFamily="18" charset="0"/>
              </a:rPr>
              <a:t>1.1</a:t>
            </a:r>
            <a:r>
              <a:rPr lang="en-US" altLang="zh-CN" kern="0" dirty="0">
                <a:solidFill>
                  <a:srgbClr val="FFFF00"/>
                </a:solidFill>
                <a:latin typeface="+mn-ea"/>
              </a:rPr>
              <a:t> </a:t>
            </a:r>
            <a:r>
              <a:rPr lang="zh-CN" altLang="en-US" kern="0" dirty="0">
                <a:solidFill>
                  <a:srgbClr val="FFFF00"/>
                </a:solidFill>
                <a:latin typeface="+mn-ea"/>
              </a:rPr>
              <a:t>密钥分发与管理问题</a:t>
            </a:r>
            <a:endParaRPr lang="en-US" altLang="zh-CN" kern="0" dirty="0">
              <a:solidFill>
                <a:srgbClr val="FFFF00"/>
              </a:solidFill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latin typeface="+mn-ea"/>
              </a:rPr>
              <a:t>密钥管理</a:t>
            </a:r>
            <a:r>
              <a:rPr lang="en-US" altLang="zh-CN" sz="2800" dirty="0">
                <a:latin typeface="+mn-ea"/>
              </a:rPr>
              <a:t>/</a:t>
            </a:r>
            <a:r>
              <a:rPr lang="zh-CN" altLang="en-US" sz="2800" dirty="0">
                <a:latin typeface="+mn-ea"/>
              </a:rPr>
              <a:t>密钥分发是非常复杂，涉及密码学，协议，和密钥管理问题</a:t>
            </a:r>
            <a:endParaRPr lang="en-US" altLang="zh-CN" sz="2800" dirty="0">
              <a:latin typeface="+mn-ea"/>
            </a:endParaRPr>
          </a:p>
          <a:p>
            <a:pPr marL="914400" indent="-457200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500" dirty="0">
                <a:latin typeface="+mn-ea"/>
              </a:rPr>
              <a:t>对称密码要求通信双方共享一个密钥，且不被其它人读取，因此需要安全通道去分发密钥，之后也需要频繁地改变密钥以减少安全攻击。当网络规模扩大时，密钥管理非常困难。</a:t>
            </a:r>
            <a:endParaRPr lang="en-US" altLang="zh-CN" sz="2500" dirty="0">
              <a:latin typeface="+mn-ea"/>
            </a:endParaRPr>
          </a:p>
          <a:p>
            <a:pPr marL="914400" indent="-457200" eaLnBrk="1" hangingPunct="1">
              <a:buFont typeface="Wingdings" panose="05000000000000000000" pitchFamily="2" charset="2"/>
              <a:buChar char="u"/>
              <a:defRPr/>
            </a:pPr>
            <a:r>
              <a:rPr lang="zh-CN" altLang="en-US" sz="2500" dirty="0">
                <a:latin typeface="+mn-ea"/>
              </a:rPr>
              <a:t>公钥密码密钥管理相对简单，但也需要可信第三方去获得有效的公钥。</a:t>
            </a:r>
            <a:endParaRPr lang="en-US" altLang="zh-CN" sz="2500" dirty="0"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1.</a:t>
            </a:r>
            <a:r>
              <a:rPr lang="zh-CN" altLang="en-US" sz="6000" dirty="0"/>
              <a:t>密钥分发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4</a:t>
            </a:fld>
            <a:r>
              <a:rPr lang="en-US" altLang="zh-CN" dirty="0"/>
              <a:t>/70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>
                <a:solidFill>
                  <a:srgbClr val="FFFF00"/>
                </a:solidFill>
                <a:latin typeface="Times New Roman" panose="02020603050405020304" pitchFamily="18" charset="0"/>
              </a:rPr>
              <a:t>1.2</a:t>
            </a:r>
            <a:r>
              <a:rPr lang="en-US" altLang="zh-CN" kern="0" dirty="0">
                <a:solidFill>
                  <a:srgbClr val="FFFF00"/>
                </a:solidFill>
                <a:latin typeface="+mn-ea"/>
              </a:rPr>
              <a:t> </a:t>
            </a:r>
            <a:r>
              <a:rPr lang="zh-CN" altLang="en-US" kern="0" dirty="0">
                <a:solidFill>
                  <a:srgbClr val="FFFF00"/>
                </a:solidFill>
                <a:latin typeface="+mn-ea"/>
              </a:rPr>
              <a:t>什么是密钥分发</a:t>
            </a:r>
            <a:endParaRPr lang="en-US" altLang="zh-CN" kern="0" dirty="0">
              <a:solidFill>
                <a:srgbClr val="FFFF00"/>
              </a:solidFill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latin typeface="+mn-ea"/>
              </a:rPr>
              <a:t>密钥分发技术是指传递给希望交换数据的双方，且不允许其它人看见密钥的方法。</a:t>
            </a:r>
            <a:endParaRPr lang="en-US" altLang="zh-CN" sz="2800" dirty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latin typeface="+mn-ea"/>
              </a:rPr>
              <a:t>任何密码系统的强度取决于密钥分发技术。密钥一旦在分发过程中暴露，密码系统即被攻破。</a:t>
            </a:r>
            <a:endParaRPr lang="en-US" altLang="zh-CN" sz="2800" dirty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latin typeface="+mn-ea"/>
              </a:rPr>
              <a:t>当前有多种方法实现密钥分发方法。</a:t>
            </a:r>
            <a:endParaRPr lang="en-US" altLang="zh-CN" sz="2800" dirty="0">
              <a:latin typeface="+mn-ea"/>
            </a:endParaRPr>
          </a:p>
          <a:p>
            <a:pPr marL="457200" eaLnBrk="1" hangingPunct="1">
              <a:defRPr/>
            </a:pPr>
            <a:endParaRPr lang="zh-CN" altLang="en-US" sz="2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68147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1.</a:t>
            </a:r>
            <a:r>
              <a:rPr lang="zh-CN" altLang="en-US" sz="6000" dirty="0"/>
              <a:t>密钥分发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5</a:t>
            </a:fld>
            <a:r>
              <a:rPr lang="en-US" altLang="zh-CN" dirty="0"/>
              <a:t>/70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>
                <a:solidFill>
                  <a:srgbClr val="FFFF00"/>
                </a:solidFill>
                <a:latin typeface="Times New Roman" panose="02020603050405020304" pitchFamily="18" charset="0"/>
              </a:rPr>
              <a:t>1.3</a:t>
            </a:r>
            <a:r>
              <a:rPr lang="en-US" altLang="zh-CN" kern="0" dirty="0">
                <a:solidFill>
                  <a:srgbClr val="FFFF00"/>
                </a:solidFill>
                <a:latin typeface="+mn-ea"/>
              </a:rPr>
              <a:t> </a:t>
            </a:r>
            <a:r>
              <a:rPr lang="zh-CN" altLang="en-US" kern="0" dirty="0">
                <a:solidFill>
                  <a:srgbClr val="FFFF00"/>
                </a:solidFill>
                <a:latin typeface="+mn-ea"/>
              </a:rPr>
              <a:t>密钥分发方法</a:t>
            </a:r>
            <a:endParaRPr lang="en-US" altLang="zh-CN" kern="0" dirty="0">
              <a:solidFill>
                <a:srgbClr val="FFFF00"/>
              </a:solidFill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latin typeface="Times New Roman" panose="02020603050405020304" pitchFamily="18" charset="0"/>
              </a:rPr>
              <a:t>假设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</a:rPr>
              <a:t>和 </a:t>
            </a:r>
            <a:r>
              <a:rPr lang="en-US" altLang="zh-CN" sz="2800" i="1" dirty="0">
                <a:latin typeface="Times New Roman" panose="02020603050405020304" pitchFamily="18" charset="0"/>
              </a:rPr>
              <a:t>B </a:t>
            </a:r>
            <a:r>
              <a:rPr lang="zh-CN" altLang="en-US" sz="2800" dirty="0">
                <a:latin typeface="Times New Roman" panose="02020603050405020304" pitchFamily="18" charset="0"/>
              </a:rPr>
              <a:t>有各种密钥分发选择方案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defRPr/>
            </a:pPr>
            <a:r>
              <a:rPr lang="zh-CN" altLang="en-US" sz="2500" b="1" dirty="0">
                <a:latin typeface="Times New Roman" panose="02020603050405020304" pitchFamily="18" charset="0"/>
                <a:ea typeface="+mn-ea"/>
              </a:rPr>
              <a:t>（</a:t>
            </a:r>
            <a:r>
              <a:rPr lang="en-US" altLang="zh-CN" sz="2500" b="1" dirty="0">
                <a:latin typeface="Times New Roman" panose="02020603050405020304" pitchFamily="18" charset="0"/>
                <a:ea typeface="+mn-ea"/>
              </a:rPr>
              <a:t>1</a:t>
            </a:r>
            <a:r>
              <a:rPr lang="zh-CN" altLang="en-US" sz="2500" b="1" dirty="0">
                <a:latin typeface="Times New Roman" panose="02020603050405020304" pitchFamily="18" charset="0"/>
                <a:ea typeface="+mn-ea"/>
              </a:rPr>
              <a:t>）</a:t>
            </a:r>
            <a:r>
              <a:rPr lang="en-US" altLang="zh-CN" sz="2500" b="1" i="1" dirty="0">
                <a:latin typeface="Times New Roman" panose="02020603050405020304" pitchFamily="18" charset="0"/>
                <a:ea typeface="+mn-ea"/>
              </a:rPr>
              <a:t>A</a:t>
            </a:r>
            <a:r>
              <a:rPr lang="zh-CN" altLang="en-US" sz="2500" b="1" dirty="0">
                <a:latin typeface="Times New Roman" panose="02020603050405020304" pitchFamily="18" charset="0"/>
                <a:ea typeface="+mn-ea"/>
              </a:rPr>
              <a:t>能够选定密钥并通过物理方法传递给 </a:t>
            </a:r>
            <a:r>
              <a:rPr lang="en-US" altLang="zh-CN" sz="2500" b="1" i="1" dirty="0">
                <a:latin typeface="Times New Roman" panose="02020603050405020304" pitchFamily="18" charset="0"/>
                <a:ea typeface="+mn-ea"/>
              </a:rPr>
              <a:t>B</a:t>
            </a:r>
          </a:p>
          <a:p>
            <a:pPr marL="457200" lvl="1" indent="0" eaLnBrk="1" hangingPunct="1">
              <a:buClr>
                <a:schemeClr val="folHlink"/>
              </a:buClr>
              <a:buSzPct val="60000"/>
              <a:defRPr/>
            </a:pPr>
            <a:endParaRPr lang="en-US" altLang="zh-CN" sz="2500" b="1" i="1" dirty="0">
              <a:latin typeface="Times New Roman" panose="02020603050405020304" pitchFamily="18" charset="0"/>
              <a:ea typeface="+mn-ea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defRPr/>
            </a:pPr>
            <a:endParaRPr lang="en-US" altLang="zh-CN" sz="2500" b="1" i="1" dirty="0">
              <a:latin typeface="Times New Roman" panose="02020603050405020304" pitchFamily="18" charset="0"/>
              <a:ea typeface="+mn-ea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defRPr/>
            </a:pPr>
            <a:endParaRPr lang="en-US" altLang="zh-CN" sz="2500" b="1" i="1" dirty="0">
              <a:latin typeface="Times New Roman" panose="02020603050405020304" pitchFamily="18" charset="0"/>
              <a:ea typeface="+mn-ea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defRPr/>
            </a:pPr>
            <a:r>
              <a:rPr lang="zh-CN" altLang="en-US" sz="2500" b="1" dirty="0">
                <a:latin typeface="+mn-ea"/>
                <a:ea typeface="+mn-ea"/>
              </a:rPr>
              <a:t>要求手动传递密钥，在链路层加密合理，因为每个链路层加密设备只和此链路另一端交换数据。但是对端到端加密不可行，主机需要不断地跟其它主机和终端交互。</a:t>
            </a:r>
            <a:endParaRPr lang="en-US" altLang="zh-CN" sz="2500" b="1" i="1" dirty="0">
              <a:latin typeface="+mn-ea"/>
              <a:ea typeface="+mn-ea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defRPr/>
            </a:pPr>
            <a:endParaRPr lang="en-US" altLang="zh-CN" sz="2500" b="1" dirty="0">
              <a:latin typeface="Times New Roman" panose="02020603050405020304" pitchFamily="18" charset="0"/>
              <a:ea typeface="+mn-ea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defRPr/>
            </a:pPr>
            <a:endParaRPr lang="en-US" altLang="zh-CN" sz="2500" b="1" dirty="0">
              <a:latin typeface="Times New Roman" panose="02020603050405020304" pitchFamily="18" charset="0"/>
              <a:ea typeface="+mn-ea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defRPr/>
            </a:pPr>
            <a:endParaRPr lang="en-US" altLang="zh-CN" sz="2500" b="1" dirty="0">
              <a:latin typeface="Times New Roman" panose="02020603050405020304" pitchFamily="18" charset="0"/>
              <a:ea typeface="+mn-ea"/>
            </a:endParaRPr>
          </a:p>
          <a:p>
            <a:pPr marL="914400" indent="-457200" eaLnBrk="1" hangingPunct="1">
              <a:buFont typeface="Wingdings" panose="05000000000000000000" pitchFamily="2" charset="2"/>
              <a:buChar char="u"/>
              <a:defRPr/>
            </a:pPr>
            <a:endParaRPr lang="zh-CN" altLang="en-US" sz="2500" dirty="0">
              <a:latin typeface="+mn-ea"/>
            </a:endParaRPr>
          </a:p>
        </p:txBody>
      </p:sp>
      <p:pic>
        <p:nvPicPr>
          <p:cNvPr id="5" name="Picture 7" descr="sara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104" y="3429000"/>
            <a:ext cx="72008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car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058" y="3501008"/>
            <a:ext cx="691870" cy="691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3529975" y="4221088"/>
            <a:ext cx="8867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+mn-ea"/>
              </a:rPr>
              <a:t>用户</a:t>
            </a:r>
            <a:r>
              <a:rPr lang="en-US" altLang="zh-CN" sz="2000" b="1" i="1" dirty="0">
                <a:latin typeface="Times New Roman" panose="02020603050405020304" pitchFamily="18" charset="0"/>
                <a:ea typeface="+mn-ea"/>
              </a:rPr>
              <a:t>A</a:t>
            </a: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5808838" y="4181018"/>
            <a:ext cx="8723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+mn-ea"/>
              </a:rPr>
              <a:t>用户</a:t>
            </a:r>
            <a:r>
              <a:rPr lang="en-US" altLang="zh-CN" sz="2000" b="1" i="1" dirty="0">
                <a:latin typeface="Times New Roman" panose="02020603050405020304" pitchFamily="18" charset="0"/>
                <a:ea typeface="+mn-ea"/>
              </a:rPr>
              <a:t>B</a:t>
            </a:r>
          </a:p>
        </p:txBody>
      </p:sp>
      <p:sp>
        <p:nvSpPr>
          <p:cNvPr id="10" name="右箭头 9"/>
          <p:cNvSpPr/>
          <p:nvPr/>
        </p:nvSpPr>
        <p:spPr bwMode="auto">
          <a:xfrm>
            <a:off x="4429070" y="3717032"/>
            <a:ext cx="1388026" cy="19712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4707879" y="3316922"/>
            <a:ext cx="8931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+mn-ea"/>
                <a:ea typeface="+mn-ea"/>
              </a:rPr>
              <a:t>密钥</a:t>
            </a:r>
            <a:r>
              <a:rPr lang="zh-CN" altLang="en-US" sz="20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k</a:t>
            </a:r>
            <a:endParaRPr lang="en-US" altLang="zh-CN" sz="2000" b="1" dirty="0">
              <a:latin typeface="Times New Roman" panose="02020603050405020304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3974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1.</a:t>
            </a:r>
            <a:r>
              <a:rPr lang="zh-CN" altLang="en-US" sz="6000" dirty="0"/>
              <a:t>密钥分发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6</a:t>
            </a:fld>
            <a:r>
              <a:rPr lang="en-US" altLang="zh-CN" dirty="0"/>
              <a:t>/70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>
                <a:solidFill>
                  <a:srgbClr val="FFFF00"/>
                </a:solidFill>
                <a:latin typeface="Times New Roman" panose="02020603050405020304" pitchFamily="18" charset="0"/>
              </a:rPr>
              <a:t>1.3</a:t>
            </a:r>
            <a:r>
              <a:rPr lang="en-US" altLang="zh-CN" kern="0" dirty="0">
                <a:solidFill>
                  <a:srgbClr val="FFFF00"/>
                </a:solidFill>
                <a:latin typeface="+mn-ea"/>
              </a:rPr>
              <a:t> </a:t>
            </a:r>
            <a:r>
              <a:rPr lang="zh-CN" altLang="en-US" kern="0" dirty="0">
                <a:solidFill>
                  <a:srgbClr val="FFFF00"/>
                </a:solidFill>
                <a:latin typeface="+mn-ea"/>
              </a:rPr>
              <a:t>密钥分发方法</a:t>
            </a:r>
            <a:endParaRPr lang="en-US" altLang="zh-CN" kern="0" dirty="0">
              <a:solidFill>
                <a:srgbClr val="FFFF00"/>
              </a:solidFill>
              <a:latin typeface="+mn-ea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defRPr/>
            </a:pPr>
            <a:r>
              <a:rPr lang="zh-CN" altLang="en-US" sz="2500" b="1" dirty="0">
                <a:latin typeface="Times New Roman" panose="02020603050405020304" pitchFamily="18" charset="0"/>
                <a:ea typeface="+mn-ea"/>
              </a:rPr>
              <a:t>（</a:t>
            </a:r>
            <a:r>
              <a:rPr lang="en-US" altLang="zh-CN" sz="2500" b="1" dirty="0">
                <a:latin typeface="Times New Roman" panose="02020603050405020304" pitchFamily="18" charset="0"/>
                <a:ea typeface="+mn-ea"/>
              </a:rPr>
              <a:t>2</a:t>
            </a:r>
            <a:r>
              <a:rPr lang="zh-CN" altLang="en-US" sz="2500" b="1" dirty="0">
                <a:latin typeface="Times New Roman" panose="02020603050405020304" pitchFamily="18" charset="0"/>
                <a:ea typeface="+mn-ea"/>
              </a:rPr>
              <a:t>）第三方可以选定密钥并通过物理方法传递给</a:t>
            </a:r>
            <a:r>
              <a:rPr lang="en-US" altLang="zh-CN" sz="2500" b="1" i="1" dirty="0">
                <a:latin typeface="Times New Roman" panose="02020603050405020304" pitchFamily="18" charset="0"/>
                <a:ea typeface="+mn-ea"/>
              </a:rPr>
              <a:t>A</a:t>
            </a:r>
            <a:r>
              <a:rPr lang="zh-CN" altLang="en-US" sz="2500" b="1" dirty="0">
                <a:latin typeface="Times New Roman" panose="02020603050405020304" pitchFamily="18" charset="0"/>
                <a:ea typeface="+mn-ea"/>
              </a:rPr>
              <a:t>和</a:t>
            </a:r>
            <a:r>
              <a:rPr lang="en-US" altLang="zh-CN" sz="2500" b="1" i="1" dirty="0">
                <a:latin typeface="Times New Roman" panose="02020603050405020304" pitchFamily="18" charset="0"/>
                <a:ea typeface="+mn-ea"/>
              </a:rPr>
              <a:t>B</a:t>
            </a:r>
            <a:r>
              <a:rPr lang="zh-CN" altLang="en-US" sz="2500" b="1" dirty="0">
                <a:latin typeface="Times New Roman" panose="02020603050405020304" pitchFamily="18" charset="0"/>
                <a:ea typeface="+mn-ea"/>
              </a:rPr>
              <a:t> </a:t>
            </a:r>
            <a:endParaRPr lang="en-US" altLang="zh-CN" sz="2500" b="1" dirty="0">
              <a:latin typeface="Times New Roman" panose="02020603050405020304" pitchFamily="18" charset="0"/>
              <a:ea typeface="+mn-ea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defRPr/>
            </a:pPr>
            <a:endParaRPr lang="en-US" altLang="zh-CN" sz="2500" b="1" dirty="0">
              <a:latin typeface="Times New Roman" panose="02020603050405020304" pitchFamily="18" charset="0"/>
              <a:ea typeface="+mn-ea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defRPr/>
            </a:pPr>
            <a:endParaRPr lang="en-US" altLang="zh-CN" sz="2500" b="1" dirty="0">
              <a:latin typeface="Times New Roman" panose="02020603050405020304" pitchFamily="18" charset="0"/>
              <a:ea typeface="+mn-ea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defRPr/>
            </a:pPr>
            <a:endParaRPr lang="en-US" altLang="zh-CN" sz="2500" b="1" dirty="0">
              <a:latin typeface="Times New Roman" panose="02020603050405020304" pitchFamily="18" charset="0"/>
              <a:ea typeface="+mn-ea"/>
            </a:endParaRPr>
          </a:p>
          <a:p>
            <a:pPr marL="457200" eaLnBrk="1" hangingPunct="1">
              <a:defRPr/>
            </a:pPr>
            <a:endParaRPr lang="en-US" altLang="zh-CN" sz="2500" dirty="0">
              <a:latin typeface="+mn-ea"/>
            </a:endParaRPr>
          </a:p>
          <a:p>
            <a:pPr marL="457200" eaLnBrk="1" hangingPunct="1">
              <a:defRPr/>
            </a:pPr>
            <a:endParaRPr lang="en-US" altLang="zh-CN" sz="2500" dirty="0">
              <a:latin typeface="+mn-ea"/>
            </a:endParaRPr>
          </a:p>
          <a:p>
            <a:pPr marL="457200" eaLnBrk="1" hangingPunct="1">
              <a:defRPr/>
            </a:pPr>
            <a:r>
              <a:rPr lang="zh-CN" altLang="en-US" sz="2500" dirty="0">
                <a:latin typeface="+mn-ea"/>
              </a:rPr>
              <a:t>这个方案也要求手动传递密钥，在大范围的分布式系统中很难管理众多密钥的分发。</a:t>
            </a:r>
            <a:endParaRPr lang="en-US" altLang="zh-CN" sz="2500" dirty="0">
              <a:latin typeface="+mn-ea"/>
            </a:endParaRPr>
          </a:p>
          <a:p>
            <a:pPr marL="914400" indent="-457200" eaLnBrk="1" hangingPunct="1">
              <a:buFont typeface="Wingdings" panose="05000000000000000000" pitchFamily="2" charset="2"/>
              <a:buChar char="u"/>
              <a:defRPr/>
            </a:pPr>
            <a:endParaRPr lang="zh-CN" altLang="en-US" sz="2500" dirty="0">
              <a:latin typeface="+mn-ea"/>
            </a:endParaRPr>
          </a:p>
        </p:txBody>
      </p:sp>
      <p:pic>
        <p:nvPicPr>
          <p:cNvPr id="5" name="Picture 7" descr="sara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104" y="3820978"/>
            <a:ext cx="72008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car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238" y="3892986"/>
            <a:ext cx="691870" cy="691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3490155" y="4613066"/>
            <a:ext cx="8867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+mn-ea"/>
              </a:rPr>
              <a:t>用户</a:t>
            </a:r>
            <a:r>
              <a:rPr lang="en-US" altLang="zh-CN" sz="2000" b="1" i="1" dirty="0">
                <a:latin typeface="Times New Roman" panose="02020603050405020304" pitchFamily="18" charset="0"/>
                <a:ea typeface="+mn-ea"/>
              </a:rPr>
              <a:t>A</a:t>
            </a: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5808838" y="4572996"/>
            <a:ext cx="8723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+mn-ea"/>
              </a:rPr>
              <a:t>用户</a:t>
            </a:r>
            <a:r>
              <a:rPr lang="en-US" altLang="zh-CN" sz="2000" b="1" i="1" dirty="0">
                <a:latin typeface="Times New Roman" panose="02020603050405020304" pitchFamily="18" charset="0"/>
                <a:ea typeface="+mn-ea"/>
              </a:rPr>
              <a:t>B</a:t>
            </a:r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4635871" y="3620923"/>
            <a:ext cx="8931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+mn-ea"/>
                <a:ea typeface="+mn-ea"/>
              </a:rPr>
              <a:t>密钥</a:t>
            </a:r>
            <a:r>
              <a:rPr lang="zh-CN" altLang="en-US" sz="20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000" b="1" i="1" dirty="0">
                <a:latin typeface="Times New Roman" panose="02020603050405020304" pitchFamily="18" charset="0"/>
              </a:rPr>
              <a:t>k</a:t>
            </a:r>
            <a:endParaRPr lang="en-US" altLang="zh-CN" sz="2000" b="1" dirty="0">
              <a:latin typeface="Times New Roman" panose="02020603050405020304" pitchFamily="18" charset="0"/>
              <a:ea typeface="+mn-ea"/>
            </a:endParaRPr>
          </a:p>
        </p:txBody>
      </p:sp>
      <p:cxnSp>
        <p:nvCxnSpPr>
          <p:cNvPr id="14" name="直接箭头连接符 13"/>
          <p:cNvCxnSpPr/>
          <p:nvPr/>
        </p:nvCxnSpPr>
        <p:spPr bwMode="auto">
          <a:xfrm>
            <a:off x="5529064" y="3501008"/>
            <a:ext cx="504056" cy="36004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箭头连接符 15"/>
          <p:cNvCxnSpPr/>
          <p:nvPr/>
        </p:nvCxnSpPr>
        <p:spPr bwMode="auto">
          <a:xfrm flipH="1">
            <a:off x="4016897" y="3501008"/>
            <a:ext cx="576063" cy="36004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1" name="Picture 6" descr="CA-RSA-tra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774" y="2839676"/>
            <a:ext cx="850282" cy="733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9441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1.</a:t>
            </a:r>
            <a:r>
              <a:rPr lang="zh-CN" altLang="en-US" sz="6000" dirty="0"/>
              <a:t>密钥分发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7</a:t>
            </a:fld>
            <a:r>
              <a:rPr lang="en-US" altLang="zh-CN" dirty="0"/>
              <a:t>/70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>
                <a:solidFill>
                  <a:srgbClr val="FFFF00"/>
                </a:solidFill>
                <a:latin typeface="Times New Roman" panose="02020603050405020304" pitchFamily="18" charset="0"/>
              </a:rPr>
              <a:t>1.3</a:t>
            </a:r>
            <a:r>
              <a:rPr lang="en-US" altLang="zh-CN" kern="0" dirty="0">
                <a:solidFill>
                  <a:srgbClr val="FFFF00"/>
                </a:solidFill>
                <a:latin typeface="+mn-ea"/>
              </a:rPr>
              <a:t> </a:t>
            </a:r>
            <a:r>
              <a:rPr lang="zh-CN" altLang="en-US" kern="0" dirty="0">
                <a:solidFill>
                  <a:srgbClr val="FFFF00"/>
                </a:solidFill>
                <a:latin typeface="+mn-ea"/>
              </a:rPr>
              <a:t>密钥分发方法</a:t>
            </a:r>
            <a:endParaRPr lang="en-US" altLang="zh-CN" kern="0" dirty="0">
              <a:solidFill>
                <a:srgbClr val="FFFF00"/>
              </a:solidFill>
              <a:latin typeface="+mn-ea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defRPr/>
            </a:pPr>
            <a:r>
              <a:rPr lang="zh-CN" altLang="en-US" sz="2500" b="1" dirty="0">
                <a:latin typeface="Times New Roman" panose="02020603050405020304" pitchFamily="18" charset="0"/>
                <a:ea typeface="+mn-ea"/>
              </a:rPr>
              <a:t>（</a:t>
            </a:r>
            <a:r>
              <a:rPr lang="en-US" altLang="zh-CN" sz="2500" b="1" dirty="0">
                <a:latin typeface="Times New Roman" panose="02020603050405020304" pitchFamily="18" charset="0"/>
                <a:ea typeface="+mn-ea"/>
              </a:rPr>
              <a:t>3</a:t>
            </a:r>
            <a:r>
              <a:rPr lang="zh-CN" altLang="en-US" sz="2500" b="1" dirty="0">
                <a:latin typeface="Times New Roman" panose="02020603050405020304" pitchFamily="18" charset="0"/>
                <a:ea typeface="+mn-ea"/>
              </a:rPr>
              <a:t>）如果</a:t>
            </a:r>
            <a:r>
              <a:rPr lang="en-US" altLang="zh-CN" sz="2500" b="1" i="1" dirty="0">
                <a:latin typeface="Times New Roman" panose="02020603050405020304" pitchFamily="18" charset="0"/>
                <a:ea typeface="+mn-ea"/>
              </a:rPr>
              <a:t>A</a:t>
            </a:r>
            <a:r>
              <a:rPr lang="zh-CN" altLang="en-US" sz="2500" b="1" dirty="0">
                <a:latin typeface="Times New Roman" panose="02020603050405020304" pitchFamily="18" charset="0"/>
                <a:ea typeface="+mn-ea"/>
              </a:rPr>
              <a:t>和</a:t>
            </a:r>
            <a:r>
              <a:rPr lang="en-US" altLang="zh-CN" sz="2500" b="1" i="1" dirty="0">
                <a:latin typeface="Times New Roman" panose="02020603050405020304" pitchFamily="18" charset="0"/>
                <a:ea typeface="+mn-ea"/>
              </a:rPr>
              <a:t>B</a:t>
            </a:r>
            <a:r>
              <a:rPr lang="zh-CN" altLang="en-US" sz="2500" b="1" dirty="0">
                <a:latin typeface="Times New Roman" panose="02020603050405020304" pitchFamily="18" charset="0"/>
                <a:ea typeface="+mn-ea"/>
              </a:rPr>
              <a:t>不久之前使用过一个密钥，一方能够把使用旧密钥加密的新密钥传递给另一方。</a:t>
            </a:r>
            <a:endParaRPr lang="en-US" altLang="zh-CN" sz="2500" b="1" dirty="0">
              <a:latin typeface="Times New Roman" panose="02020603050405020304" pitchFamily="18" charset="0"/>
              <a:ea typeface="+mn-ea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defRPr/>
            </a:pPr>
            <a:endParaRPr lang="en-US" altLang="zh-CN" sz="2500" b="1" dirty="0">
              <a:latin typeface="Times New Roman" panose="02020603050405020304" pitchFamily="18" charset="0"/>
              <a:ea typeface="+mn-ea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defRPr/>
            </a:pPr>
            <a:endParaRPr lang="en-US" altLang="zh-CN" sz="2500" b="1" dirty="0">
              <a:latin typeface="Times New Roman" panose="02020603050405020304" pitchFamily="18" charset="0"/>
              <a:ea typeface="+mn-ea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defRPr/>
            </a:pPr>
            <a:endParaRPr lang="en-US" altLang="zh-CN" sz="2500" b="1" dirty="0">
              <a:latin typeface="Times New Roman" panose="02020603050405020304" pitchFamily="18" charset="0"/>
              <a:ea typeface="+mn-ea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defRPr/>
            </a:pPr>
            <a:endParaRPr lang="en-US" altLang="zh-CN" sz="1000" b="1" dirty="0">
              <a:latin typeface="Times New Roman" panose="02020603050405020304" pitchFamily="18" charset="0"/>
              <a:ea typeface="+mn-ea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defRPr/>
            </a:pPr>
            <a:r>
              <a:rPr lang="zh-CN" altLang="en-US" sz="2500" b="1" dirty="0">
                <a:latin typeface="Times New Roman" panose="02020603050405020304" pitchFamily="18" charset="0"/>
                <a:ea typeface="+mn-ea"/>
              </a:rPr>
              <a:t>在这个方案中，如果攻击者成功获得一个密钥，接下来的所有密钥都暴露。</a:t>
            </a:r>
            <a:endParaRPr lang="en-US" altLang="zh-CN" sz="2500" b="1" dirty="0">
              <a:latin typeface="Times New Roman" panose="02020603050405020304" pitchFamily="18" charset="0"/>
              <a:ea typeface="+mn-ea"/>
            </a:endParaRPr>
          </a:p>
          <a:p>
            <a:pPr marL="914400" indent="-457200" eaLnBrk="1" hangingPunct="1">
              <a:buFont typeface="Wingdings" panose="05000000000000000000" pitchFamily="2" charset="2"/>
              <a:buChar char="u"/>
              <a:defRPr/>
            </a:pPr>
            <a:endParaRPr lang="zh-CN" altLang="en-US" sz="2500" dirty="0">
              <a:latin typeface="+mn-ea"/>
            </a:endParaRPr>
          </a:p>
        </p:txBody>
      </p:sp>
      <p:pic>
        <p:nvPicPr>
          <p:cNvPr id="5" name="Picture 7" descr="sara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104" y="3429000"/>
            <a:ext cx="72008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car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058" y="3501008"/>
            <a:ext cx="691870" cy="691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3529975" y="4221088"/>
            <a:ext cx="8867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+mn-ea"/>
              </a:rPr>
              <a:t>用户</a:t>
            </a:r>
            <a:r>
              <a:rPr lang="en-US" altLang="zh-CN" sz="2000" b="1" i="1" dirty="0">
                <a:latin typeface="Times New Roman" panose="02020603050405020304" pitchFamily="18" charset="0"/>
                <a:ea typeface="+mn-ea"/>
              </a:rPr>
              <a:t>A</a:t>
            </a: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5808838" y="4181018"/>
            <a:ext cx="8723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+mn-ea"/>
              </a:rPr>
              <a:t>用户</a:t>
            </a:r>
            <a:r>
              <a:rPr lang="en-US" altLang="zh-CN" sz="2000" b="1" i="1" dirty="0">
                <a:latin typeface="Times New Roman" panose="02020603050405020304" pitchFamily="18" charset="0"/>
                <a:ea typeface="+mn-ea"/>
              </a:rPr>
              <a:t>B</a:t>
            </a:r>
          </a:p>
        </p:txBody>
      </p:sp>
      <p:sp>
        <p:nvSpPr>
          <p:cNvPr id="10" name="右箭头 9"/>
          <p:cNvSpPr/>
          <p:nvPr/>
        </p:nvSpPr>
        <p:spPr bwMode="auto">
          <a:xfrm>
            <a:off x="4429070" y="3717032"/>
            <a:ext cx="1388026" cy="19712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4376936" y="3316922"/>
            <a:ext cx="14558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E(</a:t>
            </a:r>
            <a:r>
              <a:rPr lang="en-US" altLang="zh-CN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</a:t>
            </a:r>
            <a:r>
              <a:rPr lang="en-US" altLang="zh-CN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</a:t>
            </a:r>
            <a:r>
              <a:rPr lang="en-US" altLang="zh-CN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0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214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1.</a:t>
            </a:r>
            <a:r>
              <a:rPr lang="zh-CN" altLang="en-US" sz="6000" dirty="0"/>
              <a:t>密钥分发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8</a:t>
            </a:fld>
            <a:r>
              <a:rPr lang="en-US" altLang="zh-CN" dirty="0"/>
              <a:t>/70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>
                <a:solidFill>
                  <a:srgbClr val="FFFF00"/>
                </a:solidFill>
                <a:latin typeface="Times New Roman" panose="02020603050405020304" pitchFamily="18" charset="0"/>
              </a:rPr>
              <a:t>1.3</a:t>
            </a:r>
            <a:r>
              <a:rPr lang="en-US" altLang="zh-CN" kern="0" dirty="0">
                <a:solidFill>
                  <a:srgbClr val="FFFF00"/>
                </a:solidFill>
                <a:latin typeface="+mn-ea"/>
              </a:rPr>
              <a:t> </a:t>
            </a:r>
            <a:r>
              <a:rPr lang="zh-CN" altLang="en-US" kern="0" dirty="0">
                <a:solidFill>
                  <a:srgbClr val="FFFF00"/>
                </a:solidFill>
                <a:latin typeface="+mn-ea"/>
              </a:rPr>
              <a:t>密钥分发方法</a:t>
            </a:r>
            <a:endParaRPr lang="en-US" altLang="zh-CN" kern="0" dirty="0">
              <a:solidFill>
                <a:srgbClr val="FFFF00"/>
              </a:solidFill>
              <a:latin typeface="+mn-ea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defRPr/>
            </a:pPr>
            <a:r>
              <a:rPr lang="zh-CN" altLang="en-US" sz="2500" b="1" dirty="0">
                <a:latin typeface="Times New Roman" panose="02020603050405020304" pitchFamily="18" charset="0"/>
                <a:ea typeface="+mn-ea"/>
              </a:rPr>
              <a:t>（</a:t>
            </a:r>
            <a:r>
              <a:rPr lang="en-US" altLang="zh-CN" sz="2500" b="1" dirty="0">
                <a:latin typeface="Times New Roman" panose="02020603050405020304" pitchFamily="18" charset="0"/>
                <a:ea typeface="+mn-ea"/>
              </a:rPr>
              <a:t>4</a:t>
            </a:r>
            <a:r>
              <a:rPr lang="zh-CN" altLang="en-US" sz="2500" b="1" dirty="0">
                <a:latin typeface="Times New Roman" panose="02020603050405020304" pitchFamily="18" charset="0"/>
                <a:ea typeface="+mn-ea"/>
              </a:rPr>
              <a:t>）如果</a:t>
            </a:r>
            <a:r>
              <a:rPr lang="en-US" altLang="zh-CN" sz="2500" b="1" i="1" dirty="0">
                <a:latin typeface="Times New Roman" panose="02020603050405020304" pitchFamily="18" charset="0"/>
                <a:ea typeface="+mn-ea"/>
              </a:rPr>
              <a:t>A</a:t>
            </a:r>
            <a:r>
              <a:rPr lang="zh-CN" altLang="en-US" sz="2500" b="1" dirty="0">
                <a:latin typeface="Times New Roman" panose="02020603050405020304" pitchFamily="18" charset="0"/>
                <a:ea typeface="+mn-ea"/>
              </a:rPr>
              <a:t>和</a:t>
            </a:r>
            <a:r>
              <a:rPr lang="en-US" altLang="zh-CN" sz="2500" b="1" i="1" dirty="0">
                <a:latin typeface="Times New Roman" panose="02020603050405020304" pitchFamily="18" charset="0"/>
                <a:ea typeface="+mn-ea"/>
              </a:rPr>
              <a:t>B</a:t>
            </a:r>
            <a:r>
              <a:rPr lang="zh-CN" altLang="en-US" sz="2500" b="1" dirty="0">
                <a:latin typeface="Times New Roman" panose="02020603050405020304" pitchFamily="18" charset="0"/>
                <a:ea typeface="+mn-ea"/>
              </a:rPr>
              <a:t>各自有一个到达第三方</a:t>
            </a:r>
            <a:r>
              <a:rPr lang="en-US" altLang="zh-CN" sz="2500" b="1" i="1" dirty="0">
                <a:latin typeface="Times New Roman" panose="02020603050405020304" pitchFamily="18" charset="0"/>
                <a:ea typeface="+mn-ea"/>
              </a:rPr>
              <a:t>C</a:t>
            </a:r>
            <a:r>
              <a:rPr lang="zh-CN" altLang="en-US" sz="2500" b="1" dirty="0">
                <a:latin typeface="Times New Roman" panose="02020603050405020304" pitchFamily="18" charset="0"/>
                <a:ea typeface="+mn-ea"/>
              </a:rPr>
              <a:t>的加密链路，</a:t>
            </a:r>
            <a:r>
              <a:rPr lang="en-US" altLang="zh-CN" sz="2500" b="1" i="1" dirty="0">
                <a:latin typeface="Times New Roman" panose="02020603050405020304" pitchFamily="18" charset="0"/>
                <a:ea typeface="+mn-ea"/>
              </a:rPr>
              <a:t>C</a:t>
            </a:r>
            <a:r>
              <a:rPr lang="zh-CN" altLang="en-US" sz="2500" b="1" dirty="0">
                <a:latin typeface="Times New Roman" panose="02020603050405020304" pitchFamily="18" charset="0"/>
                <a:ea typeface="+mn-ea"/>
              </a:rPr>
              <a:t>能够在加密链路上传递密钥给</a:t>
            </a:r>
            <a:r>
              <a:rPr lang="en-US" altLang="zh-CN" sz="2500" b="1" i="1" dirty="0">
                <a:latin typeface="Times New Roman" panose="02020603050405020304" pitchFamily="18" charset="0"/>
                <a:ea typeface="+mn-ea"/>
              </a:rPr>
              <a:t>A</a:t>
            </a:r>
            <a:r>
              <a:rPr lang="zh-CN" altLang="en-US" sz="2500" b="1" dirty="0">
                <a:latin typeface="Times New Roman" panose="02020603050405020304" pitchFamily="18" charset="0"/>
                <a:ea typeface="+mn-ea"/>
              </a:rPr>
              <a:t>和</a:t>
            </a:r>
            <a:r>
              <a:rPr lang="en-US" altLang="zh-CN" sz="2500" b="1" i="1" dirty="0">
                <a:latin typeface="Times New Roman" panose="02020603050405020304" pitchFamily="18" charset="0"/>
                <a:ea typeface="+mn-ea"/>
              </a:rPr>
              <a:t>B</a:t>
            </a:r>
            <a:r>
              <a:rPr lang="zh-CN" altLang="en-US" sz="2500" b="1" dirty="0">
                <a:latin typeface="Times New Roman" panose="02020603050405020304" pitchFamily="18" charset="0"/>
                <a:ea typeface="+mn-ea"/>
              </a:rPr>
              <a:t> </a:t>
            </a:r>
            <a:r>
              <a:rPr lang="zh-CN" altLang="en-US" sz="2500" b="1" dirty="0">
                <a:latin typeface="Times New Roman" panose="02020603050405020304" pitchFamily="18" charset="0"/>
              </a:rPr>
              <a:t>。</a:t>
            </a:r>
            <a:endParaRPr lang="en-US" altLang="zh-CN" sz="2500" b="1" dirty="0">
              <a:latin typeface="Times New Roman" panose="02020603050405020304" pitchFamily="18" charset="0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defRPr/>
            </a:pPr>
            <a:endParaRPr lang="en-US" altLang="zh-CN" sz="2500" b="1" dirty="0">
              <a:latin typeface="Times New Roman" panose="02020603050405020304" pitchFamily="18" charset="0"/>
              <a:ea typeface="+mn-ea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defRPr/>
            </a:pPr>
            <a:endParaRPr lang="en-US" altLang="zh-CN" sz="2500" b="1" dirty="0">
              <a:latin typeface="Times New Roman" panose="02020603050405020304" pitchFamily="18" charset="0"/>
              <a:ea typeface="+mn-ea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defRPr/>
            </a:pPr>
            <a:endParaRPr lang="en-US" altLang="zh-CN" sz="2500" b="1" dirty="0">
              <a:latin typeface="Times New Roman" panose="02020603050405020304" pitchFamily="18" charset="0"/>
              <a:ea typeface="+mn-ea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defRPr/>
            </a:pPr>
            <a:endParaRPr lang="en-US" altLang="zh-CN" sz="2500" b="1" dirty="0">
              <a:latin typeface="Times New Roman" panose="02020603050405020304" pitchFamily="18" charset="0"/>
              <a:ea typeface="+mn-ea"/>
            </a:endParaRPr>
          </a:p>
          <a:p>
            <a:pPr marL="457200" eaLnBrk="1" hangingPunct="1">
              <a:defRPr/>
            </a:pPr>
            <a:endParaRPr lang="en-US" altLang="zh-CN" sz="2500" dirty="0">
              <a:latin typeface="Times New Roman" panose="02020603050405020304" pitchFamily="18" charset="0"/>
            </a:endParaRPr>
          </a:p>
          <a:p>
            <a:pPr marL="457200" eaLnBrk="1" hangingPunct="1">
              <a:defRPr/>
            </a:pPr>
            <a:r>
              <a:rPr lang="zh-CN" altLang="en-US" sz="2500" dirty="0">
                <a:latin typeface="Times New Roman" panose="02020603050405020304" pitchFamily="18" charset="0"/>
              </a:rPr>
              <a:t>需要一个可信的密钥分发中心分发会话密钥 </a:t>
            </a:r>
            <a:r>
              <a:rPr lang="en-US" altLang="zh-CN" sz="2500" i="1" dirty="0" err="1">
                <a:latin typeface="Times New Roman" panose="02020603050405020304" pitchFamily="18" charset="0"/>
              </a:rPr>
              <a:t>k</a:t>
            </a:r>
            <a:r>
              <a:rPr lang="en-US" altLang="zh-CN" sz="2500" i="1" baseline="-25000" dirty="0" err="1">
                <a:latin typeface="Times New Roman" panose="02020603050405020304" pitchFamily="18" charset="0"/>
              </a:rPr>
              <a:t>AB</a:t>
            </a:r>
            <a:r>
              <a:rPr lang="zh-CN" altLang="en-US" sz="2500" dirty="0">
                <a:latin typeface="Times New Roman" panose="02020603050405020304" pitchFamily="18" charset="0"/>
              </a:rPr>
              <a:t>。</a:t>
            </a:r>
            <a:endParaRPr lang="en-US" altLang="zh-CN" sz="2500" dirty="0">
              <a:latin typeface="Times New Roman" panose="02020603050405020304" pitchFamily="18" charset="0"/>
            </a:endParaRPr>
          </a:p>
          <a:p>
            <a:pPr marL="914400" indent="-457200" eaLnBrk="1" hangingPunct="1">
              <a:buFont typeface="Wingdings" panose="05000000000000000000" pitchFamily="2" charset="2"/>
              <a:buChar char="u"/>
              <a:defRPr/>
            </a:pPr>
            <a:endParaRPr lang="zh-CN" altLang="en-US" sz="2500" dirty="0">
              <a:latin typeface="+mn-ea"/>
            </a:endParaRPr>
          </a:p>
        </p:txBody>
      </p:sp>
      <p:pic>
        <p:nvPicPr>
          <p:cNvPr id="5" name="Picture 7" descr="sarah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104" y="4253026"/>
            <a:ext cx="72008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car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058" y="4325034"/>
            <a:ext cx="691870" cy="691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3529975" y="5045114"/>
            <a:ext cx="8867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+mn-ea"/>
              </a:rPr>
              <a:t>用户</a:t>
            </a:r>
            <a:r>
              <a:rPr lang="en-US" altLang="zh-CN" sz="2000" b="1" i="1" dirty="0">
                <a:latin typeface="Times New Roman" panose="02020603050405020304" pitchFamily="18" charset="0"/>
                <a:ea typeface="+mn-ea"/>
              </a:rPr>
              <a:t>A</a:t>
            </a: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5808838" y="5005044"/>
            <a:ext cx="8723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+mn-ea"/>
              </a:rPr>
              <a:t>用户</a:t>
            </a:r>
            <a:r>
              <a:rPr lang="en-US" altLang="zh-CN" sz="2000" b="1" i="1" dirty="0">
                <a:latin typeface="Times New Roman" panose="02020603050405020304" pitchFamily="18" charset="0"/>
                <a:ea typeface="+mn-ea"/>
              </a:rPr>
              <a:t>B</a:t>
            </a: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4795370" y="4052971"/>
            <a:ext cx="5741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+mn-ea"/>
                <a:ea typeface="+mn-ea"/>
              </a:rPr>
              <a:t>KDC</a:t>
            </a:r>
            <a:endParaRPr lang="en-US" altLang="zh-CN" sz="2000" b="1" dirty="0">
              <a:latin typeface="Times New Roman" panose="02020603050405020304" pitchFamily="18" charset="0"/>
              <a:ea typeface="+mn-ea"/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>
            <a:off x="5529064" y="3933056"/>
            <a:ext cx="504056" cy="36004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1"/>
          <p:cNvCxnSpPr/>
          <p:nvPr/>
        </p:nvCxnSpPr>
        <p:spPr bwMode="auto">
          <a:xfrm flipH="1">
            <a:off x="4016897" y="3933056"/>
            <a:ext cx="576063" cy="36004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3" name="Picture 13" descr="ENT6000_00A4_005_idx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90" t="6436" r="26190" b="30197"/>
          <a:stretch>
            <a:fillRect/>
          </a:stretch>
        </p:blipFill>
        <p:spPr bwMode="auto">
          <a:xfrm>
            <a:off x="4880992" y="3268514"/>
            <a:ext cx="416311" cy="7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3090814" y="3748970"/>
            <a:ext cx="12861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E(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0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" name="TextBox 6"/>
          <p:cNvSpPr txBox="1">
            <a:spLocks noChangeArrowheads="1"/>
          </p:cNvSpPr>
          <p:nvPr/>
        </p:nvSpPr>
        <p:spPr bwMode="auto">
          <a:xfrm>
            <a:off x="5707605" y="3748970"/>
            <a:ext cx="12955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E(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0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871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2.Kerberos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9</a:t>
            </a:fld>
            <a:r>
              <a:rPr lang="en-US" altLang="zh-CN" dirty="0"/>
              <a:t>/70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>
                <a:solidFill>
                  <a:srgbClr val="FFFF00"/>
                </a:solidFill>
                <a:latin typeface="Times New Roman" panose="02020603050405020304" pitchFamily="18" charset="0"/>
              </a:rPr>
              <a:t>2.1</a:t>
            </a:r>
            <a:r>
              <a:rPr lang="en-US" altLang="zh-CN" kern="0" dirty="0">
                <a:solidFill>
                  <a:srgbClr val="FFFF00"/>
                </a:solidFill>
                <a:latin typeface="+mn-ea"/>
              </a:rPr>
              <a:t> </a:t>
            </a:r>
            <a:r>
              <a:rPr lang="zh-CN" altLang="en-US" kern="0" dirty="0">
                <a:solidFill>
                  <a:srgbClr val="FFFF00"/>
                </a:solidFill>
                <a:latin typeface="+mn-ea"/>
              </a:rPr>
              <a:t>为什么提出</a:t>
            </a:r>
            <a:r>
              <a:rPr lang="en-US" altLang="zh-CN" kern="0" dirty="0">
                <a:solidFill>
                  <a:srgbClr val="FFFF00"/>
                </a:solidFill>
                <a:latin typeface="+mn-ea"/>
              </a:rPr>
              <a:t>Kerberos</a:t>
            </a:r>
          </a:p>
          <a:p>
            <a:pPr eaLnBrk="1" hangingPunct="1">
              <a:defRPr/>
            </a:pPr>
            <a:r>
              <a:rPr lang="zh-CN" altLang="en-US" sz="2800" dirty="0">
                <a:latin typeface="Times New Roman" panose="02020603050405020304" pitchFamily="18" charset="0"/>
              </a:rPr>
              <a:t>在一个开放的分布式环境中，工作站的用户希望访问分布在网络各处的服务器上的服务。希望服务器能够将访问权限限制在授权用户范围内，并且能够认证服务请求。在这个环境中，面临以下三个主要威胁：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500" b="1" dirty="0">
                <a:latin typeface="Times New Roman" panose="02020603050405020304" pitchFamily="18" charset="0"/>
                <a:ea typeface="+mn-ea"/>
              </a:rPr>
              <a:t>用户可能进入工作站并假装其它用户操作该工作站。</a:t>
            </a:r>
            <a:endParaRPr lang="en-US" altLang="zh-CN" sz="2500" b="1" dirty="0">
              <a:latin typeface="Times New Roman" panose="02020603050405020304" pitchFamily="18" charset="0"/>
              <a:ea typeface="+mn-ea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500" b="1" dirty="0">
                <a:latin typeface="Times New Roman" panose="02020603050405020304" pitchFamily="18" charset="0"/>
                <a:ea typeface="+mn-ea"/>
              </a:rPr>
              <a:t>用户可能改变工作站的网络地址并发送伪造的请求。</a:t>
            </a:r>
            <a:endParaRPr lang="en-US" altLang="zh-CN" sz="2500" b="1" dirty="0">
              <a:latin typeface="Times New Roman" panose="02020603050405020304" pitchFamily="18" charset="0"/>
              <a:ea typeface="+mn-ea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500" b="1" dirty="0">
                <a:latin typeface="Times New Roman" panose="02020603050405020304" pitchFamily="18" charset="0"/>
                <a:ea typeface="+mn-ea"/>
              </a:rPr>
              <a:t>用户可能监听信息或使用重放攻击，从而获得服务或破坏正常操作。</a:t>
            </a:r>
            <a:endParaRPr lang="en-AU" altLang="zh-CN" sz="2500" b="1" dirty="0">
              <a:latin typeface="Times New Roman" panose="02020603050405020304" pitchFamily="18" charset="0"/>
              <a:ea typeface="+mn-ea"/>
            </a:endParaRPr>
          </a:p>
          <a:p>
            <a:pPr marL="914400" indent="-457200" eaLnBrk="1" hangingPunct="1">
              <a:buFont typeface="Wingdings" panose="05000000000000000000" pitchFamily="2" charset="2"/>
              <a:buChar char="u"/>
              <a:defRPr/>
            </a:pPr>
            <a:endParaRPr lang="zh-CN" altLang="en-US" sz="2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6380779"/>
      </p:ext>
    </p:extLst>
  </p:cSld>
  <p:clrMapOvr>
    <a:masterClrMapping/>
  </p:clrMapOvr>
</p:sld>
</file>

<file path=ppt/theme/theme1.xml><?xml version="1.0" encoding="utf-8"?>
<a:theme xmlns:a="http://schemas.openxmlformats.org/drawingml/2006/main" name="安全导论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99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9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33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10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安全导论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99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9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33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10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10085</TotalTime>
  <Words>1668</Words>
  <Application>Microsoft Office PowerPoint</Application>
  <PresentationFormat>A4 纸张(210x297 毫米)</PresentationFormat>
  <Paragraphs>188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微软雅黑</vt:lpstr>
      <vt:lpstr>Arial</vt:lpstr>
      <vt:lpstr>Calibri</vt:lpstr>
      <vt:lpstr>Tahoma</vt:lpstr>
      <vt:lpstr>Times New Roman</vt:lpstr>
      <vt:lpstr>Wingdings</vt:lpstr>
      <vt:lpstr>安全导论</vt:lpstr>
      <vt:lpstr>1_安全导论</vt:lpstr>
      <vt:lpstr>自定义设计方案</vt:lpstr>
      <vt:lpstr>第11讲 密钥分发与认证</vt:lpstr>
      <vt:lpstr>大  纲</vt:lpstr>
      <vt:lpstr>1.密钥分发</vt:lpstr>
      <vt:lpstr>1.密钥分发</vt:lpstr>
      <vt:lpstr>1.密钥分发</vt:lpstr>
      <vt:lpstr>1.密钥分发</vt:lpstr>
      <vt:lpstr>1.密钥分发</vt:lpstr>
      <vt:lpstr>1.密钥分发</vt:lpstr>
      <vt:lpstr>2.Kerberos</vt:lpstr>
      <vt:lpstr>2.Kerberos</vt:lpstr>
      <vt:lpstr>2.Kerberos</vt:lpstr>
      <vt:lpstr>2.Kerberos</vt:lpstr>
      <vt:lpstr>2.Kerberos</vt:lpstr>
      <vt:lpstr>2.Kerberos</vt:lpstr>
      <vt:lpstr>2.Kerberos</vt:lpstr>
      <vt:lpstr>2.Kerberos</vt:lpstr>
      <vt:lpstr>2.Kerberos</vt:lpstr>
      <vt:lpstr>2.Kerberos</vt:lpstr>
      <vt:lpstr>2.Kerberos</vt:lpstr>
      <vt:lpstr>2.Kerberos</vt:lpstr>
      <vt:lpstr>PowerPoint 演示文稿</vt:lpstr>
    </vt:vector>
  </TitlesOfParts>
  <Company>深圳大学信息工程学院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计算机导论</dc:title>
  <dc:subject>第1章计算机基础知识</dc:subject>
  <dc:creator>王志强</dc:creator>
  <cp:lastModifiedBy>lm h</cp:lastModifiedBy>
  <cp:revision>708</cp:revision>
  <cp:lastPrinted>2014-08-23T14:47:45Z</cp:lastPrinted>
  <dcterms:created xsi:type="dcterms:W3CDTF">2003-05-17T02:00:08Z</dcterms:created>
  <dcterms:modified xsi:type="dcterms:W3CDTF">2025-01-05T08:53:12Z</dcterms:modified>
</cp:coreProperties>
</file>