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733" r:id="rId2"/>
    <p:sldMasterId id="2147483721" r:id="rId3"/>
  </p:sldMasterIdLst>
  <p:notesMasterIdLst>
    <p:notesMasterId r:id="rId35"/>
  </p:notesMasterIdLst>
  <p:handoutMasterIdLst>
    <p:handoutMasterId r:id="rId36"/>
  </p:handoutMasterIdLst>
  <p:sldIdLst>
    <p:sldId id="258" r:id="rId4"/>
    <p:sldId id="456" r:id="rId5"/>
    <p:sldId id="515" r:id="rId6"/>
    <p:sldId id="516" r:id="rId7"/>
    <p:sldId id="517" r:id="rId8"/>
    <p:sldId id="518" r:id="rId9"/>
    <p:sldId id="519" r:id="rId10"/>
    <p:sldId id="520" r:id="rId11"/>
    <p:sldId id="522" r:id="rId12"/>
    <p:sldId id="523" r:id="rId13"/>
    <p:sldId id="524" r:id="rId14"/>
    <p:sldId id="525" r:id="rId15"/>
    <p:sldId id="526" r:id="rId16"/>
    <p:sldId id="527" r:id="rId17"/>
    <p:sldId id="528" r:id="rId18"/>
    <p:sldId id="529" r:id="rId19"/>
    <p:sldId id="530" r:id="rId20"/>
    <p:sldId id="531" r:id="rId21"/>
    <p:sldId id="532" r:id="rId22"/>
    <p:sldId id="533" r:id="rId23"/>
    <p:sldId id="535" r:id="rId24"/>
    <p:sldId id="536" r:id="rId25"/>
    <p:sldId id="537" r:id="rId26"/>
    <p:sldId id="538" r:id="rId27"/>
    <p:sldId id="539" r:id="rId28"/>
    <p:sldId id="540" r:id="rId29"/>
    <p:sldId id="543" r:id="rId30"/>
    <p:sldId id="544" r:id="rId31"/>
    <p:sldId id="542" r:id="rId32"/>
    <p:sldId id="541" r:id="rId33"/>
    <p:sldId id="545" r:id="rId34"/>
  </p:sldIdLst>
  <p:sldSz cx="9906000" cy="6858000" type="A4"/>
  <p:notesSz cx="6815138" cy="9942513"/>
  <p:defaultTextStyle>
    <a:defPPr>
      <a:defRPr lang="en-US"/>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FF00"/>
    <a:srgbClr val="0000FF"/>
    <a:srgbClr val="00FF00"/>
    <a:srgbClr val="FF00FF"/>
    <a:srgbClr val="00FFFF"/>
    <a:srgbClr val="66FFFF"/>
    <a:srgbClr val="008080"/>
    <a:srgbClr val="FFFF99"/>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98" autoAdjust="0"/>
    <p:restoredTop sz="79002" autoAdjust="0"/>
  </p:normalViewPr>
  <p:slideViewPr>
    <p:cSldViewPr>
      <p:cViewPr varScale="1">
        <p:scale>
          <a:sx n="59" d="100"/>
          <a:sy n="59" d="100"/>
        </p:scale>
        <p:origin x="-1758" y="-9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936"/>
    </p:cViewPr>
  </p:sorterViewPr>
  <p:notesViewPr>
    <p:cSldViewPr>
      <p:cViewPr>
        <p:scale>
          <a:sx n="100" d="100"/>
          <a:sy n="100" d="100"/>
        </p:scale>
        <p:origin x="-1644" y="2838"/>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465138" y="3635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atin typeface="Arial" charset="0"/>
              </a:defRPr>
            </a:lvl1pPr>
          </a:lstStyle>
          <a:p>
            <a:pPr>
              <a:defRPr/>
            </a:pPr>
            <a:r>
              <a:rPr lang="zh-CN" altLang="en-US"/>
              <a:t>《大学计算机》</a:t>
            </a:r>
          </a:p>
        </p:txBody>
      </p:sp>
      <p:sp>
        <p:nvSpPr>
          <p:cNvPr id="143363" name="Rectangle 3"/>
          <p:cNvSpPr>
            <a:spLocks noGrp="1" noChangeArrowheads="1"/>
          </p:cNvSpPr>
          <p:nvPr>
            <p:ph type="dt" sz="quarter" idx="1"/>
          </p:nvPr>
        </p:nvSpPr>
        <p:spPr bwMode="auto">
          <a:xfrm>
            <a:off x="3405188" y="3635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atin typeface="Arial" charset="0"/>
              </a:defRPr>
            </a:lvl1pPr>
          </a:lstStyle>
          <a:p>
            <a:pPr>
              <a:defRPr/>
            </a:pPr>
            <a:r>
              <a:rPr lang="zh-CN" altLang="en-US"/>
              <a:t>第一章 计算机基础知识</a:t>
            </a:r>
            <a:endParaRPr lang="en-US" altLang="zh-CN"/>
          </a:p>
        </p:txBody>
      </p:sp>
      <p:sp>
        <p:nvSpPr>
          <p:cNvPr id="143364" name="Rectangle 4"/>
          <p:cNvSpPr>
            <a:spLocks noGrp="1" noChangeArrowheads="1"/>
          </p:cNvSpPr>
          <p:nvPr>
            <p:ph type="ftr" sz="quarter" idx="2"/>
          </p:nvPr>
        </p:nvSpPr>
        <p:spPr bwMode="auto">
          <a:xfrm>
            <a:off x="465138" y="90757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atin typeface="Arial" charset="0"/>
              </a:defRPr>
            </a:lvl1pPr>
          </a:lstStyle>
          <a:p>
            <a:pPr>
              <a:defRPr/>
            </a:pPr>
            <a:endParaRPr lang="en-US" altLang="zh-CN"/>
          </a:p>
        </p:txBody>
      </p:sp>
      <p:sp>
        <p:nvSpPr>
          <p:cNvPr id="143365" name="Rectangle 5"/>
          <p:cNvSpPr>
            <a:spLocks noGrp="1" noChangeArrowheads="1"/>
          </p:cNvSpPr>
          <p:nvPr>
            <p:ph type="sldNum" sz="quarter" idx="3"/>
          </p:nvPr>
        </p:nvSpPr>
        <p:spPr bwMode="auto">
          <a:xfrm>
            <a:off x="3405188" y="90757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atin typeface="Arial" charset="0"/>
              </a:defRPr>
            </a:lvl1pPr>
          </a:lstStyle>
          <a:p>
            <a:pPr>
              <a:defRPr/>
            </a:pPr>
            <a:fld id="{48B9392D-24CA-4891-BB25-4AD261581420}" type="slidenum">
              <a:rPr lang="zh-CN" altLang="en-US"/>
              <a:pPr>
                <a:defRPr/>
              </a:pPr>
              <a:t>‹#›</a:t>
            </a:fld>
            <a:endParaRPr lang="en-US" altLang="zh-CN"/>
          </a:p>
        </p:txBody>
      </p:sp>
    </p:spTree>
    <p:extLst>
      <p:ext uri="{BB962C8B-B14F-4D97-AF65-F5344CB8AC3E}">
        <p14:creationId xmlns:p14="http://schemas.microsoft.com/office/powerpoint/2010/main" val="24713739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vl1pPr>
          </a:lstStyle>
          <a:p>
            <a:pPr>
              <a:defRPr/>
            </a:pPr>
            <a:r>
              <a:rPr lang="zh-CN" altLang="en-US"/>
              <a:t>《大学计算机》</a:t>
            </a:r>
          </a:p>
        </p:txBody>
      </p:sp>
      <p:sp>
        <p:nvSpPr>
          <p:cNvPr id="98307" name="Rectangle 3"/>
          <p:cNvSpPr>
            <a:spLocks noGrp="1" noChangeArrowheads="1"/>
          </p:cNvSpPr>
          <p:nvPr>
            <p:ph type="dt" idx="1"/>
          </p:nvPr>
        </p:nvSpPr>
        <p:spPr bwMode="auto">
          <a:xfrm>
            <a:off x="3862388"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vl1pPr>
          </a:lstStyle>
          <a:p>
            <a:pPr>
              <a:defRPr/>
            </a:pPr>
            <a:r>
              <a:rPr lang="zh-CN" altLang="en-US"/>
              <a:t>第一章 计算机基础知识</a:t>
            </a:r>
            <a:endParaRPr lang="en-US" altLang="zh-CN"/>
          </a:p>
        </p:txBody>
      </p:sp>
      <p:sp>
        <p:nvSpPr>
          <p:cNvPr id="70660" name="Rectangle 4"/>
          <p:cNvSpPr>
            <a:spLocks noGrp="1" noRot="1" noChangeAspect="1" noChangeArrowheads="1" noTextEdit="1"/>
          </p:cNvSpPr>
          <p:nvPr>
            <p:ph type="sldImg" idx="2"/>
          </p:nvPr>
        </p:nvSpPr>
        <p:spPr bwMode="auto">
          <a:xfrm>
            <a:off x="714375" y="746125"/>
            <a:ext cx="5386388"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9" name="Rectangle 5"/>
          <p:cNvSpPr>
            <a:spLocks noGrp="1" noChangeArrowheads="1"/>
          </p:cNvSpPr>
          <p:nvPr>
            <p:ph type="body" sz="quarter" idx="3"/>
          </p:nvPr>
        </p:nvSpPr>
        <p:spPr bwMode="auto">
          <a:xfrm>
            <a:off x="908050" y="4721225"/>
            <a:ext cx="4999038" cy="447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8310" name="Rectangle 6"/>
          <p:cNvSpPr>
            <a:spLocks noGrp="1" noChangeArrowheads="1"/>
          </p:cNvSpPr>
          <p:nvPr>
            <p:ph type="ftr" sz="quarter" idx="4"/>
          </p:nvPr>
        </p:nvSpPr>
        <p:spPr bwMode="auto">
          <a:xfrm>
            <a:off x="0"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vl1pPr>
          </a:lstStyle>
          <a:p>
            <a:pPr>
              <a:defRPr/>
            </a:pPr>
            <a:endParaRPr lang="en-US" altLang="zh-CN"/>
          </a:p>
        </p:txBody>
      </p:sp>
      <p:sp>
        <p:nvSpPr>
          <p:cNvPr id="98311" name="Rectangle 7"/>
          <p:cNvSpPr>
            <a:spLocks noGrp="1" noChangeArrowheads="1"/>
          </p:cNvSpPr>
          <p:nvPr>
            <p:ph type="sldNum" sz="quarter" idx="5"/>
          </p:nvPr>
        </p:nvSpPr>
        <p:spPr bwMode="auto">
          <a:xfrm>
            <a:off x="3862388"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vl1pPr>
          </a:lstStyle>
          <a:p>
            <a:pPr>
              <a:defRPr/>
            </a:pPr>
            <a:fld id="{95229D9C-C32E-4415-BB06-1352CA0E66CB}" type="slidenum">
              <a:rPr lang="zh-CN" altLang="en-US"/>
              <a:pPr>
                <a:defRPr/>
              </a:pPr>
              <a:t>‹#›</a:t>
            </a:fld>
            <a:endParaRPr lang="en-US" altLang="zh-CN"/>
          </a:p>
        </p:txBody>
      </p:sp>
    </p:spTree>
    <p:extLst>
      <p:ext uri="{BB962C8B-B14F-4D97-AF65-F5344CB8AC3E}">
        <p14:creationId xmlns:p14="http://schemas.microsoft.com/office/powerpoint/2010/main" val="211887971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smtClean="0">
                <a:latin typeface="Tahoma" pitchFamily="34" charset="0"/>
              </a:rPr>
              <a:t>《大学计算机》</a:t>
            </a:r>
          </a:p>
        </p:txBody>
      </p:sp>
      <p:sp>
        <p:nvSpPr>
          <p:cNvPr id="71683"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smtClean="0">
                <a:latin typeface="Tahoma" pitchFamily="34" charset="0"/>
              </a:rPr>
              <a:t>第一章 计算机基础知识</a:t>
            </a:r>
            <a:endParaRPr lang="en-US" altLang="zh-CN" smtClean="0">
              <a:latin typeface="Tahoma" pitchFamily="34" charset="0"/>
            </a:endParaRPr>
          </a:p>
        </p:txBody>
      </p:sp>
      <p:sp>
        <p:nvSpPr>
          <p:cNvPr id="71684" name="Rectangle 2"/>
          <p:cNvSpPr>
            <a:spLocks noGrp="1" noRot="1" noChangeAspect="1" noChangeArrowheads="1" noTextEdit="1"/>
          </p:cNvSpPr>
          <p:nvPr>
            <p:ph type="sldImg"/>
          </p:nvPr>
        </p:nvSpPr>
        <p:spPr>
          <a:xfrm>
            <a:off x="725488" y="752475"/>
            <a:ext cx="5367337" cy="3714750"/>
          </a:xfrm>
          <a:solidFill>
            <a:srgbClr val="FFFFFF"/>
          </a:solidFill>
          <a:ln/>
        </p:spPr>
      </p:sp>
      <p:sp>
        <p:nvSpPr>
          <p:cNvPr id="71685" name="Rectangle 3"/>
          <p:cNvSpPr>
            <a:spLocks noGrp="1" noChangeArrowheads="1"/>
          </p:cNvSpPr>
          <p:nvPr>
            <p:ph type="body" idx="1"/>
          </p:nvPr>
        </p:nvSpPr>
        <p:spPr>
          <a:xfrm>
            <a:off x="454025" y="4721225"/>
            <a:ext cx="5907088" cy="4806950"/>
          </a:xfrm>
          <a:solidFill>
            <a:srgbClr val="FFFFFF"/>
          </a:solidFill>
          <a:ln>
            <a:solidFill>
              <a:srgbClr val="000000"/>
            </a:solidFill>
            <a:miter lim="800000"/>
            <a:headEnd/>
            <a:tailEnd/>
          </a:ln>
        </p:spPr>
        <p:txBody>
          <a:bodyPr/>
          <a:lstStyle/>
          <a:p>
            <a:pPr eaLnBrk="1" hangingPunct="1"/>
            <a:endParaRPr lang="zh-CN" altLang="en-US" smtClean="0"/>
          </a:p>
        </p:txBody>
      </p:sp>
      <p:sp>
        <p:nvSpPr>
          <p:cNvPr id="71686"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smtClean="0">
              <a:latin typeface="Tahoma"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8609870A-87F7-47B4-AF01-28BB8AEAB064}" type="slidenum">
              <a:rPr lang="en-US" altLang="zh-CN" smtClean="0">
                <a:latin typeface="Arial" charset="0"/>
                <a:ea typeface="宋体" charset="-122"/>
              </a:rPr>
              <a:pPr/>
              <a:t>3</a:t>
            </a:fld>
            <a:endParaRPr lang="en-US" altLang="zh-CN" smtClean="0">
              <a:latin typeface="Arial" charset="0"/>
              <a:ea typeface="宋体" charset="-122"/>
            </a:endParaRPr>
          </a:p>
        </p:txBody>
      </p:sp>
      <p:sp>
        <p:nvSpPr>
          <p:cNvPr id="67587"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pPr>
              <a:defRPr/>
            </a:pPr>
            <a:r>
              <a:rPr lang="zh-CN" altLang="en-US" b="1"/>
              <a:t>网络</a:t>
            </a:r>
            <a:r>
              <a:rPr lang="en-US" altLang="zh-CN" b="1"/>
              <a:t>IDS</a:t>
            </a:r>
            <a:r>
              <a:rPr lang="zh-CN" altLang="en-US" b="1"/>
              <a:t>：</a:t>
            </a:r>
            <a:r>
              <a:rPr lang="zh-CN" altLang="en-US"/>
              <a:t> </a:t>
            </a:r>
            <a:r>
              <a:rPr lang="en-US" altLang="ko-KR" sz="800">
                <a:effectLst>
                  <a:outerShdw blurRad="38100" dist="38100" dir="2700000" algn="tl">
                    <a:srgbClr val="C0C0C0"/>
                  </a:outerShdw>
                </a:effectLst>
                <a:latin typeface="宋体" pitchFamily="2" charset="-122"/>
              </a:rPr>
              <a:t>NIDS</a:t>
            </a:r>
            <a:r>
              <a:rPr lang="zh-CN" altLang="en-US" sz="800">
                <a:effectLst>
                  <a:outerShdw blurRad="38100" dist="38100" dir="2700000" algn="tl">
                    <a:srgbClr val="C0C0C0"/>
                  </a:outerShdw>
                </a:effectLst>
                <a:latin typeface="宋体" pitchFamily="2" charset="-122"/>
              </a:rPr>
              <a:t>分析流过网络的数据包，并检测那些被设计为可以绕过防火墙过滤规则的恶意数据包。</a:t>
            </a:r>
          </a:p>
          <a:p>
            <a:pPr>
              <a:defRPr/>
            </a:pPr>
            <a:r>
              <a:rPr lang="zh-CN" altLang="en-US" sz="800" b="1">
                <a:effectLst>
                  <a:outerShdw blurRad="38100" dist="38100" dir="2700000" algn="tl">
                    <a:srgbClr val="C0C0C0"/>
                  </a:outerShdw>
                </a:effectLst>
                <a:latin typeface="宋体" pitchFamily="2" charset="-122"/>
              </a:rPr>
              <a:t>主机</a:t>
            </a:r>
            <a:r>
              <a:rPr lang="en-US" altLang="zh-CN" sz="800" b="1">
                <a:effectLst>
                  <a:outerShdw blurRad="38100" dist="38100" dir="2700000" algn="tl">
                    <a:srgbClr val="C0C0C0"/>
                  </a:outerShdw>
                </a:effectLst>
                <a:latin typeface="宋体" pitchFamily="2" charset="-122"/>
              </a:rPr>
              <a:t>IDS</a:t>
            </a:r>
            <a:r>
              <a:rPr lang="zh-CN" altLang="en-US" sz="800" b="1">
                <a:effectLst>
                  <a:outerShdw blurRad="38100" dist="38100" dir="2700000" algn="tl">
                    <a:srgbClr val="C0C0C0"/>
                  </a:outerShdw>
                </a:effectLst>
                <a:latin typeface="宋体" pitchFamily="2" charset="-122"/>
              </a:rPr>
              <a:t>：</a:t>
            </a:r>
            <a:r>
              <a:rPr lang="en-US" altLang="ko-KR" sz="800">
                <a:effectLst>
                  <a:outerShdw blurRad="38100" dist="38100" dir="2700000" algn="tl">
                    <a:srgbClr val="C0C0C0"/>
                  </a:outerShdw>
                </a:effectLst>
                <a:latin typeface="宋体" pitchFamily="2" charset="-122"/>
              </a:rPr>
              <a:t>HIDS</a:t>
            </a:r>
            <a:r>
              <a:rPr lang="zh-CN" altLang="en-US" sz="800">
                <a:effectLst>
                  <a:outerShdw blurRad="38100" dist="38100" dir="2700000" algn="tl">
                    <a:srgbClr val="C0C0C0"/>
                  </a:outerShdw>
                </a:effectLst>
                <a:latin typeface="宋体" pitchFamily="2" charset="-122"/>
              </a:rPr>
              <a:t>检查每台计算机或主机上的活动。这种类型的</a:t>
            </a:r>
            <a:r>
              <a:rPr lang="en-US" altLang="ko-KR" sz="800">
                <a:effectLst>
                  <a:outerShdw blurRad="38100" dist="38100" dir="2700000" algn="tl">
                    <a:srgbClr val="C0C0C0"/>
                  </a:outerShdw>
                </a:effectLst>
                <a:latin typeface="宋体" pitchFamily="2" charset="-122"/>
              </a:rPr>
              <a:t> IDS </a:t>
            </a:r>
            <a:r>
              <a:rPr lang="zh-CN" altLang="en-US" sz="800">
                <a:effectLst>
                  <a:outerShdw blurRad="38100" dist="38100" dir="2700000" algn="tl">
                    <a:srgbClr val="C0C0C0"/>
                  </a:outerShdw>
                </a:effectLst>
                <a:latin typeface="宋体" pitchFamily="2" charset="-122"/>
              </a:rPr>
              <a:t>把收集来的数据和信号与自己的特征审核数据相对比。</a:t>
            </a:r>
          </a:p>
          <a:p>
            <a:pPr>
              <a:defRPr/>
            </a:pPr>
            <a:r>
              <a:rPr lang="zh-CN" altLang="en-US" sz="800" b="1">
                <a:effectLst>
                  <a:outerShdw blurRad="38100" dist="38100" dir="2700000" algn="tl">
                    <a:srgbClr val="C0C0C0"/>
                  </a:outerShdw>
                </a:effectLst>
                <a:latin typeface="宋体" pitchFamily="2" charset="-122"/>
              </a:rPr>
              <a:t>误用检测模型：</a:t>
            </a:r>
            <a:r>
              <a:rPr kumimoji="1" lang="zh-CN" altLang="en-US"/>
              <a:t>误用检测（ </a:t>
            </a:r>
            <a:r>
              <a:rPr kumimoji="1" lang="en-US" altLang="ko-KR"/>
              <a:t>Misuse Detection</a:t>
            </a:r>
            <a:r>
              <a:rPr kumimoji="1" lang="en-US" altLang="zh-CN"/>
              <a:t> </a:t>
            </a:r>
            <a:r>
              <a:rPr kumimoji="1" lang="zh-CN" altLang="en-US"/>
              <a:t>）指运用已知攻击方法，根据已定义好的入侵模式，通过判断这些入侵模式是否出现来检测。 因为很大一部分的入侵是利用了系统的脆弱性，通过分析入侵过程的特征、条件、排列以及事件间关系能具体描述入侵行为的迹象。 误用检测又称为模式匹配。</a:t>
            </a:r>
          </a:p>
          <a:p>
            <a:pPr>
              <a:defRPr/>
            </a:pPr>
            <a:r>
              <a:rPr kumimoji="1" lang="zh-CN" altLang="en-US" b="1"/>
              <a:t>特点是：</a:t>
            </a:r>
            <a:r>
              <a:rPr kumimoji="1" lang="zh-CN" altLang="en-US"/>
              <a:t>检测未知的攻击能力有限；准确性较高</a:t>
            </a:r>
          </a:p>
          <a:p>
            <a:pPr>
              <a:defRPr/>
            </a:pPr>
            <a:r>
              <a:rPr kumimoji="1" lang="zh-CN" altLang="en-US" b="1"/>
              <a:t>异常检测模型：</a:t>
            </a:r>
            <a:r>
              <a:rPr kumimoji="1" lang="zh-CN" altLang="en-US"/>
              <a:t>异常检测</a:t>
            </a:r>
            <a:r>
              <a:rPr kumimoji="1" lang="en-US" altLang="zh-CN"/>
              <a:t>(Anomaly Detection</a:t>
            </a:r>
            <a:r>
              <a:rPr kumimoji="1" lang="zh-CN" altLang="en-US"/>
              <a:t>）指根据使用者的行为或资源使用状况来判断是否入侵，而不依赖于具体行为是否出现来检测。</a:t>
            </a:r>
            <a:r>
              <a:rPr kumimoji="1" lang="zh-CN" altLang="en-US" b="1"/>
              <a:t>前提是</a:t>
            </a:r>
            <a:r>
              <a:rPr kumimoji="1" lang="en-US" altLang="zh-CN" b="1"/>
              <a:t>:</a:t>
            </a:r>
            <a:r>
              <a:rPr kumimoji="1" lang="zh-CN" altLang="en-US"/>
              <a:t>需建立异常行为统计模型</a:t>
            </a:r>
            <a:r>
              <a:rPr kumimoji="1" lang="en-US" altLang="zh-CN"/>
              <a:t>;</a:t>
            </a:r>
            <a:r>
              <a:rPr kumimoji="1" lang="zh-CN" altLang="en-US" b="1"/>
              <a:t>特点是：</a:t>
            </a:r>
            <a:r>
              <a:rPr kumimoji="1" lang="zh-CN" altLang="en-US"/>
              <a:t>与系统相对无关，通用性强；能检测出新的攻击方法；误报率较高</a:t>
            </a:r>
          </a:p>
          <a:p>
            <a:pPr lvl="1">
              <a:lnSpc>
                <a:spcPct val="140000"/>
              </a:lnSpc>
              <a:spcBef>
                <a:spcPct val="0"/>
              </a:spcBef>
              <a:buFontTx/>
              <a:buChar char="•"/>
              <a:defRPr/>
            </a:pPr>
            <a:endParaRPr lang="en-US" altLang="zh-CN" sz="800">
              <a:effectLst>
                <a:outerShdw blurRad="38100" dist="38100" dir="2700000" algn="tl">
                  <a:srgbClr val="C0C0C0"/>
                </a:outerShdw>
              </a:effectLst>
              <a:latin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EE69DF69-7C23-4B04-90F4-E2A69276918B}" type="slidenum">
              <a:rPr lang="en-US" altLang="zh-CN" smtClean="0">
                <a:latin typeface="Arial" charset="0"/>
                <a:ea typeface="宋体" charset="-122"/>
              </a:rPr>
              <a:pPr/>
              <a:t>9</a:t>
            </a:fld>
            <a:endParaRPr lang="en-US" altLang="zh-CN" smtClean="0">
              <a:latin typeface="Arial" charset="0"/>
              <a:ea typeface="宋体" charset="-122"/>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zh-CN" altLang="en-US" b="1" smtClean="0">
                <a:latin typeface="Arial" charset="0"/>
                <a:ea typeface="宋体" charset="-122"/>
              </a:rPr>
              <a:t>误用检测模型</a:t>
            </a:r>
            <a:r>
              <a:rPr lang="zh-CN" altLang="en-US" smtClean="0">
                <a:latin typeface="Arial" charset="0"/>
                <a:ea typeface="宋体" charset="-122"/>
              </a:rPr>
              <a:t>（</a:t>
            </a:r>
            <a:r>
              <a:rPr lang="en-US" altLang="zh-CN" smtClean="0">
                <a:latin typeface="Arial" charset="0"/>
                <a:ea typeface="宋体" charset="-122"/>
              </a:rPr>
              <a:t>MisuseDetection</a:t>
            </a:r>
            <a:r>
              <a:rPr lang="zh-CN" altLang="en-US" smtClean="0">
                <a:latin typeface="Arial" charset="0"/>
                <a:ea typeface="宋体" charset="-122"/>
              </a:rPr>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5B2FF985-0E39-4F5D-BBD1-C8A708CA12EC}" type="slidenum">
              <a:rPr lang="en-US" altLang="zh-CN" smtClean="0">
                <a:latin typeface="Arial" charset="0"/>
                <a:ea typeface="宋体" charset="-122"/>
              </a:rPr>
              <a:pPr/>
              <a:t>10</a:t>
            </a:fld>
            <a:endParaRPr lang="en-US" altLang="zh-CN" smtClean="0">
              <a:latin typeface="Arial" charset="0"/>
              <a:ea typeface="宋体" charset="-122"/>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zh-CN" altLang="en-US" b="1" smtClean="0">
                <a:latin typeface="Arial" charset="0"/>
                <a:ea typeface="宋体" charset="-122"/>
              </a:rPr>
              <a:t>误用检测模型</a:t>
            </a:r>
            <a:r>
              <a:rPr lang="zh-CN" altLang="en-US" smtClean="0">
                <a:latin typeface="Arial" charset="0"/>
                <a:ea typeface="宋体" charset="-122"/>
              </a:rPr>
              <a:t>（</a:t>
            </a:r>
            <a:r>
              <a:rPr lang="en-US" altLang="zh-CN" smtClean="0">
                <a:latin typeface="Arial" charset="0"/>
                <a:ea typeface="宋体" charset="-122"/>
              </a:rPr>
              <a:t>MisuseDetection</a:t>
            </a:r>
            <a:r>
              <a:rPr lang="zh-CN" altLang="en-US" smtClean="0">
                <a:latin typeface="Arial" charset="0"/>
                <a:ea typeface="宋体" charset="-122"/>
              </a:rPr>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13E0F60A-9AF2-491F-98AF-4CE3A6AADAB9}" type="slidenum">
              <a:rPr lang="en-US" altLang="zh-CN" smtClean="0">
                <a:latin typeface="Arial" charset="0"/>
                <a:ea typeface="宋体" charset="-122"/>
              </a:rPr>
              <a:pPr/>
              <a:t>11</a:t>
            </a:fld>
            <a:endParaRPr lang="en-US" altLang="zh-CN" smtClean="0">
              <a:latin typeface="Arial" charset="0"/>
              <a:ea typeface="宋体" charset="-122"/>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zh-CN" altLang="en-US" smtClean="0">
                <a:latin typeface="Arial" charset="0"/>
                <a:ea typeface="宋体" charset="-122"/>
              </a:rPr>
              <a:t>专家系统：它可以在给定入侵行为描述规则的情况下，对系统的安全状态进行推理。一般情况下，专家系统的检测能力强大，灵活性也很高，但计算成本较高，通常以降低执行速度为代价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noFill/>
          <a:ln/>
        </p:spPr>
        <p:txBody>
          <a:bodyPr/>
          <a:lstStyle/>
          <a:p>
            <a:endParaRPr lang="zh-CN" altLang="en-US" smtClean="0">
              <a:latin typeface="Arial" charset="0"/>
              <a:ea typeface="宋体" charset="-122"/>
            </a:endParaRPr>
          </a:p>
        </p:txBody>
      </p:sp>
      <p:sp>
        <p:nvSpPr>
          <p:cNvPr id="71684" name="灯片编号占位符 3"/>
          <p:cNvSpPr>
            <a:spLocks noGrp="1"/>
          </p:cNvSpPr>
          <p:nvPr>
            <p:ph type="sldNum" sz="quarter" idx="5"/>
          </p:nvPr>
        </p:nvSpPr>
        <p:spPr>
          <a:noFill/>
        </p:spPr>
        <p:txBody>
          <a:bodyPr/>
          <a:lstStyle/>
          <a:p>
            <a:fld id="{82617A65-DC14-4C87-8E74-7142F28C7A0A}" type="slidenum">
              <a:rPr lang="en-US" altLang="zh-CN" smtClean="0">
                <a:latin typeface="Arial" charset="0"/>
                <a:ea typeface="宋体" charset="-122"/>
              </a:rPr>
              <a:pPr/>
              <a:t>12</a:t>
            </a:fld>
            <a:endParaRPr lang="en-US" altLang="zh-CN" smtClean="0">
              <a:latin typeface="Arial" charset="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47F1B492-C666-407F-BB65-A5CCA95843E9}" type="slidenum">
              <a:rPr lang="en-US" altLang="zh-CN" smtClean="0">
                <a:latin typeface="Arial" charset="0"/>
                <a:ea typeface="宋体" charset="-122"/>
              </a:rPr>
              <a:pPr/>
              <a:t>13</a:t>
            </a:fld>
            <a:endParaRPr lang="en-US" altLang="zh-CN" smtClean="0">
              <a:latin typeface="Arial" charset="0"/>
              <a:ea typeface="宋体" charset="-122"/>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zh-CN" altLang="en-US" smtClean="0">
                <a:latin typeface="Arial" charset="0"/>
                <a:ea typeface="宋体" charset="-122"/>
              </a:rPr>
              <a:t>状态建模：它将入侵行为表示成许多个不同的状态。如果在观察某个可疑行为期间，所有状态都存在，则判定为恶意入侵。状态建模从本质上来讲是时间序列模型，可以再细分为状态转换和</a:t>
            </a:r>
            <a:r>
              <a:rPr lang="en-US" altLang="zh-CN" smtClean="0">
                <a:latin typeface="Arial" charset="0"/>
                <a:ea typeface="宋体" charset="-122"/>
              </a:rPr>
              <a:t>Petri</a:t>
            </a:r>
            <a:r>
              <a:rPr lang="zh-CN" altLang="en-US" smtClean="0">
                <a:latin typeface="Arial" charset="0"/>
                <a:ea typeface="宋体" charset="-122"/>
              </a:rPr>
              <a:t>网，前者将入侵行为的所有状态形成一个简单的遍历链，后者将所有状态构成一个更广义的树形结构的</a:t>
            </a:r>
            <a:r>
              <a:rPr lang="en-US" altLang="zh-CN" smtClean="0">
                <a:latin typeface="Arial" charset="0"/>
                <a:ea typeface="宋体" charset="-122"/>
              </a:rPr>
              <a:t>Petri</a:t>
            </a:r>
            <a:r>
              <a:rPr lang="zh-CN" altLang="en-US" smtClean="0">
                <a:latin typeface="Arial" charset="0"/>
                <a:ea typeface="宋体" charset="-122"/>
              </a:rPr>
              <a:t>网。 </a:t>
            </a:r>
            <a:br>
              <a:rPr lang="zh-CN" altLang="en-US" smtClean="0">
                <a:latin typeface="Arial" charset="0"/>
                <a:ea typeface="宋体" charset="-122"/>
              </a:rPr>
            </a:br>
            <a:endParaRPr lang="zh-CN" altLang="en-US" smtClean="0">
              <a:latin typeface="Arial" charset="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48106E9-204C-485E-9C6B-EFAF1B75A4F4}" type="slidenum">
              <a:rPr lang="en-US" altLang="zh-CN" smtClean="0">
                <a:latin typeface="Arial" charset="0"/>
                <a:ea typeface="宋体" charset="-122"/>
              </a:rPr>
              <a:pPr/>
              <a:t>17</a:t>
            </a:fld>
            <a:endParaRPr lang="en-US" altLang="zh-CN" smtClean="0">
              <a:latin typeface="Arial" charset="0"/>
              <a:ea typeface="宋体" charset="-122"/>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altLang="zh-CN" smtClean="0">
              <a:latin typeface="Arial" charset="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759950"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7" y="336"/>
                <a:ext cx="289"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65548" name="Rectangle 12"/>
          <p:cNvSpPr>
            <a:spLocks noGrp="1" noChangeArrowheads="1"/>
          </p:cNvSpPr>
          <p:nvPr>
            <p:ph type="ctrTitle"/>
          </p:nvPr>
        </p:nvSpPr>
        <p:spPr>
          <a:xfrm>
            <a:off x="1073150" y="1828800"/>
            <a:ext cx="8420100" cy="1143000"/>
          </a:xfrm>
        </p:spPr>
        <p:txBody>
          <a:bodyPr/>
          <a:lstStyle>
            <a:lvl1pPr>
              <a:defRPr>
                <a:effectLst>
                  <a:outerShdw blurRad="38100" dist="38100" dir="2700000" algn="tl">
                    <a:srgbClr val="C0C0C0"/>
                  </a:outerShdw>
                </a:effectLst>
              </a:defRPr>
            </a:lvl1pPr>
          </a:lstStyle>
          <a:p>
            <a:pPr lvl="0"/>
            <a:r>
              <a:rPr lang="zh-CN" altLang="en-US" noProof="0" smtClean="0"/>
              <a:t>单击此处编辑母版标题样式</a:t>
            </a:r>
          </a:p>
        </p:txBody>
      </p:sp>
      <p:sp>
        <p:nvSpPr>
          <p:cNvPr id="65549" name="Rectangle 13"/>
          <p:cNvSpPr>
            <a:spLocks noGrp="1" noChangeArrowheads="1"/>
          </p:cNvSpPr>
          <p:nvPr>
            <p:ph type="subTitle" idx="1"/>
          </p:nvPr>
        </p:nvSpPr>
        <p:spPr>
          <a:xfrm>
            <a:off x="1485900" y="3886200"/>
            <a:ext cx="6934200" cy="1752600"/>
          </a:xfrm>
        </p:spPr>
        <p:txBody>
          <a:bodyPr/>
          <a:lstStyle>
            <a:lvl1pPr algn="ctr">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bwMode="auto">
          <a:xfrm>
            <a:off x="1073150" y="6248400"/>
            <a:ext cx="20637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bwMode="auto">
          <a:xfrm>
            <a:off x="3714750" y="6248400"/>
            <a:ext cx="31369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chemeClr val="bg2"/>
                </a:solidFill>
              </a:defRPr>
            </a:lvl1pPr>
          </a:lstStyle>
          <a:p>
            <a:pPr>
              <a:defRPr/>
            </a:pPr>
            <a:r>
              <a:rPr lang="zh-CN" altLang="en-US"/>
              <a:t>多媒体技术与应用</a:t>
            </a:r>
            <a:endParaRPr lang="en-US" altLang="zh-CN"/>
          </a:p>
        </p:txBody>
      </p:sp>
      <p:sp>
        <p:nvSpPr>
          <p:cNvPr id="16" name="Rectangle 16"/>
          <p:cNvSpPr>
            <a:spLocks noGrp="1" noChangeArrowheads="1"/>
          </p:cNvSpPr>
          <p:nvPr>
            <p:ph type="sldNum" sz="quarter" idx="12"/>
          </p:nvPr>
        </p:nvSpPr>
        <p:spPr>
          <a:xfrm>
            <a:off x="7429500" y="6248400"/>
            <a:ext cx="2063750" cy="457200"/>
          </a:xfrm>
        </p:spPr>
        <p:txBody>
          <a:bodyPr/>
          <a:lstStyle>
            <a:lvl1pPr>
              <a:defRPr>
                <a:solidFill>
                  <a:schemeClr val="bg2"/>
                </a:solidFill>
              </a:defRPr>
            </a:lvl1pPr>
          </a:lstStyle>
          <a:p>
            <a:pPr>
              <a:defRPr/>
            </a:pPr>
            <a:fld id="{413D43D1-6888-43AD-9EE1-5704E3058A5E}" type="slidenum">
              <a:rPr lang="zh-CN" altLang="en-US"/>
              <a:pPr>
                <a:defRPr/>
              </a:pPr>
              <a:t>‹#›</a:t>
            </a:fld>
            <a:endParaRPr lang="en-US" altLang="zh-CN"/>
          </a:p>
        </p:txBody>
      </p:sp>
    </p:spTree>
    <p:extLst>
      <p:ext uri="{BB962C8B-B14F-4D97-AF65-F5344CB8AC3E}">
        <p14:creationId xmlns:p14="http://schemas.microsoft.com/office/powerpoint/2010/main" val="382656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0388" y="1135063"/>
            <a:ext cx="4316412"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29200" y="1135063"/>
            <a:ext cx="4316413" cy="2546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029200" y="3833813"/>
            <a:ext cx="4316413" cy="2547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3"/>
          <p:cNvSpPr>
            <a:spLocks noGrp="1" noChangeArrowheads="1"/>
          </p:cNvSpPr>
          <p:nvPr>
            <p:ph type="sldNum" sz="quarter" idx="10"/>
          </p:nvPr>
        </p:nvSpPr>
        <p:spPr>
          <a:ln/>
        </p:spPr>
        <p:txBody>
          <a:bodyPr/>
          <a:lstStyle>
            <a:lvl1pPr>
              <a:defRPr/>
            </a:lvl1pPr>
          </a:lstStyle>
          <a:p>
            <a:pPr>
              <a:defRPr/>
            </a:pPr>
            <a:fld id="{E04242A1-75FD-4C10-8A76-23F38B91F166}" type="slidenum">
              <a:rPr lang="en-US" altLang="zh-CN"/>
              <a:pPr>
                <a:defRPr/>
              </a:pPr>
              <a:t>‹#›</a:t>
            </a:fld>
            <a:r>
              <a:rPr lang="en-US" altLang="zh-CN"/>
              <a:t>/70</a:t>
            </a:r>
          </a:p>
        </p:txBody>
      </p:sp>
    </p:spTree>
    <p:extLst>
      <p:ext uri="{BB962C8B-B14F-4D97-AF65-F5344CB8AC3E}">
        <p14:creationId xmlns:p14="http://schemas.microsoft.com/office/powerpoint/2010/main" val="44172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88" y="76200"/>
            <a:ext cx="8785225" cy="6305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C946B931-2413-49CF-9A86-0428765C1AAC}" type="slidenum">
              <a:rPr lang="en-US" altLang="zh-CN"/>
              <a:pPr>
                <a:defRPr/>
              </a:pPr>
              <a:t>‹#›</a:t>
            </a:fld>
            <a:r>
              <a:rPr lang="en-US" altLang="zh-CN"/>
              <a:t>/70</a:t>
            </a:r>
          </a:p>
        </p:txBody>
      </p:sp>
    </p:spTree>
    <p:extLst>
      <p:ext uri="{BB962C8B-B14F-4D97-AF65-F5344CB8AC3E}">
        <p14:creationId xmlns:p14="http://schemas.microsoft.com/office/powerpoint/2010/main" val="502765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a:pPr>
                <a:defRPr/>
              </a:pPr>
              <a:t>‹#›</a:t>
            </a:fld>
            <a:r>
              <a:rPr lang="en-US" altLang="zh-CN"/>
              <a:t>/70</a:t>
            </a:r>
          </a:p>
        </p:txBody>
      </p:sp>
    </p:spTree>
    <p:extLst>
      <p:ext uri="{BB962C8B-B14F-4D97-AF65-F5344CB8AC3E}">
        <p14:creationId xmlns:p14="http://schemas.microsoft.com/office/powerpoint/2010/main" val="491601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2018/8/13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2018/8/13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2018/8/13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2018/8/13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D271039-79D5-4DCC-BC76-76D6A9B1B181}" type="datetimeFigureOut">
              <a:rPr lang="zh-CN" altLang="en-US" smtClean="0"/>
              <a:pPr/>
              <a:t>2018/8/13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D271039-79D5-4DCC-BC76-76D6A9B1B181}" type="datetimeFigureOut">
              <a:rPr lang="zh-CN" altLang="en-US" smtClean="0"/>
              <a:pPr/>
              <a:t>2018/8/13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271039-79D5-4DCC-BC76-76D6A9B1B181}" type="datetimeFigureOut">
              <a:rPr lang="zh-CN" altLang="en-US" smtClean="0"/>
              <a:pPr/>
              <a:t>2018/8/13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smtClean="0"/>
              <a:pPr>
                <a:defRPr/>
              </a:pPr>
              <a:t>‹#›</a:t>
            </a:fld>
            <a:r>
              <a:rPr lang="en-US" altLang="zh-CN" dirty="0" smtClean="0"/>
              <a:t>/11</a:t>
            </a:r>
            <a:endParaRPr lang="en-US" altLang="zh-CN" dirty="0"/>
          </a:p>
        </p:txBody>
      </p:sp>
      <p:pic>
        <p:nvPicPr>
          <p:cNvPr id="5" name="Picture 1"/>
          <p:cNvPicPr>
            <a:picLocks noChangeAspect="1" noChangeArrowheads="1"/>
          </p:cNvPicPr>
          <p:nvPr userDrawn="1"/>
        </p:nvPicPr>
        <p:blipFill>
          <a:blip r:embed="rId2" cstate="print"/>
          <a:srcRect/>
          <a:stretch>
            <a:fillRect/>
          </a:stretch>
        </p:blipFill>
        <p:spPr bwMode="auto">
          <a:xfrm>
            <a:off x="8382024" y="71414"/>
            <a:ext cx="1277048" cy="1101077"/>
          </a:xfrm>
          <a:prstGeom prst="rect">
            <a:avLst/>
          </a:prstGeom>
          <a:noFill/>
          <a:ln w="9525">
            <a:noFill/>
            <a:miter lim="800000"/>
            <a:headEnd/>
            <a:tailEnd/>
          </a:ln>
          <a:effectLst/>
        </p:spPr>
      </p:pic>
      <p:sp>
        <p:nvSpPr>
          <p:cNvPr id="6" name="矩形 5"/>
          <p:cNvSpPr/>
          <p:nvPr userDrawn="1"/>
        </p:nvSpPr>
        <p:spPr>
          <a:xfrm>
            <a:off x="523844" y="6072206"/>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491601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2018/8/13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2018/8/13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2018/8/13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8"/>
            <a:ext cx="22288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4638"/>
            <a:ext cx="65341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2018/8/13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C2540BB5-DF47-47F4-ACB3-435519FF26A8}" type="slidenum">
              <a:rPr lang="en-US" altLang="zh-CN"/>
              <a:pPr>
                <a:defRPr/>
              </a:pPr>
              <a:t>‹#›</a:t>
            </a:fld>
            <a:r>
              <a:rPr lang="en-US" altLang="zh-CN"/>
              <a:t>/70</a:t>
            </a:r>
          </a:p>
        </p:txBody>
      </p:sp>
    </p:spTree>
    <p:extLst>
      <p:ext uri="{BB962C8B-B14F-4D97-AF65-F5344CB8AC3E}">
        <p14:creationId xmlns:p14="http://schemas.microsoft.com/office/powerpoint/2010/main" val="335052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B6A82C40-6489-4D06-BAD1-798B50086118}" type="slidenum">
              <a:rPr lang="en-US" altLang="zh-CN"/>
              <a:pPr>
                <a:defRPr/>
              </a:pPr>
              <a:t>‹#›</a:t>
            </a:fld>
            <a:r>
              <a:rPr lang="en-US" altLang="zh-CN"/>
              <a:t>/70</a:t>
            </a:r>
          </a:p>
        </p:txBody>
      </p:sp>
    </p:spTree>
    <p:extLst>
      <p:ext uri="{BB962C8B-B14F-4D97-AF65-F5344CB8AC3E}">
        <p14:creationId xmlns:p14="http://schemas.microsoft.com/office/powerpoint/2010/main" val="290488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6FB39E82-F4A0-4A60-9DB2-EC14F726FB14}" type="slidenum">
              <a:rPr lang="en-US" altLang="zh-CN"/>
              <a:pPr>
                <a:defRPr/>
              </a:pPr>
              <a:t>‹#›</a:t>
            </a:fld>
            <a:r>
              <a:rPr lang="en-US" altLang="zh-CN"/>
              <a:t>/70</a:t>
            </a:r>
          </a:p>
        </p:txBody>
      </p:sp>
    </p:spTree>
    <p:extLst>
      <p:ext uri="{BB962C8B-B14F-4D97-AF65-F5344CB8AC3E}">
        <p14:creationId xmlns:p14="http://schemas.microsoft.com/office/powerpoint/2010/main" val="367499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48A20B0-D1C1-43D6-84A5-FB2C0EED3FA0}" type="slidenum">
              <a:rPr lang="en-US" altLang="zh-CN"/>
              <a:pPr>
                <a:defRPr/>
              </a:pPr>
              <a:t>‹#›</a:t>
            </a:fld>
            <a:r>
              <a:rPr lang="en-US" altLang="zh-CN"/>
              <a:t>/70</a:t>
            </a:r>
          </a:p>
        </p:txBody>
      </p:sp>
    </p:spTree>
    <p:extLst>
      <p:ext uri="{BB962C8B-B14F-4D97-AF65-F5344CB8AC3E}">
        <p14:creationId xmlns:p14="http://schemas.microsoft.com/office/powerpoint/2010/main" val="41045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0100" y="76200"/>
            <a:ext cx="2195513" cy="6305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0388" y="76200"/>
            <a:ext cx="6437312" cy="6305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F7205E0F-2525-4E77-81C3-71482D7E51AC}" type="slidenum">
              <a:rPr lang="en-US" altLang="zh-CN"/>
              <a:pPr>
                <a:defRPr/>
              </a:pPr>
              <a:t>‹#›</a:t>
            </a:fld>
            <a:r>
              <a:rPr lang="en-US" altLang="zh-CN"/>
              <a:t>/70</a:t>
            </a:r>
          </a:p>
        </p:txBody>
      </p:sp>
    </p:spTree>
    <p:extLst>
      <p:ext uri="{BB962C8B-B14F-4D97-AF65-F5344CB8AC3E}">
        <p14:creationId xmlns:p14="http://schemas.microsoft.com/office/powerpoint/2010/main" val="131336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0388" y="1135063"/>
            <a:ext cx="4316412"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135063"/>
            <a:ext cx="4316413"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09FD657E-229A-469F-8347-4F344ADEB6F5}" type="slidenum">
              <a:rPr lang="en-US" altLang="zh-CN"/>
              <a:pPr>
                <a:defRPr/>
              </a:pPr>
              <a:t>‹#›</a:t>
            </a:fld>
            <a:r>
              <a:rPr lang="en-US" altLang="zh-CN"/>
              <a:t>/70</a:t>
            </a:r>
          </a:p>
        </p:txBody>
      </p:sp>
    </p:spTree>
    <p:extLst>
      <p:ext uri="{BB962C8B-B14F-4D97-AF65-F5344CB8AC3E}">
        <p14:creationId xmlns:p14="http://schemas.microsoft.com/office/powerpoint/2010/main" val="354571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0388" y="1135063"/>
            <a:ext cx="8785225" cy="5246687"/>
          </a:xfrm>
        </p:spPr>
        <p:txBody>
          <a:bodyPr/>
          <a:lstStyle/>
          <a:p>
            <a:pPr lvl="0"/>
            <a:endParaRPr lang="zh-CN" altLang="en-US" noProof="0" smtClean="0"/>
          </a:p>
        </p:txBody>
      </p:sp>
      <p:sp>
        <p:nvSpPr>
          <p:cNvPr id="4" name="Rectangle 13"/>
          <p:cNvSpPr>
            <a:spLocks noGrp="1" noChangeArrowheads="1"/>
          </p:cNvSpPr>
          <p:nvPr>
            <p:ph type="sldNum" sz="quarter" idx="10"/>
          </p:nvPr>
        </p:nvSpPr>
        <p:spPr>
          <a:ln/>
        </p:spPr>
        <p:txBody>
          <a:bodyPr/>
          <a:lstStyle>
            <a:lvl1pPr>
              <a:defRPr/>
            </a:lvl1pPr>
          </a:lstStyle>
          <a:p>
            <a:pPr>
              <a:defRPr/>
            </a:pPr>
            <a:fld id="{17371F3C-6A8C-43FB-BEC8-F804CBEE3CE7}" type="slidenum">
              <a:rPr lang="en-US" altLang="zh-CN"/>
              <a:pPr>
                <a:defRPr/>
              </a:pPr>
              <a:t>‹#›</a:t>
            </a:fld>
            <a:r>
              <a:rPr lang="en-US" altLang="zh-CN"/>
              <a:t>/70</a:t>
            </a:r>
          </a:p>
        </p:txBody>
      </p:sp>
    </p:spTree>
    <p:extLst>
      <p:ext uri="{BB962C8B-B14F-4D97-AF65-F5344CB8AC3E}">
        <p14:creationId xmlns:p14="http://schemas.microsoft.com/office/powerpoint/2010/main" val="149879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a:pPr>
                <a:defRPr/>
              </a:pPr>
              <a:t>‹#›</a:t>
            </a:fld>
            <a:r>
              <a:rPr lang="en-US" altLang="zh-CN"/>
              <a:t>/70</a:t>
            </a:r>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pic>
        <p:nvPicPr>
          <p:cNvPr id="23553" name="Picture 1"/>
          <p:cNvPicPr>
            <a:picLocks noChangeAspect="1" noChangeArrowheads="1"/>
          </p:cNvPicPr>
          <p:nvPr userDrawn="1"/>
        </p:nvPicPr>
        <p:blipFill>
          <a:blip r:embed="rId13" cstate="print"/>
          <a:srcRect/>
          <a:stretch>
            <a:fillRect/>
          </a:stretch>
        </p:blipFill>
        <p:spPr bwMode="auto">
          <a:xfrm>
            <a:off x="8382024" y="71414"/>
            <a:ext cx="1277048" cy="110107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20" r:id="rId1"/>
    <p:sldLayoutId id="2147483706"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a:pPr>
                <a:defRPr/>
              </a:pPr>
              <a:t>‹#›</a:t>
            </a:fld>
            <a:r>
              <a:rPr lang="en-US" altLang="zh-CN"/>
              <a:t>/70</a:t>
            </a:r>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pic>
        <p:nvPicPr>
          <p:cNvPr id="23553" name="Picture 1"/>
          <p:cNvPicPr>
            <a:picLocks noChangeAspect="1" noChangeArrowheads="1"/>
          </p:cNvPicPr>
          <p:nvPr userDrawn="1"/>
        </p:nvPicPr>
        <p:blipFill>
          <a:blip r:embed="rId3" cstate="print"/>
          <a:srcRect/>
          <a:stretch>
            <a:fillRect/>
          </a:stretch>
        </p:blipFill>
        <p:spPr bwMode="auto">
          <a:xfrm>
            <a:off x="8382024" y="71414"/>
            <a:ext cx="1277048" cy="110107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35" r:id="rId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600200"/>
            <a:ext cx="89154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71039-79D5-4DCC-BC76-76D6A9B1B181}" type="datetimeFigureOut">
              <a:rPr lang="zh-CN" altLang="en-US" smtClean="0"/>
              <a:pPr/>
              <a:t>2018/8/13</a:t>
            </a:fld>
            <a:endParaRPr lang="zh-CN" altLang="en-US"/>
          </a:p>
        </p:txBody>
      </p:sp>
      <p:sp>
        <p:nvSpPr>
          <p:cNvPr id="5" name="页脚占位符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DD179-5C9C-477B-8EE1-BE8030480FA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baike.baidu.com/item/%E6%95%B0%E6%8D%AE%E5%8C%85" TargetMode="External"/><Relationship Id="rId2" Type="http://schemas.openxmlformats.org/officeDocument/2006/relationships/hyperlink" Target="https://baike.baidu.com/item/%E5%97%85%E6%8E%A2%E5%99%A8" TargetMode="External"/><Relationship Id="rId1" Type="http://schemas.openxmlformats.org/officeDocument/2006/relationships/slideLayout" Target="../slideLayouts/slideLayout2.xml"/><Relationship Id="rId5" Type="http://schemas.openxmlformats.org/officeDocument/2006/relationships/hyperlink" Target="https://baike.baidu.com/item/%E5%85%A5%E4%BE%B5%E6%A3%80%E6%B5%8B" TargetMode="External"/><Relationship Id="rId4" Type="http://schemas.openxmlformats.org/officeDocument/2006/relationships/hyperlink" Target="https://baike.baidu.com/item/%E5%85%A5%E4%BE%B5%E6%A3%80%E6%B5%8B%E7%B3%BB%E7%BB%9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 name="标题 4"/>
          <p:cNvSpPr>
            <a:spLocks noGrp="1"/>
          </p:cNvSpPr>
          <p:nvPr>
            <p:ph type="title"/>
          </p:nvPr>
        </p:nvSpPr>
        <p:spPr>
          <a:xfrm>
            <a:off x="523844" y="1714488"/>
            <a:ext cx="9382156" cy="2736304"/>
          </a:xfrm>
        </p:spPr>
        <p:txBody>
          <a:bodyPr anchor="ctr"/>
          <a:lstStyle/>
          <a:p>
            <a:pPr algn="ctr">
              <a:lnSpc>
                <a:spcPct val="150000"/>
              </a:lnSpc>
              <a:spcBef>
                <a:spcPts val="0"/>
              </a:spcBef>
              <a:defRPr/>
            </a:pP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第</a:t>
            </a:r>
            <a:r>
              <a:rPr lang="en-US" altLang="zh-CN"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30</a:t>
            </a: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讲</a:t>
            </a:r>
            <a:r>
              <a:rPr lang="en-US" altLang="zh-CN" sz="6000" b="1" dirty="0" smtClean="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
            </a:r>
            <a:br>
              <a:rPr lang="en-US" altLang="zh-CN" sz="6000" b="1" dirty="0" smtClean="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br>
            <a:r>
              <a:rPr lang="zh-CN" altLang="en-US" sz="6000" b="1" dirty="0" smtClean="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入侵检测系统</a:t>
            </a:r>
            <a:r>
              <a:rPr lang="en-US" altLang="zh-CN" sz="6000" b="1" dirty="0" smtClean="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2</a:t>
            </a:r>
            <a:endParaRPr lang="zh-CN" altLang="en-US" sz="6000" dirty="0">
              <a:solidFill>
                <a:srgbClr val="FFC000"/>
              </a:solidFill>
              <a:effectLst>
                <a:reflection blurRad="6350" stA="50000" endA="300" endPos="50000" dist="60007" dir="5400000" sy="-100000" algn="bl" rotWithShape="0"/>
              </a:effectLst>
            </a:endParaRPr>
          </a:p>
        </p:txBody>
      </p:sp>
      <p:sp>
        <p:nvSpPr>
          <p:cNvPr id="4" name="TextBox 3"/>
          <p:cNvSpPr txBox="1"/>
          <p:nvPr/>
        </p:nvSpPr>
        <p:spPr>
          <a:xfrm>
            <a:off x="6310322" y="5572140"/>
            <a:ext cx="2643206" cy="646331"/>
          </a:xfrm>
          <a:prstGeom prst="rect">
            <a:avLst/>
          </a:prstGeom>
          <a:noFill/>
        </p:spPr>
        <p:txBody>
          <a:bodyPr wrap="square" rtlCol="0">
            <a:spAutoFit/>
          </a:bodyPr>
          <a:lstStyle/>
          <a:p>
            <a:r>
              <a:rPr lang="zh-CN" altLang="en-US" sz="3600" dirty="0" smtClean="0">
                <a:solidFill>
                  <a:srgbClr val="0000FF"/>
                </a:solidFill>
              </a:rPr>
              <a:t>闫巧 教授</a:t>
            </a:r>
            <a:endParaRPr lang="zh-CN" altLang="en-US" sz="3600" dirty="0">
              <a:solidFill>
                <a:srgbClr val="0000FF"/>
              </a:solidFill>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500" fill="hold"/>
                                        <p:tgtEl>
                                          <p:spTgt spid="3"/>
                                        </p:tgtEl>
                                        <p:attrNameLst>
                                          <p:attrName>ppt_w</p:attrName>
                                        </p:attrNameLst>
                                      </p:cBhvr>
                                      <p:tavLst>
                                        <p:tav tm="0">
                                          <p:val>
                                            <p:fltVal val="0"/>
                                          </p:val>
                                        </p:tav>
                                        <p:tav tm="100000">
                                          <p:val>
                                            <p:strVal val="#ppt_w"/>
                                          </p:val>
                                        </p:tav>
                                      </p:tavLst>
                                    </p:anim>
                                    <p:anim calcmode="lin" valueType="num">
                                      <p:cBhvr>
                                        <p:cTn id="8" dur="1500" fill="hold"/>
                                        <p:tgtEl>
                                          <p:spTgt spid="3"/>
                                        </p:tgtEl>
                                        <p:attrNameLst>
                                          <p:attrName>ppt_h</p:attrName>
                                        </p:attrNameLst>
                                      </p:cBhvr>
                                      <p:tavLst>
                                        <p:tav tm="0">
                                          <p:val>
                                            <p:fltVal val="0"/>
                                          </p:val>
                                        </p:tav>
                                        <p:tav tm="100000">
                                          <p:val>
                                            <p:strVal val="#ppt_h"/>
                                          </p:val>
                                        </p:tav>
                                      </p:tavLst>
                                    </p:anim>
                                    <p:animEffect transition="in" filter="fade">
                                      <p:cBhvr>
                                        <p:cTn id="9"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idx="1"/>
          </p:nvPr>
        </p:nvSpPr>
        <p:spPr>
          <a:xfrm>
            <a:off x="495300" y="1643063"/>
            <a:ext cx="8915400" cy="785812"/>
          </a:xfrm>
        </p:spPr>
        <p:txBody>
          <a:bodyPr/>
          <a:lstStyle/>
          <a:p>
            <a:pPr eaLnBrk="1" hangingPunct="1">
              <a:lnSpc>
                <a:spcPct val="150000"/>
              </a:lnSpc>
              <a:spcBef>
                <a:spcPct val="0"/>
              </a:spcBef>
            </a:pPr>
            <a:r>
              <a:rPr lang="zh-CN" altLang="en-US" sz="2400" smtClean="0"/>
              <a:t>其模型如图所示：</a:t>
            </a:r>
          </a:p>
        </p:txBody>
      </p:sp>
      <p:sp>
        <p:nvSpPr>
          <p:cNvPr id="2052" name="Rectangle 4"/>
          <p:cNvSpPr>
            <a:spLocks noChangeArrowheads="1"/>
          </p:cNvSpPr>
          <p:nvPr/>
        </p:nvSpPr>
        <p:spPr bwMode="auto">
          <a:xfrm>
            <a:off x="0" y="2695575"/>
            <a:ext cx="184731" cy="461665"/>
          </a:xfrm>
          <a:prstGeom prst="rect">
            <a:avLst/>
          </a:prstGeom>
          <a:noFill/>
          <a:ln w="9525" algn="ctr">
            <a:noFill/>
            <a:miter lim="800000"/>
            <a:headEnd/>
            <a:tailEnd/>
          </a:ln>
        </p:spPr>
        <p:txBody>
          <a:bodyPr wrap="none" anchor="ctr">
            <a:spAutoFit/>
          </a:bodyPr>
          <a:lstStyle/>
          <a:p>
            <a:endParaRPr lang="zh-CN" altLang="en-US"/>
          </a:p>
        </p:txBody>
      </p:sp>
      <p:graphicFrame>
        <p:nvGraphicFramePr>
          <p:cNvPr id="111621" name="Object 5"/>
          <p:cNvGraphicFramePr>
            <a:graphicFrameLocks noChangeAspect="1"/>
          </p:cNvGraphicFramePr>
          <p:nvPr/>
        </p:nvGraphicFramePr>
        <p:xfrm>
          <a:off x="1857376" y="2428876"/>
          <a:ext cx="6423422" cy="3382963"/>
        </p:xfrm>
        <a:graphic>
          <a:graphicData uri="http://schemas.openxmlformats.org/presentationml/2006/ole">
            <mc:AlternateContent xmlns:mc="http://schemas.openxmlformats.org/markup-compatibility/2006">
              <mc:Choice xmlns:v="urn:schemas-microsoft-com:vml" Requires="v">
                <p:oleObj spid="_x0000_s2118" name="图片" r:id="rId4" imgW="2569464" imgH="1467612" progId="Word.Picture.8">
                  <p:embed/>
                </p:oleObj>
              </mc:Choice>
              <mc:Fallback>
                <p:oleObj name="图片" r:id="rId4" imgW="2569464" imgH="1467612"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376" y="2428876"/>
                        <a:ext cx="6423422" cy="3382963"/>
                      </a:xfrm>
                      <a:prstGeom prst="rect">
                        <a:avLst/>
                      </a:prstGeom>
                      <a:solidFill>
                        <a:srgbClr val="FFCCFF"/>
                      </a:solidFill>
                    </p:spPr>
                  </p:pic>
                </p:oleObj>
              </mc:Fallback>
            </mc:AlternateContent>
          </a:graphicData>
        </a:graphic>
      </p:graphicFrame>
      <p:sp>
        <p:nvSpPr>
          <p:cNvPr id="2053" name="Rectangle 2"/>
          <p:cNvSpPr>
            <a:spLocks noGrp="1" noChangeArrowheads="1"/>
          </p:cNvSpPr>
          <p:nvPr>
            <p:ph type="title"/>
          </p:nvPr>
        </p:nvSpPr>
        <p:spPr/>
        <p:txBody>
          <a:bodyPr/>
          <a:lstStyle/>
          <a:p>
            <a:pPr eaLnBrk="1" hangingPunct="1"/>
            <a:r>
              <a:rPr lang="en-US" altLang="zh-CN" b="1" smtClean="0">
                <a:solidFill>
                  <a:srgbClr val="006600"/>
                </a:solidFill>
              </a:rPr>
              <a:t>6.	</a:t>
            </a:r>
            <a:r>
              <a:rPr lang="zh-CN" altLang="en-US" b="1" smtClean="0">
                <a:solidFill>
                  <a:srgbClr val="006600"/>
                </a:solidFill>
              </a:rPr>
              <a:t>入侵检测技术</a:t>
            </a:r>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44EC70C7-23BD-46DA-AC2E-AF674E07D14D}" type="slidenum">
              <a:rPr lang="en-US" altLang="zh-CN" smtClean="0"/>
              <a:pPr>
                <a:defRPr/>
              </a:pPr>
              <a:t>10</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111621"/>
                                        </p:tgtEl>
                                        <p:attrNameLst>
                                          <p:attrName>style.visibility</p:attrName>
                                        </p:attrNameLst>
                                      </p:cBhvr>
                                      <p:to>
                                        <p:strVal val="visible"/>
                                      </p:to>
                                    </p:set>
                                    <p:animEffect transition="in" filter="fade">
                                      <p:cBhvr>
                                        <p:cTn id="7" dur="2000"/>
                                        <p:tgtEl>
                                          <p:spTgt spid="111621"/>
                                        </p:tgtEl>
                                      </p:cBhvr>
                                    </p:animEffect>
                                    <p:anim calcmode="lin" valueType="num">
                                      <p:cBhvr>
                                        <p:cTn id="8" dur="2000" fill="hold"/>
                                        <p:tgtEl>
                                          <p:spTgt spid="111621"/>
                                        </p:tgtEl>
                                        <p:attrNameLst>
                                          <p:attrName>style.rotation</p:attrName>
                                        </p:attrNameLst>
                                      </p:cBhvr>
                                      <p:tavLst>
                                        <p:tav tm="0">
                                          <p:val>
                                            <p:fltVal val="720"/>
                                          </p:val>
                                        </p:tav>
                                        <p:tav tm="100000">
                                          <p:val>
                                            <p:fltVal val="0"/>
                                          </p:val>
                                        </p:tav>
                                      </p:tavLst>
                                    </p:anim>
                                    <p:anim calcmode="lin" valueType="num">
                                      <p:cBhvr>
                                        <p:cTn id="9" dur="2000" fill="hold"/>
                                        <p:tgtEl>
                                          <p:spTgt spid="111621"/>
                                        </p:tgtEl>
                                        <p:attrNameLst>
                                          <p:attrName>ppt_h</p:attrName>
                                        </p:attrNameLst>
                                      </p:cBhvr>
                                      <p:tavLst>
                                        <p:tav tm="0">
                                          <p:val>
                                            <p:fltVal val="0"/>
                                          </p:val>
                                        </p:tav>
                                        <p:tav tm="100000">
                                          <p:val>
                                            <p:strVal val="#ppt_h"/>
                                          </p:val>
                                        </p:tav>
                                      </p:tavLst>
                                    </p:anim>
                                    <p:anim calcmode="lin" valueType="num">
                                      <p:cBhvr>
                                        <p:cTn id="10" dur="2000" fill="hold"/>
                                        <p:tgtEl>
                                          <p:spTgt spid="111621"/>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idx="1"/>
          </p:nvPr>
        </p:nvSpPr>
        <p:spPr>
          <a:xfrm>
            <a:off x="495300" y="1214438"/>
            <a:ext cx="8915400" cy="5429250"/>
          </a:xfrm>
        </p:spPr>
        <p:txBody>
          <a:bodyPr rtlCol="0">
            <a:normAutofit lnSpcReduction="10000"/>
          </a:bodyPr>
          <a:lstStyle/>
          <a:p>
            <a:pPr marL="0" indent="0" eaLnBrk="1" fontAlgn="auto" hangingPunct="1">
              <a:lnSpc>
                <a:spcPct val="150000"/>
              </a:lnSpc>
              <a:spcBef>
                <a:spcPts val="0"/>
              </a:spcBef>
              <a:spcAft>
                <a:spcPts val="0"/>
              </a:spcAft>
              <a:buFont typeface="Arial" charset="0"/>
              <a:buNone/>
              <a:defRPr/>
            </a:pPr>
            <a:r>
              <a:rPr lang="en-US" altLang="zh-CN" sz="2400" dirty="0" smtClean="0">
                <a:solidFill>
                  <a:srgbClr val="FF0000"/>
                </a:solidFill>
              </a:rPr>
              <a:t>1</a:t>
            </a:r>
            <a:r>
              <a:rPr lang="zh-CN" altLang="en-US" sz="2400" dirty="0" smtClean="0">
                <a:solidFill>
                  <a:srgbClr val="FF0000"/>
                </a:solidFill>
              </a:rPr>
              <a:t>）    基于规则的专家系统</a:t>
            </a:r>
          </a:p>
          <a:p>
            <a:pPr marL="0" indent="0" eaLnBrk="1" fontAlgn="auto" hangingPunct="1">
              <a:lnSpc>
                <a:spcPct val="150000"/>
              </a:lnSpc>
              <a:spcBef>
                <a:spcPts val="0"/>
              </a:spcBef>
              <a:spcAft>
                <a:spcPts val="0"/>
              </a:spcAft>
              <a:buFont typeface="Arial" pitchFamily="34" charset="0"/>
              <a:buChar char="•"/>
              <a:defRPr/>
            </a:pPr>
            <a:r>
              <a:rPr lang="zh-CN" altLang="en-US" sz="2400" dirty="0" smtClean="0"/>
              <a:t> </a:t>
            </a:r>
            <a:r>
              <a:rPr lang="en-US" altLang="zh-CN" sz="2400" dirty="0" smtClean="0"/>
              <a:t>      </a:t>
            </a:r>
            <a:r>
              <a:rPr lang="zh-CN" altLang="en-US" sz="2400" dirty="0" smtClean="0"/>
              <a:t>专家系统是误用检测技术中运用最多的一种方法。用专家系统对入侵进行检测，经常是针对</a:t>
            </a:r>
            <a:r>
              <a:rPr lang="zh-CN" altLang="en-US" sz="2400" dirty="0" smtClean="0">
                <a:solidFill>
                  <a:srgbClr val="FF0000"/>
                </a:solidFill>
              </a:rPr>
              <a:t>有特征的入侵行为</a:t>
            </a:r>
            <a:r>
              <a:rPr lang="zh-CN" altLang="en-US" sz="2400" dirty="0" smtClean="0"/>
              <a:t>。所谓的规则，即是知识，不同的系统与设置具有不同的规则。</a:t>
            </a:r>
            <a:endParaRPr lang="en-US" altLang="zh-CN" sz="2400" dirty="0" smtClean="0"/>
          </a:p>
          <a:p>
            <a:pPr marL="0" indent="0" eaLnBrk="1" fontAlgn="auto" hangingPunct="1">
              <a:lnSpc>
                <a:spcPct val="150000"/>
              </a:lnSpc>
              <a:spcBef>
                <a:spcPts val="0"/>
              </a:spcBef>
              <a:spcAft>
                <a:spcPts val="0"/>
              </a:spcAft>
              <a:buFont typeface="Arial" pitchFamily="34" charset="0"/>
              <a:buChar char="•"/>
              <a:defRPr/>
            </a:pPr>
            <a:r>
              <a:rPr lang="zh-CN" altLang="en-US" sz="2400" dirty="0" smtClean="0"/>
              <a:t>       将有关入侵的知识转化为</a:t>
            </a:r>
            <a:r>
              <a:rPr lang="en-US" altLang="zh-CN" sz="2400" dirty="0" smtClean="0">
                <a:solidFill>
                  <a:srgbClr val="FF0000"/>
                </a:solidFill>
              </a:rPr>
              <a:t>if-then</a:t>
            </a:r>
            <a:r>
              <a:rPr lang="zh-CN" altLang="en-US" sz="2400" dirty="0" smtClean="0"/>
              <a:t>结构，</a:t>
            </a:r>
            <a:r>
              <a:rPr lang="en-US" altLang="zh-CN" sz="2400" dirty="0" smtClean="0"/>
              <a:t>if</a:t>
            </a:r>
            <a:r>
              <a:rPr lang="zh-CN" altLang="en-US" sz="2400" dirty="0" smtClean="0"/>
              <a:t>部分为入侵特征，</a:t>
            </a:r>
            <a:r>
              <a:rPr lang="en-US" altLang="zh-CN" sz="2400" dirty="0" smtClean="0"/>
              <a:t>then</a:t>
            </a:r>
            <a:r>
              <a:rPr lang="zh-CN" altLang="en-US" sz="2400" dirty="0" smtClean="0"/>
              <a:t>部分是系统防范措施。当其中某个或某部分条件满足时，系统就会判断为入侵行为发生。</a:t>
            </a:r>
            <a:endParaRPr lang="en-US" altLang="zh-CN" sz="2400" dirty="0" smtClean="0"/>
          </a:p>
          <a:p>
            <a:pPr marL="0" indent="0" eaLnBrk="1" fontAlgn="auto" hangingPunct="1">
              <a:lnSpc>
                <a:spcPct val="150000"/>
              </a:lnSpc>
              <a:spcBef>
                <a:spcPts val="0"/>
              </a:spcBef>
              <a:spcAft>
                <a:spcPts val="0"/>
              </a:spcAft>
              <a:buFont typeface="Arial" pitchFamily="34" charset="0"/>
              <a:buChar char="•"/>
              <a:defRPr/>
            </a:pPr>
            <a:r>
              <a:rPr lang="zh-CN" altLang="en-US" sz="2400" dirty="0" smtClean="0"/>
              <a:t>        运用专家系统防范入侵行为的有效性完全取决于专家系统知识库的完备性，而建立一个完备性的知识库对于一个大型网络系统往往是很难的。</a:t>
            </a:r>
            <a:endParaRPr lang="en-US" altLang="zh-CN" sz="2400" dirty="0" smtClean="0"/>
          </a:p>
          <a:p>
            <a:pPr marL="0" indent="0" eaLnBrk="1" fontAlgn="auto" hangingPunct="1">
              <a:lnSpc>
                <a:spcPct val="150000"/>
              </a:lnSpc>
              <a:spcBef>
                <a:spcPts val="0"/>
              </a:spcBef>
              <a:spcAft>
                <a:spcPts val="0"/>
              </a:spcAft>
              <a:buFontTx/>
              <a:buNone/>
              <a:defRPr/>
            </a:pPr>
            <a:endParaRPr lang="en-US" altLang="zh-CN" sz="2400" dirty="0" smtClean="0"/>
          </a:p>
        </p:txBody>
      </p:sp>
      <p:sp>
        <p:nvSpPr>
          <p:cNvPr id="47107" name="Rectangle 4"/>
          <p:cNvSpPr>
            <a:spLocks noChangeArrowheads="1"/>
          </p:cNvSpPr>
          <p:nvPr/>
        </p:nvSpPr>
        <p:spPr bwMode="auto">
          <a:xfrm>
            <a:off x="0" y="0"/>
            <a:ext cx="184731" cy="461665"/>
          </a:xfrm>
          <a:prstGeom prst="rect">
            <a:avLst/>
          </a:prstGeom>
          <a:noFill/>
          <a:ln w="9525" algn="ctr">
            <a:noFill/>
            <a:miter lim="800000"/>
            <a:headEnd/>
            <a:tailEnd/>
          </a:ln>
        </p:spPr>
        <p:txBody>
          <a:bodyPr wrap="none" anchor="ctr">
            <a:spAutoFit/>
          </a:bodyPr>
          <a:lstStyle/>
          <a:p>
            <a:endParaRPr lang="zh-CN" altLang="en-US"/>
          </a:p>
        </p:txBody>
      </p:sp>
      <p:sp>
        <p:nvSpPr>
          <p:cNvPr id="47108" name="标题 6"/>
          <p:cNvSpPr>
            <a:spLocks noGrp="1"/>
          </p:cNvSpPr>
          <p:nvPr>
            <p:ph type="title"/>
          </p:nvPr>
        </p:nvSpPr>
        <p:spPr/>
        <p:txBody>
          <a:bodyPr/>
          <a:lstStyle/>
          <a:p>
            <a:pPr eaLnBrk="1" hangingPunct="1"/>
            <a:r>
              <a:rPr lang="en-US" altLang="zh-CN" b="1" smtClean="0">
                <a:solidFill>
                  <a:srgbClr val="006600"/>
                </a:solidFill>
              </a:rPr>
              <a:t>6.	</a:t>
            </a:r>
            <a:r>
              <a:rPr lang="zh-CN" altLang="en-US" b="1" smtClean="0">
                <a:solidFill>
                  <a:srgbClr val="006600"/>
                </a:solidFill>
              </a:rPr>
              <a:t>入侵检测技术</a:t>
            </a:r>
            <a:endParaRPr lang="zh-CN" altLang="en-US" smtClean="0"/>
          </a:p>
        </p:txBody>
      </p:sp>
      <p:sp>
        <p:nvSpPr>
          <p:cNvPr id="5" name="灯片编号占位符 4"/>
          <p:cNvSpPr>
            <a:spLocks noGrp="1"/>
          </p:cNvSpPr>
          <p:nvPr>
            <p:ph type="sldNum" sz="quarter" idx="4294967295"/>
          </p:nvPr>
        </p:nvSpPr>
        <p:spPr>
          <a:xfrm>
            <a:off x="7099300" y="6356351"/>
            <a:ext cx="2311400" cy="365125"/>
          </a:xfrm>
          <a:prstGeom prst="rect">
            <a:avLst/>
          </a:prstGeom>
        </p:spPr>
        <p:txBody>
          <a:bodyPr/>
          <a:lstStyle/>
          <a:p>
            <a:pPr>
              <a:defRPr/>
            </a:pPr>
            <a:fld id="{F2B8A92A-DF48-49AA-A398-90C73A1573FA}" type="slidenum">
              <a:rPr lang="en-US" altLang="zh-CN" smtClean="0"/>
              <a:pPr>
                <a:defRPr/>
              </a:pPr>
              <a:t>11</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wipe(down)">
                                      <p:cBhvr>
                                        <p:cTn id="7" dur="500"/>
                                        <p:tgtEl>
                                          <p:spTgt spid="11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wipe(down)">
                                      <p:cBhvr>
                                        <p:cTn id="12" dur="500"/>
                                        <p:tgtEl>
                                          <p:spTgt spid="11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wipe(down)">
                                      <p:cBhvr>
                                        <p:cTn id="17" dur="500"/>
                                        <p:tgtEl>
                                          <p:spTgt spid="112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wipe(down)">
                                      <p:cBhvr>
                                        <p:cTn id="22" dur="500"/>
                                        <p:tgtEl>
                                          <p:spTgt spid="1126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idx="1"/>
          </p:nvPr>
        </p:nvSpPr>
        <p:spPr>
          <a:xfrm>
            <a:off x="495300" y="1143000"/>
            <a:ext cx="8915400" cy="5572125"/>
          </a:xfrm>
        </p:spPr>
        <p:txBody>
          <a:bodyPr rtlCol="0">
            <a:normAutofit lnSpcReduction="10000"/>
          </a:bodyPr>
          <a:lstStyle/>
          <a:p>
            <a:pPr eaLnBrk="1" fontAlgn="auto" hangingPunct="1">
              <a:lnSpc>
                <a:spcPct val="150000"/>
              </a:lnSpc>
              <a:spcBef>
                <a:spcPts val="0"/>
              </a:spcBef>
              <a:spcAft>
                <a:spcPts val="0"/>
              </a:spcAft>
              <a:buFontTx/>
              <a:buNone/>
              <a:defRPr/>
            </a:pPr>
            <a:r>
              <a:rPr lang="en-US" altLang="zh-CN" sz="2400" dirty="0" smtClean="0">
                <a:solidFill>
                  <a:srgbClr val="FF0000"/>
                </a:solidFill>
              </a:rPr>
              <a:t>2</a:t>
            </a:r>
            <a:r>
              <a:rPr lang="zh-CN" altLang="en-US" sz="2400" dirty="0" smtClean="0">
                <a:solidFill>
                  <a:srgbClr val="FF0000"/>
                </a:solidFill>
              </a:rPr>
              <a:t>）    模式匹配系统</a:t>
            </a:r>
          </a:p>
          <a:p>
            <a:pPr marL="0" indent="0" eaLnBrk="1" fontAlgn="auto" hangingPunct="1">
              <a:lnSpc>
                <a:spcPct val="150000"/>
              </a:lnSpc>
              <a:spcBef>
                <a:spcPts val="0"/>
              </a:spcBef>
              <a:spcAft>
                <a:spcPts val="0"/>
              </a:spcAft>
              <a:buFont typeface="Arial" pitchFamily="34" charset="0"/>
              <a:buChar char="•"/>
              <a:defRPr/>
            </a:pPr>
            <a:r>
              <a:rPr lang="zh-CN" altLang="en-US" sz="2400" dirty="0" smtClean="0"/>
              <a:t>       首先根据已知的入侵定义由</a:t>
            </a:r>
            <a:r>
              <a:rPr lang="zh-CN" altLang="en-US" sz="2400" dirty="0" smtClean="0">
                <a:solidFill>
                  <a:srgbClr val="FF0000"/>
                </a:solidFill>
              </a:rPr>
              <a:t>独立的事件、事件的序列、事件临界值等通用规则</a:t>
            </a:r>
            <a:r>
              <a:rPr lang="zh-CN" altLang="en-US" sz="2400" dirty="0" smtClean="0"/>
              <a:t>组成入侵模式，然后观察能与入侵模式相匹配的事件数据，达到发现入侵的目的。</a:t>
            </a:r>
            <a:endParaRPr lang="en-US" altLang="zh-CN" sz="2400" dirty="0" smtClean="0"/>
          </a:p>
          <a:p>
            <a:pPr marL="0" indent="0" eaLnBrk="1" fontAlgn="auto" hangingPunct="1">
              <a:lnSpc>
                <a:spcPct val="150000"/>
              </a:lnSpc>
              <a:spcBef>
                <a:spcPts val="0"/>
              </a:spcBef>
              <a:spcAft>
                <a:spcPts val="0"/>
              </a:spcAft>
              <a:buFont typeface="Arial" pitchFamily="34" charset="0"/>
              <a:buChar char="•"/>
              <a:defRPr/>
            </a:pPr>
            <a:r>
              <a:rPr lang="en-US" altLang="zh-CN" sz="2400" dirty="0" smtClean="0"/>
              <a:t>       </a:t>
            </a:r>
            <a:r>
              <a:rPr lang="zh-CN" altLang="en-US" sz="2400" dirty="0" smtClean="0"/>
              <a:t>该过程可以很简单（如通过字符串匹配以寻找一个简单的条目或指令），也可以很复杂（如利用正规的数学表达式来表示安全状态的变化）。 </a:t>
            </a:r>
            <a:endParaRPr lang="en-US" altLang="zh-CN" sz="2400" dirty="0" smtClean="0"/>
          </a:p>
          <a:p>
            <a:pPr marL="0" indent="0" eaLnBrk="1" fontAlgn="auto" hangingPunct="1">
              <a:lnSpc>
                <a:spcPct val="150000"/>
              </a:lnSpc>
              <a:spcBef>
                <a:spcPts val="0"/>
              </a:spcBef>
              <a:spcAft>
                <a:spcPts val="0"/>
              </a:spcAft>
              <a:buFont typeface="Arial" pitchFamily="34" charset="0"/>
              <a:buChar char="•"/>
              <a:defRPr/>
            </a:pPr>
            <a:r>
              <a:rPr lang="en-US" altLang="zh-CN" sz="2400" dirty="0" smtClean="0"/>
              <a:t>       </a:t>
            </a:r>
            <a:r>
              <a:rPr lang="zh-CN" altLang="en-US" sz="2400" dirty="0" smtClean="0"/>
              <a:t>该技术的</a:t>
            </a:r>
            <a:r>
              <a:rPr lang="zh-CN" altLang="en-US" sz="2400" dirty="0" smtClean="0">
                <a:solidFill>
                  <a:srgbClr val="FF0000"/>
                </a:solidFill>
              </a:rPr>
              <a:t>缺点</a:t>
            </a:r>
            <a:r>
              <a:rPr lang="zh-CN" altLang="en-US" sz="2400" dirty="0" smtClean="0"/>
              <a:t>是需要不断升级以对付不断出现的黑客攻击手法，且不能监测到从未出现过的黑客攻击手段。著名的开源的</a:t>
            </a:r>
            <a:r>
              <a:rPr lang="en-US" altLang="zh-CN" sz="2400" dirty="0" smtClean="0">
                <a:solidFill>
                  <a:srgbClr val="FF0000"/>
                </a:solidFill>
              </a:rPr>
              <a:t>snort</a:t>
            </a:r>
            <a:r>
              <a:rPr lang="zh-CN" altLang="en-US" sz="2400" dirty="0" smtClean="0"/>
              <a:t>就是采用了这种检测手段。</a:t>
            </a:r>
            <a:endParaRPr lang="en-US" altLang="zh-CN" sz="2400" dirty="0" smtClean="0"/>
          </a:p>
        </p:txBody>
      </p:sp>
      <p:sp>
        <p:nvSpPr>
          <p:cNvPr id="48131" name="Rectangle 4"/>
          <p:cNvSpPr>
            <a:spLocks noChangeArrowheads="1"/>
          </p:cNvSpPr>
          <p:nvPr/>
        </p:nvSpPr>
        <p:spPr bwMode="auto">
          <a:xfrm>
            <a:off x="0" y="0"/>
            <a:ext cx="184731" cy="461665"/>
          </a:xfrm>
          <a:prstGeom prst="rect">
            <a:avLst/>
          </a:prstGeom>
          <a:noFill/>
          <a:ln w="9525" algn="ctr">
            <a:noFill/>
            <a:miter lim="800000"/>
            <a:headEnd/>
            <a:tailEnd/>
          </a:ln>
        </p:spPr>
        <p:txBody>
          <a:bodyPr wrap="none" anchor="ctr">
            <a:spAutoFit/>
          </a:bodyPr>
          <a:lstStyle/>
          <a:p>
            <a:endParaRPr lang="zh-CN" altLang="en-US"/>
          </a:p>
        </p:txBody>
      </p:sp>
      <p:sp>
        <p:nvSpPr>
          <p:cNvPr id="48132" name="标题 6"/>
          <p:cNvSpPr>
            <a:spLocks noGrp="1"/>
          </p:cNvSpPr>
          <p:nvPr>
            <p:ph type="title"/>
          </p:nvPr>
        </p:nvSpPr>
        <p:spPr/>
        <p:txBody>
          <a:bodyPr/>
          <a:lstStyle/>
          <a:p>
            <a:pPr eaLnBrk="1" hangingPunct="1"/>
            <a:r>
              <a:rPr lang="en-US" altLang="zh-CN" b="1" smtClean="0">
                <a:solidFill>
                  <a:srgbClr val="006600"/>
                </a:solidFill>
              </a:rPr>
              <a:t>6.	</a:t>
            </a:r>
            <a:r>
              <a:rPr lang="zh-CN" altLang="en-US" b="1" smtClean="0">
                <a:solidFill>
                  <a:srgbClr val="006600"/>
                </a:solidFill>
              </a:rPr>
              <a:t>入侵检测技术</a:t>
            </a:r>
            <a:endParaRPr lang="zh-CN" altLang="en-US" smtClean="0"/>
          </a:p>
        </p:txBody>
      </p:sp>
      <p:sp>
        <p:nvSpPr>
          <p:cNvPr id="5" name="灯片编号占位符 4"/>
          <p:cNvSpPr>
            <a:spLocks noGrp="1"/>
          </p:cNvSpPr>
          <p:nvPr>
            <p:ph type="sldNum" sz="quarter" idx="4294967295"/>
          </p:nvPr>
        </p:nvSpPr>
        <p:spPr>
          <a:xfrm>
            <a:off x="7099300" y="6356351"/>
            <a:ext cx="2311400" cy="365125"/>
          </a:xfrm>
          <a:prstGeom prst="rect">
            <a:avLst/>
          </a:prstGeom>
        </p:spPr>
        <p:txBody>
          <a:bodyPr/>
          <a:lstStyle/>
          <a:p>
            <a:pPr>
              <a:defRPr/>
            </a:pPr>
            <a:fld id="{57D28FC1-44DF-48DF-A57A-4973AFE29D9C}" type="slidenum">
              <a:rPr lang="en-US" altLang="zh-CN" smtClean="0"/>
              <a:pPr>
                <a:defRPr/>
              </a:pPr>
              <a:t>12</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wipe(down)">
                                      <p:cBhvr>
                                        <p:cTn id="7" dur="500"/>
                                        <p:tgtEl>
                                          <p:spTgt spid="1269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6979">
                                            <p:txEl>
                                              <p:pRg st="1" end="1"/>
                                            </p:txEl>
                                          </p:spTgt>
                                        </p:tgtEl>
                                        <p:attrNameLst>
                                          <p:attrName>style.visibility</p:attrName>
                                        </p:attrNameLst>
                                      </p:cBhvr>
                                      <p:to>
                                        <p:strVal val="visible"/>
                                      </p:to>
                                    </p:set>
                                    <p:animEffect transition="in" filter="wipe(down)">
                                      <p:cBhvr>
                                        <p:cTn id="12" dur="500"/>
                                        <p:tgtEl>
                                          <p:spTgt spid="1269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6979">
                                            <p:txEl>
                                              <p:pRg st="2" end="2"/>
                                            </p:txEl>
                                          </p:spTgt>
                                        </p:tgtEl>
                                        <p:attrNameLst>
                                          <p:attrName>style.visibility</p:attrName>
                                        </p:attrNameLst>
                                      </p:cBhvr>
                                      <p:to>
                                        <p:strVal val="visible"/>
                                      </p:to>
                                    </p:set>
                                    <p:animEffect transition="in" filter="wipe(down)">
                                      <p:cBhvr>
                                        <p:cTn id="17" dur="500"/>
                                        <p:tgtEl>
                                          <p:spTgt spid="1269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6979">
                                            <p:txEl>
                                              <p:pRg st="3" end="3"/>
                                            </p:txEl>
                                          </p:spTgt>
                                        </p:tgtEl>
                                        <p:attrNameLst>
                                          <p:attrName>style.visibility</p:attrName>
                                        </p:attrNameLst>
                                      </p:cBhvr>
                                      <p:to>
                                        <p:strVal val="visible"/>
                                      </p:to>
                                    </p:set>
                                    <p:animEffect transition="in" filter="wipe(down)">
                                      <p:cBhvr>
                                        <p:cTn id="22" dur="500"/>
                                        <p:tgtEl>
                                          <p:spTgt spid="1269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495300" y="1214438"/>
            <a:ext cx="8915400" cy="2286000"/>
          </a:xfrm>
        </p:spPr>
        <p:txBody>
          <a:bodyPr/>
          <a:lstStyle/>
          <a:p>
            <a:pPr eaLnBrk="1" hangingPunct="1">
              <a:lnSpc>
                <a:spcPct val="150000"/>
              </a:lnSpc>
              <a:spcBef>
                <a:spcPct val="0"/>
              </a:spcBef>
              <a:buFontTx/>
              <a:buNone/>
            </a:pPr>
            <a:r>
              <a:rPr lang="en-US" altLang="zh-CN" sz="2400" dirty="0" smtClean="0">
                <a:solidFill>
                  <a:srgbClr val="FF0000"/>
                </a:solidFill>
              </a:rPr>
              <a:t>3</a:t>
            </a:r>
            <a:r>
              <a:rPr lang="zh-CN" altLang="en-US" sz="2400" dirty="0" smtClean="0">
                <a:solidFill>
                  <a:srgbClr val="FF0000"/>
                </a:solidFill>
              </a:rPr>
              <a:t>）    状态转换分析系统</a:t>
            </a:r>
          </a:p>
          <a:p>
            <a:pPr marL="0" lvl="1" indent="457200" eaLnBrk="1" hangingPunct="1">
              <a:lnSpc>
                <a:spcPct val="150000"/>
              </a:lnSpc>
              <a:spcBef>
                <a:spcPct val="0"/>
              </a:spcBef>
              <a:buFont typeface="Arial" charset="0"/>
              <a:buNone/>
            </a:pPr>
            <a:r>
              <a:rPr lang="zh-CN" altLang="en-US" sz="2400" dirty="0" smtClean="0">
                <a:latin typeface="Arial" charset="0"/>
              </a:rPr>
              <a:t>将入侵行为表示成许多个不同的状态。如果在观察某个可疑行为期间，所有状态都存在，则判定为恶意入侵。</a:t>
            </a:r>
            <a:r>
              <a:rPr lang="zh-CN" altLang="en-US" sz="2400" dirty="0" smtClean="0"/>
              <a:t>状态转换图是贯穿模型的图形化表示，如图所示： </a:t>
            </a:r>
          </a:p>
        </p:txBody>
      </p:sp>
      <p:sp>
        <p:nvSpPr>
          <p:cNvPr id="3076" name="Rectangle 4"/>
          <p:cNvSpPr>
            <a:spLocks noChangeArrowheads="1"/>
          </p:cNvSpPr>
          <p:nvPr/>
        </p:nvSpPr>
        <p:spPr bwMode="auto">
          <a:xfrm>
            <a:off x="0" y="0"/>
            <a:ext cx="184731" cy="461665"/>
          </a:xfrm>
          <a:prstGeom prst="rect">
            <a:avLst/>
          </a:prstGeom>
          <a:noFill/>
          <a:ln w="9525" algn="ctr">
            <a:noFill/>
            <a:miter lim="800000"/>
            <a:headEnd/>
            <a:tailEnd/>
          </a:ln>
        </p:spPr>
        <p:txBody>
          <a:bodyPr wrap="none" anchor="ctr">
            <a:spAutoFit/>
          </a:bodyPr>
          <a:lstStyle/>
          <a:p>
            <a:endParaRPr lang="zh-CN" altLang="en-US"/>
          </a:p>
        </p:txBody>
      </p:sp>
      <p:graphicFrame>
        <p:nvGraphicFramePr>
          <p:cNvPr id="125957" name="Object 5"/>
          <p:cNvGraphicFramePr>
            <a:graphicFrameLocks noChangeAspect="1"/>
          </p:cNvGraphicFramePr>
          <p:nvPr/>
        </p:nvGraphicFramePr>
        <p:xfrm>
          <a:off x="588170" y="3571876"/>
          <a:ext cx="8776097" cy="2989263"/>
        </p:xfrm>
        <a:graphic>
          <a:graphicData uri="http://schemas.openxmlformats.org/presentationml/2006/ole">
            <mc:AlternateContent xmlns:mc="http://schemas.openxmlformats.org/markup-compatibility/2006">
              <mc:Choice xmlns:v="urn:schemas-microsoft-com:vml" Requires="v">
                <p:oleObj spid="_x0000_s3142" name="图片" r:id="rId4" imgW="3200400" imgH="1179576" progId="Word.Picture.8">
                  <p:embed/>
                </p:oleObj>
              </mc:Choice>
              <mc:Fallback>
                <p:oleObj name="图片" r:id="rId4" imgW="3200400" imgH="1179576"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170" y="3571876"/>
                        <a:ext cx="8776097" cy="298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7" name="标题 7"/>
          <p:cNvSpPr>
            <a:spLocks noGrp="1"/>
          </p:cNvSpPr>
          <p:nvPr>
            <p:ph type="title"/>
          </p:nvPr>
        </p:nvSpPr>
        <p:spPr/>
        <p:txBody>
          <a:bodyPr/>
          <a:lstStyle/>
          <a:p>
            <a:pPr eaLnBrk="1" hangingPunct="1"/>
            <a:r>
              <a:rPr lang="en-US" altLang="zh-CN" b="1" smtClean="0">
                <a:solidFill>
                  <a:srgbClr val="006600"/>
                </a:solidFill>
              </a:rPr>
              <a:t>6.	</a:t>
            </a:r>
            <a:r>
              <a:rPr lang="zh-CN" altLang="en-US" b="1" smtClean="0">
                <a:solidFill>
                  <a:srgbClr val="006600"/>
                </a:solidFill>
              </a:rPr>
              <a:t>入侵检测技术</a:t>
            </a:r>
            <a:endParaRPr lang="zh-CN" altLang="en-US" smtClean="0"/>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E52F3323-0FB2-4390-99D4-190106C4EE15}" type="slidenum">
              <a:rPr lang="en-US" altLang="zh-CN" smtClean="0"/>
              <a:pPr>
                <a:defRPr/>
              </a:pPr>
              <a:t>13</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25957"/>
                                        </p:tgtEl>
                                        <p:attrNameLst>
                                          <p:attrName>style.visibility</p:attrName>
                                        </p:attrNameLst>
                                      </p:cBhvr>
                                      <p:to>
                                        <p:strVal val="visible"/>
                                      </p:to>
                                    </p:set>
                                    <p:anim calcmode="lin" valueType="num">
                                      <p:cBhvr>
                                        <p:cTn id="7" dur="500" fill="hold"/>
                                        <p:tgtEl>
                                          <p:spTgt spid="125957"/>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25957"/>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25957"/>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259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309563" y="1309688"/>
            <a:ext cx="9255919" cy="2762250"/>
          </a:xfrm>
        </p:spPr>
        <p:txBody>
          <a:bodyPr/>
          <a:lstStyle/>
          <a:p>
            <a:pPr eaLnBrk="1" hangingPunct="1">
              <a:lnSpc>
                <a:spcPct val="150000"/>
              </a:lnSpc>
              <a:spcBef>
                <a:spcPct val="0"/>
              </a:spcBef>
            </a:pPr>
            <a:r>
              <a:rPr lang="zh-CN" altLang="en-US" sz="2400" dirty="0" smtClean="0">
                <a:solidFill>
                  <a:srgbClr val="FF0000"/>
                </a:solidFill>
              </a:rPr>
              <a:t>异常检测方法：</a:t>
            </a:r>
            <a:r>
              <a:rPr lang="zh-CN" altLang="en-US" sz="2400" dirty="0" smtClean="0"/>
              <a:t>任何人的正常行为都有一定的规律，并且可以通过分析这些行为产生的日志信息总结出这些规律，而入侵行为通常和正常的行为存在严重的差异，通过检查出这些差异就可以检测出这些入侵。 异常检测模型如图所示： </a:t>
            </a:r>
          </a:p>
        </p:txBody>
      </p:sp>
      <p:sp>
        <p:nvSpPr>
          <p:cNvPr id="4100" name="Rectangle 4"/>
          <p:cNvSpPr>
            <a:spLocks noChangeArrowheads="1"/>
          </p:cNvSpPr>
          <p:nvPr/>
        </p:nvSpPr>
        <p:spPr bwMode="auto">
          <a:xfrm>
            <a:off x="0" y="0"/>
            <a:ext cx="184731" cy="461665"/>
          </a:xfrm>
          <a:prstGeom prst="rect">
            <a:avLst/>
          </a:prstGeom>
          <a:noFill/>
          <a:ln w="9525" algn="ctr">
            <a:noFill/>
            <a:miter lim="800000"/>
            <a:headEnd/>
            <a:tailEnd/>
          </a:ln>
        </p:spPr>
        <p:txBody>
          <a:bodyPr wrap="none" anchor="ctr">
            <a:spAutoFit/>
          </a:bodyPr>
          <a:lstStyle/>
          <a:p>
            <a:endParaRPr lang="zh-CN" altLang="en-US"/>
          </a:p>
        </p:txBody>
      </p:sp>
      <p:graphicFrame>
        <p:nvGraphicFramePr>
          <p:cNvPr id="113669" name="Object 5"/>
          <p:cNvGraphicFramePr>
            <a:graphicFrameLocks noChangeAspect="1"/>
          </p:cNvGraphicFramePr>
          <p:nvPr/>
        </p:nvGraphicFramePr>
        <p:xfrm>
          <a:off x="1315642" y="3786189"/>
          <a:ext cx="7487973" cy="2744787"/>
        </p:xfrm>
        <a:graphic>
          <a:graphicData uri="http://schemas.openxmlformats.org/presentationml/2006/ole">
            <mc:AlternateContent xmlns:mc="http://schemas.openxmlformats.org/markup-compatibility/2006">
              <mc:Choice xmlns:v="urn:schemas-microsoft-com:vml" Requires="v">
                <p:oleObj spid="_x0000_s4166" name="图片" r:id="rId3" imgW="5058156" imgH="2010156" progId="Word.Picture.8">
                  <p:embed/>
                </p:oleObj>
              </mc:Choice>
              <mc:Fallback>
                <p:oleObj name="图片" r:id="rId3" imgW="5058156" imgH="2010156"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5642" y="3786189"/>
                        <a:ext cx="7487973" cy="2744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1" name="标题 7"/>
          <p:cNvSpPr>
            <a:spLocks noGrp="1"/>
          </p:cNvSpPr>
          <p:nvPr>
            <p:ph type="title"/>
          </p:nvPr>
        </p:nvSpPr>
        <p:spPr/>
        <p:txBody>
          <a:bodyPr/>
          <a:lstStyle/>
          <a:p>
            <a:pPr eaLnBrk="1" hangingPunct="1"/>
            <a:r>
              <a:rPr lang="en-US" altLang="zh-CN" b="1" smtClean="0">
                <a:solidFill>
                  <a:srgbClr val="006600"/>
                </a:solidFill>
              </a:rPr>
              <a:t>6.	</a:t>
            </a:r>
            <a:r>
              <a:rPr lang="zh-CN" altLang="en-US" b="1" smtClean="0">
                <a:solidFill>
                  <a:srgbClr val="006600"/>
                </a:solidFill>
              </a:rPr>
              <a:t>入侵检测技术</a:t>
            </a:r>
            <a:endParaRPr lang="zh-CN" altLang="en-US" smtClean="0"/>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18F49D80-496A-4FCA-9F7C-A16616C4D7BB}" type="slidenum">
              <a:rPr lang="en-US" altLang="zh-CN" smtClean="0"/>
              <a:pPr>
                <a:defRPr/>
              </a:pPr>
              <a:t>14</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13669"/>
                                        </p:tgtEl>
                                        <p:attrNameLst>
                                          <p:attrName>style.visibility</p:attrName>
                                        </p:attrNameLst>
                                      </p:cBhvr>
                                      <p:to>
                                        <p:strVal val="visible"/>
                                      </p:to>
                                    </p:set>
                                    <p:animEffect transition="in" filter="wipe(down)">
                                      <p:cBhvr>
                                        <p:cTn id="7" dur="580">
                                          <p:stCondLst>
                                            <p:cond delay="0"/>
                                          </p:stCondLst>
                                        </p:cTn>
                                        <p:tgtEl>
                                          <p:spTgt spid="113669"/>
                                        </p:tgtEl>
                                      </p:cBhvr>
                                    </p:animEffect>
                                    <p:anim calcmode="lin" valueType="num">
                                      <p:cBhvr>
                                        <p:cTn id="8" dur="1822" tmFilter="0,0; 0.14,0.36; 0.43,0.73; 0.71,0.91; 1.0,1.0">
                                          <p:stCondLst>
                                            <p:cond delay="0"/>
                                          </p:stCondLst>
                                        </p:cTn>
                                        <p:tgtEl>
                                          <p:spTgt spid="11366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366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366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366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3669"/>
                                        </p:tgtEl>
                                        <p:attrNameLst>
                                          <p:attrName>ppt_y</p:attrName>
                                        </p:attrNameLst>
                                      </p:cBhvr>
                                      <p:tavLst>
                                        <p:tav tm="0" fmla="#ppt_y-sin(pi*$)/81">
                                          <p:val>
                                            <p:fltVal val="0"/>
                                          </p:val>
                                        </p:tav>
                                        <p:tav tm="100000">
                                          <p:val>
                                            <p:fltVal val="1"/>
                                          </p:val>
                                        </p:tav>
                                      </p:tavLst>
                                    </p:anim>
                                    <p:animScale>
                                      <p:cBhvr>
                                        <p:cTn id="13" dur="26">
                                          <p:stCondLst>
                                            <p:cond delay="650"/>
                                          </p:stCondLst>
                                        </p:cTn>
                                        <p:tgtEl>
                                          <p:spTgt spid="113669"/>
                                        </p:tgtEl>
                                      </p:cBhvr>
                                      <p:to x="100000" y="60000"/>
                                    </p:animScale>
                                    <p:animScale>
                                      <p:cBhvr>
                                        <p:cTn id="14" dur="166" decel="50000">
                                          <p:stCondLst>
                                            <p:cond delay="676"/>
                                          </p:stCondLst>
                                        </p:cTn>
                                        <p:tgtEl>
                                          <p:spTgt spid="113669"/>
                                        </p:tgtEl>
                                      </p:cBhvr>
                                      <p:to x="100000" y="100000"/>
                                    </p:animScale>
                                    <p:animScale>
                                      <p:cBhvr>
                                        <p:cTn id="15" dur="26">
                                          <p:stCondLst>
                                            <p:cond delay="1312"/>
                                          </p:stCondLst>
                                        </p:cTn>
                                        <p:tgtEl>
                                          <p:spTgt spid="113669"/>
                                        </p:tgtEl>
                                      </p:cBhvr>
                                      <p:to x="100000" y="80000"/>
                                    </p:animScale>
                                    <p:animScale>
                                      <p:cBhvr>
                                        <p:cTn id="16" dur="166" decel="50000">
                                          <p:stCondLst>
                                            <p:cond delay="1338"/>
                                          </p:stCondLst>
                                        </p:cTn>
                                        <p:tgtEl>
                                          <p:spTgt spid="113669"/>
                                        </p:tgtEl>
                                      </p:cBhvr>
                                      <p:to x="100000" y="100000"/>
                                    </p:animScale>
                                    <p:animScale>
                                      <p:cBhvr>
                                        <p:cTn id="17" dur="26">
                                          <p:stCondLst>
                                            <p:cond delay="1642"/>
                                          </p:stCondLst>
                                        </p:cTn>
                                        <p:tgtEl>
                                          <p:spTgt spid="113669"/>
                                        </p:tgtEl>
                                      </p:cBhvr>
                                      <p:to x="100000" y="90000"/>
                                    </p:animScale>
                                    <p:animScale>
                                      <p:cBhvr>
                                        <p:cTn id="18" dur="166" decel="50000">
                                          <p:stCondLst>
                                            <p:cond delay="1668"/>
                                          </p:stCondLst>
                                        </p:cTn>
                                        <p:tgtEl>
                                          <p:spTgt spid="113669"/>
                                        </p:tgtEl>
                                      </p:cBhvr>
                                      <p:to x="100000" y="100000"/>
                                    </p:animScale>
                                    <p:animScale>
                                      <p:cBhvr>
                                        <p:cTn id="19" dur="26">
                                          <p:stCondLst>
                                            <p:cond delay="1808"/>
                                          </p:stCondLst>
                                        </p:cTn>
                                        <p:tgtEl>
                                          <p:spTgt spid="113669"/>
                                        </p:tgtEl>
                                      </p:cBhvr>
                                      <p:to x="100000" y="95000"/>
                                    </p:animScale>
                                    <p:animScale>
                                      <p:cBhvr>
                                        <p:cTn id="20" dur="166" decel="50000">
                                          <p:stCondLst>
                                            <p:cond delay="1834"/>
                                          </p:stCondLst>
                                        </p:cTn>
                                        <p:tgtEl>
                                          <p:spTgt spid="11366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a:xfrm>
            <a:off x="572691" y="1600200"/>
            <a:ext cx="8714184" cy="4186238"/>
          </a:xfrm>
        </p:spPr>
        <p:txBody>
          <a:bodyPr/>
          <a:lstStyle/>
          <a:p>
            <a:pPr marL="533400" indent="-533400" eaLnBrk="1" hangingPunct="1">
              <a:lnSpc>
                <a:spcPct val="150000"/>
              </a:lnSpc>
              <a:spcBef>
                <a:spcPts val="0"/>
              </a:spcBef>
              <a:buFontTx/>
              <a:buNone/>
              <a:defRPr/>
            </a:pPr>
            <a:r>
              <a:rPr lang="en-US" altLang="zh-CN" sz="2400" dirty="0" smtClean="0"/>
              <a:t>1</a:t>
            </a:r>
            <a:r>
              <a:rPr lang="zh-CN" altLang="en-US" sz="2400" dirty="0" smtClean="0"/>
              <a:t>）</a:t>
            </a:r>
            <a:r>
              <a:rPr lang="en-US" altLang="zh-CN" sz="2400" dirty="0" smtClean="0"/>
              <a:t> </a:t>
            </a:r>
            <a:r>
              <a:rPr lang="zh-CN" altLang="en-US" sz="2400" dirty="0" smtClean="0"/>
              <a:t>基于统计的异常入侵检测</a:t>
            </a:r>
            <a:endParaRPr lang="en-US" altLang="zh-CN" sz="2400" dirty="0" smtClean="0"/>
          </a:p>
          <a:p>
            <a:pPr marL="1080000" indent="-533400" eaLnBrk="1" hangingPunct="1">
              <a:lnSpc>
                <a:spcPct val="150000"/>
              </a:lnSpc>
              <a:spcBef>
                <a:spcPts val="0"/>
              </a:spcBef>
              <a:buFont typeface="Arial" pitchFamily="34" charset="0"/>
              <a:buChar char="•"/>
              <a:defRPr/>
            </a:pPr>
            <a:r>
              <a:rPr lang="zh-CN" altLang="en-US" sz="2400" dirty="0" smtClean="0"/>
              <a:t>操作模型</a:t>
            </a:r>
            <a:endParaRPr lang="en-US" altLang="zh-CN" sz="2400" dirty="0" smtClean="0"/>
          </a:p>
          <a:p>
            <a:pPr marL="1080000" indent="-533400" eaLnBrk="1" hangingPunct="1">
              <a:lnSpc>
                <a:spcPct val="150000"/>
              </a:lnSpc>
              <a:spcBef>
                <a:spcPts val="0"/>
              </a:spcBef>
              <a:buFont typeface="Arial" pitchFamily="34" charset="0"/>
              <a:buChar char="•"/>
              <a:defRPr/>
            </a:pPr>
            <a:r>
              <a:rPr lang="zh-CN" altLang="en-US" sz="2400" dirty="0" smtClean="0"/>
              <a:t>方差模型</a:t>
            </a:r>
            <a:endParaRPr lang="en-US" altLang="zh-CN" sz="2400" dirty="0" smtClean="0"/>
          </a:p>
          <a:p>
            <a:pPr marL="1080000" indent="-533400" eaLnBrk="1" hangingPunct="1">
              <a:lnSpc>
                <a:spcPct val="150000"/>
              </a:lnSpc>
              <a:spcBef>
                <a:spcPts val="0"/>
              </a:spcBef>
              <a:buFont typeface="Arial" pitchFamily="34" charset="0"/>
              <a:buChar char="•"/>
              <a:defRPr/>
            </a:pPr>
            <a:r>
              <a:rPr lang="zh-CN" altLang="en-US" sz="2400" dirty="0" smtClean="0"/>
              <a:t>多元模型</a:t>
            </a:r>
            <a:endParaRPr lang="en-US" altLang="zh-CN" sz="2400" dirty="0" smtClean="0"/>
          </a:p>
          <a:p>
            <a:pPr marL="1080000" indent="-533400" eaLnBrk="1" hangingPunct="1">
              <a:lnSpc>
                <a:spcPct val="150000"/>
              </a:lnSpc>
              <a:spcBef>
                <a:spcPts val="0"/>
              </a:spcBef>
              <a:buFont typeface="Arial" pitchFamily="34" charset="0"/>
              <a:buChar char="•"/>
              <a:defRPr/>
            </a:pPr>
            <a:r>
              <a:rPr lang="zh-CN" altLang="en-US" sz="2400" dirty="0" smtClean="0"/>
              <a:t>马尔柯夫过程模型</a:t>
            </a:r>
          </a:p>
          <a:p>
            <a:pPr marL="533400" indent="-533400" eaLnBrk="1" hangingPunct="1">
              <a:lnSpc>
                <a:spcPct val="150000"/>
              </a:lnSpc>
              <a:spcBef>
                <a:spcPts val="0"/>
              </a:spcBef>
              <a:buFontTx/>
              <a:buNone/>
              <a:defRPr/>
            </a:pPr>
            <a:r>
              <a:rPr lang="en-US" altLang="zh-CN" sz="2400" dirty="0" smtClean="0"/>
              <a:t>2</a:t>
            </a:r>
            <a:r>
              <a:rPr lang="zh-CN" altLang="en-US" sz="2400" dirty="0" smtClean="0"/>
              <a:t>）基于神经网络的入侵检测</a:t>
            </a:r>
          </a:p>
          <a:p>
            <a:pPr marL="914400" lvl="1" indent="-457200" eaLnBrk="1" hangingPunct="1">
              <a:lnSpc>
                <a:spcPct val="150000"/>
              </a:lnSpc>
              <a:spcBef>
                <a:spcPts val="0"/>
              </a:spcBef>
              <a:buFontTx/>
              <a:buNone/>
              <a:defRPr/>
            </a:pPr>
            <a:endParaRPr lang="zh-CN" altLang="en-US" sz="2400" dirty="0" smtClean="0"/>
          </a:p>
          <a:p>
            <a:pPr marL="533400" indent="-533400" eaLnBrk="1" hangingPunct="1">
              <a:lnSpc>
                <a:spcPct val="150000"/>
              </a:lnSpc>
              <a:spcBef>
                <a:spcPts val="0"/>
              </a:spcBef>
              <a:buFontTx/>
              <a:buNone/>
              <a:defRPr/>
            </a:pPr>
            <a:endParaRPr lang="en-US" altLang="zh-CN" sz="2400" dirty="0" smtClean="0"/>
          </a:p>
        </p:txBody>
      </p:sp>
      <p:sp>
        <p:nvSpPr>
          <p:cNvPr id="49155" name="标题 5"/>
          <p:cNvSpPr>
            <a:spLocks noGrp="1"/>
          </p:cNvSpPr>
          <p:nvPr>
            <p:ph type="title"/>
          </p:nvPr>
        </p:nvSpPr>
        <p:spPr/>
        <p:txBody>
          <a:bodyPr/>
          <a:lstStyle/>
          <a:p>
            <a:pPr eaLnBrk="1" hangingPunct="1"/>
            <a:r>
              <a:rPr lang="en-US" altLang="zh-CN" b="1" smtClean="0">
                <a:solidFill>
                  <a:srgbClr val="006600"/>
                </a:solidFill>
              </a:rPr>
              <a:t>6.	</a:t>
            </a:r>
            <a:r>
              <a:rPr lang="zh-CN" altLang="en-US" b="1" smtClean="0">
                <a:solidFill>
                  <a:srgbClr val="006600"/>
                </a:solidFill>
              </a:rPr>
              <a:t>入侵检测技术</a:t>
            </a:r>
            <a:endParaRPr lang="zh-CN" altLang="en-US" smtClean="0"/>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1E4E7EB8-DE71-431F-8363-3B7047F05BE1}" type="slidenum">
              <a:rPr lang="en-US" altLang="zh-CN" smtClean="0"/>
              <a:pPr>
                <a:defRPr/>
              </a:pPr>
              <a:t>15</a:t>
            </a:fld>
            <a:endParaRPr lang="en-US" altLang="zh-CN"/>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idx="1"/>
          </p:nvPr>
        </p:nvSpPr>
        <p:spPr/>
        <p:txBody>
          <a:bodyPr/>
          <a:lstStyle/>
          <a:p>
            <a:pPr eaLnBrk="1" hangingPunct="1">
              <a:lnSpc>
                <a:spcPct val="150000"/>
              </a:lnSpc>
              <a:spcBef>
                <a:spcPct val="0"/>
              </a:spcBef>
            </a:pPr>
            <a:r>
              <a:rPr lang="zh-CN" altLang="en-US" sz="2800" smtClean="0"/>
              <a:t>它们不一定是检测入侵的方法，有的是为解决入侵检测其他方面的问题提出的。</a:t>
            </a:r>
          </a:p>
          <a:p>
            <a:pPr lvl="1" eaLnBrk="1" hangingPunct="1">
              <a:lnSpc>
                <a:spcPct val="150000"/>
              </a:lnSpc>
              <a:spcBef>
                <a:spcPct val="0"/>
              </a:spcBef>
              <a:buFontTx/>
              <a:buNone/>
            </a:pPr>
            <a:r>
              <a:rPr lang="en-US" altLang="zh-CN" smtClean="0"/>
              <a:t>1</a:t>
            </a:r>
            <a:r>
              <a:rPr lang="zh-CN" altLang="en-US" smtClean="0"/>
              <a:t>）免疫系统方法</a:t>
            </a:r>
          </a:p>
          <a:p>
            <a:pPr lvl="1" eaLnBrk="1" hangingPunct="1">
              <a:lnSpc>
                <a:spcPct val="150000"/>
              </a:lnSpc>
              <a:spcBef>
                <a:spcPct val="0"/>
              </a:spcBef>
              <a:buFontTx/>
              <a:buNone/>
            </a:pPr>
            <a:r>
              <a:rPr lang="en-US" altLang="zh-CN" smtClean="0"/>
              <a:t>2</a:t>
            </a:r>
            <a:r>
              <a:rPr lang="zh-CN" altLang="en-US" smtClean="0"/>
              <a:t>）遗传算法</a:t>
            </a:r>
          </a:p>
          <a:p>
            <a:pPr lvl="1" eaLnBrk="1" hangingPunct="1">
              <a:lnSpc>
                <a:spcPct val="150000"/>
              </a:lnSpc>
              <a:spcBef>
                <a:spcPct val="0"/>
              </a:spcBef>
              <a:buFontTx/>
              <a:buNone/>
            </a:pPr>
            <a:r>
              <a:rPr lang="en-US" altLang="zh-CN" smtClean="0"/>
              <a:t>3</a:t>
            </a:r>
            <a:r>
              <a:rPr lang="zh-CN" altLang="en-US" smtClean="0"/>
              <a:t>）数据挖掘方法</a:t>
            </a:r>
          </a:p>
          <a:p>
            <a:pPr lvl="1" eaLnBrk="1" hangingPunct="1">
              <a:lnSpc>
                <a:spcPct val="150000"/>
              </a:lnSpc>
              <a:spcBef>
                <a:spcPct val="0"/>
              </a:spcBef>
              <a:buFontTx/>
              <a:buNone/>
            </a:pPr>
            <a:r>
              <a:rPr lang="en-US" altLang="zh-CN" smtClean="0"/>
              <a:t>4</a:t>
            </a:r>
            <a:r>
              <a:rPr lang="zh-CN" altLang="en-US" smtClean="0"/>
              <a:t>）数据融合</a:t>
            </a:r>
          </a:p>
          <a:p>
            <a:pPr lvl="1" eaLnBrk="1" hangingPunct="1">
              <a:lnSpc>
                <a:spcPct val="150000"/>
              </a:lnSpc>
              <a:spcBef>
                <a:spcPct val="0"/>
              </a:spcBef>
            </a:pPr>
            <a:endParaRPr lang="en-US" altLang="zh-CN" smtClean="0"/>
          </a:p>
        </p:txBody>
      </p:sp>
      <p:sp>
        <p:nvSpPr>
          <p:cNvPr id="50179" name="标题 5"/>
          <p:cNvSpPr>
            <a:spLocks noGrp="1"/>
          </p:cNvSpPr>
          <p:nvPr>
            <p:ph type="title"/>
          </p:nvPr>
        </p:nvSpPr>
        <p:spPr/>
        <p:txBody>
          <a:bodyPr/>
          <a:lstStyle/>
          <a:p>
            <a:pPr eaLnBrk="1" hangingPunct="1"/>
            <a:r>
              <a:rPr lang="en-US" altLang="zh-CN" b="1" smtClean="0">
                <a:solidFill>
                  <a:srgbClr val="006600"/>
                </a:solidFill>
              </a:rPr>
              <a:t>6.	</a:t>
            </a:r>
            <a:r>
              <a:rPr lang="zh-CN" altLang="en-US" b="1" smtClean="0">
                <a:solidFill>
                  <a:srgbClr val="006600"/>
                </a:solidFill>
              </a:rPr>
              <a:t>入侵检测技术</a:t>
            </a:r>
            <a:endParaRPr lang="zh-CN" altLang="en-US" smtClean="0"/>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BEEE53AA-6933-4891-A428-7323D4A52B71}" type="slidenum">
              <a:rPr lang="en-US" altLang="zh-CN" smtClean="0"/>
              <a:pPr>
                <a:defRPr/>
              </a:pPr>
              <a:t>16</a:t>
            </a:fld>
            <a:endParaRPr lang="en-US" altLang="zh-CN"/>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a:xfrm>
            <a:off x="495300" y="1643063"/>
            <a:ext cx="8915400" cy="4143375"/>
          </a:xfrm>
        </p:spPr>
        <p:txBody>
          <a:bodyPr/>
          <a:lstStyle/>
          <a:p>
            <a:pPr marL="457200" indent="-457200" eaLnBrk="1" hangingPunct="1">
              <a:lnSpc>
                <a:spcPct val="150000"/>
              </a:lnSpc>
              <a:spcBef>
                <a:spcPct val="0"/>
              </a:spcBef>
            </a:pPr>
            <a:r>
              <a:rPr lang="zh-CN" altLang="en-US" sz="2400" dirty="0" smtClean="0">
                <a:solidFill>
                  <a:srgbClr val="FF0000"/>
                </a:solidFill>
                <a:latin typeface="Arial" charset="0"/>
              </a:rPr>
              <a:t>蜜罐</a:t>
            </a:r>
            <a:r>
              <a:rPr lang="zh-CN" altLang="en-US" sz="2400" dirty="0" smtClean="0">
                <a:latin typeface="Arial" charset="0"/>
              </a:rPr>
              <a:t>是一种伪装成真实的目标系统诱骗攻击者攻击或损害的网络安全工具。</a:t>
            </a:r>
            <a:endParaRPr lang="en-US" altLang="zh-CN" sz="2400" dirty="0" smtClean="0">
              <a:latin typeface="Arial" charset="0"/>
            </a:endParaRPr>
          </a:p>
          <a:p>
            <a:pPr marL="457200" indent="-457200" eaLnBrk="1" hangingPunct="1">
              <a:lnSpc>
                <a:spcPct val="150000"/>
              </a:lnSpc>
              <a:spcBef>
                <a:spcPct val="0"/>
              </a:spcBef>
            </a:pPr>
            <a:r>
              <a:rPr lang="zh-CN" altLang="en-US" sz="2400" dirty="0" smtClean="0">
                <a:solidFill>
                  <a:srgbClr val="FF0000"/>
                </a:solidFill>
                <a:latin typeface="Arial" charset="0"/>
              </a:rPr>
              <a:t>蜜罐的主要目标</a:t>
            </a:r>
            <a:r>
              <a:rPr lang="zh-CN" altLang="en-US" sz="2400" dirty="0" smtClean="0">
                <a:latin typeface="Arial" charset="0"/>
              </a:rPr>
              <a:t>是容忍攻击者入侵，记录并学习攻击者的攻击工具</a:t>
            </a:r>
            <a:r>
              <a:rPr lang="en-US" altLang="zh-CN" sz="2400" dirty="0" smtClean="0">
                <a:latin typeface="Arial" charset="0"/>
              </a:rPr>
              <a:t>\</a:t>
            </a:r>
            <a:r>
              <a:rPr lang="zh-CN" altLang="en-US" sz="2400" dirty="0" smtClean="0">
                <a:latin typeface="Arial" charset="0"/>
              </a:rPr>
              <a:t>手段</a:t>
            </a:r>
            <a:r>
              <a:rPr lang="en-US" altLang="zh-CN" sz="2400" dirty="0" smtClean="0">
                <a:latin typeface="Arial" charset="0"/>
              </a:rPr>
              <a:t>\</a:t>
            </a:r>
            <a:r>
              <a:rPr lang="zh-CN" altLang="en-US" sz="2400" dirty="0" smtClean="0">
                <a:latin typeface="Arial" charset="0"/>
              </a:rPr>
              <a:t>动机</a:t>
            </a:r>
            <a:r>
              <a:rPr lang="en-US" altLang="zh-CN" sz="2400" dirty="0" smtClean="0">
                <a:latin typeface="Arial" charset="0"/>
              </a:rPr>
              <a:t>\</a:t>
            </a:r>
            <a:r>
              <a:rPr lang="zh-CN" altLang="en-US" sz="2400" dirty="0" smtClean="0">
                <a:latin typeface="Arial" charset="0"/>
              </a:rPr>
              <a:t>目的等行为信息，尤其是未知攻击行为信息，从而调整网络安全策略，提高系统安全性能。</a:t>
            </a:r>
            <a:endParaRPr lang="en-US" altLang="zh-CN" sz="2400" dirty="0" smtClean="0">
              <a:latin typeface="Arial" charset="0"/>
            </a:endParaRPr>
          </a:p>
          <a:p>
            <a:pPr marL="457200" indent="-457200" eaLnBrk="1" hangingPunct="1">
              <a:lnSpc>
                <a:spcPct val="150000"/>
              </a:lnSpc>
              <a:spcBef>
                <a:spcPct val="0"/>
              </a:spcBef>
            </a:pPr>
            <a:r>
              <a:rPr lang="zh-CN" altLang="en-US" sz="2400" dirty="0" smtClean="0">
                <a:latin typeface="Arial" charset="0"/>
              </a:rPr>
              <a:t>同时蜜罐还具有转移攻击者注意力，消耗其攻击资源</a:t>
            </a:r>
            <a:r>
              <a:rPr lang="en-US" altLang="zh-CN" sz="2400" dirty="0" smtClean="0">
                <a:latin typeface="Arial" charset="0"/>
              </a:rPr>
              <a:t>\</a:t>
            </a:r>
            <a:r>
              <a:rPr lang="zh-CN" altLang="en-US" sz="2400" dirty="0" smtClean="0">
                <a:latin typeface="Arial" charset="0"/>
              </a:rPr>
              <a:t>意志，间接保护真实目标系统的作用。</a:t>
            </a:r>
            <a:endParaRPr lang="zh-CN" altLang="en-US" sz="2400" dirty="0" smtClean="0"/>
          </a:p>
        </p:txBody>
      </p:sp>
      <p:sp>
        <p:nvSpPr>
          <p:cNvPr id="51203" name="标题 5"/>
          <p:cNvSpPr>
            <a:spLocks noGrp="1"/>
          </p:cNvSpPr>
          <p:nvPr>
            <p:ph type="title"/>
          </p:nvPr>
        </p:nvSpPr>
        <p:spPr/>
        <p:txBody>
          <a:bodyPr/>
          <a:lstStyle/>
          <a:p>
            <a:pPr eaLnBrk="1" hangingPunct="1"/>
            <a:r>
              <a:rPr lang="en-US" altLang="zh-CN" b="1" smtClean="0">
                <a:solidFill>
                  <a:srgbClr val="006600"/>
                </a:solidFill>
              </a:rPr>
              <a:t>6.	</a:t>
            </a:r>
            <a:r>
              <a:rPr lang="zh-CN" altLang="en-US" b="1" smtClean="0">
                <a:solidFill>
                  <a:srgbClr val="006600"/>
                </a:solidFill>
              </a:rPr>
              <a:t>入侵检测技术</a:t>
            </a:r>
            <a:endParaRPr lang="zh-CN" altLang="en-US" smtClean="0"/>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A8045097-8990-4F54-A127-8FBDA87ADA5E}" type="slidenum">
              <a:rPr lang="en-US" altLang="zh-CN" smtClean="0"/>
              <a:pPr>
                <a:defRPr/>
              </a:pPr>
              <a:t>17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anim calcmode="lin" valueType="num">
                                      <p:cBhvr additive="base">
                                        <p:cTn id="7" dur="500" fill="hold"/>
                                        <p:tgtEl>
                                          <p:spTgt spid="4608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082">
                                            <p:txEl>
                                              <p:pRg st="1" end="1"/>
                                            </p:txEl>
                                          </p:spTgt>
                                        </p:tgtEl>
                                        <p:attrNameLst>
                                          <p:attrName>style.visibility</p:attrName>
                                        </p:attrNameLst>
                                      </p:cBhvr>
                                      <p:to>
                                        <p:strVal val="visible"/>
                                      </p:to>
                                    </p:set>
                                    <p:anim calcmode="lin" valueType="num">
                                      <p:cBhvr additive="base">
                                        <p:cTn id="13" dur="500" fill="hold"/>
                                        <p:tgtEl>
                                          <p:spTgt spid="4608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6082">
                                            <p:txEl>
                                              <p:pRg st="2" end="2"/>
                                            </p:txEl>
                                          </p:spTgt>
                                        </p:tgtEl>
                                        <p:attrNameLst>
                                          <p:attrName>style.visibility</p:attrName>
                                        </p:attrNameLst>
                                      </p:cBhvr>
                                      <p:to>
                                        <p:strVal val="visible"/>
                                      </p:to>
                                    </p:set>
                                    <p:anim calcmode="lin" valueType="num">
                                      <p:cBhvr additive="base">
                                        <p:cTn id="19" dur="500" fill="hold"/>
                                        <p:tgtEl>
                                          <p:spTgt spid="4608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b="1" smtClean="0">
                <a:solidFill>
                  <a:srgbClr val="006600"/>
                </a:solidFill>
              </a:rPr>
              <a:t>6.	</a:t>
            </a:r>
            <a:r>
              <a:rPr lang="zh-CN" altLang="en-US" b="1" smtClean="0">
                <a:solidFill>
                  <a:srgbClr val="006600"/>
                </a:solidFill>
              </a:rPr>
              <a:t>入侵检测技术</a:t>
            </a:r>
          </a:p>
        </p:txBody>
      </p:sp>
      <p:sp>
        <p:nvSpPr>
          <p:cNvPr id="49155" name="Rectangle 3"/>
          <p:cNvSpPr>
            <a:spLocks noGrp="1" noChangeArrowheads="1"/>
          </p:cNvSpPr>
          <p:nvPr>
            <p:ph idx="1"/>
          </p:nvPr>
        </p:nvSpPr>
        <p:spPr>
          <a:xfrm>
            <a:off x="464344" y="1428750"/>
            <a:ext cx="8915400" cy="5000625"/>
          </a:xfrm>
        </p:spPr>
        <p:txBody>
          <a:bodyPr/>
          <a:lstStyle/>
          <a:p>
            <a:pPr marL="0" indent="542925" eaLnBrk="1" hangingPunct="1">
              <a:lnSpc>
                <a:spcPct val="150000"/>
              </a:lnSpc>
              <a:spcBef>
                <a:spcPct val="0"/>
              </a:spcBef>
            </a:pPr>
            <a:r>
              <a:rPr lang="zh-CN" altLang="en-US" sz="2400" dirty="0" smtClean="0"/>
              <a:t>入侵检测技术是一种当今非常重要的动态安全技术，如果与传统的静态安全技术共同使用，可以大大提高系统的安全防护水平。</a:t>
            </a:r>
          </a:p>
          <a:p>
            <a:pPr marL="0" lvl="1" indent="542925" eaLnBrk="1" hangingPunct="1">
              <a:lnSpc>
                <a:spcPct val="150000"/>
              </a:lnSpc>
              <a:spcBef>
                <a:spcPct val="0"/>
              </a:spcBef>
              <a:buFont typeface="Arial" charset="0"/>
              <a:buChar char="•"/>
            </a:pPr>
            <a:r>
              <a:rPr lang="zh-CN" altLang="en-US" sz="2400" dirty="0" smtClean="0"/>
              <a:t>入侵检测系统是对防火墙有益的补充，入侵检测系统被认为是防火墙之后的</a:t>
            </a:r>
            <a:r>
              <a:rPr lang="zh-CN" altLang="en-US" sz="2400" dirty="0" smtClean="0">
                <a:solidFill>
                  <a:srgbClr val="FF0000"/>
                </a:solidFill>
              </a:rPr>
              <a:t>第二道安全闸门</a:t>
            </a:r>
            <a:r>
              <a:rPr lang="zh-CN" altLang="en-US" sz="2400" dirty="0" smtClean="0"/>
              <a:t>，对网络进行检测，提供对内部攻击、外部攻击和误操作的实时监控，提供动态保护，大大提高了网络的安全性。</a:t>
            </a:r>
          </a:p>
          <a:p>
            <a:pPr marL="0" indent="542925" eaLnBrk="1" hangingPunct="1">
              <a:lnSpc>
                <a:spcPct val="150000"/>
              </a:lnSpc>
              <a:spcBef>
                <a:spcPct val="0"/>
              </a:spcBef>
            </a:pPr>
            <a:r>
              <a:rPr lang="zh-CN" altLang="en-US" sz="2400" dirty="0" smtClean="0"/>
              <a:t>入侵检测工作的主要特点有以下几个方面：</a:t>
            </a:r>
          </a:p>
          <a:p>
            <a:pPr marL="0" lvl="2" indent="542925" eaLnBrk="1" hangingPunct="1">
              <a:lnSpc>
                <a:spcPct val="150000"/>
              </a:lnSpc>
              <a:buFont typeface="Arial" charset="0"/>
              <a:buNone/>
            </a:pPr>
            <a:r>
              <a:rPr lang="zh-CN" altLang="en-US" dirty="0" smtClean="0">
                <a:solidFill>
                  <a:srgbClr val="FF00FF"/>
                </a:solidFill>
              </a:rPr>
              <a:t>事前警告 、事中防护 、事后取证 </a:t>
            </a: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DF84B882-4A6A-4D09-9C4C-8E85F2DEBE56}" type="slidenum">
              <a:rPr lang="en-US" altLang="zh-CN" smtClean="0"/>
              <a:pPr>
                <a:defRPr/>
              </a:pPr>
              <a:t>18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b="1" smtClean="0">
                <a:solidFill>
                  <a:srgbClr val="006600"/>
                </a:solidFill>
              </a:rPr>
              <a:t>6.	</a:t>
            </a:r>
            <a:r>
              <a:rPr lang="zh-CN" altLang="en-US" b="1" smtClean="0">
                <a:solidFill>
                  <a:srgbClr val="006600"/>
                </a:solidFill>
              </a:rPr>
              <a:t>入侵检测技术</a:t>
            </a:r>
          </a:p>
        </p:txBody>
      </p:sp>
      <p:sp>
        <p:nvSpPr>
          <p:cNvPr id="53251" name="Rectangle 3"/>
          <p:cNvSpPr>
            <a:spLocks noGrp="1" noChangeArrowheads="1"/>
          </p:cNvSpPr>
          <p:nvPr>
            <p:ph idx="1"/>
          </p:nvPr>
        </p:nvSpPr>
        <p:spPr>
          <a:xfrm>
            <a:off x="495300" y="1428751"/>
            <a:ext cx="8915400" cy="4525963"/>
          </a:xfrm>
        </p:spPr>
        <p:txBody>
          <a:bodyPr/>
          <a:lstStyle/>
          <a:p>
            <a:pPr marL="457200" indent="-457200" eaLnBrk="1" hangingPunct="1">
              <a:buFont typeface="+mj-ea"/>
              <a:buAutoNum type="circleNumDbPlain"/>
            </a:pPr>
            <a:r>
              <a:rPr lang="zh-CN" altLang="en-US" sz="2000" dirty="0" smtClean="0"/>
              <a:t>在人很少干预的情况下，能连续运行。</a:t>
            </a:r>
          </a:p>
          <a:p>
            <a:pPr marL="457200" indent="-457200" eaLnBrk="1" hangingPunct="1">
              <a:buFont typeface="+mj-ea"/>
              <a:buAutoNum type="circleNumDbPlain"/>
            </a:pPr>
            <a:r>
              <a:rPr lang="zh-CN" altLang="en-US" sz="2000" dirty="0" smtClean="0"/>
              <a:t>当系统由于事故或恶意攻击而崩溃时，具有容错能力。当系统重新启动时，入侵检测系统能自动恢复自己的状态。</a:t>
            </a:r>
          </a:p>
          <a:p>
            <a:pPr marL="457200" indent="-457200" eaLnBrk="1" hangingPunct="1">
              <a:buFont typeface="+mj-ea"/>
              <a:buAutoNum type="circleNumDbPlain"/>
            </a:pPr>
            <a:r>
              <a:rPr lang="zh-CN" altLang="en-US" sz="2000" dirty="0" smtClean="0"/>
              <a:t>必须能抗攻击。入侵检测系统必须能监测自己的运行，检测自身是否被修改。</a:t>
            </a:r>
          </a:p>
          <a:p>
            <a:pPr marL="457200" indent="-457200" eaLnBrk="1" hangingPunct="1">
              <a:buFont typeface="+mj-ea"/>
              <a:buAutoNum type="circleNumDbPlain"/>
            </a:pPr>
            <a:r>
              <a:rPr lang="zh-CN" altLang="en-US" sz="2000" dirty="0" smtClean="0"/>
              <a:t>运行时，尽可能少地占用系统资源，以免干扰系统的正常运行。</a:t>
            </a:r>
          </a:p>
          <a:p>
            <a:pPr marL="457200" indent="-457200" eaLnBrk="1" hangingPunct="1">
              <a:buFont typeface="+mj-ea"/>
              <a:buAutoNum type="circleNumDbPlain"/>
            </a:pPr>
            <a:r>
              <a:rPr lang="zh-CN" altLang="en-US" sz="2000" dirty="0" smtClean="0"/>
              <a:t>对被监控系统的安全策略，可以进行配置。</a:t>
            </a:r>
          </a:p>
          <a:p>
            <a:pPr marL="457200" indent="-457200" eaLnBrk="1" hangingPunct="1">
              <a:buFont typeface="+mj-ea"/>
              <a:buAutoNum type="circleNumDbPlain"/>
            </a:pPr>
            <a:r>
              <a:rPr lang="zh-CN" altLang="en-US" sz="2000" dirty="0" smtClean="0"/>
              <a:t>必须能适应系统和用户行为的变化。如增加新的应用，或改变用户应用。</a:t>
            </a:r>
          </a:p>
          <a:p>
            <a:pPr marL="457200" indent="-457200" eaLnBrk="1" hangingPunct="1">
              <a:buFont typeface="+mj-ea"/>
              <a:buAutoNum type="circleNumDbPlain"/>
            </a:pPr>
            <a:r>
              <a:rPr lang="zh-CN" altLang="en-US" sz="2000" dirty="0" smtClean="0"/>
              <a:t>当要实时监控大量主机时，系统应能进行扩展。</a:t>
            </a:r>
          </a:p>
          <a:p>
            <a:pPr marL="457200" indent="-457200" eaLnBrk="1" hangingPunct="1">
              <a:buFont typeface="+mj-ea"/>
              <a:buAutoNum type="circleNumDbPlain"/>
            </a:pPr>
            <a:r>
              <a:rPr lang="zh-CN" altLang="en-US" sz="2000" dirty="0" smtClean="0"/>
              <a:t>入侵检测系统一些部件因为某些原因停止工作时，应尽量减少对其他部分的影响。</a:t>
            </a:r>
          </a:p>
          <a:p>
            <a:pPr marL="457200" indent="-457200" eaLnBrk="1" hangingPunct="1">
              <a:buFont typeface="+mj-ea"/>
              <a:buAutoNum type="circleNumDbPlain"/>
            </a:pPr>
            <a:r>
              <a:rPr lang="zh-CN" altLang="en-US" sz="2000" dirty="0" smtClean="0"/>
              <a:t>系统应能允许动态配置。当系统管理员修改配置时，不需要重新启动系统。</a:t>
            </a:r>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0942E40D-71CD-489C-99FF-DE649219EC75}" type="slidenum">
              <a:rPr lang="en-US" altLang="zh-CN" smtClean="0"/>
              <a:pPr>
                <a:defRPr/>
              </a:pPr>
              <a:t>19</a:t>
            </a:fld>
            <a:endParaRPr lang="en-US" altLang="zh-CN"/>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8290" y="714356"/>
            <a:ext cx="6208734" cy="762000"/>
          </a:xfrm>
        </p:spPr>
        <p:txBody>
          <a:bodyPr/>
          <a:lstStyle/>
          <a:p>
            <a:pPr algn="ctr"/>
            <a:r>
              <a:rPr lang="zh-CN" altLang="en-US" sz="8000" dirty="0" smtClean="0"/>
              <a:t>大  纲</a:t>
            </a:r>
            <a:endParaRPr lang="zh-CN" altLang="en-US" sz="8000" dirty="0"/>
          </a:p>
        </p:txBody>
      </p:sp>
      <p:sp>
        <p:nvSpPr>
          <p:cNvPr id="3" name="内容占位符 2"/>
          <p:cNvSpPr>
            <a:spLocks noGrp="1"/>
          </p:cNvSpPr>
          <p:nvPr>
            <p:ph idx="1"/>
          </p:nvPr>
        </p:nvSpPr>
        <p:spPr>
          <a:xfrm>
            <a:off x="809596" y="1785926"/>
            <a:ext cx="8785225" cy="4071965"/>
          </a:xfrm>
        </p:spPr>
        <p:txBody>
          <a:bodyPr/>
          <a:lstStyle/>
          <a:p>
            <a:pPr lvl="1" indent="-742950" eaLnBrk="1" hangingPunct="1">
              <a:lnSpc>
                <a:spcPct val="150000"/>
              </a:lnSpc>
              <a:spcBef>
                <a:spcPct val="0"/>
              </a:spcBef>
              <a:buFont typeface="Arial" charset="0"/>
              <a:buAutoNum type="arabicPeriod"/>
            </a:pPr>
            <a:r>
              <a:rPr lang="zh-CN" altLang="en-US" dirty="0" smtClean="0">
                <a:solidFill>
                  <a:schemeClr val="bg1"/>
                </a:solidFill>
              </a:rPr>
              <a:t>入侵检测技术产生的原因</a:t>
            </a:r>
            <a:endParaRPr lang="en-US" altLang="zh-CN" dirty="0" smtClean="0">
              <a:solidFill>
                <a:schemeClr val="bg1"/>
              </a:solidFill>
            </a:endParaRPr>
          </a:p>
          <a:p>
            <a:pPr lvl="1" indent="-742950" eaLnBrk="1" hangingPunct="1">
              <a:lnSpc>
                <a:spcPct val="150000"/>
              </a:lnSpc>
              <a:spcBef>
                <a:spcPct val="0"/>
              </a:spcBef>
              <a:buFont typeface="Arial" charset="0"/>
              <a:buAutoNum type="arabicPeriod"/>
            </a:pPr>
            <a:r>
              <a:rPr lang="zh-CN" altLang="en-US" dirty="0" smtClean="0">
                <a:solidFill>
                  <a:schemeClr val="bg1"/>
                </a:solidFill>
              </a:rPr>
              <a:t>入侵检测概念及</a:t>
            </a:r>
            <a:r>
              <a:rPr lang="en-US" altLang="zh-CN" dirty="0" smtClean="0">
                <a:solidFill>
                  <a:schemeClr val="bg1"/>
                </a:solidFill>
              </a:rPr>
              <a:t>P2DR</a:t>
            </a:r>
            <a:r>
              <a:rPr lang="zh-CN" altLang="en-US" dirty="0" smtClean="0">
                <a:solidFill>
                  <a:schemeClr val="bg1"/>
                </a:solidFill>
              </a:rPr>
              <a:t>模型</a:t>
            </a:r>
            <a:endParaRPr lang="en-US" altLang="zh-CN" dirty="0" smtClean="0">
              <a:solidFill>
                <a:schemeClr val="bg1"/>
              </a:solidFill>
            </a:endParaRPr>
          </a:p>
          <a:p>
            <a:pPr lvl="1" indent="-742950" eaLnBrk="1" hangingPunct="1">
              <a:lnSpc>
                <a:spcPct val="150000"/>
              </a:lnSpc>
              <a:spcBef>
                <a:spcPct val="0"/>
              </a:spcBef>
              <a:buFont typeface="Arial" charset="0"/>
              <a:buAutoNum type="arabicPeriod"/>
            </a:pPr>
            <a:r>
              <a:rPr lang="zh-CN" altLang="en-US" dirty="0" smtClean="0">
                <a:solidFill>
                  <a:schemeClr val="bg1"/>
                </a:solidFill>
              </a:rPr>
              <a:t>入侵检测功能</a:t>
            </a:r>
            <a:endParaRPr lang="en-US" altLang="zh-CN" dirty="0" smtClean="0">
              <a:solidFill>
                <a:schemeClr val="bg1"/>
              </a:solidFill>
            </a:endParaRPr>
          </a:p>
          <a:p>
            <a:pPr lvl="1" indent="-742950" eaLnBrk="1" hangingPunct="1">
              <a:lnSpc>
                <a:spcPct val="150000"/>
              </a:lnSpc>
              <a:spcBef>
                <a:spcPct val="0"/>
              </a:spcBef>
              <a:buFont typeface="Arial" charset="0"/>
              <a:buAutoNum type="arabicPeriod"/>
            </a:pPr>
            <a:r>
              <a:rPr lang="zh-CN" altLang="en-US" dirty="0" smtClean="0">
                <a:solidFill>
                  <a:schemeClr val="bg1"/>
                </a:solidFill>
              </a:rPr>
              <a:t>入侵检测原理</a:t>
            </a:r>
            <a:endParaRPr lang="en-US" altLang="zh-CN" dirty="0" smtClean="0">
              <a:solidFill>
                <a:schemeClr val="bg1"/>
              </a:solidFill>
            </a:endParaRPr>
          </a:p>
          <a:p>
            <a:pPr lvl="1" indent="-742950" eaLnBrk="1" hangingPunct="1">
              <a:lnSpc>
                <a:spcPct val="150000"/>
              </a:lnSpc>
              <a:spcBef>
                <a:spcPct val="0"/>
              </a:spcBef>
              <a:buFont typeface="Arial" charset="0"/>
              <a:buAutoNum type="arabicPeriod"/>
            </a:pPr>
            <a:r>
              <a:rPr lang="zh-CN" altLang="en-US" dirty="0" smtClean="0"/>
              <a:t>入侵检测系统分类</a:t>
            </a:r>
            <a:endParaRPr lang="en-US" altLang="zh-CN" dirty="0" smtClean="0"/>
          </a:p>
          <a:p>
            <a:pPr lvl="1" indent="-742950" eaLnBrk="1" hangingPunct="1">
              <a:lnSpc>
                <a:spcPct val="150000"/>
              </a:lnSpc>
              <a:spcBef>
                <a:spcPct val="0"/>
              </a:spcBef>
              <a:buFont typeface="Arial" charset="0"/>
              <a:buAutoNum type="arabicPeriod"/>
            </a:pPr>
            <a:r>
              <a:rPr lang="zh-CN" altLang="en-US" dirty="0" smtClean="0"/>
              <a:t>入侵检测技术</a:t>
            </a:r>
            <a:endParaRPr lang="en-US" altLang="zh-CN" dirty="0" smtClean="0"/>
          </a:p>
          <a:p>
            <a:pPr lvl="1" indent="-742950" eaLnBrk="1" hangingPunct="1">
              <a:lnSpc>
                <a:spcPct val="150000"/>
              </a:lnSpc>
              <a:spcBef>
                <a:spcPct val="0"/>
              </a:spcBef>
              <a:buFont typeface="Arial" charset="0"/>
              <a:buAutoNum type="arabicPeriod"/>
            </a:pPr>
            <a:r>
              <a:rPr lang="zh-CN" altLang="en-US" dirty="0" smtClean="0"/>
              <a:t>入侵检测产品</a:t>
            </a:r>
          </a:p>
          <a:p>
            <a:pPr marL="514350" indent="-514350">
              <a:buSzPct val="80000"/>
            </a:pPr>
            <a:endParaRPr lang="en-US" altLang="zh-CN" dirty="0" smtClean="0"/>
          </a:p>
          <a:p>
            <a:pPr>
              <a:buSzPct val="80000"/>
            </a:pPr>
            <a:endParaRPr lang="zh-CN" altLang="en-US" dirty="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a:t>
            </a:fld>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b="1" smtClean="0">
                <a:solidFill>
                  <a:srgbClr val="006600"/>
                </a:solidFill>
              </a:rPr>
              <a:t>6.	</a:t>
            </a:r>
            <a:r>
              <a:rPr lang="zh-CN" altLang="en-US" b="1" smtClean="0">
                <a:solidFill>
                  <a:srgbClr val="006600"/>
                </a:solidFill>
              </a:rPr>
              <a:t>入侵检测技术</a:t>
            </a:r>
          </a:p>
        </p:txBody>
      </p:sp>
      <p:sp>
        <p:nvSpPr>
          <p:cNvPr id="54275" name="Rectangle 3"/>
          <p:cNvSpPr>
            <a:spLocks noGrp="1" noChangeArrowheads="1"/>
          </p:cNvSpPr>
          <p:nvPr>
            <p:ph idx="1"/>
          </p:nvPr>
        </p:nvSpPr>
        <p:spPr/>
        <p:txBody>
          <a:bodyPr/>
          <a:lstStyle/>
          <a:p>
            <a:pPr eaLnBrk="1" hangingPunct="1">
              <a:lnSpc>
                <a:spcPct val="150000"/>
              </a:lnSpc>
              <a:spcBef>
                <a:spcPct val="0"/>
              </a:spcBef>
            </a:pPr>
            <a:r>
              <a:rPr lang="zh-CN" altLang="en-US" sz="2400" smtClean="0"/>
              <a:t>当前入侵检测系统存在的问题和面临的挑战</a:t>
            </a:r>
          </a:p>
          <a:p>
            <a:pPr lvl="1" eaLnBrk="1" hangingPunct="1">
              <a:lnSpc>
                <a:spcPct val="150000"/>
              </a:lnSpc>
              <a:spcBef>
                <a:spcPct val="0"/>
              </a:spcBef>
              <a:buFontTx/>
              <a:buNone/>
            </a:pPr>
            <a:r>
              <a:rPr lang="en-US" altLang="zh-CN" sz="2400" smtClean="0"/>
              <a:t>1)	</a:t>
            </a:r>
            <a:r>
              <a:rPr lang="zh-CN" altLang="en-US" sz="2400" smtClean="0"/>
              <a:t>对未知攻击的识别能力差</a:t>
            </a:r>
          </a:p>
          <a:p>
            <a:pPr lvl="1" eaLnBrk="1" hangingPunct="1">
              <a:lnSpc>
                <a:spcPct val="150000"/>
              </a:lnSpc>
              <a:spcBef>
                <a:spcPct val="0"/>
              </a:spcBef>
              <a:buFontTx/>
              <a:buNone/>
            </a:pPr>
            <a:r>
              <a:rPr lang="en-US" altLang="zh-CN" sz="2400" smtClean="0"/>
              <a:t>2)	</a:t>
            </a:r>
            <a:r>
              <a:rPr lang="zh-CN" altLang="en-US" sz="2400" smtClean="0"/>
              <a:t>误警率高</a:t>
            </a:r>
          </a:p>
          <a:p>
            <a:pPr eaLnBrk="1" hangingPunct="1">
              <a:lnSpc>
                <a:spcPct val="150000"/>
              </a:lnSpc>
              <a:spcBef>
                <a:spcPct val="0"/>
              </a:spcBef>
            </a:pPr>
            <a:r>
              <a:rPr lang="zh-CN" altLang="en-US" sz="2400" smtClean="0"/>
              <a:t>入侵检测系统的发展趋势</a:t>
            </a:r>
          </a:p>
          <a:p>
            <a:pPr lvl="1" eaLnBrk="1" hangingPunct="1">
              <a:lnSpc>
                <a:spcPct val="150000"/>
              </a:lnSpc>
              <a:spcBef>
                <a:spcPct val="0"/>
              </a:spcBef>
              <a:buFontTx/>
              <a:buNone/>
            </a:pPr>
            <a:r>
              <a:rPr lang="en-US" altLang="zh-CN" sz="2400" smtClean="0"/>
              <a:t>1)	</a:t>
            </a:r>
            <a:r>
              <a:rPr lang="zh-CN" altLang="en-US" sz="2400" smtClean="0"/>
              <a:t>分布式入侵检测</a:t>
            </a:r>
          </a:p>
          <a:p>
            <a:pPr lvl="1" eaLnBrk="1" hangingPunct="1">
              <a:lnSpc>
                <a:spcPct val="150000"/>
              </a:lnSpc>
              <a:spcBef>
                <a:spcPct val="0"/>
              </a:spcBef>
              <a:buFontTx/>
              <a:buNone/>
            </a:pPr>
            <a:r>
              <a:rPr lang="en-US" altLang="zh-CN" sz="2400" smtClean="0"/>
              <a:t>2)	</a:t>
            </a:r>
            <a:r>
              <a:rPr lang="zh-CN" altLang="en-US" sz="2400" smtClean="0"/>
              <a:t>智能化入侵检测</a:t>
            </a:r>
          </a:p>
          <a:p>
            <a:pPr lvl="1" eaLnBrk="1" hangingPunct="1">
              <a:lnSpc>
                <a:spcPct val="150000"/>
              </a:lnSpc>
              <a:spcBef>
                <a:spcPct val="0"/>
              </a:spcBef>
              <a:buFontTx/>
              <a:buNone/>
            </a:pPr>
            <a:r>
              <a:rPr lang="en-US" altLang="zh-CN" sz="2400" smtClean="0"/>
              <a:t>3)	</a:t>
            </a:r>
            <a:r>
              <a:rPr lang="zh-CN" altLang="en-US" sz="2400" smtClean="0"/>
              <a:t>网络安全技术相结合</a:t>
            </a:r>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C15C02DC-D308-42B7-8895-F876201B46E4}" type="slidenum">
              <a:rPr lang="en-US" altLang="zh-CN" smtClean="0"/>
              <a:pPr>
                <a:defRPr/>
              </a:pPr>
              <a:t>20</a:t>
            </a:fld>
            <a:endParaRPr lang="en-US" altLang="zh-CN"/>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b="1" dirty="0" smtClean="0">
                <a:solidFill>
                  <a:srgbClr val="006600"/>
                </a:solidFill>
              </a:rPr>
              <a:t>7.	</a:t>
            </a:r>
            <a:r>
              <a:rPr lang="zh-CN" altLang="en-US" b="1" dirty="0" smtClean="0">
                <a:solidFill>
                  <a:srgbClr val="006600"/>
                </a:solidFill>
              </a:rPr>
              <a:t>入侵检测产品</a:t>
            </a:r>
          </a:p>
        </p:txBody>
      </p:sp>
      <p:sp>
        <p:nvSpPr>
          <p:cNvPr id="56323" name="Rectangle 3"/>
          <p:cNvSpPr>
            <a:spLocks noGrp="1" noChangeArrowheads="1"/>
          </p:cNvSpPr>
          <p:nvPr>
            <p:ph idx="1"/>
          </p:nvPr>
        </p:nvSpPr>
        <p:spPr>
          <a:xfrm>
            <a:off x="495300" y="1600200"/>
            <a:ext cx="8915400" cy="757238"/>
          </a:xfrm>
        </p:spPr>
        <p:txBody>
          <a:bodyPr/>
          <a:lstStyle/>
          <a:p>
            <a:pPr marL="0" lvl="1" indent="0" eaLnBrk="1" hangingPunct="1">
              <a:buFontTx/>
              <a:buNone/>
            </a:pPr>
            <a:r>
              <a:rPr lang="en-US" altLang="zh-CN" smtClean="0"/>
              <a:t>1</a:t>
            </a:r>
            <a:r>
              <a:rPr lang="zh-CN" altLang="en-US" smtClean="0"/>
              <a:t>．绿盟科技</a:t>
            </a:r>
            <a:r>
              <a:rPr lang="zh-CN" altLang="en-US" smtClean="0">
                <a:latin typeface="微软雅黑" pitchFamily="34" charset="-122"/>
              </a:rPr>
              <a:t>“</a:t>
            </a:r>
            <a:r>
              <a:rPr lang="zh-CN" altLang="en-US" smtClean="0"/>
              <a:t>冰之眼</a:t>
            </a:r>
            <a:r>
              <a:rPr lang="zh-CN" altLang="en-US" smtClean="0">
                <a:latin typeface="微软雅黑" pitchFamily="34" charset="-122"/>
              </a:rPr>
              <a:t>”</a:t>
            </a:r>
            <a:r>
              <a:rPr lang="en-US" altLang="zh-CN" smtClean="0"/>
              <a:t>IDS </a:t>
            </a:r>
          </a:p>
          <a:p>
            <a:pPr marL="0" lvl="1" indent="0" eaLnBrk="1" hangingPunct="1"/>
            <a:endParaRPr lang="en-US" altLang="zh-CN" smtClean="0"/>
          </a:p>
        </p:txBody>
      </p:sp>
      <p:pic>
        <p:nvPicPr>
          <p:cNvPr id="56324" name="Picture 4" descr="2007271135523301"/>
          <p:cNvPicPr>
            <a:picLocks noChangeAspect="1" noChangeArrowheads="1"/>
          </p:cNvPicPr>
          <p:nvPr/>
        </p:nvPicPr>
        <p:blipFill>
          <a:blip r:embed="rId2"/>
          <a:srcRect l="1968" t="20018" r="1968" b="32030"/>
          <a:stretch>
            <a:fillRect/>
          </a:stretch>
        </p:blipFill>
        <p:spPr bwMode="auto">
          <a:xfrm>
            <a:off x="0" y="3213101"/>
            <a:ext cx="9830329" cy="2227263"/>
          </a:xfrm>
          <a:prstGeom prst="rect">
            <a:avLst/>
          </a:prstGeom>
          <a:noFill/>
          <a:ln w="9525">
            <a:noFill/>
            <a:miter lim="800000"/>
            <a:headEnd/>
            <a:tailEnd/>
          </a:ln>
        </p:spPr>
      </p:pic>
      <p:sp>
        <p:nvSpPr>
          <p:cNvPr id="5" name="灯片编号占位符 4"/>
          <p:cNvSpPr>
            <a:spLocks noGrp="1"/>
          </p:cNvSpPr>
          <p:nvPr>
            <p:ph type="sldNum" sz="quarter" idx="4294967295"/>
          </p:nvPr>
        </p:nvSpPr>
        <p:spPr>
          <a:xfrm>
            <a:off x="7099300" y="6356351"/>
            <a:ext cx="2311400" cy="365125"/>
          </a:xfrm>
          <a:prstGeom prst="rect">
            <a:avLst/>
          </a:prstGeom>
        </p:spPr>
        <p:txBody>
          <a:bodyPr/>
          <a:lstStyle/>
          <a:p>
            <a:pPr>
              <a:defRPr/>
            </a:pPr>
            <a:fld id="{936FD867-7B0E-403B-AF02-7E4B3D5FFBFA}" type="slidenum">
              <a:rPr lang="en-US" altLang="zh-CN" smtClean="0"/>
              <a:pPr>
                <a:defRPr/>
              </a:pPr>
              <a:t>21</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b="1" smtClean="0">
                <a:solidFill>
                  <a:srgbClr val="006600"/>
                </a:solidFill>
              </a:rPr>
              <a:t>7.	</a:t>
            </a:r>
            <a:r>
              <a:rPr lang="zh-CN" altLang="en-US" b="1" smtClean="0">
                <a:solidFill>
                  <a:srgbClr val="006600"/>
                </a:solidFill>
              </a:rPr>
              <a:t>入侵检测产品</a:t>
            </a:r>
            <a:endParaRPr lang="zh-CN" altLang="zh-CN" smtClean="0"/>
          </a:p>
        </p:txBody>
      </p:sp>
      <p:sp>
        <p:nvSpPr>
          <p:cNvPr id="57347" name="Rectangle 3"/>
          <p:cNvSpPr>
            <a:spLocks noGrp="1" noChangeArrowheads="1"/>
          </p:cNvSpPr>
          <p:nvPr>
            <p:ph idx="1"/>
          </p:nvPr>
        </p:nvSpPr>
        <p:spPr>
          <a:xfrm>
            <a:off x="495300" y="1600200"/>
            <a:ext cx="8915400" cy="685800"/>
          </a:xfrm>
        </p:spPr>
        <p:txBody>
          <a:bodyPr/>
          <a:lstStyle/>
          <a:p>
            <a:pPr eaLnBrk="1" hangingPunct="1">
              <a:buFontTx/>
              <a:buNone/>
            </a:pPr>
            <a:r>
              <a:rPr lang="en-US" altLang="zh-CN" sz="2800" smtClean="0"/>
              <a:t>2</a:t>
            </a:r>
            <a:r>
              <a:rPr lang="zh-CN" altLang="en-US" sz="2800" smtClean="0"/>
              <a:t>．联想网御</a:t>
            </a:r>
            <a:r>
              <a:rPr lang="en-US" altLang="zh-CN" sz="2800" smtClean="0"/>
              <a:t>IDS</a:t>
            </a:r>
          </a:p>
        </p:txBody>
      </p:sp>
      <p:pic>
        <p:nvPicPr>
          <p:cNvPr id="57348" name="Picture 4" descr="153mf10qliww"/>
          <p:cNvPicPr>
            <a:picLocks noChangeAspect="1" noChangeArrowheads="1"/>
          </p:cNvPicPr>
          <p:nvPr/>
        </p:nvPicPr>
        <p:blipFill>
          <a:blip r:embed="rId2"/>
          <a:srcRect t="23622" b="23622"/>
          <a:stretch>
            <a:fillRect/>
          </a:stretch>
        </p:blipFill>
        <p:spPr bwMode="auto">
          <a:xfrm>
            <a:off x="1286405" y="2997201"/>
            <a:ext cx="7255802" cy="2646363"/>
          </a:xfrm>
          <a:prstGeom prst="rect">
            <a:avLst/>
          </a:prstGeom>
          <a:noFill/>
          <a:ln w="9525">
            <a:noFill/>
            <a:miter lim="800000"/>
            <a:headEnd/>
            <a:tailEnd/>
          </a:ln>
        </p:spPr>
      </p:pic>
      <p:sp>
        <p:nvSpPr>
          <p:cNvPr id="7" name="灯片编号占位符 6"/>
          <p:cNvSpPr>
            <a:spLocks noGrp="1"/>
          </p:cNvSpPr>
          <p:nvPr>
            <p:ph type="sldNum" sz="quarter" idx="4294967295"/>
          </p:nvPr>
        </p:nvSpPr>
        <p:spPr>
          <a:xfrm>
            <a:off x="7099300" y="6356351"/>
            <a:ext cx="2311400" cy="365125"/>
          </a:xfrm>
          <a:prstGeom prst="rect">
            <a:avLst/>
          </a:prstGeom>
        </p:spPr>
        <p:txBody>
          <a:bodyPr/>
          <a:lstStyle/>
          <a:p>
            <a:pPr>
              <a:defRPr/>
            </a:pPr>
            <a:fld id="{31AF14E1-A24E-4C38-BAAA-132FFDACEBE0}" type="slidenum">
              <a:rPr lang="en-US" altLang="zh-CN" smtClean="0"/>
              <a:pPr>
                <a:defRPr/>
              </a:pPr>
              <a:t>22</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CN" b="1" smtClean="0">
                <a:solidFill>
                  <a:srgbClr val="006600"/>
                </a:solidFill>
              </a:rPr>
              <a:t>7.	</a:t>
            </a:r>
            <a:r>
              <a:rPr lang="zh-CN" altLang="en-US" b="1" smtClean="0">
                <a:solidFill>
                  <a:srgbClr val="006600"/>
                </a:solidFill>
              </a:rPr>
              <a:t>入侵检测产品</a:t>
            </a:r>
            <a:endParaRPr lang="zh-CN" altLang="zh-CN" smtClean="0"/>
          </a:p>
        </p:txBody>
      </p:sp>
      <p:sp>
        <p:nvSpPr>
          <p:cNvPr id="58371" name="Rectangle 3"/>
          <p:cNvSpPr>
            <a:spLocks noGrp="1" noChangeArrowheads="1"/>
          </p:cNvSpPr>
          <p:nvPr>
            <p:ph idx="1"/>
          </p:nvPr>
        </p:nvSpPr>
        <p:spPr>
          <a:xfrm>
            <a:off x="495300" y="1600201"/>
            <a:ext cx="8915400" cy="828675"/>
          </a:xfrm>
        </p:spPr>
        <p:txBody>
          <a:bodyPr/>
          <a:lstStyle/>
          <a:p>
            <a:pPr eaLnBrk="1" hangingPunct="1">
              <a:buFontTx/>
              <a:buNone/>
            </a:pPr>
            <a:r>
              <a:rPr lang="en-US" altLang="zh-CN" sz="2800" smtClean="0"/>
              <a:t>3</a:t>
            </a:r>
            <a:r>
              <a:rPr lang="zh-CN" altLang="en-US" sz="2800" smtClean="0"/>
              <a:t>．瑞星入侵检测系统</a:t>
            </a:r>
            <a:r>
              <a:rPr lang="en-US" altLang="zh-CN" sz="2800" smtClean="0"/>
              <a:t>RIDS-100</a:t>
            </a:r>
          </a:p>
        </p:txBody>
      </p:sp>
      <p:pic>
        <p:nvPicPr>
          <p:cNvPr id="58372" name="Picture 4" descr="rids_big"/>
          <p:cNvPicPr>
            <a:picLocks noChangeAspect="1" noChangeArrowheads="1"/>
          </p:cNvPicPr>
          <p:nvPr/>
        </p:nvPicPr>
        <p:blipFill>
          <a:blip r:embed="rId2"/>
          <a:srcRect/>
          <a:stretch>
            <a:fillRect/>
          </a:stretch>
        </p:blipFill>
        <p:spPr bwMode="auto">
          <a:xfrm>
            <a:off x="773906" y="3068638"/>
            <a:ext cx="8502650" cy="2139950"/>
          </a:xfrm>
          <a:prstGeom prst="rect">
            <a:avLst/>
          </a:prstGeom>
          <a:noFill/>
          <a:ln w="9525">
            <a:noFill/>
            <a:miter lim="800000"/>
            <a:headEnd/>
            <a:tailEnd/>
          </a:ln>
        </p:spPr>
      </p:pic>
      <p:sp>
        <p:nvSpPr>
          <p:cNvPr id="7" name="灯片编号占位符 6"/>
          <p:cNvSpPr>
            <a:spLocks noGrp="1"/>
          </p:cNvSpPr>
          <p:nvPr>
            <p:ph type="sldNum" sz="quarter" idx="4294967295"/>
          </p:nvPr>
        </p:nvSpPr>
        <p:spPr>
          <a:xfrm>
            <a:off x="7099300" y="6356351"/>
            <a:ext cx="2311400" cy="365125"/>
          </a:xfrm>
          <a:prstGeom prst="rect">
            <a:avLst/>
          </a:prstGeom>
        </p:spPr>
        <p:txBody>
          <a:bodyPr/>
          <a:lstStyle/>
          <a:p>
            <a:pPr>
              <a:defRPr/>
            </a:pPr>
            <a:fld id="{F8272435-DFB6-4E23-9F32-7689F88080ED}" type="slidenum">
              <a:rPr lang="en-US" altLang="zh-CN" smtClean="0"/>
              <a:pPr>
                <a:defRPr/>
              </a:pPr>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b="1" smtClean="0">
                <a:solidFill>
                  <a:srgbClr val="006600"/>
                </a:solidFill>
              </a:rPr>
              <a:t>7.	</a:t>
            </a:r>
            <a:r>
              <a:rPr lang="zh-CN" altLang="en-US" b="1" smtClean="0">
                <a:solidFill>
                  <a:srgbClr val="006600"/>
                </a:solidFill>
              </a:rPr>
              <a:t>入侵检测产品</a:t>
            </a:r>
            <a:endParaRPr lang="zh-CN" altLang="zh-CN" smtClean="0"/>
          </a:p>
        </p:txBody>
      </p:sp>
      <p:sp>
        <p:nvSpPr>
          <p:cNvPr id="59395" name="Rectangle 3"/>
          <p:cNvSpPr>
            <a:spLocks noGrp="1" noChangeArrowheads="1"/>
          </p:cNvSpPr>
          <p:nvPr>
            <p:ph idx="1"/>
          </p:nvPr>
        </p:nvSpPr>
        <p:spPr>
          <a:xfrm>
            <a:off x="495300" y="1571626"/>
            <a:ext cx="8915400" cy="4525963"/>
          </a:xfrm>
        </p:spPr>
        <p:txBody>
          <a:bodyPr/>
          <a:lstStyle/>
          <a:p>
            <a:pPr eaLnBrk="1" hangingPunct="1">
              <a:buFontTx/>
              <a:buNone/>
            </a:pPr>
            <a:r>
              <a:rPr lang="en-US" altLang="zh-CN" smtClean="0"/>
              <a:t>4</a:t>
            </a:r>
            <a:r>
              <a:rPr lang="zh-CN" altLang="en-US" smtClean="0"/>
              <a:t>．</a:t>
            </a:r>
            <a:r>
              <a:rPr lang="en-US" altLang="zh-CN" smtClean="0"/>
              <a:t>McAfee IntruShield IDS </a:t>
            </a:r>
          </a:p>
        </p:txBody>
      </p:sp>
      <p:pic>
        <p:nvPicPr>
          <p:cNvPr id="59396" name="Picture 4" descr="40"/>
          <p:cNvPicPr>
            <a:picLocks noChangeAspect="1" noChangeArrowheads="1"/>
          </p:cNvPicPr>
          <p:nvPr/>
        </p:nvPicPr>
        <p:blipFill>
          <a:blip r:embed="rId2"/>
          <a:srcRect t="29527" b="29527"/>
          <a:stretch>
            <a:fillRect/>
          </a:stretch>
        </p:blipFill>
        <p:spPr bwMode="auto">
          <a:xfrm>
            <a:off x="1052513" y="2781300"/>
            <a:ext cx="7099300" cy="2687638"/>
          </a:xfrm>
          <a:prstGeom prst="rect">
            <a:avLst/>
          </a:prstGeom>
          <a:noFill/>
          <a:ln w="9525">
            <a:noFill/>
            <a:miter lim="800000"/>
            <a:headEnd/>
            <a:tailEnd/>
          </a:ln>
        </p:spPr>
      </p:pic>
      <p:sp>
        <p:nvSpPr>
          <p:cNvPr id="7" name="灯片编号占位符 6"/>
          <p:cNvSpPr>
            <a:spLocks noGrp="1"/>
          </p:cNvSpPr>
          <p:nvPr>
            <p:ph type="sldNum" sz="quarter" idx="4294967295"/>
          </p:nvPr>
        </p:nvSpPr>
        <p:spPr>
          <a:xfrm>
            <a:off x="7099300" y="6356351"/>
            <a:ext cx="2311400" cy="365125"/>
          </a:xfrm>
          <a:prstGeom prst="rect">
            <a:avLst/>
          </a:prstGeom>
        </p:spPr>
        <p:txBody>
          <a:bodyPr/>
          <a:lstStyle/>
          <a:p>
            <a:pPr>
              <a:defRPr/>
            </a:pPr>
            <a:fld id="{F6B25E58-C0B5-4DCF-B72D-9B0BBA784A66}" type="slidenum">
              <a:rPr lang="en-US" altLang="zh-CN" smtClean="0"/>
              <a:pPr>
                <a:defRPr/>
              </a:pPr>
              <a:t>24</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b="1" smtClean="0">
                <a:solidFill>
                  <a:srgbClr val="006600"/>
                </a:solidFill>
              </a:rPr>
              <a:t>7.	</a:t>
            </a:r>
            <a:r>
              <a:rPr lang="zh-CN" altLang="en-US" b="1" smtClean="0">
                <a:solidFill>
                  <a:srgbClr val="006600"/>
                </a:solidFill>
              </a:rPr>
              <a:t>入侵检测产品</a:t>
            </a:r>
            <a:endParaRPr lang="zh-CN" altLang="en-US" smtClean="0"/>
          </a:p>
        </p:txBody>
      </p:sp>
      <p:sp>
        <p:nvSpPr>
          <p:cNvPr id="199683" name="Rectangle 3"/>
          <p:cNvSpPr>
            <a:spLocks noGrp="1" noChangeArrowheads="1"/>
          </p:cNvSpPr>
          <p:nvPr>
            <p:ph idx="1"/>
          </p:nvPr>
        </p:nvSpPr>
        <p:spPr>
          <a:xfrm>
            <a:off x="495300" y="1214438"/>
            <a:ext cx="8915400" cy="5357812"/>
          </a:xfrm>
        </p:spPr>
        <p:txBody>
          <a:bodyPr rtlCol="0">
            <a:normAutofit lnSpcReduction="10000"/>
          </a:bodyPr>
          <a:lstStyle/>
          <a:p>
            <a:pPr eaLnBrk="1" fontAlgn="auto" hangingPunct="1">
              <a:lnSpc>
                <a:spcPct val="150000"/>
              </a:lnSpc>
              <a:spcBef>
                <a:spcPts val="0"/>
              </a:spcBef>
              <a:spcAft>
                <a:spcPts val="0"/>
              </a:spcAft>
              <a:buFontTx/>
              <a:buNone/>
              <a:defRPr/>
            </a:pPr>
            <a:r>
              <a:rPr lang="en-US" altLang="zh-CN" sz="2400" dirty="0" smtClean="0"/>
              <a:t>5</a:t>
            </a:r>
            <a:r>
              <a:rPr lang="zh-CN" altLang="en-US" sz="2400" dirty="0" smtClean="0"/>
              <a:t>． </a:t>
            </a:r>
            <a:r>
              <a:rPr lang="en-US" altLang="zh-CN" sz="2400" dirty="0" smtClean="0"/>
              <a:t>CA Session Wall</a:t>
            </a:r>
          </a:p>
          <a:p>
            <a:pPr lvl="1" eaLnBrk="1" fontAlgn="auto" hangingPunct="1">
              <a:lnSpc>
                <a:spcPct val="150000"/>
              </a:lnSpc>
              <a:spcBef>
                <a:spcPts val="0"/>
              </a:spcBef>
              <a:spcAft>
                <a:spcPts val="0"/>
              </a:spcAft>
              <a:buFont typeface="Arial" pitchFamily="34" charset="0"/>
              <a:buChar char="–"/>
              <a:defRPr/>
            </a:pPr>
            <a:r>
              <a:rPr lang="en-US" altLang="zh-CN" sz="2400" dirty="0" smtClean="0"/>
              <a:t>Computer Associates</a:t>
            </a:r>
            <a:r>
              <a:rPr lang="zh-CN" altLang="en-US" sz="2400" dirty="0" smtClean="0"/>
              <a:t>公司的</a:t>
            </a:r>
            <a:r>
              <a:rPr lang="en-US" altLang="zh-CN" sz="2400" dirty="0" smtClean="0"/>
              <a:t>SessionWall-3</a:t>
            </a:r>
            <a:r>
              <a:rPr lang="zh-CN" altLang="en-US" sz="2400" dirty="0" smtClean="0"/>
              <a:t>，现在常称为</a:t>
            </a:r>
            <a:r>
              <a:rPr lang="en-US" altLang="zh-CN" sz="2400" dirty="0" err="1" smtClean="0"/>
              <a:t>eTrust</a:t>
            </a:r>
            <a:r>
              <a:rPr lang="en-US" altLang="zh-CN" sz="2400" dirty="0" smtClean="0"/>
              <a:t> Intrusion Detection</a:t>
            </a:r>
            <a:r>
              <a:rPr lang="zh-CN" altLang="en-US" sz="2400" dirty="0" smtClean="0"/>
              <a:t>，是业界领先的功能非常强大的基于网络的入侵检测系统。 </a:t>
            </a:r>
          </a:p>
          <a:p>
            <a:pPr lvl="2" eaLnBrk="1" fontAlgn="auto" hangingPunct="1">
              <a:lnSpc>
                <a:spcPct val="150000"/>
              </a:lnSpc>
              <a:spcBef>
                <a:spcPts val="0"/>
              </a:spcBef>
              <a:spcAft>
                <a:spcPts val="0"/>
              </a:spcAft>
              <a:buFontTx/>
              <a:buNone/>
              <a:defRPr/>
            </a:pPr>
            <a:r>
              <a:rPr lang="en-US" altLang="zh-CN" dirty="0" smtClean="0"/>
              <a:t>1. </a:t>
            </a:r>
            <a:r>
              <a:rPr lang="zh-CN" altLang="en-US" dirty="0" smtClean="0"/>
              <a:t>入侵检测功能</a:t>
            </a:r>
          </a:p>
          <a:p>
            <a:pPr lvl="2" eaLnBrk="1" fontAlgn="auto" hangingPunct="1">
              <a:lnSpc>
                <a:spcPct val="150000"/>
              </a:lnSpc>
              <a:spcBef>
                <a:spcPts val="0"/>
              </a:spcBef>
              <a:spcAft>
                <a:spcPts val="0"/>
              </a:spcAft>
              <a:buFontTx/>
              <a:buNone/>
              <a:defRPr/>
            </a:pPr>
            <a:r>
              <a:rPr lang="en-US" altLang="zh-CN" dirty="0" smtClean="0"/>
              <a:t>2. </a:t>
            </a:r>
            <a:r>
              <a:rPr lang="zh-CN" altLang="en-US" dirty="0" smtClean="0"/>
              <a:t>会话记录、拦截功能</a:t>
            </a:r>
          </a:p>
          <a:p>
            <a:pPr lvl="2" eaLnBrk="1" fontAlgn="auto" hangingPunct="1">
              <a:lnSpc>
                <a:spcPct val="150000"/>
              </a:lnSpc>
              <a:spcBef>
                <a:spcPts val="0"/>
              </a:spcBef>
              <a:spcAft>
                <a:spcPts val="0"/>
              </a:spcAft>
              <a:buFontTx/>
              <a:buNone/>
              <a:defRPr/>
            </a:pPr>
            <a:r>
              <a:rPr lang="en-US" altLang="zh-CN" dirty="0" smtClean="0"/>
              <a:t>3. </a:t>
            </a:r>
            <a:r>
              <a:rPr lang="zh-CN" altLang="en-US" dirty="0" smtClean="0"/>
              <a:t>防止网络滥用</a:t>
            </a:r>
          </a:p>
          <a:p>
            <a:pPr lvl="2" eaLnBrk="1" fontAlgn="auto" hangingPunct="1">
              <a:lnSpc>
                <a:spcPct val="150000"/>
              </a:lnSpc>
              <a:spcBef>
                <a:spcPts val="0"/>
              </a:spcBef>
              <a:spcAft>
                <a:spcPts val="0"/>
              </a:spcAft>
              <a:buFontTx/>
              <a:buNone/>
              <a:defRPr/>
            </a:pPr>
            <a:r>
              <a:rPr lang="en-US" altLang="zh-CN" dirty="0" smtClean="0"/>
              <a:t>4. </a:t>
            </a:r>
            <a:r>
              <a:rPr lang="zh-CN" altLang="en-US" dirty="0" smtClean="0"/>
              <a:t>活动代码和病毒防护</a:t>
            </a:r>
          </a:p>
          <a:p>
            <a:pPr lvl="2" eaLnBrk="1" fontAlgn="auto" hangingPunct="1">
              <a:lnSpc>
                <a:spcPct val="150000"/>
              </a:lnSpc>
              <a:spcBef>
                <a:spcPts val="0"/>
              </a:spcBef>
              <a:spcAft>
                <a:spcPts val="0"/>
              </a:spcAft>
              <a:buFontTx/>
              <a:buNone/>
              <a:defRPr/>
            </a:pPr>
            <a:r>
              <a:rPr lang="en-US" altLang="zh-CN" dirty="0" smtClean="0"/>
              <a:t>5. </a:t>
            </a:r>
            <a:r>
              <a:rPr lang="zh-CN" altLang="en-US" dirty="0" smtClean="0"/>
              <a:t>与其他安全产品集成与配合</a:t>
            </a:r>
          </a:p>
          <a:p>
            <a:pPr lvl="2" eaLnBrk="1" fontAlgn="auto" hangingPunct="1">
              <a:lnSpc>
                <a:spcPct val="150000"/>
              </a:lnSpc>
              <a:spcBef>
                <a:spcPts val="0"/>
              </a:spcBef>
              <a:spcAft>
                <a:spcPts val="0"/>
              </a:spcAft>
              <a:buFontTx/>
              <a:buNone/>
              <a:defRPr/>
            </a:pPr>
            <a:r>
              <a:rPr lang="en-US" altLang="zh-CN" dirty="0" smtClean="0"/>
              <a:t>6. </a:t>
            </a:r>
            <a:r>
              <a:rPr lang="zh-CN" altLang="en-US" dirty="0" smtClean="0"/>
              <a:t>集中管理</a:t>
            </a: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09010D58-3F7E-49A9-92B6-859F75812B42}" type="slidenum">
              <a:rPr lang="en-US" altLang="zh-CN" smtClean="0"/>
              <a:pPr>
                <a:defRPr/>
              </a:pPr>
              <a:t>25</a:t>
            </a:fld>
            <a:endParaRPr lang="en-US" altLang="zh-CN"/>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b="1" smtClean="0">
                <a:solidFill>
                  <a:srgbClr val="006600"/>
                </a:solidFill>
              </a:rPr>
              <a:t>7.	</a:t>
            </a:r>
            <a:r>
              <a:rPr lang="zh-CN" altLang="en-US" b="1" smtClean="0">
                <a:solidFill>
                  <a:srgbClr val="006600"/>
                </a:solidFill>
              </a:rPr>
              <a:t>入侵检测产品</a:t>
            </a:r>
            <a:endParaRPr lang="zh-CN" altLang="en-US" smtClean="0"/>
          </a:p>
        </p:txBody>
      </p:sp>
      <p:sp>
        <p:nvSpPr>
          <p:cNvPr id="61443" name="Rectangle 3"/>
          <p:cNvSpPr>
            <a:spLocks noGrp="1" noChangeArrowheads="1"/>
          </p:cNvSpPr>
          <p:nvPr>
            <p:ph idx="1"/>
          </p:nvPr>
        </p:nvSpPr>
        <p:spPr>
          <a:xfrm>
            <a:off x="495301" y="1600201"/>
            <a:ext cx="9023747" cy="4525963"/>
          </a:xfrm>
        </p:spPr>
        <p:txBody>
          <a:bodyPr/>
          <a:lstStyle/>
          <a:p>
            <a:pPr eaLnBrk="1" hangingPunct="1">
              <a:lnSpc>
                <a:spcPct val="150000"/>
              </a:lnSpc>
              <a:spcBef>
                <a:spcPct val="0"/>
              </a:spcBef>
              <a:buFont typeface="Arial" charset="0"/>
              <a:buNone/>
            </a:pPr>
            <a:r>
              <a:rPr lang="en-US" altLang="zh-CN" sz="2400" dirty="0" smtClean="0"/>
              <a:t>6</a:t>
            </a:r>
            <a:r>
              <a:rPr lang="zh-CN" altLang="en-US" sz="2400" dirty="0" smtClean="0"/>
              <a:t>． </a:t>
            </a:r>
            <a:r>
              <a:rPr lang="en-US" altLang="zh-CN" sz="2400" dirty="0" smtClean="0"/>
              <a:t>Snort</a:t>
            </a:r>
            <a:endParaRPr lang="zh-CN" altLang="en-US" sz="2400" dirty="0" smtClean="0"/>
          </a:p>
          <a:p>
            <a:r>
              <a:rPr lang="en-US" altLang="zh-CN" sz="2400" dirty="0" smtClean="0">
                <a:latin typeface="+mn-ea"/>
              </a:rPr>
              <a:t>Snort</a:t>
            </a:r>
            <a:r>
              <a:rPr lang="zh-CN" altLang="en-US" sz="2400" dirty="0" smtClean="0">
                <a:latin typeface="+mn-ea"/>
              </a:rPr>
              <a:t>是基于</a:t>
            </a:r>
            <a:r>
              <a:rPr lang="en-US" altLang="zh-CN" sz="2400" dirty="0" smtClean="0">
                <a:latin typeface="+mn-ea"/>
              </a:rPr>
              <a:t>C</a:t>
            </a:r>
            <a:r>
              <a:rPr lang="zh-CN" altLang="en-US" sz="2400" dirty="0" smtClean="0">
                <a:latin typeface="+mn-ea"/>
              </a:rPr>
              <a:t>语言的开放源代码的入侵检测系统，</a:t>
            </a:r>
            <a:r>
              <a:rPr lang="zh-CN" altLang="en-US" sz="2400" dirty="0">
                <a:latin typeface="+mn-ea"/>
              </a:rPr>
              <a:t>有数据包嗅探，数据包分析，数据包检测，响应处理等多种功能，每个模块实现不同的功能，各模块都是用插件的方式和</a:t>
            </a:r>
            <a:r>
              <a:rPr lang="en-US" altLang="zh-CN" sz="2400" dirty="0">
                <a:latin typeface="+mn-ea"/>
              </a:rPr>
              <a:t>Snort</a:t>
            </a:r>
            <a:r>
              <a:rPr lang="zh-CN" altLang="en-US" sz="2400" dirty="0">
                <a:latin typeface="+mn-ea"/>
              </a:rPr>
              <a:t>相结合，功能扩展方便。</a:t>
            </a:r>
            <a:endParaRPr lang="en-US" altLang="zh-CN" sz="2400" dirty="0">
              <a:latin typeface="+mn-ea"/>
            </a:endParaRPr>
          </a:p>
          <a:p>
            <a:r>
              <a:rPr lang="en-US" altLang="zh-CN" sz="2400" dirty="0">
                <a:latin typeface="+mn-ea"/>
              </a:rPr>
              <a:t>Snort</a:t>
            </a:r>
            <a:r>
              <a:rPr lang="zh-CN" altLang="en-US" sz="2400" dirty="0" smtClean="0">
                <a:latin typeface="+mn-ea"/>
              </a:rPr>
              <a:t>有</a:t>
            </a:r>
            <a:r>
              <a:rPr lang="zh-CN" altLang="en-US" sz="2400" dirty="0">
                <a:latin typeface="+mn-ea"/>
              </a:rPr>
              <a:t>三种工作模式：</a:t>
            </a:r>
            <a:r>
              <a:rPr lang="zh-CN" altLang="en-US" sz="2400" dirty="0">
                <a:latin typeface="+mn-ea"/>
                <a:hlinkClick r:id="rId2"/>
              </a:rPr>
              <a:t>嗅探器</a:t>
            </a:r>
            <a:r>
              <a:rPr lang="zh-CN" altLang="en-US" sz="2400" dirty="0">
                <a:latin typeface="+mn-ea"/>
              </a:rPr>
              <a:t>、</a:t>
            </a:r>
            <a:r>
              <a:rPr lang="zh-CN" altLang="en-US" sz="2400" dirty="0">
                <a:latin typeface="+mn-ea"/>
                <a:hlinkClick r:id="rId3"/>
              </a:rPr>
              <a:t>数据包</a:t>
            </a:r>
            <a:r>
              <a:rPr lang="zh-CN" altLang="en-US" sz="2400" dirty="0">
                <a:latin typeface="+mn-ea"/>
              </a:rPr>
              <a:t>记录器、网络</a:t>
            </a:r>
            <a:r>
              <a:rPr lang="zh-CN" altLang="en-US" sz="2400" dirty="0">
                <a:latin typeface="+mn-ea"/>
                <a:hlinkClick r:id="rId4"/>
              </a:rPr>
              <a:t>入侵检测系统</a:t>
            </a:r>
            <a:r>
              <a:rPr lang="zh-CN" altLang="en-US" sz="2400" dirty="0">
                <a:latin typeface="+mn-ea"/>
              </a:rPr>
              <a:t>。嗅探器模式仅仅是从网络上读取数据包并作为连续不断的流显示在终端上。数据包记录器模式把数据包记录到硬盘上。网络</a:t>
            </a:r>
            <a:r>
              <a:rPr lang="zh-CN" altLang="en-US" sz="2400" dirty="0">
                <a:latin typeface="+mn-ea"/>
                <a:hlinkClick r:id="rId5"/>
              </a:rPr>
              <a:t>入侵检测</a:t>
            </a:r>
            <a:r>
              <a:rPr lang="zh-CN" altLang="en-US" sz="2400" dirty="0">
                <a:latin typeface="+mn-ea"/>
              </a:rPr>
              <a:t>模式是最复杂的，而且是可配置的。我们可以让</a:t>
            </a:r>
            <a:r>
              <a:rPr lang="en-US" altLang="zh-CN" sz="2400" dirty="0">
                <a:latin typeface="+mn-ea"/>
              </a:rPr>
              <a:t>snort</a:t>
            </a:r>
            <a:r>
              <a:rPr lang="zh-CN" altLang="en-US" sz="2400" dirty="0">
                <a:latin typeface="+mn-ea"/>
              </a:rPr>
              <a:t>分析网络数据流以匹配用户定义的一些规则，并根据检测结果采取一定的动作。</a:t>
            </a:r>
          </a:p>
          <a:p>
            <a:r>
              <a:rPr lang="zh-CN" altLang="en-US" sz="4000" b="0" dirty="0"/>
              <a:t/>
            </a:r>
            <a:br>
              <a:rPr lang="zh-CN" altLang="en-US" sz="4000" b="0" dirty="0"/>
            </a:br>
            <a:r>
              <a:rPr lang="zh-CN" altLang="en-US" dirty="0" smtClean="0"/>
              <a:t> 。</a:t>
            </a:r>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A1425BE1-4A0E-41D8-AE23-32E8AD922B4F}" type="slidenum">
              <a:rPr lang="en-US" altLang="zh-CN" smtClean="0"/>
              <a:pPr>
                <a:defRPr/>
              </a:pPr>
              <a:t>26</a:t>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b="1" smtClean="0">
                <a:solidFill>
                  <a:srgbClr val="006600"/>
                </a:solidFill>
              </a:rPr>
              <a:t>7.	</a:t>
            </a:r>
            <a:r>
              <a:rPr lang="zh-CN" altLang="en-US" b="1" smtClean="0">
                <a:solidFill>
                  <a:srgbClr val="006600"/>
                </a:solidFill>
              </a:rPr>
              <a:t>入侵检测产品</a:t>
            </a:r>
            <a:endParaRPr lang="zh-CN" altLang="en-US" smtClean="0"/>
          </a:p>
        </p:txBody>
      </p:sp>
      <p:sp>
        <p:nvSpPr>
          <p:cNvPr id="61443" name="Rectangle 3"/>
          <p:cNvSpPr>
            <a:spLocks noGrp="1" noChangeArrowheads="1"/>
          </p:cNvSpPr>
          <p:nvPr>
            <p:ph idx="1"/>
          </p:nvPr>
        </p:nvSpPr>
        <p:spPr>
          <a:xfrm>
            <a:off x="495301" y="1600201"/>
            <a:ext cx="9023747" cy="4525963"/>
          </a:xfrm>
        </p:spPr>
        <p:txBody>
          <a:bodyPr/>
          <a:lstStyle/>
          <a:p>
            <a:pPr eaLnBrk="1" hangingPunct="1">
              <a:lnSpc>
                <a:spcPct val="150000"/>
              </a:lnSpc>
              <a:spcBef>
                <a:spcPct val="0"/>
              </a:spcBef>
              <a:buFont typeface="Arial" charset="0"/>
              <a:buNone/>
            </a:pPr>
            <a:r>
              <a:rPr lang="en-US" altLang="zh-CN" sz="2400" dirty="0" smtClean="0"/>
              <a:t>6</a:t>
            </a:r>
            <a:r>
              <a:rPr lang="zh-CN" altLang="en-US" sz="2400" dirty="0" smtClean="0"/>
              <a:t>． </a:t>
            </a:r>
            <a:r>
              <a:rPr lang="en-US" altLang="zh-CN" sz="2400" dirty="0" smtClean="0"/>
              <a:t>Snort</a:t>
            </a:r>
            <a:endParaRPr lang="zh-CN" altLang="en-US" sz="2400" dirty="0" smtClean="0"/>
          </a:p>
          <a:p>
            <a:r>
              <a:rPr lang="en-US" altLang="zh-CN" sz="2400" b="0" dirty="0" smtClean="0">
                <a:latin typeface="+mn-ea"/>
              </a:rPr>
              <a:t>Snort</a:t>
            </a:r>
            <a:r>
              <a:rPr lang="zh-CN" altLang="en-US" sz="2400" b="0" dirty="0" smtClean="0">
                <a:latin typeface="+mn-ea"/>
              </a:rPr>
              <a:t>工作过程：</a:t>
            </a:r>
            <a:endParaRPr lang="en-US" altLang="zh-CN" sz="2400" b="0" dirty="0" smtClean="0">
              <a:latin typeface="+mn-ea"/>
            </a:endParaRPr>
          </a:p>
          <a:p>
            <a:pPr marL="457200" indent="-457200">
              <a:buFont typeface="+mj-ea"/>
              <a:buAutoNum type="circleNumDbPlain"/>
            </a:pPr>
            <a:r>
              <a:rPr lang="zh-CN" altLang="en-US" sz="2400" b="0" dirty="0" smtClean="0">
                <a:latin typeface="+mn-ea"/>
              </a:rPr>
              <a:t>在</a:t>
            </a:r>
            <a:r>
              <a:rPr lang="zh-CN" altLang="en-US" sz="2400" b="0" dirty="0">
                <a:latin typeface="+mn-ea"/>
              </a:rPr>
              <a:t>网络</a:t>
            </a:r>
            <a:r>
              <a:rPr lang="en-US" altLang="zh-CN" sz="2400" b="0" dirty="0">
                <a:latin typeface="+mn-ea"/>
              </a:rPr>
              <a:t>TCP/IP</a:t>
            </a:r>
            <a:r>
              <a:rPr lang="zh-CN" altLang="en-US" sz="2400" b="0" dirty="0">
                <a:latin typeface="+mn-ea"/>
              </a:rPr>
              <a:t>的</a:t>
            </a:r>
            <a:r>
              <a:rPr lang="en-US" altLang="zh-CN" sz="2400" b="0" dirty="0">
                <a:latin typeface="+mn-ea"/>
              </a:rPr>
              <a:t>5</a:t>
            </a:r>
            <a:r>
              <a:rPr lang="zh-CN" altLang="en-US" sz="2400" b="0" dirty="0">
                <a:latin typeface="+mn-ea"/>
              </a:rPr>
              <a:t>层结构的数据链路层进行抓取网络数据包，抓包时需将网卡设置为混杂模式，根据操作系统的不同采用</a:t>
            </a:r>
            <a:r>
              <a:rPr lang="en-US" altLang="zh-CN" sz="2400" b="0" dirty="0" err="1">
                <a:latin typeface="+mn-ea"/>
              </a:rPr>
              <a:t>libpcap</a:t>
            </a:r>
            <a:r>
              <a:rPr lang="zh-CN" altLang="en-US" sz="2400" b="0" dirty="0">
                <a:latin typeface="+mn-ea"/>
              </a:rPr>
              <a:t>或</a:t>
            </a:r>
            <a:r>
              <a:rPr lang="en-US" altLang="zh-CN" sz="2400" b="0" dirty="0" err="1">
                <a:latin typeface="+mn-ea"/>
              </a:rPr>
              <a:t>winpcap</a:t>
            </a:r>
            <a:r>
              <a:rPr lang="zh-CN" altLang="en-US" sz="2400" b="0" dirty="0">
                <a:latin typeface="+mn-ea"/>
              </a:rPr>
              <a:t>函数从网络中捕获数据包</a:t>
            </a:r>
            <a:r>
              <a:rPr lang="zh-CN" altLang="en-US" sz="2400" b="0" dirty="0" smtClean="0">
                <a:latin typeface="+mn-ea"/>
              </a:rPr>
              <a:t>；</a:t>
            </a:r>
            <a:endParaRPr lang="en-US" altLang="zh-CN" sz="2400" b="0" dirty="0" smtClean="0">
              <a:latin typeface="+mn-ea"/>
            </a:endParaRPr>
          </a:p>
          <a:p>
            <a:pPr marL="457200" indent="-457200">
              <a:buFont typeface="+mj-ea"/>
              <a:buAutoNum type="circleNumDbPlain"/>
            </a:pPr>
            <a:r>
              <a:rPr lang="zh-CN" altLang="en-US" sz="2400" b="0" dirty="0" smtClean="0">
                <a:latin typeface="+mn-ea"/>
              </a:rPr>
              <a:t>然后</a:t>
            </a:r>
            <a:r>
              <a:rPr lang="zh-CN" altLang="en-US" sz="2400" b="0" dirty="0">
                <a:latin typeface="+mn-ea"/>
              </a:rPr>
              <a:t>将捕获的数据包送到包解码器进行</a:t>
            </a:r>
            <a:r>
              <a:rPr lang="zh-CN" altLang="en-US" sz="2400" b="0" dirty="0" smtClean="0">
                <a:latin typeface="+mn-ea"/>
              </a:rPr>
              <a:t>解码；</a:t>
            </a:r>
            <a:endParaRPr lang="en-US" altLang="zh-CN" sz="2400" b="0" dirty="0" smtClean="0">
              <a:latin typeface="+mn-ea"/>
            </a:endParaRPr>
          </a:p>
          <a:p>
            <a:pPr marL="457200" indent="-457200">
              <a:buFont typeface="+mj-ea"/>
              <a:buAutoNum type="circleNumDbPlain"/>
            </a:pPr>
            <a:r>
              <a:rPr lang="zh-CN" altLang="en-US" sz="2400" b="0" dirty="0"/>
              <a:t>之后就将数据包送到预处理器进行处理，预处理包括能分片的数据包进行重新组装，处理一些明显的错误等问题。预处理的过程主要是通过插件来</a:t>
            </a:r>
            <a:r>
              <a:rPr lang="zh-CN" altLang="en-US" sz="2400" b="0" dirty="0" smtClean="0"/>
              <a:t>完成；</a:t>
            </a:r>
            <a:endParaRPr lang="en-US" altLang="zh-CN" sz="2400" b="0" dirty="0" smtClean="0"/>
          </a:p>
          <a:p>
            <a:pPr marL="457200" indent="-457200">
              <a:buFont typeface="+mj-ea"/>
              <a:buAutoNum type="circleNumDbPlain"/>
            </a:pPr>
            <a:endParaRPr lang="zh-CN" altLang="en-US" sz="2400" dirty="0" smtClean="0">
              <a:latin typeface="+mn-ea"/>
            </a:endParaRPr>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A1425BE1-4A0E-41D8-AE23-32E8AD922B4F}" type="slidenum">
              <a:rPr lang="en-US" altLang="zh-CN" smtClean="0"/>
              <a:pPr>
                <a:defRPr/>
              </a:pPr>
              <a:t>27</a:t>
            </a:fld>
            <a:endParaRPr lang="en-US" altLang="zh-CN"/>
          </a:p>
        </p:txBody>
      </p:sp>
    </p:spTree>
    <p:extLst>
      <p:ext uri="{BB962C8B-B14F-4D97-AF65-F5344CB8AC3E}">
        <p14:creationId xmlns:p14="http://schemas.microsoft.com/office/powerpoint/2010/main" val="34711116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b="1" smtClean="0">
                <a:solidFill>
                  <a:srgbClr val="006600"/>
                </a:solidFill>
              </a:rPr>
              <a:t>7.	</a:t>
            </a:r>
            <a:r>
              <a:rPr lang="zh-CN" altLang="en-US" b="1" smtClean="0">
                <a:solidFill>
                  <a:srgbClr val="006600"/>
                </a:solidFill>
              </a:rPr>
              <a:t>入侵检测产品</a:t>
            </a:r>
            <a:endParaRPr lang="zh-CN" altLang="en-US" smtClean="0"/>
          </a:p>
        </p:txBody>
      </p:sp>
      <p:sp>
        <p:nvSpPr>
          <p:cNvPr id="61443" name="Rectangle 3"/>
          <p:cNvSpPr>
            <a:spLocks noGrp="1" noChangeArrowheads="1"/>
          </p:cNvSpPr>
          <p:nvPr>
            <p:ph idx="1"/>
          </p:nvPr>
        </p:nvSpPr>
        <p:spPr>
          <a:xfrm>
            <a:off x="495301" y="1600201"/>
            <a:ext cx="9023747" cy="4525963"/>
          </a:xfrm>
        </p:spPr>
        <p:txBody>
          <a:bodyPr/>
          <a:lstStyle/>
          <a:p>
            <a:pPr eaLnBrk="1" hangingPunct="1">
              <a:lnSpc>
                <a:spcPct val="150000"/>
              </a:lnSpc>
              <a:spcBef>
                <a:spcPct val="0"/>
              </a:spcBef>
              <a:buFont typeface="Arial" charset="0"/>
              <a:buNone/>
            </a:pPr>
            <a:r>
              <a:rPr lang="en-US" altLang="zh-CN" sz="2400" dirty="0" smtClean="0"/>
              <a:t>6</a:t>
            </a:r>
            <a:r>
              <a:rPr lang="zh-CN" altLang="en-US" sz="2400" dirty="0" smtClean="0"/>
              <a:t>． </a:t>
            </a:r>
            <a:r>
              <a:rPr lang="en-US" altLang="zh-CN" sz="2400" dirty="0" smtClean="0"/>
              <a:t>Snort</a:t>
            </a:r>
            <a:endParaRPr lang="zh-CN" altLang="en-US" sz="2400" dirty="0" smtClean="0"/>
          </a:p>
          <a:p>
            <a:r>
              <a:rPr lang="en-US" altLang="zh-CN" sz="2400" b="0" dirty="0" smtClean="0">
                <a:latin typeface="+mn-ea"/>
              </a:rPr>
              <a:t>Snort</a:t>
            </a:r>
            <a:r>
              <a:rPr lang="zh-CN" altLang="en-US" sz="2400" b="0" dirty="0" smtClean="0">
                <a:latin typeface="+mn-ea"/>
              </a:rPr>
              <a:t>工作过程：</a:t>
            </a:r>
            <a:endParaRPr lang="en-US" altLang="zh-CN" sz="2400" b="0" dirty="0" smtClean="0">
              <a:latin typeface="+mn-ea"/>
            </a:endParaRPr>
          </a:p>
          <a:p>
            <a:pPr marL="457200" indent="-457200">
              <a:buFont typeface="+mj-ea"/>
              <a:buAutoNum type="circleNumDbPlain" startAt="4"/>
            </a:pPr>
            <a:r>
              <a:rPr lang="zh-CN" altLang="en-US" sz="2400" b="0" dirty="0"/>
              <a:t>对数据包进行了解码，过滤，预处理后，进入了</a:t>
            </a:r>
            <a:r>
              <a:rPr lang="en-US" altLang="zh-CN" sz="2400" b="0" dirty="0"/>
              <a:t>Snort</a:t>
            </a:r>
            <a:r>
              <a:rPr lang="zh-CN" altLang="en-US" sz="2400" b="0" dirty="0"/>
              <a:t>的最重要一环，进行规则的建立及根据规则进行检测</a:t>
            </a:r>
            <a:r>
              <a:rPr lang="zh-CN" altLang="en-US" sz="2400" b="0" dirty="0" smtClean="0"/>
              <a:t>。处理</a:t>
            </a:r>
            <a:r>
              <a:rPr lang="zh-CN" altLang="en-US" sz="2400" b="0" dirty="0"/>
              <a:t>规则文件的时候，用三维链表来存规则信息以便和后面的数据包进行匹配，三维链表一旦构建好了，就通过某种方法查找三维链表并进行匹配和发生响应</a:t>
            </a:r>
            <a:r>
              <a:rPr lang="zh-CN" altLang="en-US" sz="2400" b="0" dirty="0" smtClean="0"/>
              <a:t>。</a:t>
            </a:r>
            <a:endParaRPr lang="en-US" altLang="zh-CN" sz="2400" b="0" dirty="0" smtClean="0"/>
          </a:p>
          <a:p>
            <a:pPr marL="457200" indent="-457200">
              <a:buFont typeface="+mj-ea"/>
              <a:buAutoNum type="circleNumDbPlain" startAt="4"/>
            </a:pPr>
            <a:r>
              <a:rPr lang="zh-CN" altLang="en-US" sz="2400" b="0" dirty="0" smtClean="0"/>
              <a:t>最后</a:t>
            </a:r>
            <a:r>
              <a:rPr lang="zh-CN" altLang="en-US" sz="2400" b="0" dirty="0"/>
              <a:t>一步就是输出模块，经过检测后的数据包需要以各种形式将结果进行输出，输出形式可以是输出到</a:t>
            </a:r>
            <a:r>
              <a:rPr lang="en-US" altLang="zh-CN" sz="2400" b="0" dirty="0"/>
              <a:t>alert</a:t>
            </a:r>
            <a:r>
              <a:rPr lang="zh-CN" altLang="en-US" sz="2400" b="0" dirty="0"/>
              <a:t>文件、其它日志文件、数据库</a:t>
            </a:r>
            <a:r>
              <a:rPr lang="en-US" altLang="zh-CN" sz="2400" b="0" dirty="0"/>
              <a:t>UNIX</a:t>
            </a:r>
            <a:r>
              <a:rPr lang="zh-CN" altLang="en-US" sz="2400" b="0" dirty="0"/>
              <a:t>域或</a:t>
            </a:r>
            <a:r>
              <a:rPr lang="en-US" altLang="zh-CN" sz="2400" b="0" dirty="0"/>
              <a:t>Socket</a:t>
            </a:r>
            <a:r>
              <a:rPr lang="zh-CN" altLang="en-US" sz="2400" b="0" dirty="0"/>
              <a:t>等。</a:t>
            </a:r>
          </a:p>
          <a:p>
            <a:r>
              <a:rPr lang="zh-CN" altLang="en-US" sz="2400" b="0" dirty="0"/>
              <a:t/>
            </a:r>
            <a:br>
              <a:rPr lang="zh-CN" altLang="en-US" sz="2400" b="0" dirty="0"/>
            </a:br>
            <a:endParaRPr lang="zh-CN" altLang="en-US" sz="2400" dirty="0" smtClean="0">
              <a:latin typeface="+mn-ea"/>
            </a:endParaRPr>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A1425BE1-4A0E-41D8-AE23-32E8AD922B4F}" type="slidenum">
              <a:rPr lang="en-US" altLang="zh-CN" smtClean="0"/>
              <a:pPr>
                <a:defRPr/>
              </a:pPr>
              <a:t>28</a:t>
            </a:fld>
            <a:endParaRPr lang="en-US" altLang="zh-CN"/>
          </a:p>
        </p:txBody>
      </p:sp>
    </p:spTree>
    <p:extLst>
      <p:ext uri="{BB962C8B-B14F-4D97-AF65-F5344CB8AC3E}">
        <p14:creationId xmlns:p14="http://schemas.microsoft.com/office/powerpoint/2010/main" val="28435994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b="1" smtClean="0">
                <a:solidFill>
                  <a:srgbClr val="006600"/>
                </a:solidFill>
              </a:rPr>
              <a:t>7.	</a:t>
            </a:r>
            <a:r>
              <a:rPr lang="zh-CN" altLang="en-US" b="1" smtClean="0">
                <a:solidFill>
                  <a:srgbClr val="006600"/>
                </a:solidFill>
              </a:rPr>
              <a:t>入侵检测产品</a:t>
            </a:r>
            <a:endParaRPr lang="zh-CN" altLang="en-US" smtClean="0"/>
          </a:p>
        </p:txBody>
      </p:sp>
      <p:sp>
        <p:nvSpPr>
          <p:cNvPr id="61443" name="Rectangle 3"/>
          <p:cNvSpPr>
            <a:spLocks noGrp="1" noChangeArrowheads="1"/>
          </p:cNvSpPr>
          <p:nvPr>
            <p:ph idx="1"/>
          </p:nvPr>
        </p:nvSpPr>
        <p:spPr>
          <a:xfrm>
            <a:off x="495301" y="1600201"/>
            <a:ext cx="9023747" cy="4525963"/>
          </a:xfrm>
        </p:spPr>
        <p:txBody>
          <a:bodyPr/>
          <a:lstStyle/>
          <a:p>
            <a:pPr eaLnBrk="1" hangingPunct="1">
              <a:lnSpc>
                <a:spcPct val="150000"/>
              </a:lnSpc>
              <a:spcBef>
                <a:spcPct val="0"/>
              </a:spcBef>
              <a:buFont typeface="Arial" charset="0"/>
              <a:buNone/>
            </a:pPr>
            <a:r>
              <a:rPr lang="en-US" altLang="zh-CN" sz="2400" dirty="0" smtClean="0"/>
              <a:t>6</a:t>
            </a:r>
            <a:r>
              <a:rPr lang="zh-CN" altLang="en-US" sz="2400" dirty="0" smtClean="0"/>
              <a:t>． </a:t>
            </a:r>
            <a:r>
              <a:rPr lang="en-US" altLang="zh-CN" sz="2400" dirty="0" smtClean="0"/>
              <a:t>Snort</a:t>
            </a:r>
            <a:endParaRPr lang="zh-CN" altLang="en-US" sz="2400" dirty="0" smtClean="0"/>
          </a:p>
          <a:p>
            <a:pPr lvl="1" eaLnBrk="1" hangingPunct="1">
              <a:lnSpc>
                <a:spcPct val="150000"/>
              </a:lnSpc>
              <a:spcBef>
                <a:spcPct val="0"/>
              </a:spcBef>
            </a:pPr>
            <a:r>
              <a:rPr lang="zh-CN" altLang="en-US" sz="2400" dirty="0" smtClean="0"/>
              <a:t> 一个综合的</a:t>
            </a:r>
            <a:r>
              <a:rPr lang="en-US" altLang="zh-CN" sz="2400" dirty="0" smtClean="0"/>
              <a:t>Snort</a:t>
            </a:r>
            <a:r>
              <a:rPr lang="zh-CN" altLang="en-US" sz="2400" dirty="0" smtClean="0"/>
              <a:t>系统所需软件有 </a:t>
            </a:r>
            <a:r>
              <a:rPr lang="en-US" altLang="zh-CN" sz="2400" dirty="0" smtClean="0"/>
              <a:t>Windows </a:t>
            </a:r>
            <a:r>
              <a:rPr lang="zh-CN" altLang="en-US" sz="2400" dirty="0" smtClean="0"/>
              <a:t>平台的</a:t>
            </a:r>
            <a:r>
              <a:rPr lang="en-US" altLang="zh-CN" sz="2400" dirty="0" smtClean="0"/>
              <a:t>Snort </a:t>
            </a:r>
            <a:r>
              <a:rPr lang="zh-CN" altLang="en-US" sz="2400" dirty="0" smtClean="0"/>
              <a:t>、</a:t>
            </a:r>
            <a:r>
              <a:rPr lang="en-US" altLang="zh-CN" sz="2400" dirty="0" smtClean="0"/>
              <a:t>windows</a:t>
            </a:r>
            <a:r>
              <a:rPr lang="zh-CN" altLang="en-US" sz="2400" dirty="0" smtClean="0"/>
              <a:t>版本的抓包驱动</a:t>
            </a:r>
            <a:r>
              <a:rPr lang="en-US" altLang="zh-CN" sz="2400" dirty="0" err="1" smtClean="0"/>
              <a:t>WinPcap</a:t>
            </a:r>
            <a:r>
              <a:rPr lang="zh-CN" altLang="en-US" sz="2400" dirty="0" smtClean="0"/>
              <a:t>、</a:t>
            </a:r>
            <a:r>
              <a:rPr lang="en-US" altLang="zh-CN" sz="2400" dirty="0" smtClean="0"/>
              <a:t>windows</a:t>
            </a:r>
            <a:r>
              <a:rPr lang="zh-CN" altLang="en-US" sz="2400" dirty="0" smtClean="0"/>
              <a:t>版本的数据库服务器</a:t>
            </a:r>
            <a:r>
              <a:rPr lang="en-US" altLang="zh-CN" sz="2400" dirty="0" err="1" smtClean="0"/>
              <a:t>mysql</a:t>
            </a:r>
            <a:r>
              <a:rPr lang="zh-CN" altLang="en-US" sz="2400" dirty="0" smtClean="0"/>
              <a:t>、基于</a:t>
            </a:r>
            <a:r>
              <a:rPr lang="en-US" altLang="zh-CN" sz="2400" dirty="0" smtClean="0"/>
              <a:t>PHP</a:t>
            </a:r>
            <a:r>
              <a:rPr lang="zh-CN" altLang="en-US" sz="2400" dirty="0" smtClean="0"/>
              <a:t>的入侵检测数据库分析控制台</a:t>
            </a:r>
            <a:r>
              <a:rPr lang="en-US" altLang="zh-CN" sz="2400" dirty="0" smtClean="0"/>
              <a:t>ACID</a:t>
            </a:r>
            <a:r>
              <a:rPr lang="zh-CN" altLang="en-US" sz="2400" dirty="0" smtClean="0"/>
              <a:t>、用于为</a:t>
            </a:r>
            <a:r>
              <a:rPr lang="en-US" altLang="zh-CN" sz="2400" dirty="0" err="1" smtClean="0"/>
              <a:t>php</a:t>
            </a:r>
            <a:r>
              <a:rPr lang="zh-CN" altLang="en-US" sz="2400" dirty="0" smtClean="0"/>
              <a:t>服务的活动数据对象数据库 </a:t>
            </a:r>
            <a:r>
              <a:rPr lang="en-US" altLang="zh-CN" sz="2400" dirty="0" err="1" smtClean="0"/>
              <a:t>adodb</a:t>
            </a:r>
            <a:r>
              <a:rPr lang="zh-CN" altLang="en-US" sz="2400" dirty="0" smtClean="0"/>
              <a:t>（ </a:t>
            </a:r>
            <a:r>
              <a:rPr lang="en-US" altLang="zh-CN" sz="2400" dirty="0" smtClean="0"/>
              <a:t>Active 2Data Objects Data Base for PHP </a:t>
            </a:r>
            <a:r>
              <a:rPr lang="zh-CN" altLang="en-US" sz="2400" dirty="0" smtClean="0"/>
              <a:t>）、</a:t>
            </a:r>
            <a:r>
              <a:rPr lang="en-US" altLang="zh-CN" sz="2400" dirty="0" smtClean="0"/>
              <a:t>Windows</a:t>
            </a:r>
            <a:r>
              <a:rPr lang="zh-CN" altLang="en-US" sz="2400" dirty="0" smtClean="0"/>
              <a:t>版 本 的</a:t>
            </a:r>
            <a:r>
              <a:rPr lang="en-US" altLang="zh-CN" sz="2400" dirty="0" smtClean="0"/>
              <a:t>apache WEB </a:t>
            </a:r>
            <a:r>
              <a:rPr lang="zh-CN" altLang="en-US" sz="2400" dirty="0" smtClean="0"/>
              <a:t>服 务 器</a:t>
            </a:r>
            <a:r>
              <a:rPr lang="en-US" altLang="zh-CN" sz="2400" dirty="0" smtClean="0"/>
              <a:t>apache2</a:t>
            </a:r>
            <a:r>
              <a:rPr lang="zh-CN" altLang="en-US" sz="2400" dirty="0" smtClean="0"/>
              <a:t>、</a:t>
            </a:r>
            <a:r>
              <a:rPr lang="en-US" altLang="zh-CN" sz="2400" dirty="0" smtClean="0"/>
              <a:t>Windows</a:t>
            </a:r>
            <a:r>
              <a:rPr lang="zh-CN" altLang="en-US" sz="2400" dirty="0" smtClean="0"/>
              <a:t>版 本 的</a:t>
            </a:r>
            <a:r>
              <a:rPr lang="en-US" altLang="zh-CN" sz="2400" dirty="0" smtClean="0"/>
              <a:t>PHP</a:t>
            </a:r>
            <a:r>
              <a:rPr lang="zh-CN" altLang="en-US" sz="2400" dirty="0" smtClean="0"/>
              <a:t>脚本环境、支持</a:t>
            </a:r>
            <a:r>
              <a:rPr lang="en-US" altLang="zh-CN" sz="2400" dirty="0" err="1" smtClean="0"/>
              <a:t>php</a:t>
            </a:r>
            <a:r>
              <a:rPr lang="zh-CN" altLang="en-US" sz="2400" dirty="0" smtClean="0"/>
              <a:t>的图形库</a:t>
            </a:r>
            <a:r>
              <a:rPr lang="en-US" altLang="zh-CN" sz="2400" dirty="0" err="1" smtClean="0"/>
              <a:t>jpgraph</a:t>
            </a:r>
            <a:r>
              <a:rPr lang="zh-CN" altLang="en-US" sz="2400" dirty="0" smtClean="0"/>
              <a:t>等 。</a:t>
            </a:r>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A1425BE1-4A0E-41D8-AE23-32E8AD922B4F}" type="slidenum">
              <a:rPr lang="en-US" altLang="zh-CN" smtClean="0"/>
              <a:pPr>
                <a:defRPr/>
              </a:pPr>
              <a:t>29</a:t>
            </a:fld>
            <a:endParaRPr lang="en-US" altLang="zh-CN"/>
          </a:p>
        </p:txBody>
      </p:sp>
    </p:spTree>
    <p:extLst>
      <p:ext uri="{BB962C8B-B14F-4D97-AF65-F5344CB8AC3E}">
        <p14:creationId xmlns:p14="http://schemas.microsoft.com/office/powerpoint/2010/main" val="548624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body" idx="1"/>
          </p:nvPr>
        </p:nvSpPr>
        <p:spPr>
          <a:xfrm>
            <a:off x="619126" y="1052513"/>
            <a:ext cx="8776097" cy="5662612"/>
          </a:xfrm>
          <a:noFill/>
        </p:spPr>
        <p:txBody>
          <a:bodyPr lIns="92075" tIns="46038" rIns="92075" bIns="46038"/>
          <a:lstStyle/>
          <a:p>
            <a:pPr marL="609600" indent="-609600">
              <a:lnSpc>
                <a:spcPct val="130000"/>
              </a:lnSpc>
              <a:spcBef>
                <a:spcPct val="0"/>
              </a:spcBef>
            </a:pPr>
            <a:r>
              <a:rPr lang="zh-CN" altLang="en-US" sz="2400" dirty="0" smtClean="0"/>
              <a:t>根据</a:t>
            </a:r>
            <a:r>
              <a:rPr lang="zh-CN" altLang="en-US" sz="2400" dirty="0" smtClean="0">
                <a:solidFill>
                  <a:srgbClr val="FF00FF"/>
                </a:solidFill>
              </a:rPr>
              <a:t>数据来源</a:t>
            </a:r>
            <a:r>
              <a:rPr lang="zh-CN" altLang="en-US" sz="2400" dirty="0" smtClean="0"/>
              <a:t>分类</a:t>
            </a:r>
          </a:p>
          <a:p>
            <a:pPr marL="990600" lvl="1" indent="-533400">
              <a:lnSpc>
                <a:spcPct val="130000"/>
              </a:lnSpc>
              <a:spcBef>
                <a:spcPct val="0"/>
              </a:spcBef>
              <a:buSzPct val="60000"/>
              <a:buFont typeface="Wingdings" pitchFamily="2" charset="2"/>
              <a:buChar char="Ø"/>
            </a:pPr>
            <a:r>
              <a:rPr lang="zh-CN" altLang="en-US" sz="2400" i="1" dirty="0" smtClean="0"/>
              <a:t>主机入侵检测系统（</a:t>
            </a:r>
            <a:r>
              <a:rPr lang="en-US" altLang="zh-CN" sz="2400" i="1" dirty="0" smtClean="0"/>
              <a:t>HIDS</a:t>
            </a:r>
            <a:r>
              <a:rPr lang="zh-CN" altLang="en-US" sz="2400" i="1" dirty="0" smtClean="0"/>
              <a:t>）</a:t>
            </a:r>
          </a:p>
          <a:p>
            <a:pPr marL="990600" lvl="1" indent="-533400">
              <a:lnSpc>
                <a:spcPct val="130000"/>
              </a:lnSpc>
              <a:spcBef>
                <a:spcPct val="0"/>
              </a:spcBef>
              <a:buSzPct val="60000"/>
              <a:buFont typeface="Wingdings" pitchFamily="2" charset="2"/>
              <a:buChar char="Ø"/>
            </a:pPr>
            <a:r>
              <a:rPr lang="zh-CN" altLang="en-US" sz="2400" i="1" dirty="0" smtClean="0"/>
              <a:t>网络入侵检测系统（</a:t>
            </a:r>
            <a:r>
              <a:rPr lang="en-US" altLang="zh-CN" sz="2400" i="1" dirty="0" smtClean="0"/>
              <a:t>NIDS</a:t>
            </a:r>
            <a:r>
              <a:rPr lang="zh-CN" altLang="en-US" sz="2400" i="1" dirty="0" smtClean="0"/>
              <a:t>）</a:t>
            </a:r>
          </a:p>
          <a:p>
            <a:pPr marL="609600" indent="-609600">
              <a:lnSpc>
                <a:spcPct val="130000"/>
              </a:lnSpc>
              <a:spcBef>
                <a:spcPct val="0"/>
              </a:spcBef>
            </a:pPr>
            <a:r>
              <a:rPr lang="zh-CN" altLang="en-US" sz="2400" dirty="0" smtClean="0"/>
              <a:t>根据</a:t>
            </a:r>
            <a:r>
              <a:rPr lang="zh-CN" altLang="en-US" sz="2400" dirty="0" smtClean="0">
                <a:solidFill>
                  <a:srgbClr val="FF00FF"/>
                </a:solidFill>
              </a:rPr>
              <a:t>分析方法</a:t>
            </a:r>
            <a:r>
              <a:rPr lang="zh-CN" altLang="en-US" sz="2400" dirty="0" smtClean="0"/>
              <a:t>分类</a:t>
            </a:r>
          </a:p>
          <a:p>
            <a:pPr marL="990600" lvl="1" indent="-533400">
              <a:lnSpc>
                <a:spcPct val="130000"/>
              </a:lnSpc>
              <a:spcBef>
                <a:spcPct val="0"/>
              </a:spcBef>
              <a:buSzPct val="60000"/>
              <a:buFont typeface="Wingdings" pitchFamily="2" charset="2"/>
              <a:buChar char="Ø"/>
            </a:pPr>
            <a:r>
              <a:rPr lang="zh-CN" altLang="en-US" sz="2400" i="1" dirty="0" smtClean="0"/>
              <a:t>异常检测模型（</a:t>
            </a:r>
            <a:r>
              <a:rPr lang="en-US" altLang="zh-CN" sz="2400" i="1" dirty="0" smtClean="0"/>
              <a:t>Anomaly Detection Model</a:t>
            </a:r>
            <a:r>
              <a:rPr lang="zh-CN" altLang="en-US" sz="2400" i="1" dirty="0" smtClean="0"/>
              <a:t>）</a:t>
            </a:r>
          </a:p>
          <a:p>
            <a:pPr marL="990600" lvl="1" indent="-533400">
              <a:lnSpc>
                <a:spcPct val="130000"/>
              </a:lnSpc>
              <a:spcBef>
                <a:spcPct val="0"/>
              </a:spcBef>
              <a:buSzPct val="60000"/>
              <a:buFont typeface="Wingdings" pitchFamily="2" charset="2"/>
              <a:buChar char="Ø"/>
            </a:pPr>
            <a:r>
              <a:rPr lang="zh-CN" altLang="en-US" sz="2400" i="1" dirty="0" smtClean="0"/>
              <a:t>误用检测模型（</a:t>
            </a:r>
            <a:r>
              <a:rPr lang="en-US" altLang="zh-CN" sz="2400" i="1" dirty="0" smtClean="0"/>
              <a:t>Misuse Detection Model</a:t>
            </a:r>
            <a:r>
              <a:rPr lang="zh-CN" altLang="en-US" sz="2400" i="1" dirty="0" smtClean="0"/>
              <a:t>）</a:t>
            </a:r>
          </a:p>
          <a:p>
            <a:pPr marL="609600" indent="-609600">
              <a:lnSpc>
                <a:spcPct val="130000"/>
              </a:lnSpc>
              <a:spcBef>
                <a:spcPct val="0"/>
              </a:spcBef>
            </a:pPr>
            <a:r>
              <a:rPr lang="zh-CN" altLang="en-US" sz="2400" dirty="0" smtClean="0"/>
              <a:t>根据</a:t>
            </a:r>
            <a:r>
              <a:rPr lang="zh-CN" altLang="en-US" sz="2400" dirty="0" smtClean="0">
                <a:solidFill>
                  <a:srgbClr val="FF00FF"/>
                </a:solidFill>
              </a:rPr>
              <a:t>时效性</a:t>
            </a:r>
            <a:r>
              <a:rPr lang="zh-CN" altLang="en-US" sz="2400" dirty="0" smtClean="0"/>
              <a:t>分类</a:t>
            </a:r>
          </a:p>
          <a:p>
            <a:pPr marL="990600" lvl="1" indent="-533400">
              <a:lnSpc>
                <a:spcPct val="130000"/>
              </a:lnSpc>
              <a:spcBef>
                <a:spcPct val="0"/>
              </a:spcBef>
              <a:buSzPct val="60000"/>
              <a:buFont typeface="Wingdings" pitchFamily="2" charset="2"/>
              <a:buChar char="Ø"/>
            </a:pPr>
            <a:r>
              <a:rPr lang="zh-CN" altLang="en-US" sz="2400" i="1" dirty="0" smtClean="0"/>
              <a:t>离线入侵检测系统（</a:t>
            </a:r>
            <a:r>
              <a:rPr lang="en-US" altLang="zh-CN" sz="2400" i="1" dirty="0" smtClean="0"/>
              <a:t>off-line IDS</a:t>
            </a:r>
            <a:r>
              <a:rPr lang="zh-CN" altLang="en-US" sz="2400" i="1" dirty="0" smtClean="0"/>
              <a:t>）</a:t>
            </a:r>
          </a:p>
          <a:p>
            <a:pPr marL="990600" lvl="1" indent="-533400">
              <a:lnSpc>
                <a:spcPct val="130000"/>
              </a:lnSpc>
              <a:spcBef>
                <a:spcPct val="0"/>
              </a:spcBef>
              <a:buSzPct val="60000"/>
              <a:buFont typeface="Wingdings" pitchFamily="2" charset="2"/>
              <a:buChar char="Ø"/>
            </a:pPr>
            <a:r>
              <a:rPr lang="zh-CN" altLang="en-US" sz="2400" i="1" dirty="0" smtClean="0"/>
              <a:t>在线入侵检测系统（</a:t>
            </a:r>
            <a:r>
              <a:rPr lang="en-US" altLang="zh-CN" sz="2400" i="1" dirty="0" smtClean="0"/>
              <a:t>On-line IDS</a:t>
            </a:r>
            <a:r>
              <a:rPr lang="zh-CN" altLang="en-US" sz="2400" i="1" dirty="0" smtClean="0"/>
              <a:t>）</a:t>
            </a:r>
          </a:p>
          <a:p>
            <a:pPr marL="609600" indent="-609600">
              <a:lnSpc>
                <a:spcPct val="130000"/>
              </a:lnSpc>
              <a:spcBef>
                <a:spcPct val="0"/>
              </a:spcBef>
            </a:pPr>
            <a:r>
              <a:rPr lang="zh-CN" altLang="en-US" sz="2400" dirty="0" smtClean="0"/>
              <a:t>根据</a:t>
            </a:r>
            <a:r>
              <a:rPr lang="zh-CN" altLang="en-US" sz="2400" dirty="0" smtClean="0">
                <a:solidFill>
                  <a:srgbClr val="FF00FF"/>
                </a:solidFill>
              </a:rPr>
              <a:t>分布性</a:t>
            </a:r>
            <a:r>
              <a:rPr lang="zh-CN" altLang="en-US" sz="2400" dirty="0" smtClean="0"/>
              <a:t>分类</a:t>
            </a:r>
          </a:p>
          <a:p>
            <a:pPr marL="990600" lvl="1" indent="-533400">
              <a:lnSpc>
                <a:spcPct val="130000"/>
              </a:lnSpc>
              <a:spcBef>
                <a:spcPct val="0"/>
              </a:spcBef>
              <a:buSzPct val="60000"/>
              <a:buFont typeface="Wingdings" pitchFamily="2" charset="2"/>
              <a:buChar char="Ø"/>
            </a:pPr>
            <a:r>
              <a:rPr lang="zh-CN" altLang="en-US" sz="2400" i="1" dirty="0" smtClean="0"/>
              <a:t>集中式</a:t>
            </a:r>
          </a:p>
          <a:p>
            <a:pPr marL="990600" lvl="1" indent="-533400">
              <a:lnSpc>
                <a:spcPct val="130000"/>
              </a:lnSpc>
              <a:spcBef>
                <a:spcPct val="0"/>
              </a:spcBef>
              <a:buSzPct val="60000"/>
              <a:buFont typeface="Wingdings" pitchFamily="2" charset="2"/>
              <a:buChar char="Ø"/>
            </a:pPr>
            <a:r>
              <a:rPr lang="zh-CN" altLang="en-US" sz="2400" i="1" dirty="0" smtClean="0"/>
              <a:t>分布式</a:t>
            </a:r>
          </a:p>
        </p:txBody>
      </p:sp>
      <p:sp>
        <p:nvSpPr>
          <p:cNvPr id="38915" name="标题 3"/>
          <p:cNvSpPr>
            <a:spLocks noGrp="1"/>
          </p:cNvSpPr>
          <p:nvPr>
            <p:ph type="title"/>
          </p:nvPr>
        </p:nvSpPr>
        <p:spPr/>
        <p:txBody>
          <a:bodyPr/>
          <a:lstStyle/>
          <a:p>
            <a:r>
              <a:rPr lang="en-US" altLang="zh-CN" b="1" dirty="0" smtClean="0">
                <a:solidFill>
                  <a:srgbClr val="006600"/>
                </a:solidFill>
                <a:latin typeface="+mn-ea"/>
                <a:ea typeface="+mn-ea"/>
              </a:rPr>
              <a:t>5.	</a:t>
            </a:r>
            <a:r>
              <a:rPr lang="zh-CN" altLang="en-US" b="1" dirty="0" smtClean="0">
                <a:solidFill>
                  <a:srgbClr val="006600"/>
                </a:solidFill>
                <a:latin typeface="+mn-ea"/>
                <a:ea typeface="+mn-ea"/>
              </a:rPr>
              <a:t>入侵检测系统分类</a:t>
            </a:r>
            <a:endParaRPr lang="zh-CN" altLang="en-US" dirty="0" smtClean="0">
              <a:latin typeface="+mn-ea"/>
              <a:ea typeface="+mn-ea"/>
            </a:endParaRPr>
          </a:p>
        </p:txBody>
      </p:sp>
      <p:sp>
        <p:nvSpPr>
          <p:cNvPr id="5" name="灯片编号占位符 4"/>
          <p:cNvSpPr>
            <a:spLocks noGrp="1"/>
          </p:cNvSpPr>
          <p:nvPr>
            <p:ph type="sldNum" sz="quarter" idx="4294967295"/>
          </p:nvPr>
        </p:nvSpPr>
        <p:spPr>
          <a:xfrm>
            <a:off x="7099300" y="6356351"/>
            <a:ext cx="2311400" cy="365125"/>
          </a:xfrm>
          <a:prstGeom prst="rect">
            <a:avLst/>
          </a:prstGeom>
        </p:spPr>
        <p:txBody>
          <a:bodyPr/>
          <a:lstStyle/>
          <a:p>
            <a:pPr>
              <a:defRPr/>
            </a:pPr>
            <a:fld id="{E9E06A5F-677C-4D5C-85CA-60C8100908C9}" type="slidenum">
              <a:rPr lang="en-US" altLang="zh-CN" smtClean="0"/>
              <a:pPr>
                <a:defRPr/>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b="1" smtClean="0">
                <a:solidFill>
                  <a:srgbClr val="006600"/>
                </a:solidFill>
              </a:rPr>
              <a:t>7.	</a:t>
            </a:r>
            <a:r>
              <a:rPr lang="zh-CN" altLang="en-US" b="1" smtClean="0">
                <a:solidFill>
                  <a:srgbClr val="006600"/>
                </a:solidFill>
              </a:rPr>
              <a:t>入侵检测产品</a:t>
            </a:r>
            <a:endParaRPr lang="zh-CN" altLang="en-US" smtClean="0"/>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A1425BE1-4A0E-41D8-AE23-32E8AD922B4F}" type="slidenum">
              <a:rPr lang="en-US" altLang="zh-CN" smtClean="0"/>
              <a:pPr>
                <a:defRPr/>
              </a:pPr>
              <a:t>30</a:t>
            </a:fld>
            <a:endParaRPr lang="en-US" altLang="zh-CN"/>
          </a:p>
        </p:txBody>
      </p:sp>
      <p:sp>
        <p:nvSpPr>
          <p:cNvPr id="2" name="内容占位符 1"/>
          <p:cNvSpPr>
            <a:spLocks noGrp="1"/>
          </p:cNvSpPr>
          <p:nvPr>
            <p:ph idx="1"/>
          </p:nvPr>
        </p:nvSpPr>
        <p:spPr/>
        <p:txBody>
          <a:bodyPr/>
          <a:lstStyle/>
          <a:p>
            <a:endParaRPr lang="zh-CN" altLang="en-US" dirty="0"/>
          </a:p>
        </p:txBody>
      </p:sp>
      <p:grpSp>
        <p:nvGrpSpPr>
          <p:cNvPr id="7" name="Group 4"/>
          <p:cNvGrpSpPr>
            <a:grpSpLocks noChangeAspect="1"/>
          </p:cNvGrpSpPr>
          <p:nvPr/>
        </p:nvGrpSpPr>
        <p:grpSpPr bwMode="auto">
          <a:xfrm>
            <a:off x="611188" y="2276475"/>
            <a:ext cx="8247062" cy="3352800"/>
            <a:chOff x="1620" y="3234"/>
            <a:chExt cx="8640" cy="3706"/>
          </a:xfrm>
        </p:grpSpPr>
        <p:sp>
          <p:nvSpPr>
            <p:cNvPr id="8" name="AutoShape 5"/>
            <p:cNvSpPr>
              <a:spLocks noChangeAspect="1" noChangeArrowheads="1"/>
            </p:cNvSpPr>
            <p:nvPr/>
          </p:nvSpPr>
          <p:spPr bwMode="auto">
            <a:xfrm>
              <a:off x="1620" y="3234"/>
              <a:ext cx="8640" cy="3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sz="2000"/>
            </a:p>
          </p:txBody>
        </p:sp>
        <p:sp>
          <p:nvSpPr>
            <p:cNvPr id="9" name="Rectangle 6"/>
            <p:cNvSpPr>
              <a:spLocks noChangeArrowheads="1"/>
            </p:cNvSpPr>
            <p:nvPr/>
          </p:nvSpPr>
          <p:spPr bwMode="auto">
            <a:xfrm>
              <a:off x="2700" y="5106"/>
              <a:ext cx="1080" cy="624"/>
            </a:xfrm>
            <a:prstGeom prst="rect">
              <a:avLst/>
            </a:prstGeom>
            <a:solidFill>
              <a:srgbClr val="FFFFFF"/>
            </a:solidFill>
            <a:ln w="9525">
              <a:solidFill>
                <a:srgbClr val="000000"/>
              </a:solidFill>
              <a:miter lim="800000"/>
              <a:headEnd/>
              <a:tailEnd/>
            </a:ln>
          </p:spPr>
          <p:txBody>
            <a:bodyPr lIns="73152" tIns="36576" rIns="73152" bIns="36576"/>
            <a:lstStyle/>
            <a:p>
              <a:pPr algn="ctr"/>
              <a:r>
                <a:rPr lang="en-US" altLang="zh-CN" sz="2000">
                  <a:latin typeface="Times New Roman" pitchFamily="18" charset="0"/>
                </a:rPr>
                <a:t>winpcap</a:t>
              </a:r>
              <a:endParaRPr lang="en-US" altLang="zh-CN" sz="2000"/>
            </a:p>
          </p:txBody>
        </p:sp>
        <p:sp>
          <p:nvSpPr>
            <p:cNvPr id="10" name="Line 7"/>
            <p:cNvSpPr>
              <a:spLocks noChangeShapeType="1"/>
            </p:cNvSpPr>
            <p:nvPr/>
          </p:nvSpPr>
          <p:spPr bwMode="auto">
            <a:xfrm>
              <a:off x="3780" y="5417"/>
              <a:ext cx="360" cy="1"/>
            </a:xfrm>
            <a:prstGeom prst="line">
              <a:avLst/>
            </a:prstGeom>
            <a:noFill/>
            <a:ln w="63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 name="Rectangle 8"/>
            <p:cNvSpPr>
              <a:spLocks noChangeArrowheads="1"/>
            </p:cNvSpPr>
            <p:nvPr/>
          </p:nvSpPr>
          <p:spPr bwMode="auto">
            <a:xfrm>
              <a:off x="4140" y="5106"/>
              <a:ext cx="900" cy="624"/>
            </a:xfrm>
            <a:prstGeom prst="rect">
              <a:avLst/>
            </a:prstGeom>
            <a:solidFill>
              <a:srgbClr val="FFFFFF"/>
            </a:solidFill>
            <a:ln w="9525">
              <a:solidFill>
                <a:srgbClr val="000000"/>
              </a:solidFill>
              <a:miter lim="800000"/>
              <a:headEnd/>
              <a:tailEnd/>
            </a:ln>
          </p:spPr>
          <p:txBody>
            <a:bodyPr lIns="73152" tIns="36576" rIns="73152" bIns="36576"/>
            <a:lstStyle/>
            <a:p>
              <a:pPr algn="ctr"/>
              <a:r>
                <a:rPr lang="en-US" altLang="zh-CN" sz="2000">
                  <a:latin typeface="Times New Roman" pitchFamily="18" charset="0"/>
                </a:rPr>
                <a:t>snort</a:t>
              </a:r>
              <a:endParaRPr lang="en-US" altLang="zh-CN" sz="2000"/>
            </a:p>
          </p:txBody>
        </p:sp>
        <p:sp>
          <p:nvSpPr>
            <p:cNvPr id="12" name="Line 9"/>
            <p:cNvSpPr>
              <a:spLocks noChangeShapeType="1"/>
            </p:cNvSpPr>
            <p:nvPr/>
          </p:nvSpPr>
          <p:spPr bwMode="auto">
            <a:xfrm>
              <a:off x="5040" y="5418"/>
              <a:ext cx="360" cy="1"/>
            </a:xfrm>
            <a:prstGeom prst="line">
              <a:avLst/>
            </a:prstGeom>
            <a:noFill/>
            <a:ln w="63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 name="AutoShape 10"/>
            <p:cNvSpPr>
              <a:spLocks noChangeArrowheads="1"/>
            </p:cNvSpPr>
            <p:nvPr/>
          </p:nvSpPr>
          <p:spPr bwMode="auto">
            <a:xfrm>
              <a:off x="5400" y="4950"/>
              <a:ext cx="1080" cy="780"/>
            </a:xfrm>
            <a:prstGeom prst="can">
              <a:avLst>
                <a:gd name="adj" fmla="val 25000"/>
              </a:avLst>
            </a:prstGeom>
            <a:solidFill>
              <a:srgbClr val="FFFFFF"/>
            </a:solidFill>
            <a:ln w="9525">
              <a:solidFill>
                <a:srgbClr val="000000"/>
              </a:solidFill>
              <a:round/>
              <a:headEnd/>
              <a:tailEnd/>
            </a:ln>
          </p:spPr>
          <p:txBody>
            <a:bodyPr lIns="73152" tIns="36576" rIns="73152" bIns="36576"/>
            <a:lstStyle/>
            <a:p>
              <a:pPr algn="ctr"/>
              <a:r>
                <a:rPr lang="en-US" altLang="zh-CN" sz="2000">
                  <a:latin typeface="Times New Roman" pitchFamily="18" charset="0"/>
                </a:rPr>
                <a:t>Mysql</a:t>
              </a:r>
              <a:endParaRPr lang="en-US" altLang="zh-CN" sz="2000"/>
            </a:p>
          </p:txBody>
        </p:sp>
        <p:sp>
          <p:nvSpPr>
            <p:cNvPr id="14" name="Line 11"/>
            <p:cNvSpPr>
              <a:spLocks noChangeShapeType="1"/>
            </p:cNvSpPr>
            <p:nvPr/>
          </p:nvSpPr>
          <p:spPr bwMode="auto">
            <a:xfrm>
              <a:off x="6480" y="5418"/>
              <a:ext cx="360" cy="1"/>
            </a:xfrm>
            <a:prstGeom prst="line">
              <a:avLst/>
            </a:prstGeom>
            <a:noFill/>
            <a:ln w="63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5" name="Rectangle 12"/>
            <p:cNvSpPr>
              <a:spLocks noChangeArrowheads="1"/>
            </p:cNvSpPr>
            <p:nvPr/>
          </p:nvSpPr>
          <p:spPr bwMode="auto">
            <a:xfrm>
              <a:off x="6840" y="4170"/>
              <a:ext cx="1080" cy="624"/>
            </a:xfrm>
            <a:prstGeom prst="rect">
              <a:avLst/>
            </a:prstGeom>
            <a:solidFill>
              <a:srgbClr val="FFFFFF"/>
            </a:solidFill>
            <a:ln w="9525">
              <a:solidFill>
                <a:srgbClr val="000000"/>
              </a:solidFill>
              <a:miter lim="800000"/>
              <a:headEnd/>
              <a:tailEnd/>
            </a:ln>
          </p:spPr>
          <p:txBody>
            <a:bodyPr lIns="73152" tIns="36576" rIns="73152" bIns="36576"/>
            <a:lstStyle/>
            <a:p>
              <a:pPr algn="ctr"/>
              <a:r>
                <a:rPr lang="en-US" altLang="zh-CN" sz="2000">
                  <a:latin typeface="Times New Roman" pitchFamily="18" charset="0"/>
                </a:rPr>
                <a:t>Adobe</a:t>
              </a:r>
              <a:endParaRPr lang="en-US" altLang="zh-CN" sz="2000"/>
            </a:p>
          </p:txBody>
        </p:sp>
        <p:sp>
          <p:nvSpPr>
            <p:cNvPr id="16" name="Rectangle 13"/>
            <p:cNvSpPr>
              <a:spLocks noChangeArrowheads="1"/>
            </p:cNvSpPr>
            <p:nvPr/>
          </p:nvSpPr>
          <p:spPr bwMode="auto">
            <a:xfrm>
              <a:off x="6840" y="5106"/>
              <a:ext cx="1080" cy="624"/>
            </a:xfrm>
            <a:prstGeom prst="rect">
              <a:avLst/>
            </a:prstGeom>
            <a:solidFill>
              <a:srgbClr val="FFFFFF"/>
            </a:solidFill>
            <a:ln w="9525">
              <a:solidFill>
                <a:srgbClr val="000000"/>
              </a:solidFill>
              <a:miter lim="800000"/>
              <a:headEnd/>
              <a:tailEnd/>
            </a:ln>
          </p:spPr>
          <p:txBody>
            <a:bodyPr lIns="73152" tIns="36576" rIns="73152" bIns="36576"/>
            <a:lstStyle/>
            <a:p>
              <a:pPr algn="ctr"/>
              <a:r>
                <a:rPr lang="en-US" altLang="zh-CN" sz="2000">
                  <a:latin typeface="Times New Roman" pitchFamily="18" charset="0"/>
                </a:rPr>
                <a:t>Apache</a:t>
              </a:r>
              <a:endParaRPr lang="en-US" altLang="zh-CN" sz="2000"/>
            </a:p>
          </p:txBody>
        </p:sp>
        <p:sp>
          <p:nvSpPr>
            <p:cNvPr id="17" name="Rectangle 14"/>
            <p:cNvSpPr>
              <a:spLocks noChangeArrowheads="1"/>
            </p:cNvSpPr>
            <p:nvPr/>
          </p:nvSpPr>
          <p:spPr bwMode="auto">
            <a:xfrm>
              <a:off x="6840" y="6198"/>
              <a:ext cx="1080" cy="624"/>
            </a:xfrm>
            <a:prstGeom prst="rect">
              <a:avLst/>
            </a:prstGeom>
            <a:solidFill>
              <a:srgbClr val="FFFFFF"/>
            </a:solidFill>
            <a:ln w="9525">
              <a:solidFill>
                <a:srgbClr val="000000"/>
              </a:solidFill>
              <a:miter lim="800000"/>
              <a:headEnd/>
              <a:tailEnd/>
            </a:ln>
          </p:spPr>
          <p:txBody>
            <a:bodyPr lIns="73152" tIns="36576" rIns="73152" bIns="36576"/>
            <a:lstStyle/>
            <a:p>
              <a:pPr algn="ctr"/>
              <a:r>
                <a:rPr lang="en-US" altLang="zh-CN" sz="2000">
                  <a:latin typeface="Times New Roman" pitchFamily="18" charset="0"/>
                </a:rPr>
                <a:t>PHP</a:t>
              </a:r>
              <a:endParaRPr lang="en-US" altLang="zh-CN" sz="2000"/>
            </a:p>
          </p:txBody>
        </p:sp>
        <p:sp>
          <p:nvSpPr>
            <p:cNvPr id="18" name="Rectangle 15"/>
            <p:cNvSpPr>
              <a:spLocks noChangeArrowheads="1"/>
            </p:cNvSpPr>
            <p:nvPr/>
          </p:nvSpPr>
          <p:spPr bwMode="auto">
            <a:xfrm>
              <a:off x="8460" y="4326"/>
              <a:ext cx="1080" cy="1248"/>
            </a:xfrm>
            <a:prstGeom prst="rect">
              <a:avLst/>
            </a:prstGeom>
            <a:solidFill>
              <a:srgbClr val="FFFFFF"/>
            </a:solidFill>
            <a:ln w="9525">
              <a:solidFill>
                <a:srgbClr val="000000"/>
              </a:solidFill>
              <a:miter lim="800000"/>
              <a:headEnd/>
              <a:tailEnd/>
            </a:ln>
          </p:spPr>
          <p:txBody>
            <a:bodyPr lIns="73152" tIns="36576" rIns="73152" bIns="36576"/>
            <a:lstStyle/>
            <a:p>
              <a:pPr algn="ctr"/>
              <a:endParaRPr lang="en-US" altLang="zh-CN" sz="2000">
                <a:latin typeface="Times New Roman" pitchFamily="18" charset="0"/>
              </a:endParaRPr>
            </a:p>
            <a:p>
              <a:pPr algn="ctr"/>
              <a:r>
                <a:rPr lang="en-US" altLang="zh-CN" sz="2000">
                  <a:latin typeface="Times New Roman" pitchFamily="18" charset="0"/>
                </a:rPr>
                <a:t>acid</a:t>
              </a:r>
              <a:endParaRPr lang="en-US" altLang="zh-CN" sz="2000"/>
            </a:p>
          </p:txBody>
        </p:sp>
        <p:sp>
          <p:nvSpPr>
            <p:cNvPr id="19" name="Line 16"/>
            <p:cNvSpPr>
              <a:spLocks noChangeShapeType="1"/>
            </p:cNvSpPr>
            <p:nvPr/>
          </p:nvSpPr>
          <p:spPr bwMode="auto">
            <a:xfrm>
              <a:off x="5940" y="4482"/>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7"/>
            <p:cNvSpPr>
              <a:spLocks noChangeShapeType="1"/>
            </p:cNvSpPr>
            <p:nvPr/>
          </p:nvSpPr>
          <p:spPr bwMode="auto">
            <a:xfrm>
              <a:off x="5940" y="4482"/>
              <a:ext cx="900" cy="1"/>
            </a:xfrm>
            <a:prstGeom prst="line">
              <a:avLst/>
            </a:prstGeom>
            <a:noFill/>
            <a:ln w="63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1" name="Line 18"/>
            <p:cNvSpPr>
              <a:spLocks noChangeShapeType="1"/>
            </p:cNvSpPr>
            <p:nvPr/>
          </p:nvSpPr>
          <p:spPr bwMode="auto">
            <a:xfrm flipV="1">
              <a:off x="7380" y="5730"/>
              <a:ext cx="0" cy="468"/>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2" name="Line 19"/>
            <p:cNvSpPr>
              <a:spLocks noChangeShapeType="1"/>
            </p:cNvSpPr>
            <p:nvPr/>
          </p:nvSpPr>
          <p:spPr bwMode="auto">
            <a:xfrm>
              <a:off x="2340" y="5418"/>
              <a:ext cx="360" cy="1"/>
            </a:xfrm>
            <a:prstGeom prst="line">
              <a:avLst/>
            </a:prstGeom>
            <a:noFill/>
            <a:ln w="63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 name="Rectangle 20"/>
            <p:cNvSpPr>
              <a:spLocks noChangeArrowheads="1"/>
            </p:cNvSpPr>
            <p:nvPr/>
          </p:nvSpPr>
          <p:spPr bwMode="auto">
            <a:xfrm>
              <a:off x="1980" y="4950"/>
              <a:ext cx="360" cy="9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3152" tIns="36576" rIns="73152" bIns="36576"/>
            <a:lstStyle/>
            <a:p>
              <a:pPr algn="ctr"/>
              <a:r>
                <a:rPr lang="zh-CN" altLang="en-US" sz="2000">
                  <a:latin typeface="Times New Roman" pitchFamily="18" charset="0"/>
                </a:rPr>
                <a:t>网络</a:t>
              </a:r>
              <a:endParaRPr lang="zh-CN" altLang="en-US" sz="2000"/>
            </a:p>
          </p:txBody>
        </p:sp>
        <p:sp>
          <p:nvSpPr>
            <p:cNvPr id="24" name="Line 21"/>
            <p:cNvSpPr>
              <a:spLocks noChangeShapeType="1"/>
            </p:cNvSpPr>
            <p:nvPr/>
          </p:nvSpPr>
          <p:spPr bwMode="auto">
            <a:xfrm>
              <a:off x="7920" y="4638"/>
              <a:ext cx="540" cy="1"/>
            </a:xfrm>
            <a:prstGeom prst="line">
              <a:avLst/>
            </a:prstGeom>
            <a:noFill/>
            <a:ln w="63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5" name="Line 22"/>
            <p:cNvSpPr>
              <a:spLocks noChangeShapeType="1"/>
            </p:cNvSpPr>
            <p:nvPr/>
          </p:nvSpPr>
          <p:spPr bwMode="auto">
            <a:xfrm>
              <a:off x="7920" y="5418"/>
              <a:ext cx="540" cy="1"/>
            </a:xfrm>
            <a:prstGeom prst="line">
              <a:avLst/>
            </a:prstGeom>
            <a:noFill/>
            <a:ln w="63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6" name="Line 23"/>
            <p:cNvSpPr>
              <a:spLocks noChangeShapeType="1"/>
            </p:cNvSpPr>
            <p:nvPr/>
          </p:nvSpPr>
          <p:spPr bwMode="auto">
            <a:xfrm>
              <a:off x="9000" y="4014"/>
              <a:ext cx="0" cy="312"/>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 name="Rectangle 24"/>
            <p:cNvSpPr>
              <a:spLocks noChangeArrowheads="1"/>
            </p:cNvSpPr>
            <p:nvPr/>
          </p:nvSpPr>
          <p:spPr bwMode="auto">
            <a:xfrm>
              <a:off x="8460" y="3390"/>
              <a:ext cx="1080" cy="624"/>
            </a:xfrm>
            <a:prstGeom prst="rect">
              <a:avLst/>
            </a:prstGeom>
            <a:solidFill>
              <a:srgbClr val="FFFFFF"/>
            </a:solidFill>
            <a:ln w="9525">
              <a:solidFill>
                <a:srgbClr val="000000"/>
              </a:solidFill>
              <a:miter lim="800000"/>
              <a:headEnd/>
              <a:tailEnd/>
            </a:ln>
          </p:spPr>
          <p:txBody>
            <a:bodyPr lIns="73152" tIns="36576" rIns="73152" bIns="36576"/>
            <a:lstStyle/>
            <a:p>
              <a:pPr algn="ctr"/>
              <a:r>
                <a:rPr lang="en-US" altLang="zh-CN" sz="2000">
                  <a:latin typeface="Times New Roman" pitchFamily="18" charset="0"/>
                </a:rPr>
                <a:t>jpgraph</a:t>
              </a:r>
              <a:endParaRPr lang="en-US" altLang="zh-CN" sz="2000"/>
            </a:p>
          </p:txBody>
        </p:sp>
      </p:grpSp>
    </p:spTree>
    <p:extLst>
      <p:ext uri="{BB962C8B-B14F-4D97-AF65-F5344CB8AC3E}">
        <p14:creationId xmlns:p14="http://schemas.microsoft.com/office/powerpoint/2010/main" val="3088721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640632" y="476672"/>
            <a:ext cx="6208734" cy="762000"/>
          </a:xfrm>
        </p:spPr>
        <p:txBody>
          <a:bodyPr/>
          <a:lstStyle/>
          <a:p>
            <a:pPr algn="ctr" eaLnBrk="1" hangingPunct="1"/>
            <a:r>
              <a:rPr lang="zh-CN" altLang="en-US" sz="6600" dirty="0" smtClean="0">
                <a:latin typeface="+mn-ea"/>
                <a:ea typeface="+mn-ea"/>
              </a:rPr>
              <a:t>总 结</a:t>
            </a:r>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A1425BE1-4A0E-41D8-AE23-32E8AD922B4F}" type="slidenum">
              <a:rPr lang="en-US" altLang="zh-CN" smtClean="0"/>
              <a:pPr>
                <a:defRPr/>
              </a:pPr>
              <a:t>31</a:t>
            </a:fld>
            <a:endParaRPr lang="en-US" altLang="zh-CN"/>
          </a:p>
        </p:txBody>
      </p:sp>
      <p:sp>
        <p:nvSpPr>
          <p:cNvPr id="2" name="内容占位符 1"/>
          <p:cNvSpPr>
            <a:spLocks noGrp="1"/>
          </p:cNvSpPr>
          <p:nvPr>
            <p:ph idx="1"/>
          </p:nvPr>
        </p:nvSpPr>
        <p:spPr>
          <a:xfrm>
            <a:off x="704528" y="1700808"/>
            <a:ext cx="8785225" cy="4294201"/>
          </a:xfrm>
        </p:spPr>
        <p:txBody>
          <a:bodyPr/>
          <a:lstStyle/>
          <a:p>
            <a:pPr marL="117475" lvl="1" indent="0" eaLnBrk="1" hangingPunct="1">
              <a:lnSpc>
                <a:spcPct val="150000"/>
              </a:lnSpc>
              <a:spcBef>
                <a:spcPct val="0"/>
              </a:spcBef>
            </a:pPr>
            <a:r>
              <a:rPr lang="zh-CN" altLang="en-US" dirty="0"/>
              <a:t>本</a:t>
            </a:r>
            <a:r>
              <a:rPr lang="zh-CN" altLang="en-US" dirty="0" smtClean="0"/>
              <a:t>讲介绍了入侵</a:t>
            </a:r>
            <a:r>
              <a:rPr lang="zh-CN" altLang="en-US" dirty="0"/>
              <a:t>检测系统</a:t>
            </a:r>
            <a:r>
              <a:rPr lang="zh-CN" altLang="en-US" dirty="0" smtClean="0"/>
              <a:t>分类，学习了入侵</a:t>
            </a:r>
            <a:r>
              <a:rPr lang="zh-CN" altLang="en-US" dirty="0"/>
              <a:t>检测</a:t>
            </a:r>
            <a:r>
              <a:rPr lang="zh-CN" altLang="en-US" dirty="0" smtClean="0"/>
              <a:t>技术，了解了现有的入侵</a:t>
            </a:r>
            <a:r>
              <a:rPr lang="zh-CN" altLang="en-US" dirty="0"/>
              <a:t>检测</a:t>
            </a:r>
            <a:r>
              <a:rPr lang="zh-CN" altLang="en-US" dirty="0" smtClean="0"/>
              <a:t>产品，这一讲</a:t>
            </a:r>
            <a:r>
              <a:rPr lang="zh-CN" altLang="en-US" dirty="0" smtClean="0"/>
              <a:t>就介绍到</a:t>
            </a:r>
            <a:r>
              <a:rPr lang="zh-CN" altLang="en-US" dirty="0" smtClean="0"/>
              <a:t>这里，谢谢</a:t>
            </a:r>
            <a:r>
              <a:rPr lang="zh-CN" altLang="en-US" dirty="0" smtClean="0"/>
              <a:t>大家！</a:t>
            </a:r>
            <a:endParaRPr lang="zh-CN" altLang="en-US" dirty="0"/>
          </a:p>
          <a:p>
            <a:endParaRPr lang="zh-CN" altLang="en-US" dirty="0"/>
          </a:p>
        </p:txBody>
      </p:sp>
    </p:spTree>
    <p:extLst>
      <p:ext uri="{BB962C8B-B14F-4D97-AF65-F5344CB8AC3E}">
        <p14:creationId xmlns:p14="http://schemas.microsoft.com/office/powerpoint/2010/main" val="3080346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b="1" dirty="0" smtClean="0">
                <a:solidFill>
                  <a:srgbClr val="006600"/>
                </a:solidFill>
                <a:latin typeface="+mn-ea"/>
                <a:ea typeface="+mn-ea"/>
              </a:rPr>
              <a:t>5.	</a:t>
            </a:r>
            <a:r>
              <a:rPr lang="zh-CN" altLang="en-US" b="1" dirty="0" smtClean="0">
                <a:solidFill>
                  <a:srgbClr val="006600"/>
                </a:solidFill>
                <a:latin typeface="+mn-ea"/>
                <a:ea typeface="+mn-ea"/>
              </a:rPr>
              <a:t>入侵检测系统分类</a:t>
            </a:r>
            <a:endParaRPr lang="zh-CN" altLang="en-US" dirty="0" smtClean="0">
              <a:latin typeface="+mn-ea"/>
              <a:ea typeface="+mn-ea"/>
            </a:endParaRPr>
          </a:p>
        </p:txBody>
      </p:sp>
      <p:sp>
        <p:nvSpPr>
          <p:cNvPr id="39939" name="Rectangle 3"/>
          <p:cNvSpPr>
            <a:spLocks noGrp="1" noChangeArrowheads="1"/>
          </p:cNvSpPr>
          <p:nvPr>
            <p:ph type="body" idx="1"/>
          </p:nvPr>
        </p:nvSpPr>
        <p:spPr>
          <a:xfrm>
            <a:off x="428229" y="3262313"/>
            <a:ext cx="4445661" cy="2665412"/>
          </a:xfrm>
          <a:noFill/>
        </p:spPr>
        <p:txBody>
          <a:bodyPr lIns="92075" tIns="46038" rIns="92075" bIns="46038"/>
          <a:lstStyle/>
          <a:p>
            <a:r>
              <a:rPr lang="zh-CN" altLang="en-US" sz="2000" smtClean="0">
                <a:latin typeface="黑体" pitchFamily="49" charset="-122"/>
                <a:ea typeface="黑体" pitchFamily="49" charset="-122"/>
              </a:rPr>
              <a:t>安装于被保护的主机中</a:t>
            </a:r>
          </a:p>
          <a:p>
            <a:r>
              <a:rPr lang="zh-CN" altLang="en-US" sz="2000" smtClean="0">
                <a:latin typeface="黑体" pitchFamily="49" charset="-122"/>
                <a:ea typeface="黑体" pitchFamily="49" charset="-122"/>
              </a:rPr>
              <a:t>主要分析主机内部活动</a:t>
            </a:r>
          </a:p>
          <a:p>
            <a:pPr lvl="1">
              <a:buSzPct val="60000"/>
              <a:buFont typeface="Wingdings" pitchFamily="2" charset="2"/>
              <a:buChar char="Ø"/>
            </a:pPr>
            <a:r>
              <a:rPr lang="zh-CN" altLang="en-US" sz="2000" i="1" smtClean="0">
                <a:latin typeface="黑体" pitchFamily="49" charset="-122"/>
                <a:ea typeface="黑体" pitchFamily="49" charset="-122"/>
              </a:rPr>
              <a:t>系统日志</a:t>
            </a:r>
          </a:p>
          <a:p>
            <a:pPr lvl="1">
              <a:buSzPct val="60000"/>
              <a:buFont typeface="Wingdings" pitchFamily="2" charset="2"/>
              <a:buChar char="Ø"/>
            </a:pPr>
            <a:r>
              <a:rPr lang="zh-CN" altLang="en-US" sz="2000" i="1" smtClean="0">
                <a:latin typeface="黑体" pitchFamily="49" charset="-122"/>
                <a:ea typeface="黑体" pitchFamily="49" charset="-122"/>
              </a:rPr>
              <a:t>系统调用</a:t>
            </a:r>
          </a:p>
          <a:p>
            <a:pPr lvl="1">
              <a:buSzPct val="60000"/>
              <a:buFont typeface="Wingdings" pitchFamily="2" charset="2"/>
              <a:buChar char="Ø"/>
            </a:pPr>
            <a:r>
              <a:rPr lang="zh-CN" altLang="en-US" sz="2000" i="1" smtClean="0">
                <a:latin typeface="黑体" pitchFamily="49" charset="-122"/>
                <a:ea typeface="黑体" pitchFamily="49" charset="-122"/>
              </a:rPr>
              <a:t>文件完整性检查</a:t>
            </a:r>
          </a:p>
          <a:p>
            <a:r>
              <a:rPr lang="zh-CN" altLang="en-US" sz="2000" smtClean="0">
                <a:latin typeface="黑体" pitchFamily="49" charset="-122"/>
                <a:ea typeface="黑体" pitchFamily="49" charset="-122"/>
              </a:rPr>
              <a:t>占用一定的系统资源</a:t>
            </a:r>
          </a:p>
        </p:txBody>
      </p:sp>
      <p:sp>
        <p:nvSpPr>
          <p:cNvPr id="39940" name="Rectangle 4"/>
          <p:cNvSpPr>
            <a:spLocks noChangeArrowheads="1"/>
          </p:cNvSpPr>
          <p:nvPr/>
        </p:nvSpPr>
        <p:spPr bwMode="auto">
          <a:xfrm>
            <a:off x="4992556" y="3262313"/>
            <a:ext cx="4641717" cy="2952750"/>
          </a:xfrm>
          <a:prstGeom prst="rect">
            <a:avLst/>
          </a:prstGeom>
          <a:noFill/>
          <a:ln w="9525">
            <a:noFill/>
            <a:miter lim="800000"/>
            <a:headEnd/>
            <a:tailEnd/>
          </a:ln>
        </p:spPr>
        <p:txBody>
          <a:bodyPr lIns="92075" tIns="46038" rIns="92075" bIns="46038"/>
          <a:lstStyle/>
          <a:p>
            <a:pPr marL="342900" indent="-342900">
              <a:spcBef>
                <a:spcPct val="20000"/>
              </a:spcBef>
              <a:buClr>
                <a:schemeClr val="tx1"/>
              </a:buClr>
              <a:buFontTx/>
              <a:buChar char="•"/>
            </a:pPr>
            <a:r>
              <a:rPr lang="zh-CN" altLang="en-US" sz="2000">
                <a:latin typeface="黑体" pitchFamily="49" charset="-122"/>
                <a:ea typeface="黑体" pitchFamily="49" charset="-122"/>
              </a:rPr>
              <a:t>安装在被保护的网段中</a:t>
            </a:r>
          </a:p>
          <a:p>
            <a:pPr marL="342900" indent="-342900">
              <a:spcBef>
                <a:spcPct val="20000"/>
              </a:spcBef>
              <a:buClr>
                <a:schemeClr val="tx1"/>
              </a:buClr>
              <a:buFontTx/>
              <a:buChar char="•"/>
            </a:pPr>
            <a:r>
              <a:rPr lang="zh-CN" altLang="en-US" sz="2000">
                <a:latin typeface="黑体" pitchFamily="49" charset="-122"/>
                <a:ea typeface="黑体" pitchFamily="49" charset="-122"/>
              </a:rPr>
              <a:t>混杂模式监听</a:t>
            </a:r>
          </a:p>
          <a:p>
            <a:pPr marL="342900" indent="-342900">
              <a:spcBef>
                <a:spcPct val="20000"/>
              </a:spcBef>
              <a:buClr>
                <a:schemeClr val="tx1"/>
              </a:buClr>
              <a:buFontTx/>
              <a:buChar char="•"/>
            </a:pPr>
            <a:r>
              <a:rPr lang="zh-CN" altLang="en-US" sz="2000">
                <a:latin typeface="黑体" pitchFamily="49" charset="-122"/>
                <a:ea typeface="黑体" pitchFamily="49" charset="-122"/>
              </a:rPr>
              <a:t>分析网段中所有的数据包</a:t>
            </a:r>
          </a:p>
          <a:p>
            <a:pPr marL="342900" indent="-342900">
              <a:spcBef>
                <a:spcPct val="20000"/>
              </a:spcBef>
              <a:buClr>
                <a:schemeClr val="tx1"/>
              </a:buClr>
              <a:buFontTx/>
              <a:buChar char="•"/>
            </a:pPr>
            <a:r>
              <a:rPr lang="zh-CN" altLang="en-US" sz="2000">
                <a:latin typeface="黑体" pitchFamily="49" charset="-122"/>
                <a:ea typeface="黑体" pitchFamily="49" charset="-122"/>
              </a:rPr>
              <a:t>实时检测和响应</a:t>
            </a:r>
          </a:p>
          <a:p>
            <a:pPr marL="342900" indent="-342900">
              <a:spcBef>
                <a:spcPct val="20000"/>
              </a:spcBef>
              <a:buClr>
                <a:schemeClr val="tx1"/>
              </a:buClr>
              <a:buFontTx/>
              <a:buChar char="•"/>
            </a:pPr>
            <a:r>
              <a:rPr lang="zh-CN" altLang="en-US" sz="2000">
                <a:latin typeface="黑体" pitchFamily="49" charset="-122"/>
                <a:ea typeface="黑体" pitchFamily="49" charset="-122"/>
              </a:rPr>
              <a:t>操作系统无关性</a:t>
            </a:r>
          </a:p>
          <a:p>
            <a:pPr marL="342900" indent="-342900">
              <a:spcBef>
                <a:spcPct val="20000"/>
              </a:spcBef>
              <a:buClr>
                <a:schemeClr val="tx1"/>
              </a:buClr>
              <a:buFontTx/>
              <a:buChar char="•"/>
            </a:pPr>
            <a:r>
              <a:rPr lang="zh-CN" altLang="en-US" sz="2000">
                <a:latin typeface="黑体" pitchFamily="49" charset="-122"/>
                <a:ea typeface="黑体" pitchFamily="49" charset="-122"/>
              </a:rPr>
              <a:t>不会增加网络中主机的负担</a:t>
            </a:r>
          </a:p>
        </p:txBody>
      </p:sp>
      <p:sp>
        <p:nvSpPr>
          <p:cNvPr id="39941" name="Text Box 10"/>
          <p:cNvSpPr txBox="1">
            <a:spLocks noChangeArrowheads="1"/>
          </p:cNvSpPr>
          <p:nvPr/>
        </p:nvSpPr>
        <p:spPr bwMode="auto">
          <a:xfrm>
            <a:off x="3381110" y="1374776"/>
            <a:ext cx="3054350" cy="519113"/>
          </a:xfrm>
          <a:prstGeom prst="rect">
            <a:avLst/>
          </a:prstGeom>
          <a:noFill/>
          <a:ln w="9525">
            <a:noFill/>
            <a:miter lim="800000"/>
            <a:headEnd/>
            <a:tailEnd/>
          </a:ln>
        </p:spPr>
        <p:txBody>
          <a:bodyPr>
            <a:spAutoFit/>
          </a:bodyPr>
          <a:lstStyle/>
          <a:p>
            <a:pPr>
              <a:spcBef>
                <a:spcPct val="50000"/>
              </a:spcBef>
            </a:pPr>
            <a:r>
              <a:rPr kumimoji="1" lang="zh-CN" altLang="en-US" sz="2800" b="1">
                <a:solidFill>
                  <a:srgbClr val="F5210B"/>
                </a:solidFill>
                <a:latin typeface="Times New Roman" pitchFamily="18" charset="0"/>
                <a:ea typeface="黑体" pitchFamily="49" charset="-122"/>
              </a:rPr>
              <a:t>入侵检测系统</a:t>
            </a:r>
          </a:p>
        </p:txBody>
      </p:sp>
      <p:sp>
        <p:nvSpPr>
          <p:cNvPr id="39942" name="Rectangle 11"/>
          <p:cNvSpPr>
            <a:spLocks noChangeArrowheads="1"/>
          </p:cNvSpPr>
          <p:nvPr/>
        </p:nvSpPr>
        <p:spPr bwMode="auto">
          <a:xfrm>
            <a:off x="5343394" y="2813050"/>
            <a:ext cx="2969082" cy="461665"/>
          </a:xfrm>
          <a:prstGeom prst="rect">
            <a:avLst/>
          </a:prstGeom>
          <a:noFill/>
          <a:ln w="9525" algn="ctr">
            <a:noFill/>
            <a:miter lim="800000"/>
            <a:headEnd/>
            <a:tailEnd/>
          </a:ln>
        </p:spPr>
        <p:txBody>
          <a:bodyPr wrap="none">
            <a:spAutoFit/>
          </a:bodyPr>
          <a:lstStyle/>
          <a:p>
            <a:pPr algn="ctr">
              <a:spcBef>
                <a:spcPct val="50000"/>
              </a:spcBef>
              <a:buClr>
                <a:srgbClr val="CA1002"/>
              </a:buClr>
              <a:buFont typeface="Wingdings" pitchFamily="2" charset="2"/>
              <a:buNone/>
            </a:pPr>
            <a:r>
              <a:rPr kumimoji="1" lang="zh-CN" altLang="en-US" sz="2400" b="1">
                <a:solidFill>
                  <a:srgbClr val="CC6600"/>
                </a:solidFill>
                <a:latin typeface="黑体" pitchFamily="49" charset="-122"/>
                <a:ea typeface="黑体" pitchFamily="49" charset="-122"/>
              </a:rPr>
              <a:t>网络型入侵检测系统</a:t>
            </a:r>
          </a:p>
        </p:txBody>
      </p:sp>
      <p:sp>
        <p:nvSpPr>
          <p:cNvPr id="39943" name="Rectangle 12"/>
          <p:cNvSpPr>
            <a:spLocks noChangeArrowheads="1"/>
          </p:cNvSpPr>
          <p:nvPr/>
        </p:nvSpPr>
        <p:spPr bwMode="auto">
          <a:xfrm>
            <a:off x="741232" y="2817813"/>
            <a:ext cx="2969082" cy="461665"/>
          </a:xfrm>
          <a:prstGeom prst="rect">
            <a:avLst/>
          </a:prstGeom>
          <a:noFill/>
          <a:ln w="9525" algn="ctr">
            <a:noFill/>
            <a:miter lim="800000"/>
            <a:headEnd/>
            <a:tailEnd/>
          </a:ln>
        </p:spPr>
        <p:txBody>
          <a:bodyPr wrap="none">
            <a:spAutoFit/>
          </a:bodyPr>
          <a:lstStyle/>
          <a:p>
            <a:pPr algn="ctr">
              <a:spcBef>
                <a:spcPct val="50000"/>
              </a:spcBef>
              <a:buClr>
                <a:srgbClr val="CA1002"/>
              </a:buClr>
              <a:buFont typeface="Wingdings" pitchFamily="2" charset="2"/>
              <a:buNone/>
            </a:pPr>
            <a:r>
              <a:rPr kumimoji="1" lang="zh-CN" altLang="en-US" sz="2400" b="1">
                <a:solidFill>
                  <a:srgbClr val="CC6600"/>
                </a:solidFill>
                <a:latin typeface="Times New Roman" pitchFamily="18" charset="0"/>
                <a:ea typeface="黑体" pitchFamily="49" charset="-122"/>
              </a:rPr>
              <a:t>主机型入侵检测系统</a:t>
            </a:r>
            <a:endParaRPr kumimoji="1" lang="zh-CN" altLang="en-US" sz="2400" b="1">
              <a:solidFill>
                <a:srgbClr val="CC6600"/>
              </a:solidFill>
              <a:latin typeface="宋体" charset="-122"/>
              <a:ea typeface="黑体" pitchFamily="49" charset="-122"/>
            </a:endParaRPr>
          </a:p>
        </p:txBody>
      </p:sp>
      <p:sp>
        <p:nvSpPr>
          <p:cNvPr id="39944" name="Line 13"/>
          <p:cNvSpPr>
            <a:spLocks noChangeShapeType="1"/>
          </p:cNvSpPr>
          <p:nvPr/>
        </p:nvSpPr>
        <p:spPr bwMode="auto">
          <a:xfrm flipH="1">
            <a:off x="2457583" y="1833564"/>
            <a:ext cx="2173817" cy="1068387"/>
          </a:xfrm>
          <a:prstGeom prst="line">
            <a:avLst/>
          </a:prstGeom>
          <a:noFill/>
          <a:ln w="76200">
            <a:solidFill>
              <a:srgbClr val="FF9900"/>
            </a:solidFill>
            <a:round/>
            <a:headEnd/>
            <a:tailEnd type="triangle" w="med" len="med"/>
          </a:ln>
        </p:spPr>
        <p:txBody>
          <a:bodyPr>
            <a:spAutoFit/>
          </a:bodyPr>
          <a:lstStyle/>
          <a:p>
            <a:endParaRPr lang="zh-CN" altLang="en-US"/>
          </a:p>
        </p:txBody>
      </p:sp>
      <p:sp>
        <p:nvSpPr>
          <p:cNvPr id="39945" name="Line 14"/>
          <p:cNvSpPr>
            <a:spLocks noChangeShapeType="1"/>
          </p:cNvSpPr>
          <p:nvPr/>
        </p:nvSpPr>
        <p:spPr bwMode="auto">
          <a:xfrm>
            <a:off x="4710510" y="1833564"/>
            <a:ext cx="2192734" cy="1068387"/>
          </a:xfrm>
          <a:prstGeom prst="line">
            <a:avLst/>
          </a:prstGeom>
          <a:noFill/>
          <a:ln w="76200">
            <a:solidFill>
              <a:srgbClr val="FF9900"/>
            </a:solidFill>
            <a:round/>
            <a:headEnd/>
            <a:tailEnd type="triangle" w="med" len="med"/>
          </a:ln>
        </p:spPr>
        <p:txBody>
          <a:bodyPr>
            <a:spAutoFit/>
          </a:bodyPr>
          <a:lstStyle/>
          <a:p>
            <a:endParaRPr lang="zh-CN" altLang="en-US"/>
          </a:p>
        </p:txBody>
      </p:sp>
      <p:sp>
        <p:nvSpPr>
          <p:cNvPr id="10" name="灯片编号占位符 9"/>
          <p:cNvSpPr>
            <a:spLocks noGrp="1"/>
          </p:cNvSpPr>
          <p:nvPr>
            <p:ph type="sldNum" sz="quarter" idx="4294967295"/>
          </p:nvPr>
        </p:nvSpPr>
        <p:spPr>
          <a:xfrm>
            <a:off x="7099300" y="6356351"/>
            <a:ext cx="2311400" cy="365125"/>
          </a:xfrm>
          <a:prstGeom prst="rect">
            <a:avLst/>
          </a:prstGeom>
        </p:spPr>
        <p:txBody>
          <a:bodyPr/>
          <a:lstStyle/>
          <a:p>
            <a:pPr>
              <a:defRPr/>
            </a:pPr>
            <a:fld id="{E962AD30-62BF-477E-A2E7-3FCCF6C296D9}" type="slidenum">
              <a:rPr lang="en-US" altLang="zh-CN" smtClean="0"/>
              <a:pPr>
                <a:defRPr/>
              </a:pPr>
              <a:t>4</a:t>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b="1" dirty="0" smtClean="0">
                <a:solidFill>
                  <a:srgbClr val="006600"/>
                </a:solidFill>
                <a:latin typeface="+mn-ea"/>
                <a:ea typeface="+mn-ea"/>
              </a:rPr>
              <a:t>5.	</a:t>
            </a:r>
            <a:r>
              <a:rPr lang="zh-CN" altLang="en-US" b="1" dirty="0" smtClean="0">
                <a:solidFill>
                  <a:srgbClr val="006600"/>
                </a:solidFill>
                <a:latin typeface="+mn-ea"/>
                <a:ea typeface="+mn-ea"/>
              </a:rPr>
              <a:t>入侵检测系统分类</a:t>
            </a:r>
            <a:endParaRPr lang="zh-CN" altLang="en-US" dirty="0" smtClean="0">
              <a:latin typeface="+mn-ea"/>
              <a:ea typeface="+mn-ea"/>
            </a:endParaRPr>
          </a:p>
        </p:txBody>
      </p:sp>
      <p:pic>
        <p:nvPicPr>
          <p:cNvPr id="6" name="Picture 4" descr="6-04"/>
          <p:cNvPicPr>
            <a:picLocks noGrp="1" noChangeAspect="1" noChangeArrowheads="1"/>
          </p:cNvPicPr>
          <p:nvPr>
            <p:ph idx="1"/>
          </p:nvPr>
        </p:nvPicPr>
        <p:blipFill>
          <a:blip r:embed="rId2"/>
          <a:srcRect/>
          <a:stretch>
            <a:fillRect/>
          </a:stretch>
        </p:blipFill>
        <p:spPr>
          <a:xfrm>
            <a:off x="619125" y="1857375"/>
            <a:ext cx="8745141" cy="4000500"/>
          </a:xfrm>
          <a:noFill/>
        </p:spPr>
      </p:pic>
      <p:sp>
        <p:nvSpPr>
          <p:cNvPr id="8" name="灯片编号占位符 7"/>
          <p:cNvSpPr>
            <a:spLocks noGrp="1"/>
          </p:cNvSpPr>
          <p:nvPr>
            <p:ph type="sldNum" sz="quarter" idx="4294967295"/>
          </p:nvPr>
        </p:nvSpPr>
        <p:spPr>
          <a:xfrm>
            <a:off x="7099300" y="6356351"/>
            <a:ext cx="2311400" cy="365125"/>
          </a:xfrm>
          <a:prstGeom prst="rect">
            <a:avLst/>
          </a:prstGeom>
        </p:spPr>
        <p:txBody>
          <a:bodyPr/>
          <a:lstStyle/>
          <a:p>
            <a:pPr>
              <a:defRPr/>
            </a:pPr>
            <a:fld id="{07A621E3-0F16-400C-92CA-EB0C971B056B}" type="slidenum">
              <a:rPr lang="en-US" altLang="zh-CN" smtClean="0"/>
              <a:pPr>
                <a:defRPr/>
              </a:pPr>
              <a:t>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401" name="Group 105"/>
          <p:cNvGraphicFramePr>
            <a:graphicFrameLocks noGrp="1"/>
          </p:cNvGraphicFramePr>
          <p:nvPr>
            <p:ph idx="1"/>
          </p:nvPr>
        </p:nvGraphicFramePr>
        <p:xfrm>
          <a:off x="507339" y="1573213"/>
          <a:ext cx="8915400" cy="4498657"/>
        </p:xfrm>
        <a:graphic>
          <a:graphicData uri="http://schemas.openxmlformats.org/drawingml/2006/table">
            <a:tbl>
              <a:tblPr/>
              <a:tblGrid>
                <a:gridCol w="4891088"/>
                <a:gridCol w="1893490"/>
                <a:gridCol w="2130822"/>
              </a:tblGrid>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rgbClr val="FFFF00"/>
                          </a:solidFill>
                          <a:effectLst/>
                          <a:latin typeface="黑体" pitchFamily="49" charset="-122"/>
                          <a:ea typeface="黑体" pitchFamily="49" charset="-122"/>
                        </a:rPr>
                        <a:t>对比项</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FF00"/>
                          </a:solidFill>
                          <a:effectLst/>
                          <a:latin typeface="黑体" pitchFamily="49" charset="-122"/>
                          <a:ea typeface="黑体" pitchFamily="49" charset="-122"/>
                        </a:rPr>
                        <a:t>HIDS</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FF00"/>
                          </a:solidFill>
                          <a:effectLst/>
                          <a:latin typeface="黑体" pitchFamily="49" charset="-122"/>
                          <a:ea typeface="黑体" pitchFamily="49" charset="-122"/>
                        </a:rPr>
                        <a:t>NIDS</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r>
              <a:tr h="439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部署成本与部署风险</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高</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低</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自身安全性</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弱</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强</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实时性</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强</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强</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主机</a:t>
                      </a:r>
                      <a:r>
                        <a:rPr kumimoji="0" lang="en-US" altLang="zh-CN" sz="2400" b="0" i="0" u="none" strike="noStrike" cap="none" normalizeH="0" baseline="0" smtClean="0">
                          <a:ln>
                            <a:noFill/>
                          </a:ln>
                          <a:solidFill>
                            <a:schemeClr val="tx1"/>
                          </a:solidFill>
                          <a:effectLst/>
                          <a:latin typeface="黑体" pitchFamily="49" charset="-122"/>
                          <a:ea typeface="黑体" pitchFamily="49" charset="-122"/>
                        </a:rPr>
                        <a:t>OS</a:t>
                      </a: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依赖性</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高</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无</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是否影响业务系统的性能</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高</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无</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误报率</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低</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低</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监视系统行为</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强</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弱</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监视网络行为</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无</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黑体" pitchFamily="49" charset="-122"/>
                          <a:ea typeface="黑体" pitchFamily="49" charset="-122"/>
                        </a:rPr>
                        <a:t>强</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028" name="Rectangle 2"/>
          <p:cNvSpPr>
            <a:spLocks noGrp="1" noChangeArrowheads="1"/>
          </p:cNvSpPr>
          <p:nvPr>
            <p:ph type="title"/>
          </p:nvPr>
        </p:nvSpPr>
        <p:spPr>
          <a:xfrm>
            <a:off x="495300" y="274638"/>
            <a:ext cx="8915400" cy="1143000"/>
          </a:xfrm>
        </p:spPr>
        <p:txBody>
          <a:bodyPr/>
          <a:lstStyle/>
          <a:p>
            <a:r>
              <a:rPr lang="en-US" altLang="zh-CN" b="1" dirty="0" smtClean="0">
                <a:solidFill>
                  <a:srgbClr val="006600"/>
                </a:solidFill>
                <a:latin typeface="+mn-ea"/>
                <a:ea typeface="+mn-ea"/>
              </a:rPr>
              <a:t>5.	</a:t>
            </a:r>
            <a:r>
              <a:rPr lang="zh-CN" altLang="en-US" b="1" dirty="0" smtClean="0">
                <a:solidFill>
                  <a:srgbClr val="006600"/>
                </a:solidFill>
                <a:latin typeface="+mn-ea"/>
                <a:ea typeface="+mn-ea"/>
              </a:rPr>
              <a:t>入侵检测系统分类</a:t>
            </a:r>
            <a:endParaRPr lang="zh-CN" altLang="en-US" dirty="0" smtClean="0">
              <a:latin typeface="+mn-ea"/>
              <a:ea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0"/>
          <p:cNvSpPr txBox="1">
            <a:spLocks noChangeArrowheads="1"/>
          </p:cNvSpPr>
          <p:nvPr/>
        </p:nvSpPr>
        <p:spPr bwMode="auto">
          <a:xfrm>
            <a:off x="3396589" y="1500188"/>
            <a:ext cx="3054350" cy="519112"/>
          </a:xfrm>
          <a:prstGeom prst="rect">
            <a:avLst/>
          </a:prstGeom>
          <a:noFill/>
          <a:ln w="9525">
            <a:noFill/>
            <a:miter lim="800000"/>
            <a:headEnd/>
            <a:tailEnd/>
          </a:ln>
        </p:spPr>
        <p:txBody>
          <a:bodyPr>
            <a:spAutoFit/>
          </a:bodyPr>
          <a:lstStyle/>
          <a:p>
            <a:pPr>
              <a:spcBef>
                <a:spcPct val="50000"/>
              </a:spcBef>
            </a:pPr>
            <a:r>
              <a:rPr kumimoji="1" lang="zh-CN" altLang="en-US" sz="2800" b="1" dirty="0">
                <a:solidFill>
                  <a:srgbClr val="F5210B"/>
                </a:solidFill>
                <a:latin typeface="Times New Roman" pitchFamily="18" charset="0"/>
                <a:ea typeface="黑体" pitchFamily="49" charset="-122"/>
              </a:rPr>
              <a:t>入侵</a:t>
            </a:r>
            <a:r>
              <a:rPr kumimoji="1" lang="zh-CN" altLang="en-US" sz="2800" b="1" dirty="0" smtClean="0">
                <a:solidFill>
                  <a:srgbClr val="F5210B"/>
                </a:solidFill>
                <a:latin typeface="Times New Roman" pitchFamily="18" charset="0"/>
                <a:ea typeface="黑体" pitchFamily="49" charset="-122"/>
              </a:rPr>
              <a:t>检测方法</a:t>
            </a:r>
            <a:endParaRPr kumimoji="1" lang="zh-CN" altLang="en-US" sz="2800" b="1" dirty="0">
              <a:solidFill>
                <a:srgbClr val="F5210B"/>
              </a:solidFill>
              <a:latin typeface="Times New Roman" pitchFamily="18" charset="0"/>
              <a:ea typeface="黑体" pitchFamily="49" charset="-122"/>
            </a:endParaRPr>
          </a:p>
        </p:txBody>
      </p:sp>
      <p:sp>
        <p:nvSpPr>
          <p:cNvPr id="43011" name="Text Box 11"/>
          <p:cNvSpPr txBox="1">
            <a:spLocks noChangeArrowheads="1"/>
          </p:cNvSpPr>
          <p:nvPr/>
        </p:nvSpPr>
        <p:spPr bwMode="auto">
          <a:xfrm>
            <a:off x="5429383" y="3503614"/>
            <a:ext cx="4134379" cy="1920875"/>
          </a:xfrm>
          <a:prstGeom prst="rect">
            <a:avLst/>
          </a:prstGeom>
          <a:noFill/>
          <a:ln w="9525">
            <a:noFill/>
            <a:miter lim="800000"/>
            <a:headEnd/>
            <a:tailEnd/>
          </a:ln>
        </p:spPr>
        <p:txBody>
          <a:bodyPr>
            <a:spAutoFit/>
          </a:bodyPr>
          <a:lstStyle/>
          <a:p>
            <a:pPr>
              <a:lnSpc>
                <a:spcPct val="150000"/>
              </a:lnSpc>
            </a:pPr>
            <a:r>
              <a:rPr kumimoji="1" lang="zh-CN" altLang="en-US" sz="2000">
                <a:latin typeface="黑体" pitchFamily="49" charset="-122"/>
                <a:ea typeface="黑体" pitchFamily="49" charset="-122"/>
              </a:rPr>
              <a:t>异常检测</a:t>
            </a:r>
            <a:r>
              <a:rPr kumimoji="1" lang="en-US" altLang="zh-CN" sz="2000">
                <a:latin typeface="黑体" pitchFamily="49" charset="-122"/>
                <a:ea typeface="黑体" pitchFamily="49" charset="-122"/>
              </a:rPr>
              <a:t>(Anomaly Detection</a:t>
            </a:r>
            <a:r>
              <a:rPr kumimoji="1" lang="zh-CN" altLang="en-US" sz="2000">
                <a:latin typeface="黑体" pitchFamily="49" charset="-122"/>
                <a:ea typeface="黑体" pitchFamily="49" charset="-122"/>
              </a:rPr>
              <a:t>）指根据使用者的行为或资源使用状况来判断是否入侵，而不依赖于具体行为是否出现来检测。</a:t>
            </a:r>
            <a:r>
              <a:rPr kumimoji="1" lang="zh-CN" altLang="en-US" sz="1600" b="1">
                <a:latin typeface="宋体" charset="-122"/>
              </a:rPr>
              <a:t> </a:t>
            </a:r>
          </a:p>
        </p:txBody>
      </p:sp>
      <p:sp>
        <p:nvSpPr>
          <p:cNvPr id="43012" name="Text Box 12"/>
          <p:cNvSpPr txBox="1">
            <a:spLocks noChangeArrowheads="1"/>
          </p:cNvSpPr>
          <p:nvPr/>
        </p:nvSpPr>
        <p:spPr bwMode="auto">
          <a:xfrm>
            <a:off x="507339" y="3557589"/>
            <a:ext cx="4765542" cy="1569660"/>
          </a:xfrm>
          <a:prstGeom prst="rect">
            <a:avLst/>
          </a:prstGeom>
          <a:noFill/>
          <a:ln w="9525">
            <a:noFill/>
            <a:miter lim="800000"/>
            <a:headEnd/>
            <a:tailEnd/>
          </a:ln>
        </p:spPr>
        <p:txBody>
          <a:bodyPr>
            <a:spAutoFit/>
          </a:bodyPr>
          <a:lstStyle/>
          <a:p>
            <a:pPr>
              <a:lnSpc>
                <a:spcPct val="120000"/>
              </a:lnSpc>
            </a:pPr>
            <a:r>
              <a:rPr kumimoji="1" lang="zh-CN" altLang="en-US" sz="2000" dirty="0">
                <a:latin typeface="黑体" pitchFamily="49" charset="-122"/>
                <a:ea typeface="黑体" pitchFamily="49" charset="-122"/>
              </a:rPr>
              <a:t>误用检测（ </a:t>
            </a:r>
            <a:r>
              <a:rPr kumimoji="1" lang="en-US" altLang="ko-KR" sz="2000" dirty="0">
                <a:latin typeface="黑体" pitchFamily="49" charset="-122"/>
                <a:ea typeface="黑体" pitchFamily="49" charset="-122"/>
              </a:rPr>
              <a:t>Misuse Detection</a:t>
            </a:r>
            <a:r>
              <a:rPr kumimoji="1" lang="en-US" altLang="zh-CN" sz="2000" dirty="0">
                <a:latin typeface="黑体" pitchFamily="49" charset="-122"/>
                <a:ea typeface="黑体" pitchFamily="49" charset="-122"/>
              </a:rPr>
              <a:t> </a:t>
            </a:r>
            <a:r>
              <a:rPr kumimoji="1" lang="zh-CN" altLang="en-US" sz="2000" dirty="0">
                <a:latin typeface="黑体" pitchFamily="49" charset="-122"/>
                <a:ea typeface="黑体" pitchFamily="49" charset="-122"/>
              </a:rPr>
              <a:t>）指运用已知攻击方法，根据已定义好的入侵模式，通过判断这些入侵模式是否出现来检测。</a:t>
            </a:r>
          </a:p>
          <a:p>
            <a:pPr>
              <a:lnSpc>
                <a:spcPct val="120000"/>
              </a:lnSpc>
            </a:pPr>
            <a:r>
              <a:rPr kumimoji="1" lang="zh-CN" altLang="en-US" sz="2000" dirty="0">
                <a:latin typeface="黑体" pitchFamily="49" charset="-122"/>
                <a:ea typeface="黑体" pitchFamily="49" charset="-122"/>
              </a:rPr>
              <a:t>模式匹配为误用检测的典型应用</a:t>
            </a:r>
          </a:p>
        </p:txBody>
      </p:sp>
      <p:sp>
        <p:nvSpPr>
          <p:cNvPr id="43013" name="Rectangle 13"/>
          <p:cNvSpPr>
            <a:spLocks noChangeArrowheads="1"/>
          </p:cNvSpPr>
          <p:nvPr/>
        </p:nvSpPr>
        <p:spPr bwMode="auto">
          <a:xfrm>
            <a:off x="5888567" y="3162300"/>
            <a:ext cx="2040943" cy="461665"/>
          </a:xfrm>
          <a:prstGeom prst="rect">
            <a:avLst/>
          </a:prstGeom>
          <a:noFill/>
          <a:ln w="9525" algn="ctr">
            <a:noFill/>
            <a:miter lim="800000"/>
            <a:headEnd/>
            <a:tailEnd/>
          </a:ln>
        </p:spPr>
        <p:txBody>
          <a:bodyPr wrap="none">
            <a:spAutoFit/>
          </a:bodyPr>
          <a:lstStyle/>
          <a:p>
            <a:pPr algn="ctr">
              <a:spcBef>
                <a:spcPct val="50000"/>
              </a:spcBef>
              <a:buClr>
                <a:srgbClr val="CA1002"/>
              </a:buClr>
              <a:buFont typeface="Wingdings" pitchFamily="2" charset="2"/>
              <a:buNone/>
            </a:pPr>
            <a:r>
              <a:rPr kumimoji="1" lang="zh-CN" altLang="en-US" sz="2400" b="1">
                <a:solidFill>
                  <a:srgbClr val="CC6600"/>
                </a:solidFill>
                <a:latin typeface="黑体" pitchFamily="49" charset="-122"/>
                <a:ea typeface="黑体" pitchFamily="49" charset="-122"/>
              </a:rPr>
              <a:t>异常检测模型</a:t>
            </a:r>
          </a:p>
        </p:txBody>
      </p:sp>
      <p:sp>
        <p:nvSpPr>
          <p:cNvPr id="43014" name="Rectangle 14"/>
          <p:cNvSpPr>
            <a:spLocks noChangeArrowheads="1"/>
          </p:cNvSpPr>
          <p:nvPr/>
        </p:nvSpPr>
        <p:spPr bwMode="auto">
          <a:xfrm>
            <a:off x="982002" y="3162300"/>
            <a:ext cx="2040943" cy="461665"/>
          </a:xfrm>
          <a:prstGeom prst="rect">
            <a:avLst/>
          </a:prstGeom>
          <a:noFill/>
          <a:ln w="9525" algn="ctr">
            <a:noFill/>
            <a:miter lim="800000"/>
            <a:headEnd/>
            <a:tailEnd/>
          </a:ln>
        </p:spPr>
        <p:txBody>
          <a:bodyPr wrap="none">
            <a:spAutoFit/>
          </a:bodyPr>
          <a:lstStyle/>
          <a:p>
            <a:pPr algn="ctr">
              <a:spcBef>
                <a:spcPct val="50000"/>
              </a:spcBef>
              <a:buClr>
                <a:srgbClr val="CA1002"/>
              </a:buClr>
              <a:buFont typeface="Wingdings" pitchFamily="2" charset="2"/>
              <a:buNone/>
            </a:pPr>
            <a:r>
              <a:rPr kumimoji="1" lang="zh-CN" altLang="en-US" sz="2400" b="1">
                <a:solidFill>
                  <a:srgbClr val="CC6600"/>
                </a:solidFill>
                <a:latin typeface="Times New Roman" pitchFamily="18" charset="0"/>
                <a:ea typeface="黑体" pitchFamily="49" charset="-122"/>
              </a:rPr>
              <a:t>误用检测</a:t>
            </a:r>
            <a:r>
              <a:rPr kumimoji="1" lang="zh-CN" altLang="en-US" sz="2400" b="1">
                <a:solidFill>
                  <a:srgbClr val="CC6600"/>
                </a:solidFill>
                <a:latin typeface="宋体" charset="-122"/>
                <a:ea typeface="黑体" pitchFamily="49" charset="-122"/>
              </a:rPr>
              <a:t>模型</a:t>
            </a:r>
          </a:p>
        </p:txBody>
      </p:sp>
      <p:sp>
        <p:nvSpPr>
          <p:cNvPr id="43015" name="Line 15"/>
          <p:cNvSpPr>
            <a:spLocks noChangeShapeType="1"/>
          </p:cNvSpPr>
          <p:nvPr/>
        </p:nvSpPr>
        <p:spPr bwMode="auto">
          <a:xfrm flipH="1">
            <a:off x="2387071" y="2070100"/>
            <a:ext cx="2338917" cy="1092200"/>
          </a:xfrm>
          <a:prstGeom prst="line">
            <a:avLst/>
          </a:prstGeom>
          <a:noFill/>
          <a:ln w="76200">
            <a:solidFill>
              <a:srgbClr val="FF9900"/>
            </a:solidFill>
            <a:round/>
            <a:headEnd/>
            <a:tailEnd type="triangle" w="med" len="med"/>
          </a:ln>
        </p:spPr>
        <p:txBody>
          <a:bodyPr>
            <a:spAutoFit/>
          </a:bodyPr>
          <a:lstStyle/>
          <a:p>
            <a:endParaRPr lang="zh-CN" altLang="en-US"/>
          </a:p>
        </p:txBody>
      </p:sp>
      <p:sp>
        <p:nvSpPr>
          <p:cNvPr id="43016" name="Line 16"/>
          <p:cNvSpPr>
            <a:spLocks noChangeShapeType="1"/>
          </p:cNvSpPr>
          <p:nvPr/>
        </p:nvSpPr>
        <p:spPr bwMode="auto">
          <a:xfrm>
            <a:off x="4805098" y="2070100"/>
            <a:ext cx="2175537" cy="1100138"/>
          </a:xfrm>
          <a:prstGeom prst="line">
            <a:avLst/>
          </a:prstGeom>
          <a:noFill/>
          <a:ln w="76200">
            <a:solidFill>
              <a:srgbClr val="FF9900"/>
            </a:solidFill>
            <a:round/>
            <a:headEnd/>
            <a:tailEnd type="triangle" w="med" len="med"/>
          </a:ln>
        </p:spPr>
        <p:txBody>
          <a:bodyPr>
            <a:spAutoFit/>
          </a:bodyPr>
          <a:lstStyle/>
          <a:p>
            <a:endParaRPr lang="zh-CN" altLang="en-US"/>
          </a:p>
        </p:txBody>
      </p:sp>
      <p:sp>
        <p:nvSpPr>
          <p:cNvPr id="43017" name="标题 9"/>
          <p:cNvSpPr>
            <a:spLocks noGrp="1"/>
          </p:cNvSpPr>
          <p:nvPr>
            <p:ph type="title"/>
          </p:nvPr>
        </p:nvSpPr>
        <p:spPr/>
        <p:txBody>
          <a:bodyPr/>
          <a:lstStyle/>
          <a:p>
            <a:r>
              <a:rPr lang="en-US" altLang="zh-CN" b="1" dirty="0" smtClean="0">
                <a:solidFill>
                  <a:srgbClr val="006600"/>
                </a:solidFill>
                <a:latin typeface="+mn-ea"/>
                <a:ea typeface="+mn-ea"/>
              </a:rPr>
              <a:t>5.	</a:t>
            </a:r>
            <a:r>
              <a:rPr lang="zh-CN" altLang="en-US" b="1" dirty="0" smtClean="0">
                <a:solidFill>
                  <a:srgbClr val="006600"/>
                </a:solidFill>
                <a:latin typeface="+mn-ea"/>
                <a:ea typeface="+mn-ea"/>
              </a:rPr>
              <a:t>入侵检测系统分类</a:t>
            </a:r>
            <a:endParaRPr lang="zh-CN" altLang="en-US" dirty="0" smtClean="0">
              <a:latin typeface="+mn-ea"/>
              <a:ea typeface="+mn-ea"/>
            </a:endParaRPr>
          </a:p>
        </p:txBody>
      </p:sp>
      <p:sp>
        <p:nvSpPr>
          <p:cNvPr id="11" name="灯片编号占位符 10"/>
          <p:cNvSpPr>
            <a:spLocks noGrp="1"/>
          </p:cNvSpPr>
          <p:nvPr>
            <p:ph type="sldNum" sz="quarter" idx="4294967295"/>
          </p:nvPr>
        </p:nvSpPr>
        <p:spPr>
          <a:xfrm>
            <a:off x="7099300" y="6356351"/>
            <a:ext cx="2311400" cy="365125"/>
          </a:xfrm>
          <a:prstGeom prst="rect">
            <a:avLst/>
          </a:prstGeom>
        </p:spPr>
        <p:txBody>
          <a:bodyPr/>
          <a:lstStyle/>
          <a:p>
            <a:pPr>
              <a:defRPr/>
            </a:pPr>
            <a:fld id="{C47A7624-7373-4ABB-8191-B15BE0E635F1}" type="slidenum">
              <a:rPr lang="en-US" altLang="zh-CN" smtClean="0"/>
              <a:pPr>
                <a:defRPr/>
              </a:pPr>
              <a:t>7</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436" name="Group 68"/>
          <p:cNvGraphicFramePr>
            <a:graphicFrameLocks noGrp="1"/>
          </p:cNvGraphicFramePr>
          <p:nvPr>
            <p:ph idx="1"/>
          </p:nvPr>
        </p:nvGraphicFramePr>
        <p:xfrm>
          <a:off x="495300" y="2105026"/>
          <a:ext cx="8915400" cy="3038477"/>
        </p:xfrm>
        <a:graphic>
          <a:graphicData uri="http://schemas.openxmlformats.org/drawingml/2006/table">
            <a:tbl>
              <a:tblPr/>
              <a:tblGrid>
                <a:gridCol w="4891088"/>
                <a:gridCol w="1893491"/>
                <a:gridCol w="2130821"/>
              </a:tblGrid>
              <a:tr h="652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rgbClr val="FFFF00"/>
                          </a:solidFill>
                          <a:effectLst/>
                          <a:latin typeface="黑体" pitchFamily="49" charset="-122"/>
                          <a:ea typeface="黑体" pitchFamily="49" charset="-122"/>
                        </a:rPr>
                        <a:t>对比项</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FFFF00"/>
                          </a:solidFill>
                          <a:effectLst/>
                          <a:latin typeface="黑体" pitchFamily="49" charset="-122"/>
                          <a:ea typeface="黑体" pitchFamily="49" charset="-122"/>
                        </a:rPr>
                        <a:t>误用检测</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FFFF00"/>
                          </a:solidFill>
                          <a:effectLst/>
                          <a:latin typeface="黑体" pitchFamily="49" charset="-122"/>
                          <a:ea typeface="黑体" pitchFamily="49" charset="-122"/>
                        </a:rPr>
                        <a:t>异常检测</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r>
              <a:tr h="458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检测准确性</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高</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低</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误报率</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低</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高</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未知攻击检测能力</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弱</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强</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系统相关性</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高</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无</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新攻击方法检测能力</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无</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黑体" pitchFamily="49" charset="-122"/>
                          <a:ea typeface="黑体" pitchFamily="49" charset="-122"/>
                        </a:rPr>
                        <a:t>具有</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64" name="标题 9"/>
          <p:cNvSpPr>
            <a:spLocks noGrp="1"/>
          </p:cNvSpPr>
          <p:nvPr>
            <p:ph type="title"/>
          </p:nvPr>
        </p:nvSpPr>
        <p:spPr>
          <a:xfrm>
            <a:off x="495300" y="274638"/>
            <a:ext cx="8915400" cy="1143000"/>
          </a:xfrm>
        </p:spPr>
        <p:txBody>
          <a:bodyPr/>
          <a:lstStyle/>
          <a:p>
            <a:r>
              <a:rPr lang="en-US" altLang="zh-CN" b="1" dirty="0" smtClean="0">
                <a:solidFill>
                  <a:srgbClr val="006600"/>
                </a:solidFill>
                <a:latin typeface="+mn-ea"/>
                <a:ea typeface="+mn-ea"/>
              </a:rPr>
              <a:t>5.	</a:t>
            </a:r>
            <a:r>
              <a:rPr lang="zh-CN" altLang="en-US" b="1" dirty="0" smtClean="0">
                <a:solidFill>
                  <a:srgbClr val="006600"/>
                </a:solidFill>
                <a:latin typeface="+mn-ea"/>
                <a:ea typeface="+mn-ea"/>
              </a:rPr>
              <a:t>入侵检测系统分类</a:t>
            </a:r>
            <a:endParaRPr lang="zh-CN" altLang="en-US" dirty="0" smtClean="0">
              <a:latin typeface="+mn-ea"/>
              <a:ea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idx="1"/>
          </p:nvPr>
        </p:nvSpPr>
        <p:spPr>
          <a:xfrm>
            <a:off x="495300" y="1500189"/>
            <a:ext cx="8915400" cy="5000625"/>
          </a:xfrm>
        </p:spPr>
        <p:txBody>
          <a:bodyPr/>
          <a:lstStyle/>
          <a:p>
            <a:pPr eaLnBrk="1" hangingPunct="1">
              <a:lnSpc>
                <a:spcPct val="130000"/>
              </a:lnSpc>
              <a:spcBef>
                <a:spcPct val="0"/>
              </a:spcBef>
            </a:pPr>
            <a:r>
              <a:rPr lang="zh-CN" altLang="en-US" sz="2400" dirty="0" smtClean="0">
                <a:solidFill>
                  <a:srgbClr val="FF0000"/>
                </a:solidFill>
              </a:rPr>
              <a:t>误用检测模型：</a:t>
            </a:r>
            <a:r>
              <a:rPr lang="zh-CN" altLang="en-US" sz="2400" dirty="0" smtClean="0"/>
              <a:t>这个活动是恶意的吗？</a:t>
            </a:r>
            <a:r>
              <a:rPr lang="zh-CN" altLang="en-US" sz="2400" dirty="0" smtClean="0">
                <a:latin typeface="Arial" charset="0"/>
              </a:rPr>
              <a:t>检测与已知的不可接受行为之间的匹配程度。</a:t>
            </a:r>
            <a:endParaRPr lang="en-US" altLang="zh-CN" sz="2400" dirty="0" smtClean="0">
              <a:latin typeface="Arial" charset="0"/>
            </a:endParaRPr>
          </a:p>
          <a:p>
            <a:pPr eaLnBrk="1" hangingPunct="1">
              <a:lnSpc>
                <a:spcPct val="130000"/>
              </a:lnSpc>
              <a:spcBef>
                <a:spcPct val="0"/>
              </a:spcBef>
            </a:pPr>
            <a:r>
              <a:rPr lang="zh-CN" altLang="en-US" sz="2400" dirty="0" smtClean="0">
                <a:latin typeface="Arial" charset="0"/>
              </a:rPr>
              <a:t>如果可以定义所有的不可接受行为，那么每种能够与之匹配的行为都会引起告警。</a:t>
            </a:r>
            <a:endParaRPr lang="en-US" altLang="zh-CN" sz="2400" dirty="0" smtClean="0">
              <a:latin typeface="Arial" charset="0"/>
            </a:endParaRPr>
          </a:p>
          <a:p>
            <a:pPr eaLnBrk="1" hangingPunct="1">
              <a:lnSpc>
                <a:spcPct val="130000"/>
              </a:lnSpc>
              <a:spcBef>
                <a:spcPct val="0"/>
              </a:spcBef>
            </a:pPr>
            <a:r>
              <a:rPr lang="zh-CN" altLang="en-US" sz="2400" dirty="0" smtClean="0">
                <a:latin typeface="Arial" charset="0"/>
              </a:rPr>
              <a:t>收集非正常操作的行为特征，建立相关的特征库，当监测的用户或系统行为与库中的记录相匹配时，系统就认为这种行为是入侵。</a:t>
            </a:r>
            <a:endParaRPr lang="en-US" altLang="zh-CN" sz="2400" dirty="0" smtClean="0">
              <a:latin typeface="Arial" charset="0"/>
            </a:endParaRPr>
          </a:p>
          <a:p>
            <a:pPr eaLnBrk="1" hangingPunct="1">
              <a:lnSpc>
                <a:spcPct val="130000"/>
              </a:lnSpc>
              <a:spcBef>
                <a:spcPct val="0"/>
              </a:spcBef>
            </a:pPr>
            <a:r>
              <a:rPr lang="zh-CN" altLang="en-US" sz="2400" dirty="0" smtClean="0">
                <a:latin typeface="Arial" charset="0"/>
              </a:rPr>
              <a:t>这种检测模型</a:t>
            </a:r>
            <a:r>
              <a:rPr lang="zh-CN" altLang="en-US" sz="2400" dirty="0" smtClean="0">
                <a:solidFill>
                  <a:srgbClr val="FF0000"/>
                </a:solidFill>
                <a:latin typeface="Arial" charset="0"/>
              </a:rPr>
              <a:t>误报率低、漏报率高</a:t>
            </a:r>
            <a:r>
              <a:rPr lang="zh-CN" altLang="en-US" sz="2400" dirty="0" smtClean="0">
                <a:latin typeface="Arial" charset="0"/>
              </a:rPr>
              <a:t>。对于已知的攻击，它可以详细、准确地报告出攻击类型，但是对未知攻击却效果有限，而且特征库必须不断更新。 </a:t>
            </a:r>
          </a:p>
        </p:txBody>
      </p:sp>
      <p:sp>
        <p:nvSpPr>
          <p:cNvPr id="46083" name="Rectangle 4"/>
          <p:cNvSpPr>
            <a:spLocks noChangeArrowheads="1"/>
          </p:cNvSpPr>
          <p:nvPr/>
        </p:nvSpPr>
        <p:spPr bwMode="auto">
          <a:xfrm>
            <a:off x="0" y="2695575"/>
            <a:ext cx="184731" cy="461665"/>
          </a:xfrm>
          <a:prstGeom prst="rect">
            <a:avLst/>
          </a:prstGeom>
          <a:noFill/>
          <a:ln w="9525" algn="ctr">
            <a:noFill/>
            <a:miter lim="800000"/>
            <a:headEnd/>
            <a:tailEnd/>
          </a:ln>
        </p:spPr>
        <p:txBody>
          <a:bodyPr wrap="none" anchor="ctr">
            <a:spAutoFit/>
          </a:bodyPr>
          <a:lstStyle/>
          <a:p>
            <a:endParaRPr lang="zh-CN" altLang="en-US"/>
          </a:p>
        </p:txBody>
      </p:sp>
      <p:sp>
        <p:nvSpPr>
          <p:cNvPr id="46084" name="Rectangle 2"/>
          <p:cNvSpPr>
            <a:spLocks noGrp="1" noChangeArrowheads="1"/>
          </p:cNvSpPr>
          <p:nvPr>
            <p:ph type="title"/>
          </p:nvPr>
        </p:nvSpPr>
        <p:spPr/>
        <p:txBody>
          <a:bodyPr/>
          <a:lstStyle/>
          <a:p>
            <a:pPr eaLnBrk="1" hangingPunct="1"/>
            <a:r>
              <a:rPr lang="en-US" altLang="zh-CN" b="1" smtClean="0">
                <a:solidFill>
                  <a:srgbClr val="006600"/>
                </a:solidFill>
              </a:rPr>
              <a:t>6.	</a:t>
            </a:r>
            <a:r>
              <a:rPr lang="zh-CN" altLang="en-US" b="1" smtClean="0">
                <a:solidFill>
                  <a:srgbClr val="006600"/>
                </a:solidFill>
              </a:rPr>
              <a:t>入侵检测技术</a:t>
            </a:r>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76E29F2B-F7B0-4571-9E9F-36613E533D6D}" type="slidenum">
              <a:rPr lang="en-US" altLang="zh-CN" smtClean="0"/>
              <a:pPr>
                <a:defRPr/>
              </a:pPr>
              <a:t>9</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wipe(down)">
                                      <p:cBhvr>
                                        <p:cTn id="7" dur="500"/>
                                        <p:tgtEl>
                                          <p:spTgt spid="1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wipe(down)">
                                      <p:cBhvr>
                                        <p:cTn id="12" dur="500"/>
                                        <p:tgtEl>
                                          <p:spTgt spid="1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wipe(down)">
                                      <p:cBhvr>
                                        <p:cTn id="17" dur="500"/>
                                        <p:tgtEl>
                                          <p:spTgt spid="1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27">
                                            <p:txEl>
                                              <p:pRg st="3" end="3"/>
                                            </p:txEl>
                                          </p:spTgt>
                                        </p:tgtEl>
                                        <p:attrNameLst>
                                          <p:attrName>style.visibility</p:attrName>
                                        </p:attrNameLst>
                                      </p:cBhvr>
                                      <p:to>
                                        <p:strVal val="visible"/>
                                      </p:to>
                                    </p:set>
                                    <p:animEffect transition="in" filter="wipe(down)">
                                      <p:cBhvr>
                                        <p:cTn id="22" dur="500"/>
                                        <p:tgtEl>
                                          <p:spTgt spid="10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bldLst>
  </p:timing>
</p:sld>
</file>

<file path=ppt/theme/theme1.xml><?xml version="1.0" encoding="utf-8"?>
<a:theme xmlns:a="http://schemas.openxmlformats.org/drawingml/2006/main" name="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12631</TotalTime>
  <Words>2295</Words>
  <Application>Microsoft Office PowerPoint</Application>
  <PresentationFormat>A4 纸张(210x297 毫米)</PresentationFormat>
  <Paragraphs>252</Paragraphs>
  <Slides>31</Slides>
  <Notes>8</Notes>
  <HiddenSlides>0</HiddenSlides>
  <MMClips>0</MMClips>
  <ScaleCrop>false</ScaleCrop>
  <HeadingPairs>
    <vt:vector size="6" baseType="variant">
      <vt:variant>
        <vt:lpstr>主题</vt:lpstr>
      </vt:variant>
      <vt:variant>
        <vt:i4>3</vt:i4>
      </vt:variant>
      <vt:variant>
        <vt:lpstr>嵌入 OLE 服务器</vt:lpstr>
      </vt:variant>
      <vt:variant>
        <vt:i4>1</vt:i4>
      </vt:variant>
      <vt:variant>
        <vt:lpstr>幻灯片标题</vt:lpstr>
      </vt:variant>
      <vt:variant>
        <vt:i4>31</vt:i4>
      </vt:variant>
    </vt:vector>
  </HeadingPairs>
  <TitlesOfParts>
    <vt:vector size="35" baseType="lpstr">
      <vt:lpstr>安全导论</vt:lpstr>
      <vt:lpstr>1_安全导论</vt:lpstr>
      <vt:lpstr>自定义设计方案</vt:lpstr>
      <vt:lpstr>图片</vt:lpstr>
      <vt:lpstr>第30讲 入侵检测系统2</vt:lpstr>
      <vt:lpstr>大  纲</vt:lpstr>
      <vt:lpstr>5. 入侵检测系统分类</vt:lpstr>
      <vt:lpstr>5. 入侵检测系统分类</vt:lpstr>
      <vt:lpstr>5. 入侵检测系统分类</vt:lpstr>
      <vt:lpstr>5. 入侵检测系统分类</vt:lpstr>
      <vt:lpstr>5. 入侵检测系统分类</vt:lpstr>
      <vt:lpstr>5. 入侵检测系统分类</vt:lpstr>
      <vt:lpstr>6. 入侵检测技术</vt:lpstr>
      <vt:lpstr>6. 入侵检测技术</vt:lpstr>
      <vt:lpstr>6. 入侵检测技术</vt:lpstr>
      <vt:lpstr>6. 入侵检测技术</vt:lpstr>
      <vt:lpstr>6. 入侵检测技术</vt:lpstr>
      <vt:lpstr>6. 入侵检测技术</vt:lpstr>
      <vt:lpstr>6. 入侵检测技术</vt:lpstr>
      <vt:lpstr>6. 入侵检测技术</vt:lpstr>
      <vt:lpstr>6. 入侵检测技术</vt:lpstr>
      <vt:lpstr>6. 入侵检测技术</vt:lpstr>
      <vt:lpstr>6. 入侵检测技术</vt:lpstr>
      <vt:lpstr>6. 入侵检测技术</vt:lpstr>
      <vt:lpstr>7. 入侵检测产品</vt:lpstr>
      <vt:lpstr>7. 入侵检测产品</vt:lpstr>
      <vt:lpstr>7. 入侵检测产品</vt:lpstr>
      <vt:lpstr>7. 入侵检测产品</vt:lpstr>
      <vt:lpstr>7. 入侵检测产品</vt:lpstr>
      <vt:lpstr>7. 入侵检测产品</vt:lpstr>
      <vt:lpstr>7. 入侵检测产品</vt:lpstr>
      <vt:lpstr>7. 入侵检测产品</vt:lpstr>
      <vt:lpstr>7. 入侵检测产品</vt:lpstr>
      <vt:lpstr>7. 入侵检测产品</vt:lpstr>
      <vt:lpstr>总 结</vt:lpstr>
    </vt:vector>
  </TitlesOfParts>
  <Company>深圳大学信息工程学院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subject>第1章计算机基础知识</dc:subject>
  <dc:creator>王志强</dc:creator>
  <cp:lastModifiedBy>Windows 用户</cp:lastModifiedBy>
  <cp:revision>800</cp:revision>
  <cp:lastPrinted>2014-08-23T14:47:45Z</cp:lastPrinted>
  <dcterms:created xsi:type="dcterms:W3CDTF">2003-05-17T02:00:08Z</dcterms:created>
  <dcterms:modified xsi:type="dcterms:W3CDTF">2018-08-13T08:39:09Z</dcterms:modified>
</cp:coreProperties>
</file>