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33" r:id="rId2"/>
    <p:sldMasterId id="2147483721" r:id="rId3"/>
  </p:sldMasterIdLst>
  <p:notesMasterIdLst>
    <p:notesMasterId r:id="rId26"/>
  </p:notesMasterIdLst>
  <p:handoutMasterIdLst>
    <p:handoutMasterId r:id="rId27"/>
  </p:handoutMasterIdLst>
  <p:sldIdLst>
    <p:sldId id="258"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478" r:id="rId25"/>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98" autoAdjust="0"/>
    <p:restoredTop sz="80969" autoAdjust="0"/>
  </p:normalViewPr>
  <p:slideViewPr>
    <p:cSldViewPr>
      <p:cViewPr varScale="1">
        <p:scale>
          <a:sx n="94" d="100"/>
          <a:sy n="94" d="100"/>
        </p:scale>
        <p:origin x="2184" y="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2" name="灯片编号占位符 1"/>
          <p:cNvSpPr>
            <a:spLocks noGrp="1"/>
          </p:cNvSpPr>
          <p:nvPr>
            <p:ph type="sldNum" sz="quarter" idx="10"/>
          </p:nvPr>
        </p:nvSpPr>
        <p:spPr/>
        <p:txBody>
          <a:bodyPr/>
          <a:lstStyle/>
          <a:p>
            <a:pPr>
              <a:defRPr/>
            </a:pPr>
            <a:fld id="{95229D9C-C32E-4415-BB06-1352CA0E66CB}" type="slidenum">
              <a:rPr lang="zh-CN" altLang="en-US" smtClean="0"/>
              <a:pPr>
                <a:defRPr/>
              </a:pPr>
              <a:t>1</a:t>
            </a:fld>
            <a:endParaRPr lang="en-US" altLang="zh-CN"/>
          </a:p>
        </p:txBody>
      </p:sp>
    </p:spTree>
    <p:extLst>
      <p:ext uri="{BB962C8B-B14F-4D97-AF65-F5344CB8AC3E}">
        <p14:creationId xmlns:p14="http://schemas.microsoft.com/office/powerpoint/2010/main" val="82068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720EF0F-4040-41A3-A644-D976C7A311EE}" type="slidenum">
              <a:rPr lang="en-AU" altLang="zh-CN">
                <a:ea typeface="ＭＳ Ｐゴシック" pitchFamily="34" charset="-128"/>
              </a:rPr>
              <a:pPr/>
              <a:t>10</a:t>
            </a:fld>
            <a:endParaRPr lang="en-AU" altLang="zh-CN">
              <a:ea typeface="ＭＳ Ｐゴシック" pitchFamily="34" charset="-128"/>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Stallings Figure 8.9 shows the protocol architecture for the two modes when ESP is used.</a:t>
            </a:r>
          </a:p>
        </p:txBody>
      </p:sp>
    </p:spTree>
    <p:extLst>
      <p:ext uri="{BB962C8B-B14F-4D97-AF65-F5344CB8AC3E}">
        <p14:creationId xmlns:p14="http://schemas.microsoft.com/office/powerpoint/2010/main" val="1253984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00B5AFF-9EFC-47EB-BD71-9EDE55031EE8}" type="slidenum">
              <a:rPr lang="en-AU" altLang="zh-CN">
                <a:ea typeface="ＭＳ Ｐゴシック" pitchFamily="34" charset="-128"/>
              </a:rPr>
              <a:pPr/>
              <a:t>11</a:t>
            </a:fld>
            <a:endParaRPr lang="en-AU" altLang="zh-CN">
              <a:ea typeface="ＭＳ Ｐゴシック" pitchFamily="34"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altLang="zh-CN" dirty="0" smtClean="0">
                <a:latin typeface="Arial" charset="0"/>
                <a:ea typeface="ＭＳ Ｐゴシック" pitchFamily="34" charset="-128"/>
                <a:cs typeface="Arial" charset="0"/>
              </a:rPr>
              <a:t>Fundamental to the operation of IPsec is the concept of a security policy applied to each IP packet that transits from a source to a destination. IPsec policy is determined primarily by the interaction of two databases, the </a:t>
            </a:r>
            <a:r>
              <a:rPr lang="en-US" altLang="zh-CN" b="1" dirty="0" smtClean="0">
                <a:latin typeface="Arial" charset="0"/>
                <a:ea typeface="ＭＳ Ｐゴシック" pitchFamily="34" charset="-128"/>
                <a:cs typeface="Arial" charset="0"/>
              </a:rPr>
              <a:t>security association database (SAD) </a:t>
            </a:r>
            <a:r>
              <a:rPr lang="en-US" altLang="zh-CN" dirty="0" smtClean="0">
                <a:latin typeface="Arial" charset="0"/>
                <a:ea typeface="ＭＳ Ｐゴシック" pitchFamily="34" charset="-128"/>
                <a:cs typeface="Arial" charset="0"/>
              </a:rPr>
              <a:t>and the </a:t>
            </a:r>
            <a:r>
              <a:rPr lang="en-US" altLang="zh-CN" b="1" dirty="0" smtClean="0">
                <a:latin typeface="Arial" charset="0"/>
                <a:ea typeface="ＭＳ Ｐゴシック" pitchFamily="34" charset="-128"/>
                <a:cs typeface="Arial" charset="0"/>
              </a:rPr>
              <a:t>security policy database (SPD). </a:t>
            </a:r>
          </a:p>
          <a:p>
            <a:pPr eaLnBrk="1" hangingPunct="1"/>
            <a:r>
              <a:rPr lang="en-US" altLang="zh-CN" dirty="0" smtClean="0">
                <a:latin typeface="Arial" charset="0"/>
                <a:ea typeface="ＭＳ Ｐゴシック" pitchFamily="34" charset="-128"/>
                <a:cs typeface="Arial" charset="0"/>
              </a:rPr>
              <a:t>A key concept that appears in both the authentication and confidentiality mechanisms for IP is the </a:t>
            </a:r>
            <a:r>
              <a:rPr lang="en-US" altLang="zh-CN" b="1" dirty="0" smtClean="0">
                <a:latin typeface="Arial" charset="0"/>
                <a:ea typeface="ＭＳ Ｐゴシック" pitchFamily="34" charset="-128"/>
                <a:cs typeface="Arial" charset="0"/>
              </a:rPr>
              <a:t>security association </a:t>
            </a:r>
            <a:r>
              <a:rPr lang="en-US" altLang="zh-CN" dirty="0" smtClean="0">
                <a:latin typeface="Arial" charset="0"/>
                <a:ea typeface="ＭＳ Ｐゴシック" pitchFamily="34" charset="-128"/>
                <a:cs typeface="Arial" charset="0"/>
              </a:rPr>
              <a:t>(</a:t>
            </a:r>
            <a:r>
              <a:rPr lang="en-US" altLang="zh-CN" b="1" dirty="0" smtClean="0">
                <a:latin typeface="Arial" charset="0"/>
                <a:ea typeface="ＭＳ Ｐゴシック" pitchFamily="34" charset="-128"/>
                <a:cs typeface="Arial" charset="0"/>
              </a:rPr>
              <a:t>SA</a:t>
            </a:r>
            <a:r>
              <a:rPr lang="en-US" altLang="zh-CN" dirty="0" smtClean="0">
                <a:latin typeface="Arial" charset="0"/>
                <a:ea typeface="ＭＳ Ｐゴシック" pitchFamily="34" charset="-128"/>
                <a:cs typeface="Arial" charset="0"/>
              </a:rPr>
              <a:t>).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 </a:t>
            </a:r>
          </a:p>
          <a:p>
            <a:pPr eaLnBrk="1" hangingPunct="1"/>
            <a:r>
              <a:rPr lang="en-US" altLang="zh-CN" dirty="0" smtClean="0">
                <a:latin typeface="Arial" charset="0"/>
                <a:ea typeface="ＭＳ Ｐゴシック" pitchFamily="34" charset="-128"/>
                <a:cs typeface="Arial" charset="0"/>
              </a:rPr>
              <a:t>A security association is uniquely identified by three parameters: </a:t>
            </a:r>
          </a:p>
          <a:p>
            <a:pPr eaLnBrk="1" hangingPunct="1"/>
            <a:r>
              <a:rPr lang="en-US" altLang="zh-CN" dirty="0" smtClean="0">
                <a:latin typeface="Arial" charset="0"/>
                <a:ea typeface="ＭＳ Ｐゴシック" pitchFamily="34" charset="-128"/>
                <a:cs typeface="Arial" charset="0"/>
              </a:rPr>
              <a:t>• Security Parameters Index (SPI): A bit string assigned to this SA and having local significance only</a:t>
            </a:r>
          </a:p>
          <a:p>
            <a:pPr eaLnBrk="1" hangingPunct="1"/>
            <a:r>
              <a:rPr lang="en-US" altLang="zh-CN" dirty="0" smtClean="0">
                <a:latin typeface="Arial" charset="0"/>
                <a:ea typeface="ＭＳ Ｐゴシック" pitchFamily="34" charset="-128"/>
                <a:cs typeface="Arial" charset="0"/>
              </a:rPr>
              <a:t>• IP Destination Address: the address of the destination endpoint of the SA</a:t>
            </a:r>
          </a:p>
          <a:p>
            <a:pPr eaLnBrk="1" hangingPunct="1"/>
            <a:r>
              <a:rPr lang="en-US" altLang="zh-CN" dirty="0" smtClean="0">
                <a:latin typeface="Arial" charset="0"/>
                <a:ea typeface="ＭＳ Ｐゴシック" pitchFamily="34" charset="-128"/>
                <a:cs typeface="Arial" charset="0"/>
              </a:rPr>
              <a:t>• Security Protocol Identifier: indicates whether the association is an AH or ESP security association. </a:t>
            </a:r>
          </a:p>
          <a:p>
            <a:pPr eaLnBrk="1" hangingPunct="1"/>
            <a:r>
              <a:rPr lang="en-US" altLang="zh-CN" dirty="0" smtClean="0">
                <a:latin typeface="Arial" charset="0"/>
                <a:ea typeface="ＭＳ Ｐゴシック" pitchFamily="34" charset="-128"/>
                <a:cs typeface="Arial" charset="0"/>
              </a:rPr>
              <a:t>A SA may also have a number of other parameters. In each </a:t>
            </a:r>
            <a:r>
              <a:rPr lang="en-US" altLang="zh-CN" dirty="0" err="1" smtClean="0">
                <a:latin typeface="Arial" charset="0"/>
                <a:ea typeface="ＭＳ Ｐゴシック" pitchFamily="34" charset="-128"/>
                <a:cs typeface="Arial" charset="0"/>
              </a:rPr>
              <a:t>IPSec</a:t>
            </a:r>
            <a:r>
              <a:rPr lang="en-US" altLang="zh-CN" dirty="0" smtClean="0">
                <a:latin typeface="Arial" charset="0"/>
                <a:ea typeface="ＭＳ Ｐゴシック" pitchFamily="34" charset="-128"/>
                <a:cs typeface="Arial" charset="0"/>
              </a:rPr>
              <a:t> implementation, there is a Security Association Database that defines the parameters associated with each SA. See text for details of these.</a:t>
            </a:r>
          </a:p>
        </p:txBody>
      </p:sp>
    </p:spTree>
    <p:extLst>
      <p:ext uri="{BB962C8B-B14F-4D97-AF65-F5344CB8AC3E}">
        <p14:creationId xmlns:p14="http://schemas.microsoft.com/office/powerpoint/2010/main" val="286979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r>
              <a:rPr lang="en-US" altLang="zh-CN" smtClean="0">
                <a:latin typeface="Arial" charset="0"/>
                <a:ea typeface="ＭＳ Ｐゴシック" pitchFamily="34" charset="-128"/>
              </a:rPr>
              <a:t>The means by which IP traffic is related to specific SAs (or no SA in the case of traffic allowed to bypass IPsec) is the nominal Security Policy Database. In its simplest form, an SPD contains entries, each of which defines a subset of IP traffic and points to an SA for that traffic. In more complex environments, there may be multiple entries that potentially relate to a single SA or multiple SAs associated with a single SPD entry. Each SPD entry is defined by a set of IP and upper-layer protocol field values, called </a:t>
            </a:r>
            <a:r>
              <a:rPr lang="en-US" altLang="zh-CN" i="1" smtClean="0">
                <a:latin typeface="Arial" charset="0"/>
                <a:ea typeface="ＭＳ Ｐゴシック" pitchFamily="34" charset="-128"/>
              </a:rPr>
              <a:t>selectors</a:t>
            </a:r>
            <a:r>
              <a:rPr lang="en-US" altLang="zh-CN" smtClean="0">
                <a:latin typeface="Arial" charset="0"/>
                <a:ea typeface="ＭＳ Ｐゴシック" pitchFamily="34" charset="-128"/>
              </a:rPr>
              <a:t>. These include local &amp; remote IP addresses, next layer protocol, name, local &amp; remote ports. In effect, these selectors are used to filter outgoing traffic in order to map it into a particular SA. Stallings Table 8.2 provides an example of an SPD on a host system (as opposed to a network system such as a firewall or router). This table reflects the following configuration: A local network configuration consists of two networks. The basic corporate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The entries in the SPD should be self-explanatory. For example, UDP port 500 is the designated port for IKE. Any traffic from the local host to a remote host for purposes of an IKE exchange bypasses the IPsec processing. </a:t>
            </a:r>
          </a:p>
        </p:txBody>
      </p:sp>
      <p:sp>
        <p:nvSpPr>
          <p:cNvPr id="41988" name="Slide Number Placeholder 3"/>
          <p:cNvSpPr>
            <a:spLocks noGrp="1"/>
          </p:cNvSpPr>
          <p:nvPr>
            <p:ph type="sldNum" sz="quarter" idx="5"/>
          </p:nvPr>
        </p:nvSpPr>
        <p:spPr>
          <a:noFill/>
        </p:spPr>
        <p:txBody>
          <a:bodyPr/>
          <a:lstStyle/>
          <a:p>
            <a:fld id="{231F1FD9-4D8F-4A84-85A9-A5B555ECA36E}" type="slidenum">
              <a:rPr lang="en-AU" altLang="zh-CN">
                <a:ea typeface="ＭＳ Ｐゴシック" pitchFamily="34" charset="-128"/>
              </a:rPr>
              <a:pPr/>
              <a:t>12</a:t>
            </a:fld>
            <a:endParaRPr lang="en-AU" altLang="zh-CN">
              <a:ea typeface="ＭＳ Ｐゴシック" pitchFamily="34" charset="-128"/>
            </a:endParaRPr>
          </a:p>
        </p:txBody>
      </p:sp>
    </p:spTree>
    <p:extLst>
      <p:ext uri="{BB962C8B-B14F-4D97-AF65-F5344CB8AC3E}">
        <p14:creationId xmlns:p14="http://schemas.microsoft.com/office/powerpoint/2010/main" val="178566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070C7E1-78CA-4B89-894B-48C7B884185C}" type="slidenum">
              <a:rPr lang="en-AU" altLang="zh-CN">
                <a:ea typeface="ＭＳ Ｐゴシック" pitchFamily="34" charset="-128"/>
              </a:rPr>
              <a:pPr/>
              <a:t>13</a:t>
            </a:fld>
            <a:endParaRPr lang="en-AU" altLang="zh-CN">
              <a:ea typeface="ＭＳ Ｐゴシック" pitchFamily="34" charset="-128"/>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ESP can be used to provide confidentiality, data origin authentication, connectionless integrity, an anti-replay service (a form of partial sequence integrity), and (limited) traffic flow confidentiality.  The set of services provided depends on options selected at the time of Security Association (SA) establishment and on the location of the implementation in a network topology.  ESP can work with a variety of encryption and authentication algorithms, including authenticated encryption algorithms such as GCM. </a:t>
            </a:r>
          </a:p>
        </p:txBody>
      </p:sp>
    </p:spTree>
    <p:extLst>
      <p:ext uri="{BB962C8B-B14F-4D97-AF65-F5344CB8AC3E}">
        <p14:creationId xmlns:p14="http://schemas.microsoft.com/office/powerpoint/2010/main" val="1686299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B44E481-E21D-471B-BF9C-27ACE671D605}" type="slidenum">
              <a:rPr lang="en-AU" altLang="zh-CN">
                <a:ea typeface="ＭＳ Ｐゴシック" pitchFamily="34" charset="-128"/>
              </a:rPr>
              <a:pPr/>
              <a:t>14</a:t>
            </a:fld>
            <a:endParaRPr lang="en-AU" altLang="zh-CN">
              <a:ea typeface="ＭＳ Ｐゴシック" pitchFamily="34" charset="-128"/>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altLang="zh-CN" dirty="0" smtClean="0">
                <a:latin typeface="Arial" charset="0"/>
                <a:ea typeface="ＭＳ Ｐゴシック" pitchFamily="34" charset="-128"/>
                <a:cs typeface="Arial" charset="0"/>
              </a:rPr>
              <a:t>Stallings Figure 8.5b shows the format of an ESP packet, with fields:</a:t>
            </a:r>
          </a:p>
          <a:p>
            <a:pPr eaLnBrk="1" hangingPunct="1"/>
            <a:r>
              <a:rPr lang="en-US" altLang="zh-CN" dirty="0" smtClean="0">
                <a:latin typeface="Arial" charset="0"/>
                <a:ea typeface="ＭＳ Ｐゴシック" pitchFamily="34" charset="-128"/>
                <a:cs typeface="Arial" charset="0"/>
              </a:rPr>
              <a:t>• Security Parameters Index (32 bits): Identifies a security association</a:t>
            </a:r>
          </a:p>
          <a:p>
            <a:pPr eaLnBrk="1" hangingPunct="1"/>
            <a:r>
              <a:rPr lang="en-US" altLang="zh-CN" dirty="0" smtClean="0">
                <a:latin typeface="Arial" charset="0"/>
                <a:ea typeface="ＭＳ Ｐゴシック" pitchFamily="34" charset="-128"/>
                <a:cs typeface="Arial" charset="0"/>
              </a:rPr>
              <a:t>• Sequence Number (32 bits): A monotonically increasing counter value; this provides an anti-replay function</a:t>
            </a:r>
          </a:p>
          <a:p>
            <a:pPr eaLnBrk="1" hangingPunct="1"/>
            <a:r>
              <a:rPr lang="en-US" altLang="zh-CN" dirty="0" smtClean="0">
                <a:latin typeface="Arial" charset="0"/>
                <a:ea typeface="ＭＳ Ｐゴシック" pitchFamily="34" charset="-128"/>
                <a:cs typeface="Arial" charset="0"/>
              </a:rPr>
              <a:t>• Payload Data (variable): This is a transport-level segment (transport mode) or IP packet (tunnel mode) that is protected by encryption</a:t>
            </a:r>
          </a:p>
          <a:p>
            <a:pPr eaLnBrk="1" hangingPunct="1"/>
            <a:r>
              <a:rPr lang="en-US" altLang="zh-CN" dirty="0" smtClean="0">
                <a:latin typeface="Arial" charset="0"/>
                <a:ea typeface="ＭＳ Ｐゴシック" pitchFamily="34" charset="-128"/>
                <a:cs typeface="Arial" charset="0"/>
              </a:rPr>
              <a:t>• Padding (0–255 bytes): for various reasons</a:t>
            </a:r>
          </a:p>
          <a:p>
            <a:pPr eaLnBrk="1" hangingPunct="1"/>
            <a:r>
              <a:rPr lang="en-US" altLang="zh-CN" dirty="0" smtClean="0">
                <a:latin typeface="Arial" charset="0"/>
                <a:ea typeface="ＭＳ Ｐゴシック" pitchFamily="34" charset="-128"/>
                <a:cs typeface="Arial" charset="0"/>
              </a:rPr>
              <a:t>• Pad Length (8 bits): the number of pad bytes immediately preceding this field</a:t>
            </a:r>
          </a:p>
          <a:p>
            <a:pPr eaLnBrk="1" hangingPunct="1"/>
            <a:r>
              <a:rPr lang="en-US" altLang="zh-CN" dirty="0" smtClean="0">
                <a:latin typeface="Arial" charset="0"/>
                <a:ea typeface="ＭＳ Ｐゴシック" pitchFamily="34" charset="-128"/>
                <a:cs typeface="Arial" charset="0"/>
              </a:rPr>
              <a:t>• Next Header (8 bits): identifies the type of data in the payload data field</a:t>
            </a:r>
          </a:p>
          <a:p>
            <a:pPr eaLnBrk="1" hangingPunct="1"/>
            <a:r>
              <a:rPr lang="en-US" altLang="zh-CN" dirty="0" smtClean="0">
                <a:latin typeface="Arial" charset="0"/>
                <a:ea typeface="ＭＳ Ｐゴシック" pitchFamily="34" charset="-128"/>
                <a:cs typeface="Arial" charset="0"/>
              </a:rPr>
              <a:t>• Integrity check value (variable): a variable-length field that contains the Integrity Check Value computed over the ESP packet</a:t>
            </a:r>
          </a:p>
          <a:p>
            <a:pPr eaLnBrk="1" hangingPunct="1"/>
            <a:r>
              <a:rPr lang="en-US" altLang="zh-CN" dirty="0" smtClean="0">
                <a:latin typeface="Arial" charset="0"/>
                <a:ea typeface="ＭＳ Ｐゴシック" pitchFamily="34" charset="-128"/>
                <a:cs typeface="Arial" charset="0"/>
              </a:rPr>
              <a:t>When any combined mode algorithm is employed, it is expected to return both the decrypted plaintext and a pass/fail indication for the integrity check. </a:t>
            </a:r>
          </a:p>
          <a:p>
            <a:pPr eaLnBrk="1" hangingPunct="1"/>
            <a:r>
              <a:rPr lang="en-US" altLang="zh-CN" dirty="0" smtClean="0">
                <a:latin typeface="Arial" charset="0"/>
                <a:ea typeface="ＭＳ Ｐゴシック" pitchFamily="34" charset="-128"/>
                <a:cs typeface="Arial" charset="0"/>
              </a:rPr>
              <a:t>Two additional fields may be present in the payload. An </a:t>
            </a:r>
            <a:r>
              <a:rPr lang="en-US" altLang="zh-CN" b="1" dirty="0" smtClean="0">
                <a:latin typeface="Arial" charset="0"/>
                <a:ea typeface="ＭＳ Ｐゴシック" pitchFamily="34" charset="-128"/>
                <a:cs typeface="Arial" charset="0"/>
              </a:rPr>
              <a:t>initialization value</a:t>
            </a:r>
            <a:r>
              <a:rPr lang="en-US" altLang="zh-CN" dirty="0" smtClean="0">
                <a:latin typeface="Arial" charset="0"/>
                <a:ea typeface="ＭＳ Ｐゴシック" pitchFamily="34" charset="-128"/>
                <a:cs typeface="Arial" charset="0"/>
              </a:rPr>
              <a:t> (IV), or nonce, is present if this is required by the encryption or authenticated encryption algorithm used for ESP. If tunnel mode is being used, then the IPsec implementation may add </a:t>
            </a:r>
            <a:r>
              <a:rPr lang="en-US" altLang="zh-CN" b="1" dirty="0" smtClean="0">
                <a:latin typeface="Arial" charset="0"/>
                <a:ea typeface="ＭＳ Ｐゴシック" pitchFamily="34" charset="-128"/>
                <a:cs typeface="Arial" charset="0"/>
              </a:rPr>
              <a:t>traffic flow </a:t>
            </a:r>
            <a:r>
              <a:rPr lang="en-US" altLang="zh-CN" dirty="0" smtClean="0">
                <a:latin typeface="Arial" charset="0"/>
                <a:ea typeface="ＭＳ Ｐゴシック" pitchFamily="34" charset="-128"/>
                <a:cs typeface="Arial" charset="0"/>
              </a:rPr>
              <a:t>confidentiality (TFC) padding after the Payload Data and before the Padding field, as explained subsequently. </a:t>
            </a:r>
            <a:endParaRPr lang="en-AU" altLang="zh-CN" dirty="0" smtClean="0">
              <a:latin typeface="Arial" charset="0"/>
              <a:ea typeface="ＭＳ Ｐゴシック" pitchFamily="34" charset="-128"/>
              <a:cs typeface="Arial" charset="0"/>
            </a:endParaRPr>
          </a:p>
        </p:txBody>
      </p:sp>
    </p:spTree>
    <p:extLst>
      <p:ext uri="{BB962C8B-B14F-4D97-AF65-F5344CB8AC3E}">
        <p14:creationId xmlns:p14="http://schemas.microsoft.com/office/powerpoint/2010/main" val="2091979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altLang="zh-CN" smtClean="0">
                <a:latin typeface="Arial" charset="0"/>
                <a:ea typeface="ＭＳ Ｐゴシック" pitchFamily="34" charset="-128"/>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p>
          <a:p>
            <a:r>
              <a:rPr lang="en-US" altLang="zh-CN" smtClean="0">
                <a:latin typeface="Arial" charset="0"/>
                <a:ea typeface="ＭＳ Ｐゴシック" pitchFamily="34" charset="-128"/>
              </a:rPr>
              <a:t>The ICV field is optional.  It is present only if the integrity service is selected and is provided by either a separate integrity algorithm or a combined mode algorithm that uses an ICV. The ICV is computed after the encryption is performed.</a:t>
            </a:r>
          </a:p>
          <a:p>
            <a:r>
              <a:rPr lang="en-US" altLang="zh-CN" smtClean="0">
                <a:latin typeface="Arial" charset="0"/>
                <a:ea typeface="ＭＳ Ｐゴシック" pitchFamily="34" charset="-128"/>
              </a:rPr>
              <a:t>The Padding field serves several purposes: If an encryption algorithm requires the plaintext to be a multiple of some number of bytes, the Padding field is used to expand the plaintext to the required length; to assure that the Pad Length and Next Header fields are right aligned within a 32-bit word; to provide partial traffic flow confidentiality by concealing the actual length of the payload. </a:t>
            </a:r>
          </a:p>
        </p:txBody>
      </p:sp>
      <p:sp>
        <p:nvSpPr>
          <p:cNvPr id="45060" name="Slide Number Placeholder 3"/>
          <p:cNvSpPr>
            <a:spLocks noGrp="1"/>
          </p:cNvSpPr>
          <p:nvPr>
            <p:ph type="sldNum" sz="quarter" idx="5"/>
          </p:nvPr>
        </p:nvSpPr>
        <p:spPr>
          <a:noFill/>
        </p:spPr>
        <p:txBody>
          <a:bodyPr/>
          <a:lstStyle/>
          <a:p>
            <a:fld id="{3CE52F45-E4E0-4AB1-B305-E3EADB12A06E}" type="slidenum">
              <a:rPr lang="en-AU" altLang="zh-CN">
                <a:ea typeface="ＭＳ Ｐゴシック" pitchFamily="34" charset="-128"/>
              </a:rPr>
              <a:pPr/>
              <a:t>15</a:t>
            </a:fld>
            <a:endParaRPr lang="en-AU" altLang="zh-CN">
              <a:ea typeface="ＭＳ Ｐゴシック" pitchFamily="34" charset="-128"/>
            </a:endParaRPr>
          </a:p>
        </p:txBody>
      </p:sp>
    </p:spTree>
    <p:extLst>
      <p:ext uri="{BB962C8B-B14F-4D97-AF65-F5344CB8AC3E}">
        <p14:creationId xmlns:p14="http://schemas.microsoft.com/office/powerpoint/2010/main" val="521075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altLang="zh-CN" smtClean="0">
                <a:latin typeface="Arial" charset="0"/>
                <a:ea typeface="ＭＳ Ｐゴシック" pitchFamily="34" charset="-128"/>
              </a:rPr>
              <a:t>A replay attack 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a:t>
            </a:r>
          </a:p>
          <a:p>
            <a:r>
              <a:rPr lang="en-US" altLang="zh-CN" smtClean="0">
                <a:latin typeface="Arial" charset="0"/>
                <a:ea typeface="ＭＳ Ｐゴシック" pitchFamily="34" charset="-128"/>
              </a:rPr>
              <a:t>When a new SA is established, the sender 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2</a:t>
            </a:r>
            <a:r>
              <a:rPr lang="en-US" altLang="zh-CN" baseline="30000" smtClean="0">
                <a:latin typeface="Arial" charset="0"/>
                <a:ea typeface="ＭＳ Ｐゴシック" pitchFamily="34" charset="-128"/>
              </a:rPr>
              <a:t>32</a:t>
            </a:r>
            <a:r>
              <a:rPr lang="en-US" altLang="zh-CN" smtClean="0">
                <a:latin typeface="Arial" charset="0"/>
                <a:ea typeface="ＭＳ Ｐゴシック" pitchFamily="34" charset="-128"/>
              </a:rPr>
              <a:t> – 1 back to zero. If this limit is reached, the sender should terminate this SA and negotiate a new SA with a new key. </a:t>
            </a:r>
          </a:p>
          <a:p>
            <a:r>
              <a:rPr lang="en-US" altLang="zh-CN" smtClean="0">
                <a:latin typeface="Arial" charset="0"/>
                <a:ea typeface="ＭＳ Ｐゴシック" pitchFamily="34" charset="-128"/>
              </a:rPr>
              <a:t>Because IP is a connectionless, unreliable service, the protocol does not guarantee that packets will be delivered in order and does not guarantee that all packets will be delivered. Therefore, the IPsec authentication document dictates that the </a:t>
            </a:r>
            <a:r>
              <a:rPr lang="en-US" altLang="zh-CN" b="1" smtClean="0">
                <a:latin typeface="Arial" charset="0"/>
                <a:ea typeface="ＭＳ Ｐゴシック" pitchFamily="34" charset="-128"/>
              </a:rPr>
              <a:t>receiver </a:t>
            </a:r>
            <a:r>
              <a:rPr lang="en-US" altLang="zh-CN" smtClean="0">
                <a:latin typeface="Arial" charset="0"/>
                <a:ea typeface="ＭＳ Ｐゴシック" pitchFamily="34" charset="-128"/>
              </a:rPr>
              <a:t>should implement a window of size </a:t>
            </a:r>
            <a:r>
              <a:rPr lang="en-US" altLang="zh-CN" i="1" smtClean="0">
                <a:latin typeface="Arial" charset="0"/>
                <a:ea typeface="ＭＳ Ｐゴシック" pitchFamily="34" charset="-128"/>
              </a:rPr>
              <a:t>W</a:t>
            </a:r>
            <a:r>
              <a:rPr lang="en-US" altLang="zh-CN" smtClean="0">
                <a:latin typeface="Arial" charset="0"/>
                <a:ea typeface="ＭＳ Ｐゴシック" pitchFamily="34" charset="-128"/>
              </a:rPr>
              <a:t>, with a default of </a:t>
            </a:r>
            <a:r>
              <a:rPr lang="en-US" altLang="zh-CN" i="1" smtClean="0">
                <a:latin typeface="Arial" charset="0"/>
                <a:ea typeface="ＭＳ Ｐゴシック" pitchFamily="34" charset="-128"/>
              </a:rPr>
              <a:t>W = 64</a:t>
            </a:r>
            <a:r>
              <a:rPr lang="en-US" altLang="zh-CN" smtClean="0">
                <a:latin typeface="Arial" charset="0"/>
                <a:ea typeface="ＭＳ Ｐゴシック" pitchFamily="34" charset="-128"/>
              </a:rPr>
              <a:t>. The right edge of the window represents the highest sequence number, </a:t>
            </a:r>
            <a:r>
              <a:rPr lang="en-US" altLang="zh-CN" i="1" smtClean="0">
                <a:latin typeface="Arial" charset="0"/>
                <a:ea typeface="ＭＳ Ｐゴシック" pitchFamily="34" charset="-128"/>
              </a:rPr>
              <a:t>N</a:t>
            </a:r>
            <a:r>
              <a:rPr lang="en-US" altLang="zh-CN" smtClean="0">
                <a:latin typeface="Arial" charset="0"/>
                <a:ea typeface="ＭＳ Ｐゴシック" pitchFamily="34" charset="-128"/>
              </a:rPr>
              <a:t>, so far received for a valid packet. For any packet with a sequence number in the range from </a:t>
            </a:r>
            <a:r>
              <a:rPr lang="en-US" altLang="zh-CN" i="1" smtClean="0">
                <a:latin typeface="Arial" charset="0"/>
                <a:ea typeface="ＭＳ Ｐゴシック" pitchFamily="34" charset="-128"/>
              </a:rPr>
              <a:t>N – W + 1 </a:t>
            </a:r>
            <a:r>
              <a:rPr lang="en-US" altLang="zh-CN" smtClean="0">
                <a:latin typeface="Arial" charset="0"/>
                <a:ea typeface="ＭＳ Ｐゴシック" pitchFamily="34" charset="-128"/>
              </a:rPr>
              <a:t>to </a:t>
            </a:r>
            <a:r>
              <a:rPr lang="en-US" altLang="zh-CN" i="1" smtClean="0">
                <a:latin typeface="Arial" charset="0"/>
                <a:ea typeface="ＭＳ Ｐゴシック" pitchFamily="34" charset="-128"/>
              </a:rPr>
              <a:t>N </a:t>
            </a:r>
            <a:r>
              <a:rPr lang="en-US" altLang="zh-CN" smtClean="0">
                <a:latin typeface="Arial" charset="0"/>
                <a:ea typeface="ＭＳ Ｐゴシック" pitchFamily="34" charset="-128"/>
              </a:rPr>
              <a:t>that has been correctly received (i.e., properly authenticated), the corresponding slot in the window is marked .</a:t>
            </a:r>
          </a:p>
        </p:txBody>
      </p:sp>
      <p:sp>
        <p:nvSpPr>
          <p:cNvPr id="46084" name="Slide Number Placeholder 3"/>
          <p:cNvSpPr>
            <a:spLocks noGrp="1"/>
          </p:cNvSpPr>
          <p:nvPr>
            <p:ph type="sldNum" sz="quarter" idx="5"/>
          </p:nvPr>
        </p:nvSpPr>
        <p:spPr>
          <a:noFill/>
        </p:spPr>
        <p:txBody>
          <a:bodyPr/>
          <a:lstStyle/>
          <a:p>
            <a:fld id="{73646570-646B-47E4-A543-0668F8CEDBE4}" type="slidenum">
              <a:rPr lang="en-AU" altLang="zh-CN">
                <a:ea typeface="ＭＳ Ｐゴシック" pitchFamily="34" charset="-128"/>
              </a:rPr>
              <a:pPr/>
              <a:t>16</a:t>
            </a:fld>
            <a:endParaRPr lang="en-AU" altLang="zh-CN">
              <a:ea typeface="ＭＳ Ｐゴシック" pitchFamily="34" charset="-128"/>
            </a:endParaRPr>
          </a:p>
        </p:txBody>
      </p:sp>
    </p:spTree>
    <p:extLst>
      <p:ext uri="{BB962C8B-B14F-4D97-AF65-F5344CB8AC3E}">
        <p14:creationId xmlns:p14="http://schemas.microsoft.com/office/powerpoint/2010/main" val="251086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8B462B8-5DFB-43F2-BDC4-D1ACF610BC69}" type="slidenum">
              <a:rPr lang="en-AU" altLang="zh-CN">
                <a:ea typeface="ＭＳ Ｐゴシック" pitchFamily="34" charset="-128"/>
              </a:rPr>
              <a:pPr/>
              <a:t>17</a:t>
            </a:fld>
            <a:endParaRPr lang="en-AU" altLang="zh-CN">
              <a:ea typeface="ＭＳ Ｐゴシック" pitchFamily="34"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security association bundle refers to a sequence of SAs through which traffic must be processed to provide a desired set of IPSec services. The SAs in a bundle may terminate at different endpoints or at the same endpoints. </a:t>
            </a:r>
          </a:p>
          <a:p>
            <a:pPr eaLnBrk="1" hangingPunct="1"/>
            <a:r>
              <a:rPr lang="en-US" altLang="zh-CN" smtClean="0">
                <a:latin typeface="Arial" charset="0"/>
                <a:ea typeface="ＭＳ Ｐゴシック" pitchFamily="34" charset="-128"/>
                <a:cs typeface="Arial" charset="0"/>
              </a:rPr>
              <a:t>Security associations may be combined into bundles in two ways: </a:t>
            </a:r>
          </a:p>
          <a:p>
            <a:pPr eaLnBrk="1" hangingPunct="1"/>
            <a:r>
              <a:rPr lang="en-US" altLang="zh-CN" smtClean="0">
                <a:latin typeface="Arial" charset="0"/>
                <a:ea typeface="ＭＳ Ｐゴシック" pitchFamily="34" charset="-128"/>
                <a:cs typeface="Arial" charset="0"/>
              </a:rPr>
              <a:t>• Transport adjacency: more than one security protocol on same IP packet, without invoking tunneling</a:t>
            </a:r>
          </a:p>
          <a:p>
            <a:pPr eaLnBrk="1" hangingPunct="1"/>
            <a:r>
              <a:rPr lang="en-US" altLang="zh-CN" smtClean="0">
                <a:latin typeface="Arial" charset="0"/>
                <a:ea typeface="ＭＳ Ｐゴシック" pitchFamily="34" charset="-128"/>
                <a:cs typeface="Arial" charset="0"/>
              </a:rPr>
              <a:t>• Iterated tunneling: application of multiple layers of security protocols effected through IP tunneling</a:t>
            </a:r>
          </a:p>
          <a:p>
            <a:pPr eaLnBrk="1" hangingPunct="1"/>
            <a:r>
              <a:rPr lang="en-US" altLang="zh-CN" smtClean="0">
                <a:latin typeface="Arial" charset="0"/>
                <a:ea typeface="ＭＳ Ｐゴシック" pitchFamily="34" charset="-128"/>
                <a:cs typeface="Arial" charset="0"/>
              </a:rPr>
              <a:t>Encryption and authentication can be combined in order to transmit an IP packet that has both confidentiality and authentication between hosts. We look at several approaches, including</a:t>
            </a:r>
            <a:r>
              <a:rPr lang="en-US" altLang="zh-CN" b="1" i="1" smtClean="0">
                <a:latin typeface="Arial" charset="0"/>
                <a:ea typeface="ＭＳ Ｐゴシック" pitchFamily="34" charset="-128"/>
                <a:cs typeface="Arial" charset="0"/>
              </a:rPr>
              <a:t>: </a:t>
            </a:r>
            <a:r>
              <a:rPr lang="en-US" altLang="zh-CN" smtClean="0">
                <a:latin typeface="Arial" charset="0"/>
                <a:ea typeface="ＭＳ Ｐゴシック" pitchFamily="34" charset="-128"/>
                <a:cs typeface="Arial" charset="0"/>
              </a:rPr>
              <a:t>ESP with authentication option</a:t>
            </a:r>
            <a:r>
              <a:rPr lang="en-US" altLang="zh-CN" b="1" i="1" smtClean="0">
                <a:latin typeface="Arial" charset="0"/>
                <a:ea typeface="ＭＳ Ｐゴシック" pitchFamily="34" charset="-128"/>
                <a:cs typeface="Arial" charset="0"/>
              </a:rPr>
              <a:t>, </a:t>
            </a:r>
            <a:r>
              <a:rPr lang="en-US" altLang="zh-CN" smtClean="0">
                <a:latin typeface="Arial" charset="0"/>
                <a:ea typeface="ＭＳ Ｐゴシック" pitchFamily="34" charset="-128"/>
                <a:cs typeface="Arial" charset="0"/>
              </a:rPr>
              <a:t>use two bundled transport SAs, with the inner being an ESP SA and the outer being an AH SA; use a bundle consisting of an inner AH transport SA and an outer ESP tunnel SA. See text for more details.</a:t>
            </a:r>
          </a:p>
        </p:txBody>
      </p:sp>
    </p:spTree>
    <p:extLst>
      <p:ext uri="{BB962C8B-B14F-4D97-AF65-F5344CB8AC3E}">
        <p14:creationId xmlns:p14="http://schemas.microsoft.com/office/powerpoint/2010/main" val="426815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6173A58-E680-46AF-B655-5CE988CDB020}" type="slidenum">
              <a:rPr lang="en-AU" altLang="zh-CN">
                <a:ea typeface="ＭＳ Ｐゴシック" pitchFamily="34" charset="-128"/>
              </a:rPr>
              <a:pPr/>
              <a:t>18</a:t>
            </a:fld>
            <a:endParaRPr lang="en-AU" altLang="zh-CN">
              <a:ea typeface="ＭＳ Ｐゴシック" pitchFamily="34" charset="-128"/>
            </a:endParaRPr>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p>
          <a:p>
            <a:pPr eaLnBrk="1" hangingPunct="1"/>
            <a:r>
              <a:rPr lang="en-US" altLang="zh-CN" smtClean="0">
                <a:latin typeface="Arial" charset="0"/>
                <a:ea typeface="ＭＳ Ｐゴシック" pitchFamily="34" charset="-128"/>
                <a:cs typeface="Arial" charset="0"/>
              </a:rPr>
              <a:t>• Manual where a system administrator manually configures each system with its own keys and with the keys of other communicating </a:t>
            </a:r>
          </a:p>
          <a:p>
            <a:pPr eaLnBrk="1" hangingPunct="1"/>
            <a:r>
              <a:rPr lang="en-US" altLang="zh-CN" smtClean="0">
                <a:latin typeface="Arial" charset="0"/>
                <a:ea typeface="ＭＳ Ｐゴシック" pitchFamily="34" charset="-128"/>
                <a:cs typeface="Arial" charset="0"/>
              </a:rPr>
              <a:t>• Automated where an automated system enables the on-demand creation of keys for SAs and facilitates the use of keys in a large distributed system with an evolving configuration</a:t>
            </a:r>
          </a:p>
          <a:p>
            <a:pPr eaLnBrk="1" hangingPunct="1"/>
            <a:r>
              <a:rPr lang="en-US" altLang="zh-CN" smtClean="0">
                <a:latin typeface="Arial" charset="0"/>
                <a:ea typeface="ＭＳ Ｐゴシック" pitchFamily="34" charset="-128"/>
                <a:cs typeface="Arial" charset="0"/>
              </a:rPr>
              <a:t>The default automated key management protocol for IPSec is referred to as ISAKMP/Oakley.</a:t>
            </a:r>
          </a:p>
        </p:txBody>
      </p:sp>
    </p:spTree>
    <p:extLst>
      <p:ext uri="{BB962C8B-B14F-4D97-AF65-F5344CB8AC3E}">
        <p14:creationId xmlns:p14="http://schemas.microsoft.com/office/powerpoint/2010/main" val="237363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9113D8B-9DA3-4C7F-A995-EA603F7CCC26}" type="slidenum">
              <a:rPr lang="en-AU" altLang="zh-CN">
                <a:ea typeface="ＭＳ Ｐゴシック" pitchFamily="34" charset="-128"/>
              </a:rPr>
              <a:pPr/>
              <a:t>19</a:t>
            </a:fld>
            <a:endParaRPr lang="en-AU" altLang="zh-CN">
              <a:ea typeface="ＭＳ Ｐゴシック" pitchFamily="34" charset="-128"/>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228600" indent="-228600" eaLnBrk="1" hangingPunct="1"/>
            <a:r>
              <a:rPr lang="en-US" altLang="zh-CN" dirty="0" smtClean="0">
                <a:latin typeface="Arial" charset="0"/>
                <a:ea typeface="ＭＳ Ｐゴシック" pitchFamily="34" charset="-128"/>
                <a:cs typeface="Arial" charset="0"/>
              </a:rPr>
              <a:t>Oakley is a key exchange protocol based on the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algorithm but providing added security. Oakley is generic in that it does not dictate specific formats. Oakley is designed to retain the advantages of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while countering its weaknesses. These include that it does not provide any information about the identities of the parties, is subject to a man-in-the-middle attack, and is computationally intensive</a:t>
            </a:r>
          </a:p>
          <a:p>
            <a:pPr marL="228600" indent="-228600" eaLnBrk="1" hangingPunct="1"/>
            <a:r>
              <a:rPr lang="en-US" altLang="zh-CN" dirty="0" smtClean="0">
                <a:latin typeface="Arial" charset="0"/>
                <a:ea typeface="ＭＳ Ｐゴシック" pitchFamily="34" charset="-128"/>
                <a:cs typeface="Arial" charset="0"/>
              </a:rPr>
              <a:t>The Oakley algorithm is characterized by five important features: </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1. It employs a mechanism known as cookies to thwart clogging attacks</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2. It enables the two parties to negotiate a group; this, in essence, specifies the global parameters of the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key exchange</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3. It uses </a:t>
            </a:r>
            <a:r>
              <a:rPr lang="en-US" altLang="zh-CN" dirty="0" err="1" smtClean="0">
                <a:latin typeface="Arial" charset="0"/>
                <a:ea typeface="ＭＳ Ｐゴシック" pitchFamily="34" charset="-128"/>
                <a:cs typeface="Arial" charset="0"/>
              </a:rPr>
              <a:t>nonces</a:t>
            </a:r>
            <a:r>
              <a:rPr lang="en-US" altLang="zh-CN" dirty="0" smtClean="0">
                <a:latin typeface="Arial" charset="0"/>
                <a:ea typeface="ＭＳ Ｐゴシック" pitchFamily="34" charset="-128"/>
                <a:cs typeface="Arial" charset="0"/>
              </a:rPr>
              <a:t> to ensure against replay attacks</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4. It enables the exchange of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public key values</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5. It authenticates the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exchange to thwart man-in-the-middle attacks</a:t>
            </a:r>
          </a:p>
          <a:p>
            <a:pPr marL="228600" indent="-228600" eaLnBrk="1" hangingPunct="1">
              <a:buFont typeface="Times" pitchFamily="18" charset="0"/>
              <a:buNone/>
            </a:pPr>
            <a:r>
              <a:rPr lang="en-US" altLang="zh-CN" dirty="0" smtClean="0">
                <a:latin typeface="Arial" charset="0"/>
                <a:ea typeface="ＭＳ Ｐゴシック" pitchFamily="34" charset="-128"/>
                <a:cs typeface="Arial" charset="0"/>
              </a:rPr>
              <a:t>Oakley supports the use of different groups for the </a:t>
            </a:r>
            <a:r>
              <a:rPr lang="en-US" altLang="zh-CN" dirty="0" err="1" smtClean="0">
                <a:latin typeface="Arial" charset="0"/>
                <a:ea typeface="ＭＳ Ｐゴシック" pitchFamily="34" charset="-128"/>
                <a:cs typeface="Arial" charset="0"/>
              </a:rPr>
              <a:t>Diffie</a:t>
            </a:r>
            <a:r>
              <a:rPr lang="en-US" altLang="zh-CN" dirty="0" smtClean="0">
                <a:latin typeface="Arial" charset="0"/>
                <a:ea typeface="ＭＳ Ｐゴシック" pitchFamily="34" charset="-128"/>
                <a:cs typeface="Arial" charset="0"/>
              </a:rPr>
              <a:t>-Hellman key exchange, being 768, 1024 or 1536 bit primes, or 155 or 185 bit elliptic curves. See text for more details.</a:t>
            </a:r>
          </a:p>
        </p:txBody>
      </p:sp>
    </p:spTree>
    <p:extLst>
      <p:ext uri="{BB962C8B-B14F-4D97-AF65-F5344CB8AC3E}">
        <p14:creationId xmlns:p14="http://schemas.microsoft.com/office/powerpoint/2010/main" val="33062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CE9D6F-BAA0-435A-8AF7-51585F4CB0A3}" type="slidenum">
              <a:rPr lang="en-AU" altLang="zh-CN">
                <a:ea typeface="ＭＳ Ｐゴシック" pitchFamily="34" charset="-128"/>
              </a:rPr>
              <a:pPr/>
              <a:t>2</a:t>
            </a:fld>
            <a:endParaRPr lang="en-AU" altLang="zh-CN">
              <a:ea typeface="ＭＳ Ｐゴシック" pitchFamily="34" charset="-128"/>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extLst>
      <p:ext uri="{BB962C8B-B14F-4D97-AF65-F5344CB8AC3E}">
        <p14:creationId xmlns:p14="http://schemas.microsoft.com/office/powerpoint/2010/main" val="4294531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9C569F6-CAF8-4203-99F0-5195DA8C1B36}" type="slidenum">
              <a:rPr lang="en-AU" altLang="zh-CN">
                <a:ea typeface="ＭＳ Ｐゴシック" pitchFamily="34" charset="-128"/>
              </a:rPr>
              <a:pPr/>
              <a:t>20</a:t>
            </a:fld>
            <a:endParaRPr lang="en-AU" altLang="zh-CN">
              <a:ea typeface="ＭＳ Ｐゴシック" pitchFamily="34"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The </a:t>
            </a:r>
            <a:r>
              <a:rPr lang="en-AU" altLang="zh-CN" smtClean="0">
                <a:latin typeface="Arial" charset="0"/>
                <a:ea typeface="ＭＳ Ｐゴシック" pitchFamily="34" charset="-128"/>
                <a:cs typeface="Arial" charset="0"/>
              </a:rPr>
              <a:t>Internet Security Association and Key Management Protocol</a:t>
            </a:r>
            <a:r>
              <a:rPr lang="en-US" altLang="zh-CN" smtClean="0">
                <a:latin typeface="Arial" charset="0"/>
                <a:ea typeface="ＭＳ Ｐゴシック" pitchFamily="34" charset="-128"/>
                <a:cs typeface="Arial" charset="0"/>
              </a:rPr>
              <a:t> (ISAKMP) provides a framework for Internet key management and provides the specific protocol support, defining procedures and packet formats to establish, negotiate, modify, and delete security associations. ISAKMP by itself does not dictate a specific key exchange algorithm; rather, ISAKMP consists of a set of message types that enable the use of a variety of key exchange algorithms. Oakley is the specific key exchange algorithm mandated for use with the initial version of ISAKMP.  In IKEv2, the terms Oakley and ISAKMP are no longer used, and there are significant differences from the use of Oakley and ISAKMP in IKEv1. Nevertheless, the basic functionality is the same.</a:t>
            </a:r>
          </a:p>
        </p:txBody>
      </p:sp>
    </p:spTree>
    <p:extLst>
      <p:ext uri="{BB962C8B-B14F-4D97-AF65-F5344CB8AC3E}">
        <p14:creationId xmlns:p14="http://schemas.microsoft.com/office/powerpoint/2010/main" val="611709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US" altLang="zh-CN" sz="1100" smtClean="0">
                <a:latin typeface="Arial" charset="0"/>
                <a:ea typeface="ＭＳ Ｐゴシック" pitchFamily="34" charset="-128"/>
              </a:rPr>
              <a:t>The IPsecv3 and IKEv3  protocols rely on a variety of types of cryptographic algorithms. To promote interoperability, two RFCs define recommended suites of cryptographic algorithms and parameters for various applications.  RFC 4308 defines two cryptographic suites for establishing virtual private networks. Suite VPN-A matches the commonly used corporate VPN security used in older IKEv1 implementations. Suite VPN-B provides stronger security and is recommended for new VPNs that implement IPsecv3 and IKEv2. Stallings Table 19.4a lists the algorithms and parameters for the two suites. For symmetric cryptography, VPN-A relies on 3DES and HMAC, while VPN-B relies exclusively on AES. </a:t>
            </a:r>
          </a:p>
          <a:p>
            <a:r>
              <a:rPr lang="en-US" altLang="zh-CN" sz="1100" smtClean="0">
                <a:latin typeface="Arial" charset="0"/>
                <a:ea typeface="ＭＳ Ｐゴシック" pitchFamily="34" charset="-128"/>
              </a:rPr>
              <a:t>RFC 4869 defines four optional cryptographic suites compatible with the US National Security Agency's Suite B specifications. The four suites defined in RFC 4869 provide choices for ESP and IKE. They are differentiated by the choice of cryptographic algorithm strengths and a choice of whether ESP is to provide both confidentiality and integrity or integrity only. All of the suites offer greater protection than the two VPN suites defined in RFC 4308. Stallings Table 19.4b lists the algorithms and parameters for these suites. For ESP, authenticated encryption is provided using the GCM mode with either 128-bit or 256-bit AES keys. For IKE encryption, CBC is used, as it was for the VPN suites. For ESP, if only authentication is required, then GMAC is used. For IKE, message authentication is provided using HMAC with one of the SHA-3 hash functions. As with the VPN suites, IKEv2 in these suites generates pseudorandom bits by repeated use of the MAC used for message authentication. For the Diffie-Hellman algorithm, the use of elliptic curve groups modulo a prime is specified. Finally, for authentication, elliptic curve digital signatures are listed. </a:t>
            </a:r>
          </a:p>
        </p:txBody>
      </p:sp>
      <p:sp>
        <p:nvSpPr>
          <p:cNvPr id="55300" name="Slide Number Placeholder 3"/>
          <p:cNvSpPr>
            <a:spLocks noGrp="1"/>
          </p:cNvSpPr>
          <p:nvPr>
            <p:ph type="sldNum" sz="quarter" idx="5"/>
          </p:nvPr>
        </p:nvSpPr>
        <p:spPr>
          <a:noFill/>
        </p:spPr>
        <p:txBody>
          <a:bodyPr/>
          <a:lstStyle/>
          <a:p>
            <a:fld id="{522392D9-1BBF-4FF6-B9F7-6D7DE3C59DA1}" type="slidenum">
              <a:rPr lang="en-AU" altLang="zh-CN">
                <a:ea typeface="ＭＳ Ｐゴシック" pitchFamily="34" charset="-128"/>
              </a:rPr>
              <a:pPr/>
              <a:t>21</a:t>
            </a:fld>
            <a:endParaRPr lang="en-AU" altLang="zh-CN">
              <a:ea typeface="ＭＳ Ｐゴシック" pitchFamily="34" charset="-128"/>
            </a:endParaRPr>
          </a:p>
        </p:txBody>
      </p:sp>
    </p:spTree>
    <p:extLst>
      <p:ext uri="{BB962C8B-B14F-4D97-AF65-F5344CB8AC3E}">
        <p14:creationId xmlns:p14="http://schemas.microsoft.com/office/powerpoint/2010/main" val="24045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02BBD3C-4586-4766-ABA5-65124732FC02}" type="slidenum">
              <a:rPr lang="en-AU" altLang="zh-CN">
                <a:ea typeface="ＭＳ Ｐゴシック" pitchFamily="34" charset="-128"/>
              </a:rPr>
              <a:pPr/>
              <a:t>22</a:t>
            </a:fld>
            <a:endParaRPr lang="en-AU" altLang="zh-CN">
              <a:ea typeface="ＭＳ Ｐゴシック" pitchFamily="34"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Chapter 8 summary.</a:t>
            </a:r>
          </a:p>
        </p:txBody>
      </p:sp>
    </p:spTree>
    <p:extLst>
      <p:ext uri="{BB962C8B-B14F-4D97-AF65-F5344CB8AC3E}">
        <p14:creationId xmlns:p14="http://schemas.microsoft.com/office/powerpoint/2010/main" val="383647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5801F3E-C1ED-4BBC-BD48-642CB0681071}" type="slidenum">
              <a:rPr lang="en-AU" altLang="zh-CN">
                <a:ea typeface="ＭＳ Ｐゴシック" pitchFamily="34" charset="-128"/>
              </a:rPr>
              <a:pPr/>
              <a:t>3</a:t>
            </a:fld>
            <a:endParaRPr lang="en-AU" altLang="zh-CN">
              <a:ea typeface="ＭＳ Ｐゴシック" pitchFamily="34"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altLang="zh-CN" smtClean="0">
                <a:latin typeface="Arial" charset="0"/>
                <a:ea typeface="ＭＳ Ｐゴシック" pitchFamily="34" charset="-128"/>
                <a:cs typeface="Arial"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extLst>
      <p:ext uri="{BB962C8B-B14F-4D97-AF65-F5344CB8AC3E}">
        <p14:creationId xmlns:p14="http://schemas.microsoft.com/office/powerpoint/2010/main" val="199346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20DBB21-63CE-4AA3-85B4-F334D1B7AB7A}" type="slidenum">
              <a:rPr lang="en-AU" altLang="zh-CN">
                <a:ea typeface="ＭＳ Ｐゴシック" pitchFamily="34" charset="-128"/>
              </a:rPr>
              <a:pPr/>
              <a:t>4</a:t>
            </a:fld>
            <a:endParaRPr lang="en-AU" altLang="zh-CN">
              <a:ea typeface="ＭＳ Ｐゴシック" pitchFamily="34"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Stallings Figure 8.1 illustrates a typical IP Security scenario. 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 </a:t>
            </a:r>
          </a:p>
          <a:p>
            <a:pPr eaLnBrk="1" hangingPunct="1"/>
            <a:endParaRPr lang="en-AU" altLang="zh-CN" smtClean="0">
              <a:latin typeface="Arial" charset="0"/>
              <a:ea typeface="ＭＳ Ｐゴシック" pitchFamily="34" charset="-128"/>
              <a:cs typeface="Arial" charset="0"/>
            </a:endParaRPr>
          </a:p>
        </p:txBody>
      </p:sp>
    </p:spTree>
    <p:extLst>
      <p:ext uri="{BB962C8B-B14F-4D97-AF65-F5344CB8AC3E}">
        <p14:creationId xmlns:p14="http://schemas.microsoft.com/office/powerpoint/2010/main" val="621799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0A69597-3D71-4345-9F65-A4EC4E367D09}" type="slidenum">
              <a:rPr lang="en-AU" altLang="zh-CN">
                <a:ea typeface="ＭＳ Ｐゴシック" pitchFamily="34" charset="-128"/>
              </a:rPr>
              <a:pPr/>
              <a:t>5</a:t>
            </a:fld>
            <a:endParaRPr lang="en-AU" altLang="zh-CN">
              <a:ea typeface="ＭＳ Ｐゴシック" pitchFamily="34" charset="-128"/>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Some of the benefits of IPSec include:</a:t>
            </a:r>
          </a:p>
          <a:p>
            <a:pPr eaLnBrk="1" hangingPunct="1"/>
            <a:r>
              <a:rPr lang="en-US" altLang="zh-CN" smtClean="0">
                <a:latin typeface="Arial" charset="0"/>
                <a:ea typeface="ＭＳ Ｐゴシック" pitchFamily="34" charset="-128"/>
                <a:cs typeface="Arial" charset="0"/>
              </a:rPr>
              <a:t>• When implemented in a firewall or router, it provides strong security that can be applied to all traffic crossing the perimeter. Traffic within a company or workgroup does not incur the overhead of security-related processing. </a:t>
            </a:r>
          </a:p>
          <a:p>
            <a:pPr eaLnBrk="1" hangingPunct="1"/>
            <a:r>
              <a:rPr lang="en-US" altLang="zh-CN" smtClean="0">
                <a:latin typeface="Arial" charset="0"/>
                <a:ea typeface="ＭＳ Ｐゴシック" pitchFamily="34" charset="-128"/>
                <a:cs typeface="Arial" charset="0"/>
              </a:rPr>
              <a:t>• in a firewall is resistant to bypass if all traffic from the outside must use IP and the firewall is the only means of entrance from the Internet into the organization.</a:t>
            </a:r>
          </a:p>
          <a:p>
            <a:pPr eaLnBrk="1" hangingPunct="1"/>
            <a:r>
              <a:rPr lang="en-US" altLang="zh-CN" smtClean="0">
                <a:latin typeface="Arial" charset="0"/>
                <a:ea typeface="ＭＳ Ｐゴシック" pitchFamily="34" charset="-128"/>
                <a:cs typeface="Arial" charset="0"/>
              </a:rPr>
              <a:t>•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p>
          <a:p>
            <a:pPr eaLnBrk="1" hangingPunct="1"/>
            <a:r>
              <a:rPr lang="en-US" altLang="zh-CN" smtClean="0">
                <a:latin typeface="Arial" charset="0"/>
                <a:ea typeface="ＭＳ Ｐゴシック" pitchFamily="34" charset="-128"/>
                <a:cs typeface="Arial" charset="0"/>
              </a:rPr>
              <a:t>• can be transparent to end users. There is no need to train users on security mechanisms, issue keying material on a per-user basis, or revoke keying material when users leave the organization. </a:t>
            </a:r>
          </a:p>
          <a:p>
            <a:pPr eaLnBrk="1" hangingPunct="1"/>
            <a:r>
              <a:rPr lang="en-US" altLang="zh-CN" smtClean="0">
                <a:latin typeface="Arial" charset="0"/>
                <a:ea typeface="ＭＳ Ｐゴシック" pitchFamily="34" charset="-128"/>
                <a:cs typeface="Arial" charset="0"/>
              </a:rPr>
              <a:t>• can provide security for individual users if needed. This is useful for offsite workers and for setting up a secure virtual subnetwork within an organization for sensitive applications. </a:t>
            </a:r>
          </a:p>
          <a:p>
            <a:pPr eaLnBrk="1" hangingPunct="1"/>
            <a:r>
              <a:rPr lang="en-US" altLang="zh-CN" smtClean="0">
                <a:latin typeface="Arial" charset="0"/>
                <a:ea typeface="ＭＳ Ｐゴシック" pitchFamily="34" charset="-128"/>
                <a:cs typeface="Arial" charset="0"/>
              </a:rPr>
              <a:t>It also plays a vital role in the routing architecture required for internetworking.</a:t>
            </a:r>
          </a:p>
        </p:txBody>
      </p:sp>
    </p:spTree>
    <p:extLst>
      <p:ext uri="{BB962C8B-B14F-4D97-AF65-F5344CB8AC3E}">
        <p14:creationId xmlns:p14="http://schemas.microsoft.com/office/powerpoint/2010/main" val="163068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DE1EDBB-33A7-4C57-9105-65EDC447AD39}" type="slidenum">
              <a:rPr lang="en-AU" altLang="zh-CN">
                <a:ea typeface="ＭＳ Ｐゴシック" pitchFamily="34" charset="-128"/>
              </a:rPr>
              <a:pPr/>
              <a:t>6</a:t>
            </a:fld>
            <a:endParaRPr lang="en-AU" altLang="zh-CN">
              <a:ea typeface="ＭＳ Ｐゴシック" pitchFamily="34" charset="-128"/>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xfrm>
            <a:off x="685800" y="4343400"/>
            <a:ext cx="5486400" cy="4476750"/>
          </a:xfrm>
          <a:noFill/>
          <a:ln/>
        </p:spPr>
        <p:txBody>
          <a:bodyPr/>
          <a:lstStyle/>
          <a:p>
            <a:pPr eaLnBrk="1" hangingPunct="1"/>
            <a:r>
              <a:rPr lang="en-US" altLang="zh-CN" smtClean="0">
                <a:latin typeface="Arial" charset="0"/>
                <a:ea typeface="ＭＳ Ｐゴシック" pitchFamily="34" charset="-128"/>
                <a:cs typeface="Arial" charset="0"/>
              </a:rPr>
              <a:t>The IPSec specification has become quite complex. key management. The totality of the IPsec specification is scattered across dozens of RFCs and draft IETF documents, making this the most complex and difficult to grasp of all IETF specifications. The best way to keep track of and get a handle on this body of work is to consult the latest version of the IPsec document roadmap. The documents can be categorized into the following groups:  </a:t>
            </a:r>
          </a:p>
          <a:p>
            <a:pPr eaLnBrk="1" hangingPunct="1"/>
            <a:r>
              <a:rPr lang="en-US" altLang="zh-CN" smtClean="0">
                <a:latin typeface="Arial" charset="0"/>
                <a:ea typeface="ＭＳ Ｐゴシック" pitchFamily="34" charset="-128"/>
                <a:cs typeface="Arial" charset="0"/>
              </a:rPr>
              <a:t>• </a:t>
            </a:r>
            <a:r>
              <a:rPr lang="en-US" altLang="zh-CN" b="1" smtClean="0">
                <a:latin typeface="Arial" charset="0"/>
                <a:ea typeface="ＭＳ Ｐゴシック" pitchFamily="34" charset="-128"/>
                <a:cs typeface="Arial" charset="0"/>
              </a:rPr>
              <a:t>Architecture</a:t>
            </a:r>
            <a:r>
              <a:rPr lang="en-US" altLang="zh-CN" smtClean="0">
                <a:latin typeface="Arial" charset="0"/>
                <a:ea typeface="ＭＳ Ｐゴシック" pitchFamily="34" charset="-128"/>
                <a:cs typeface="Arial" charset="0"/>
              </a:rPr>
              <a:t>: Covers the general concepts, security requirements, definitions, and mechanisms defining IPsec technology, see RFC 4301, </a:t>
            </a:r>
            <a:r>
              <a:rPr lang="en-US" altLang="zh-CN" i="1" smtClean="0">
                <a:latin typeface="Arial" charset="0"/>
                <a:ea typeface="ＭＳ Ｐゴシック" pitchFamily="34" charset="-128"/>
                <a:cs typeface="Arial" charset="0"/>
              </a:rPr>
              <a:t>Security Architecture for the Internet Protocol</a:t>
            </a:r>
            <a:r>
              <a:rPr lang="en-US" altLang="zh-CN" b="1" i="1" smtClean="0">
                <a:latin typeface="Arial" charset="0"/>
                <a:ea typeface="ＭＳ Ｐゴシック" pitchFamily="34" charset="-128"/>
                <a:cs typeface="Arial" charset="0"/>
              </a:rPr>
              <a:t>. </a:t>
            </a:r>
          </a:p>
          <a:p>
            <a:pPr eaLnBrk="1" hangingPunct="1"/>
            <a:r>
              <a:rPr lang="en-US" altLang="zh-CN" b="1" smtClean="0">
                <a:latin typeface="Arial" charset="0"/>
                <a:ea typeface="ＭＳ Ｐゴシック" pitchFamily="34" charset="-128"/>
                <a:cs typeface="Arial" charset="0"/>
              </a:rPr>
              <a:t>• Authentication Header (AH): </a:t>
            </a:r>
            <a:r>
              <a:rPr lang="en-US" altLang="zh-CN" smtClean="0">
                <a:latin typeface="Arial" charset="0"/>
                <a:ea typeface="ＭＳ Ｐゴシック" pitchFamily="34" charset="-128"/>
                <a:cs typeface="Arial" charset="0"/>
              </a:rPr>
              <a:t>AH is an extension header for message authentication, now deprecated. See RFC 4302, </a:t>
            </a:r>
            <a:r>
              <a:rPr lang="en-US" altLang="zh-CN" i="1" smtClean="0">
                <a:latin typeface="Arial" charset="0"/>
                <a:ea typeface="ＭＳ Ｐゴシック" pitchFamily="34" charset="-128"/>
                <a:cs typeface="Arial" charset="0"/>
              </a:rPr>
              <a:t>IP Authentication Header</a:t>
            </a:r>
            <a:r>
              <a:rPr lang="en-US" altLang="zh-CN" smtClean="0">
                <a:latin typeface="Arial" charset="0"/>
                <a:ea typeface="ＭＳ Ｐゴシック" pitchFamily="34" charset="-128"/>
                <a:cs typeface="Arial" charset="0"/>
              </a:rPr>
              <a:t>. </a:t>
            </a:r>
          </a:p>
          <a:p>
            <a:pPr eaLnBrk="1" hangingPunct="1"/>
            <a:r>
              <a:rPr lang="en-US" altLang="zh-CN" smtClean="0">
                <a:latin typeface="Arial" charset="0"/>
                <a:ea typeface="ＭＳ Ｐゴシック" pitchFamily="34" charset="-128"/>
                <a:cs typeface="Arial" charset="0"/>
              </a:rPr>
              <a:t>• </a:t>
            </a:r>
            <a:r>
              <a:rPr lang="en-US" altLang="zh-CN" b="1" smtClean="0">
                <a:latin typeface="Arial" charset="0"/>
                <a:ea typeface="ＭＳ Ｐゴシック" pitchFamily="34" charset="-128"/>
                <a:cs typeface="Arial" charset="0"/>
              </a:rPr>
              <a:t>Encapsulating Security Payload (ESP): </a:t>
            </a:r>
            <a:r>
              <a:rPr lang="en-US" altLang="zh-CN" smtClean="0">
                <a:latin typeface="Arial" charset="0"/>
                <a:ea typeface="ＭＳ Ｐゴシック" pitchFamily="34" charset="-128"/>
                <a:cs typeface="Arial" charset="0"/>
              </a:rPr>
              <a:t>ESP consists of an encapsulating header and trailer used to provide encryption or combined encryption/authentication. See RFC 4303, </a:t>
            </a:r>
            <a:r>
              <a:rPr lang="en-US" altLang="zh-CN" i="1" smtClean="0">
                <a:latin typeface="Arial" charset="0"/>
                <a:ea typeface="ＭＳ Ｐゴシック" pitchFamily="34" charset="-128"/>
                <a:cs typeface="Arial" charset="0"/>
              </a:rPr>
              <a:t>IP Encapsulating Security Payload (ESP). </a:t>
            </a:r>
          </a:p>
          <a:p>
            <a:pPr eaLnBrk="1" hangingPunct="1"/>
            <a:r>
              <a:rPr lang="en-US" altLang="zh-CN" b="1" smtClean="0">
                <a:latin typeface="Arial" charset="0"/>
                <a:ea typeface="ＭＳ Ｐゴシック" pitchFamily="34" charset="-128"/>
                <a:cs typeface="Arial" charset="0"/>
              </a:rPr>
              <a:t>• Internet Key Exchange (IKE): </a:t>
            </a:r>
            <a:r>
              <a:rPr lang="en-US" altLang="zh-CN" smtClean="0">
                <a:latin typeface="Arial" charset="0"/>
                <a:ea typeface="ＭＳ Ｐゴシック" pitchFamily="34" charset="-128"/>
                <a:cs typeface="Arial" charset="0"/>
              </a:rPr>
              <a:t>a collection of documents describing the key management schemes for use with IPsec. See RFC4306</a:t>
            </a:r>
            <a:r>
              <a:rPr lang="en-US" altLang="zh-CN" i="1" smtClean="0">
                <a:latin typeface="Arial" charset="0"/>
                <a:ea typeface="ＭＳ Ｐゴシック" pitchFamily="34" charset="-128"/>
                <a:cs typeface="Arial" charset="0"/>
              </a:rPr>
              <a:t>, Internet Key Exchange (IKEv2) Protocol</a:t>
            </a:r>
            <a:r>
              <a:rPr lang="en-US" altLang="zh-CN" smtClean="0">
                <a:latin typeface="Arial" charset="0"/>
                <a:ea typeface="ＭＳ Ｐゴシック" pitchFamily="34" charset="-128"/>
                <a:cs typeface="Arial" charset="0"/>
              </a:rPr>
              <a:t>, and other related RFCs. </a:t>
            </a:r>
          </a:p>
          <a:p>
            <a:pPr eaLnBrk="1" hangingPunct="1"/>
            <a:r>
              <a:rPr lang="en-US" altLang="zh-CN" b="1" smtClean="0">
                <a:latin typeface="Arial" charset="0"/>
                <a:ea typeface="ＭＳ Ｐゴシック" pitchFamily="34" charset="-128"/>
                <a:cs typeface="Arial" charset="0"/>
              </a:rPr>
              <a:t>• Cryptographic algorithms: </a:t>
            </a:r>
            <a:r>
              <a:rPr lang="en-US" altLang="zh-CN" smtClean="0">
                <a:latin typeface="Arial" charset="0"/>
                <a:ea typeface="ＭＳ Ｐゴシック" pitchFamily="34" charset="-128"/>
                <a:cs typeface="Arial" charset="0"/>
              </a:rPr>
              <a:t>a large set of documents that define and describe cryptographic algorithms for encryption, message authentication, pseudorandom functions (PRFs), and cryptographic key exchange. </a:t>
            </a:r>
          </a:p>
          <a:p>
            <a:pPr eaLnBrk="1" hangingPunct="1"/>
            <a:r>
              <a:rPr lang="en-US" altLang="zh-CN" b="1" smtClean="0">
                <a:latin typeface="Arial" charset="0"/>
                <a:ea typeface="ＭＳ Ｐゴシック" pitchFamily="34" charset="-128"/>
                <a:cs typeface="Arial" charset="0"/>
              </a:rPr>
              <a:t>• Other: </a:t>
            </a:r>
            <a:r>
              <a:rPr lang="en-US" altLang="zh-CN" smtClean="0">
                <a:latin typeface="Arial" charset="0"/>
                <a:ea typeface="ＭＳ Ｐゴシック" pitchFamily="34" charset="-128"/>
                <a:cs typeface="Arial" charset="0"/>
              </a:rPr>
              <a:t>There are a variety of other IPsec-related RFCs, including those dealing with  security policy and management information base (MIB) content. </a:t>
            </a:r>
          </a:p>
        </p:txBody>
      </p:sp>
    </p:spTree>
    <p:extLst>
      <p:ext uri="{BB962C8B-B14F-4D97-AF65-F5344CB8AC3E}">
        <p14:creationId xmlns:p14="http://schemas.microsoft.com/office/powerpoint/2010/main" val="59753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A942D6C-7959-40C4-B1B7-29BAB3B5E004}" type="slidenum">
              <a:rPr lang="en-AU" altLang="zh-CN">
                <a:ea typeface="ＭＳ Ｐゴシック" pitchFamily="34" charset="-128"/>
              </a:rPr>
              <a:pPr/>
              <a:t>7</a:t>
            </a:fld>
            <a:endParaRPr lang="en-AU" altLang="zh-CN">
              <a:ea typeface="ＭＳ Ｐゴシック" pitchFamily="34" charset="-128"/>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cs typeface="Arial" charset="0"/>
              </a:rPr>
              <a:t>IPSec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Authentication Header (AH); and a combined encryption/authentication protocol designated by the format of the packet for that protocol, Encapsulating Security Payload (ESP). RFC 4301 lists the security services supported as shown above.</a:t>
            </a:r>
          </a:p>
          <a:p>
            <a:pPr eaLnBrk="1" hangingPunct="1"/>
            <a:endParaRPr lang="en-US" altLang="zh-CN" smtClean="0">
              <a:latin typeface="Arial" charset="0"/>
              <a:ea typeface="ＭＳ Ｐゴシック" pitchFamily="34" charset="-128"/>
              <a:cs typeface="Arial" charset="0"/>
            </a:endParaRPr>
          </a:p>
        </p:txBody>
      </p:sp>
    </p:spTree>
    <p:extLst>
      <p:ext uri="{BB962C8B-B14F-4D97-AF65-F5344CB8AC3E}">
        <p14:creationId xmlns:p14="http://schemas.microsoft.com/office/powerpoint/2010/main" val="70845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lnSpc>
                <a:spcPct val="90000"/>
              </a:lnSpc>
            </a:pPr>
            <a:r>
              <a:rPr lang="en-US" altLang="zh-CN" dirty="0" smtClean="0">
                <a:latin typeface="Arial" charset="0"/>
                <a:ea typeface="ＭＳ Ｐゴシック" pitchFamily="34" charset="-128"/>
              </a:rPr>
              <a:t>Both AH and ESP support two modes of use: transport and tunnel mode, but will focus on ESP.</a:t>
            </a:r>
          </a:p>
          <a:p>
            <a:pPr eaLnBrk="1" hangingPunct="1">
              <a:lnSpc>
                <a:spcPct val="90000"/>
              </a:lnSpc>
            </a:pPr>
            <a:r>
              <a:rPr lang="en-US" altLang="zh-CN" dirty="0" smtClean="0">
                <a:latin typeface="Arial" charset="0"/>
                <a:ea typeface="ＭＳ Ｐゴシック" pitchFamily="34" charset="-128"/>
              </a:rPr>
              <a:t>Transport mode provides protection primarily for upper-layer protocols. Transport mode ESP is used to encrypt and optionally authenticate the data carried by IP. Typically, transport mode is used for end-to-end communication between two hosts (e.g., a client and a server, or two workstations). When a host runs AH or ESP over IPv4, the payload is the data that normally follow the IP header. For IPv6, the payload is the data that normally follow both the IP header and any IPv6 extensions headers that are present. Transport mode operation provides confidentiality for any application that uses it, thus avoiding the need to implement confidentiality in every individual application. </a:t>
            </a:r>
          </a:p>
          <a:p>
            <a:pPr eaLnBrk="1" hangingPunct="1">
              <a:lnSpc>
                <a:spcPct val="90000"/>
              </a:lnSpc>
            </a:pPr>
            <a:r>
              <a:rPr lang="en-US" altLang="zh-CN" dirty="0" smtClean="0">
                <a:latin typeface="Arial" charset="0"/>
                <a:ea typeface="ＭＳ Ｐゴシック" pitchFamily="34" charset="-128"/>
              </a:rPr>
              <a:t>Tunnel mode ESP is used to encrypt an entire IP packet. To achieve this, after the AH or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With tunnel mode, a number of hosts on networks behind firewalls may engage in secure communications without implementing IPsec.</a:t>
            </a:r>
          </a:p>
        </p:txBody>
      </p:sp>
      <p:sp>
        <p:nvSpPr>
          <p:cNvPr id="37892" name="Slide Number Placeholder 3"/>
          <p:cNvSpPr>
            <a:spLocks noGrp="1"/>
          </p:cNvSpPr>
          <p:nvPr>
            <p:ph type="sldNum" sz="quarter" idx="5"/>
          </p:nvPr>
        </p:nvSpPr>
        <p:spPr>
          <a:noFill/>
        </p:spPr>
        <p:txBody>
          <a:bodyPr/>
          <a:lstStyle/>
          <a:p>
            <a:fld id="{B258023E-4803-450E-A49D-5B30F57D0F5F}" type="slidenum">
              <a:rPr lang="en-AU" altLang="zh-CN">
                <a:ea typeface="ＭＳ Ｐゴシック" pitchFamily="34" charset="-128"/>
              </a:rPr>
              <a:pPr/>
              <a:t>8</a:t>
            </a:fld>
            <a:endParaRPr lang="en-AU" altLang="zh-CN">
              <a:ea typeface="ＭＳ Ｐゴシック" pitchFamily="34" charset="-128"/>
            </a:endParaRPr>
          </a:p>
        </p:txBody>
      </p:sp>
    </p:spTree>
    <p:extLst>
      <p:ext uri="{BB962C8B-B14F-4D97-AF65-F5344CB8AC3E}">
        <p14:creationId xmlns:p14="http://schemas.microsoft.com/office/powerpoint/2010/main" val="277399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A596A07-9DB9-42E1-BC05-D22A8793C5EA}" type="slidenum">
              <a:rPr lang="en-AU" altLang="zh-CN">
                <a:ea typeface="ＭＳ Ｐゴシック" pitchFamily="34" charset="-128"/>
              </a:rPr>
              <a:pPr/>
              <a:t>9</a:t>
            </a:fld>
            <a:endParaRPr lang="en-AU" altLang="zh-CN">
              <a:ea typeface="ＭＳ Ｐゴシック" pitchFamily="34" charset="-128"/>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altLang="zh-CN" smtClean="0">
                <a:latin typeface="Arial" charset="0"/>
                <a:ea typeface="ＭＳ Ｐゴシック" pitchFamily="34" charset="-128"/>
              </a:rPr>
              <a:t>Stallings Figure 8.7 shows two ways in which the IPsec ESP service can be used. In the upper part of the figure, encryption (and optionally authentication) is provided directly between two hosts. Figure 19.7b shows how tunnel mode operation can be used to set up a </a:t>
            </a:r>
            <a:r>
              <a:rPr lang="en-US" altLang="zh-CN" b="1" smtClean="0">
                <a:latin typeface="Arial" charset="0"/>
                <a:ea typeface="ＭＳ Ｐゴシック" pitchFamily="34" charset="-128"/>
              </a:rPr>
              <a:t>virtual private network</a:t>
            </a:r>
            <a:r>
              <a:rPr lang="en-US" altLang="zh-CN" smtClean="0">
                <a:latin typeface="Arial" charset="0"/>
                <a:ea typeface="ＭＳ Ｐゴシック" pitchFamily="34" charset="-128"/>
              </a:rPr>
              <a:t>. In this example, an organization has four private networks interconnected across the Internet. Hosts on the internal networks use the Internet for transport of data but do not interact with other Internet- based hosts. By terminating the tunnels at the security gateway to each internal network, the configuration allows the hosts to avoid implementing the security capability. The former technique is support by a transport mode SA, while the latter technique uses a tunnel mode SA. </a:t>
            </a:r>
          </a:p>
        </p:txBody>
      </p:sp>
    </p:spTree>
    <p:extLst>
      <p:ext uri="{BB962C8B-B14F-4D97-AF65-F5344CB8AC3E}">
        <p14:creationId xmlns:p14="http://schemas.microsoft.com/office/powerpoint/2010/main" val="265595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smtClean="0"/>
              <a:pPr>
                <a:defRPr/>
              </a:pPr>
              <a:t>‹#›</a:t>
            </a:fld>
            <a:endParaRPr lang="en-US" altLang="zh-CN" dirty="0"/>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smtClean="0"/>
              <a:pPr>
                <a:defRPr/>
              </a:pPr>
              <a:t>‹#›</a:t>
            </a:fld>
            <a:endParaRPr lang="en-US" altLang="zh-CN" dirty="0"/>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dirty="0"/>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smtClean="0"/>
              <a:pPr>
                <a:defRPr/>
              </a:pPr>
              <a:t>‹#›</a:t>
            </a:fld>
            <a:endParaRPr lang="en-US" altLang="zh-CN" dirty="0"/>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
        <p:nvSpPr>
          <p:cNvPr id="2" name="页脚占位符 1"/>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959024" y="1772816"/>
            <a:ext cx="6090320"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16</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17</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en-US" altLang="zh-CN"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IP</a:t>
            </a: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安全</a:t>
            </a: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
            </a:r>
            <a:b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b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76536" y="2276872"/>
            <a:ext cx="2895600" cy="1967880"/>
          </a:xfrm>
        </p:spPr>
        <p:txBody>
          <a:bodyPr/>
          <a:lstStyle/>
          <a:p>
            <a:pPr eaLnBrk="1" hangingPunct="1">
              <a:defRPr/>
            </a:pPr>
            <a:r>
              <a:rPr lang="zh-CN" altLang="en-US" dirty="0" smtClean="0"/>
              <a:t>传输</a:t>
            </a:r>
            <a:r>
              <a:rPr lang="en-US" altLang="zh-CN" dirty="0" smtClean="0"/>
              <a:t/>
            </a:r>
            <a:br>
              <a:rPr lang="en-US" altLang="zh-CN" dirty="0" smtClean="0"/>
            </a:br>
            <a:r>
              <a:rPr lang="zh-CN" altLang="en-US" dirty="0" smtClean="0"/>
              <a:t>和</a:t>
            </a:r>
            <a:r>
              <a:rPr lang="en-US" altLang="zh-CN" dirty="0" smtClean="0"/>
              <a:t/>
            </a:r>
            <a:br>
              <a:rPr lang="en-US" altLang="zh-CN" dirty="0" smtClean="0"/>
            </a:br>
            <a:r>
              <a:rPr lang="zh-CN" altLang="en-US" dirty="0" smtClean="0"/>
              <a:t>隧道</a:t>
            </a:r>
            <a:r>
              <a:rPr lang="zh-CN" altLang="en-US" dirty="0"/>
              <a:t>模</a:t>
            </a:r>
            <a:r>
              <a:rPr lang="zh-CN" altLang="en-US" dirty="0" smtClean="0"/>
              <a:t>式运行协议</a:t>
            </a:r>
            <a:endParaRPr lang="en-AU" altLang="zh-CN" dirty="0" smtClean="0"/>
          </a:p>
        </p:txBody>
      </p:sp>
      <p:pic>
        <p:nvPicPr>
          <p:cNvPr id="12291" name="Picture 3"/>
          <p:cNvPicPr>
            <a:picLocks noChangeAspect="1"/>
          </p:cNvPicPr>
          <p:nvPr/>
        </p:nvPicPr>
        <p:blipFill>
          <a:blip r:embed="rId3"/>
          <a:srcRect/>
          <a:stretch>
            <a:fillRect/>
          </a:stretch>
        </p:blipFill>
        <p:spPr bwMode="auto">
          <a:xfrm>
            <a:off x="4343400" y="0"/>
            <a:ext cx="5181600" cy="69088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Tree>
    <p:extLst>
      <p:ext uri="{BB962C8B-B14F-4D97-AF65-F5344CB8AC3E}">
        <p14:creationId xmlns:p14="http://schemas.microsoft.com/office/powerpoint/2010/main" val="3160953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48544" y="260648"/>
            <a:ext cx="6208734" cy="762000"/>
          </a:xfrm>
        </p:spPr>
        <p:txBody>
          <a:bodyPr/>
          <a:lstStyle/>
          <a:p>
            <a:pPr eaLnBrk="1" hangingPunct="1">
              <a:defRPr/>
            </a:pPr>
            <a:r>
              <a:rPr lang="zh-CN" altLang="en-US" dirty="0" smtClean="0"/>
              <a:t>安全关联</a:t>
            </a:r>
            <a:endParaRPr lang="en-AU" altLang="zh-CN" dirty="0" smtClean="0"/>
          </a:p>
        </p:txBody>
      </p:sp>
      <p:sp>
        <p:nvSpPr>
          <p:cNvPr id="53251" name="Rectangle 3"/>
          <p:cNvSpPr>
            <a:spLocks noGrp="1" noChangeArrowheads="1"/>
          </p:cNvSpPr>
          <p:nvPr>
            <p:ph type="body" idx="1"/>
          </p:nvPr>
        </p:nvSpPr>
        <p:spPr>
          <a:xfrm>
            <a:off x="560388" y="1367047"/>
            <a:ext cx="8785225" cy="4294201"/>
          </a:xfrm>
        </p:spPr>
        <p:txBody>
          <a:bodyPr/>
          <a:lstStyle/>
          <a:p>
            <a:pPr marL="457200" indent="-457200" eaLnBrk="1" hangingPunct="1">
              <a:lnSpc>
                <a:spcPct val="90000"/>
              </a:lnSpc>
              <a:buFont typeface="Arial" panose="020B0604020202020204" pitchFamily="34" charset="0"/>
              <a:buChar char="•"/>
              <a:defRPr/>
            </a:pPr>
            <a:r>
              <a:rPr lang="zh-CN" altLang="en-US" dirty="0" smtClean="0"/>
              <a:t>发送方和接收方之间通信安全的单向关系</a:t>
            </a:r>
          </a:p>
          <a:p>
            <a:pPr marL="457200" indent="-457200" eaLnBrk="1" hangingPunct="1">
              <a:lnSpc>
                <a:spcPct val="90000"/>
              </a:lnSpc>
              <a:buFont typeface="Arial" panose="020B0604020202020204" pitchFamily="34" charset="0"/>
              <a:buChar char="•"/>
              <a:defRPr/>
            </a:pPr>
            <a:r>
              <a:rPr lang="zh-CN" altLang="en-US" dirty="0" smtClean="0"/>
              <a:t>由</a:t>
            </a:r>
            <a:r>
              <a:rPr lang="en-US" altLang="zh-CN" dirty="0" smtClean="0"/>
              <a:t>3</a:t>
            </a:r>
            <a:r>
              <a:rPr lang="zh-CN" altLang="en-US" dirty="0" smtClean="0"/>
              <a:t>个参数定义：</a:t>
            </a:r>
            <a:endParaRPr lang="en-US" altLang="zh-CN" dirty="0" smtClean="0"/>
          </a:p>
          <a:p>
            <a:pPr marL="1031875" lvl="1" indent="-457200" eaLnBrk="1" hangingPunct="1">
              <a:lnSpc>
                <a:spcPct val="90000"/>
              </a:lnSpc>
              <a:buFont typeface="Arial" panose="020B0604020202020204" pitchFamily="34" charset="0"/>
              <a:buChar char="•"/>
              <a:defRPr/>
            </a:pPr>
            <a:r>
              <a:rPr lang="zh-CN" altLang="en-US" dirty="0" smtClean="0"/>
              <a:t>安全参数指数（</a:t>
            </a:r>
            <a:r>
              <a:rPr lang="en-US" altLang="zh-CN" dirty="0" smtClean="0"/>
              <a:t>SPI</a:t>
            </a:r>
            <a:r>
              <a:rPr lang="zh-CN" altLang="en-US" dirty="0" smtClean="0"/>
              <a:t>）</a:t>
            </a:r>
          </a:p>
          <a:p>
            <a:pPr marL="1031875" lvl="1" indent="-457200" eaLnBrk="1" hangingPunct="1">
              <a:lnSpc>
                <a:spcPct val="90000"/>
              </a:lnSpc>
              <a:buFont typeface="Arial" panose="020B0604020202020204" pitchFamily="34" charset="0"/>
              <a:buChar char="•"/>
              <a:defRPr/>
            </a:pPr>
            <a:r>
              <a:rPr lang="en-US" altLang="zh-CN" dirty="0" smtClean="0"/>
              <a:t>IP</a:t>
            </a:r>
            <a:r>
              <a:rPr lang="zh-CN" altLang="en-US" dirty="0" smtClean="0"/>
              <a:t>目的地址</a:t>
            </a:r>
          </a:p>
          <a:p>
            <a:pPr marL="1031875" lvl="1" indent="-457200" eaLnBrk="1" hangingPunct="1">
              <a:lnSpc>
                <a:spcPct val="90000"/>
              </a:lnSpc>
              <a:buFont typeface="Arial" panose="020B0604020202020204" pitchFamily="34" charset="0"/>
              <a:buChar char="•"/>
              <a:defRPr/>
            </a:pPr>
            <a:r>
              <a:rPr lang="zh-CN" altLang="en-US" dirty="0" smtClean="0"/>
              <a:t>安全协议标识符</a:t>
            </a:r>
            <a:endParaRPr lang="en-US" altLang="zh-CN" dirty="0" smtClean="0"/>
          </a:p>
          <a:p>
            <a:pPr marL="457200" indent="-457200" eaLnBrk="1" hangingPunct="1">
              <a:lnSpc>
                <a:spcPct val="90000"/>
              </a:lnSpc>
              <a:buFont typeface="Arial" panose="020B0604020202020204" pitchFamily="34" charset="0"/>
              <a:buChar char="•"/>
              <a:defRPr/>
            </a:pPr>
            <a:r>
              <a:rPr lang="zh-CN" altLang="en-US" dirty="0" smtClean="0"/>
              <a:t>有很多其他参数</a:t>
            </a:r>
            <a:endParaRPr lang="en-US" altLang="zh-CN" dirty="0" smtClean="0"/>
          </a:p>
          <a:p>
            <a:pPr marL="1031875" lvl="1" indent="-457200" eaLnBrk="1" hangingPunct="1">
              <a:lnSpc>
                <a:spcPct val="90000"/>
              </a:lnSpc>
              <a:buFont typeface="Arial" panose="020B0604020202020204" pitchFamily="34" charset="0"/>
              <a:buChar char="•"/>
              <a:defRPr/>
            </a:pPr>
            <a:r>
              <a:rPr lang="zh-CN" altLang="en-US" dirty="0"/>
              <a:t>序列</a:t>
            </a:r>
            <a:r>
              <a:rPr lang="zh-CN" altLang="en-US" dirty="0" smtClean="0"/>
              <a:t>号，</a:t>
            </a:r>
            <a:r>
              <a:rPr lang="en-US" altLang="zh-CN" dirty="0" smtClean="0"/>
              <a:t>AH</a:t>
            </a:r>
            <a:r>
              <a:rPr lang="zh-CN" altLang="en-US" dirty="0" smtClean="0"/>
              <a:t>＆</a:t>
            </a:r>
            <a:r>
              <a:rPr lang="en-US" altLang="zh-CN" dirty="0" smtClean="0"/>
              <a:t>EH</a:t>
            </a:r>
            <a:r>
              <a:rPr lang="zh-CN" altLang="en-US" dirty="0" smtClean="0"/>
              <a:t>信息，生存周期等</a:t>
            </a:r>
          </a:p>
          <a:p>
            <a:pPr marL="457200" indent="-457200" eaLnBrk="1" hangingPunct="1">
              <a:lnSpc>
                <a:spcPct val="90000"/>
              </a:lnSpc>
              <a:buFont typeface="Arial" panose="020B0604020202020204" pitchFamily="34" charset="0"/>
              <a:buChar char="•"/>
              <a:defRPr/>
            </a:pPr>
            <a:r>
              <a:rPr lang="zh-CN" altLang="en-US" dirty="0" smtClean="0"/>
              <a:t>拥有安全关联数据库</a:t>
            </a:r>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Tree>
    <p:extLst>
      <p:ext uri="{BB962C8B-B14F-4D97-AF65-F5344CB8AC3E}">
        <p14:creationId xmlns:p14="http://schemas.microsoft.com/office/powerpoint/2010/main" val="3800526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116632"/>
            <a:ext cx="8534400" cy="815554"/>
          </a:xfrm>
        </p:spPr>
        <p:txBody>
          <a:bodyPr/>
          <a:lstStyle/>
          <a:p>
            <a:pPr eaLnBrk="1" hangingPunct="1">
              <a:defRPr/>
            </a:pPr>
            <a:r>
              <a:rPr lang="zh-CN" altLang="en-US" dirty="0" smtClean="0">
                <a:ea typeface="+mj-ea"/>
                <a:cs typeface="+mj-cs"/>
              </a:rPr>
              <a:t>安全策略数据库</a:t>
            </a:r>
            <a:endParaRPr lang="en-US" dirty="0" smtClean="0">
              <a:ea typeface="+mj-ea"/>
              <a:cs typeface="+mj-cs"/>
            </a:endParaRPr>
          </a:p>
        </p:txBody>
      </p:sp>
      <p:sp>
        <p:nvSpPr>
          <p:cNvPr id="3" name="Content Placeholder 2"/>
          <p:cNvSpPr>
            <a:spLocks noGrp="1"/>
          </p:cNvSpPr>
          <p:nvPr>
            <p:ph idx="1"/>
          </p:nvPr>
        </p:nvSpPr>
        <p:spPr>
          <a:xfrm>
            <a:off x="914400" y="1219200"/>
            <a:ext cx="8229600" cy="2667000"/>
          </a:xfrm>
        </p:spPr>
        <p:txBody>
          <a:bodyPr/>
          <a:lstStyle/>
          <a:p>
            <a:pPr marL="457200" indent="-457200" eaLnBrk="1" hangingPunct="1">
              <a:buFont typeface="Arial" panose="020B0604020202020204" pitchFamily="34" charset="0"/>
              <a:buChar char="•"/>
              <a:defRPr/>
            </a:pPr>
            <a:r>
              <a:rPr lang="zh-CN" altLang="en-US" kern="1200" dirty="0" smtClean="0">
                <a:ea typeface="+mn-ea"/>
                <a:cs typeface="+mn-cs"/>
              </a:rPr>
              <a:t>将</a:t>
            </a:r>
            <a:r>
              <a:rPr lang="en-US" altLang="zh-CN" kern="1200" dirty="0" smtClean="0">
                <a:ea typeface="+mn-ea"/>
                <a:cs typeface="+mn-cs"/>
              </a:rPr>
              <a:t>IP</a:t>
            </a:r>
            <a:r>
              <a:rPr lang="zh-CN" altLang="en-US" kern="1200" dirty="0" smtClean="0">
                <a:ea typeface="+mn-ea"/>
                <a:cs typeface="+mn-cs"/>
              </a:rPr>
              <a:t>流量与特定的</a:t>
            </a:r>
            <a:r>
              <a:rPr lang="en-US" altLang="zh-CN" kern="1200" dirty="0" smtClean="0">
                <a:ea typeface="+mn-ea"/>
                <a:cs typeface="+mn-cs"/>
              </a:rPr>
              <a:t>SA</a:t>
            </a:r>
            <a:r>
              <a:rPr lang="zh-CN" altLang="en-US" kern="1200" dirty="0" smtClean="0">
                <a:ea typeface="+mn-ea"/>
                <a:cs typeface="+mn-cs"/>
              </a:rPr>
              <a:t>相关联</a:t>
            </a:r>
            <a:endParaRPr lang="en-US" kern="1200" dirty="0" smtClean="0">
              <a:ea typeface="+mn-ea"/>
              <a:cs typeface="+mn-cs"/>
            </a:endParaRPr>
          </a:p>
          <a:p>
            <a:pPr marL="1031875" lvl="1" indent="-457200" eaLnBrk="1" hangingPunct="1">
              <a:buFont typeface="Arial" panose="020B0604020202020204" pitchFamily="34" charset="0"/>
              <a:buChar char="•"/>
              <a:defRPr/>
            </a:pPr>
            <a:r>
              <a:rPr lang="zh-CN" altLang="en-US" kern="1200" dirty="0">
                <a:ea typeface="+mn-ea"/>
                <a:cs typeface="+mn-cs"/>
              </a:rPr>
              <a:t>将</a:t>
            </a:r>
            <a:r>
              <a:rPr lang="en-US" altLang="zh-CN" kern="1200" dirty="0">
                <a:ea typeface="+mn-ea"/>
                <a:cs typeface="+mn-cs"/>
              </a:rPr>
              <a:t>IP</a:t>
            </a:r>
            <a:r>
              <a:rPr lang="zh-CN" altLang="en-US" kern="1200" dirty="0">
                <a:ea typeface="+mn-ea"/>
                <a:cs typeface="+mn-cs"/>
              </a:rPr>
              <a:t>流量的子集匹配到相关的</a:t>
            </a:r>
            <a:r>
              <a:rPr lang="en-US" altLang="zh-CN" kern="1200" dirty="0">
                <a:ea typeface="+mn-ea"/>
                <a:cs typeface="+mn-cs"/>
              </a:rPr>
              <a:t>SA</a:t>
            </a:r>
          </a:p>
          <a:p>
            <a:pPr marL="1031875" lvl="1" indent="-457200" eaLnBrk="1" hangingPunct="1">
              <a:buFont typeface="Arial" panose="020B0604020202020204" pitchFamily="34" charset="0"/>
              <a:buChar char="•"/>
              <a:defRPr/>
            </a:pPr>
            <a:r>
              <a:rPr lang="zh-CN" altLang="en-US" kern="1200" dirty="0">
                <a:ea typeface="+mn-ea"/>
                <a:cs typeface="+mn-cs"/>
              </a:rPr>
              <a:t>使用选择器过滤传出流量以进行映射</a:t>
            </a:r>
          </a:p>
          <a:p>
            <a:pPr marL="1031875" lvl="1" indent="-457200" eaLnBrk="1" hangingPunct="1">
              <a:buFont typeface="Arial" panose="020B0604020202020204" pitchFamily="34" charset="0"/>
              <a:buChar char="•"/>
              <a:defRPr/>
            </a:pPr>
            <a:r>
              <a:rPr lang="zh-CN" altLang="en-US" kern="1200" dirty="0">
                <a:ea typeface="+mn-ea"/>
                <a:cs typeface="+mn-cs"/>
              </a:rPr>
              <a:t>使</a:t>
            </a:r>
            <a:r>
              <a:rPr lang="zh-CN" altLang="en-US" kern="1200" dirty="0" smtClean="0">
                <a:ea typeface="+mn-ea"/>
                <a:cs typeface="+mn-cs"/>
              </a:rPr>
              <a:t>用一下信息进行关联：</a:t>
            </a:r>
            <a:r>
              <a:rPr lang="zh-CN" altLang="en-US" kern="1200" dirty="0">
                <a:ea typeface="+mn-ea"/>
                <a:cs typeface="+mn-cs"/>
              </a:rPr>
              <a:t>本地和远程</a:t>
            </a:r>
            <a:r>
              <a:rPr lang="en-US" altLang="zh-CN" kern="1200" dirty="0">
                <a:ea typeface="+mn-ea"/>
                <a:cs typeface="+mn-cs"/>
              </a:rPr>
              <a:t>IP</a:t>
            </a:r>
            <a:r>
              <a:rPr lang="zh-CN" altLang="en-US" kern="1200" dirty="0">
                <a:ea typeface="+mn-ea"/>
                <a:cs typeface="+mn-cs"/>
              </a:rPr>
              <a:t>地址，下一层协议，名称，本地和远程端口</a:t>
            </a:r>
            <a:endParaRPr lang="en-US" dirty="0" smtClean="0"/>
          </a:p>
        </p:txBody>
      </p:sp>
      <p:pic>
        <p:nvPicPr>
          <p:cNvPr id="14340" name="Picture 3"/>
          <p:cNvPicPr>
            <a:picLocks noChangeAspect="1"/>
          </p:cNvPicPr>
          <p:nvPr/>
        </p:nvPicPr>
        <p:blipFill>
          <a:blip r:embed="rId3"/>
          <a:srcRect/>
          <a:stretch>
            <a:fillRect/>
          </a:stretch>
        </p:blipFill>
        <p:spPr bwMode="auto">
          <a:xfrm>
            <a:off x="3512840" y="3886200"/>
            <a:ext cx="6032500" cy="2857500"/>
          </a:xfrm>
          <a:prstGeom prst="rect">
            <a:avLst/>
          </a:prstGeom>
          <a:noFill/>
          <a:ln w="9525">
            <a:noFill/>
            <a:miter lim="800000"/>
            <a:headEnd/>
            <a:tailEnd/>
          </a:ln>
        </p:spPr>
      </p:pic>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Tree>
    <p:extLst>
      <p:ext uri="{BB962C8B-B14F-4D97-AF65-F5344CB8AC3E}">
        <p14:creationId xmlns:p14="http://schemas.microsoft.com/office/powerpoint/2010/main" val="197902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60388" y="188640"/>
            <a:ext cx="6208734" cy="762000"/>
          </a:xfrm>
        </p:spPr>
        <p:txBody>
          <a:bodyPr/>
          <a:lstStyle/>
          <a:p>
            <a:pPr eaLnBrk="1" hangingPunct="1">
              <a:defRPr/>
            </a:pPr>
            <a:r>
              <a:rPr lang="zh-CN" altLang="en-US" sz="4000" dirty="0"/>
              <a:t>封装安全载荷 </a:t>
            </a:r>
            <a:r>
              <a:rPr lang="en-AU" sz="4000" dirty="0"/>
              <a:t>(ESP)</a:t>
            </a:r>
          </a:p>
        </p:txBody>
      </p:sp>
      <p:sp>
        <p:nvSpPr>
          <p:cNvPr id="57347"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sz="2800" dirty="0"/>
              <a:t>提供消息内容的机密性，数据源认证，无连接完整性，反重播服务，有限的流量保密性</a:t>
            </a:r>
            <a:endParaRPr lang="en-US" altLang="zh-CN" sz="2800" dirty="0"/>
          </a:p>
          <a:p>
            <a:pPr marL="457200" indent="-457200" eaLnBrk="1" hangingPunct="1">
              <a:lnSpc>
                <a:spcPct val="90000"/>
              </a:lnSpc>
              <a:buFont typeface="Arial" panose="020B0604020202020204" pitchFamily="34" charset="0"/>
              <a:buChar char="•"/>
              <a:defRPr/>
            </a:pPr>
            <a:endParaRPr lang="zh-CN" altLang="en-US" sz="2800" dirty="0"/>
          </a:p>
          <a:p>
            <a:pPr marL="457200" indent="-457200" eaLnBrk="1" hangingPunct="1">
              <a:lnSpc>
                <a:spcPct val="90000"/>
              </a:lnSpc>
              <a:buFont typeface="Arial" panose="020B0604020202020204" pitchFamily="34" charset="0"/>
              <a:buChar char="•"/>
              <a:defRPr/>
            </a:pPr>
            <a:r>
              <a:rPr lang="zh-CN" altLang="en-US" sz="2800" dirty="0"/>
              <a:t>服务依赖于建立安全关联（</a:t>
            </a:r>
            <a:r>
              <a:rPr lang="en-US" altLang="zh-CN" sz="2800" dirty="0"/>
              <a:t>SA</a:t>
            </a:r>
            <a:r>
              <a:rPr lang="zh-CN" altLang="en-US" sz="2800" dirty="0"/>
              <a:t>），及网络位置</a:t>
            </a:r>
            <a:endParaRPr lang="en-US" altLang="zh-CN" sz="2800" dirty="0"/>
          </a:p>
          <a:p>
            <a:pPr marL="457200" indent="-457200" eaLnBrk="1" hangingPunct="1">
              <a:lnSpc>
                <a:spcPct val="90000"/>
              </a:lnSpc>
              <a:buFont typeface="Arial" panose="020B0604020202020204" pitchFamily="34" charset="0"/>
              <a:buChar char="•"/>
              <a:defRPr/>
            </a:pPr>
            <a:endParaRPr lang="zh-CN" altLang="en-US" sz="2800" dirty="0"/>
          </a:p>
          <a:p>
            <a:pPr marL="457200" indent="-457200" eaLnBrk="1" hangingPunct="1">
              <a:lnSpc>
                <a:spcPct val="90000"/>
              </a:lnSpc>
              <a:buFont typeface="Arial" panose="020B0604020202020204" pitchFamily="34" charset="0"/>
              <a:buChar char="•"/>
              <a:defRPr/>
            </a:pPr>
            <a:r>
              <a:rPr lang="zh-CN" altLang="en-US" sz="2800" dirty="0"/>
              <a:t>可以使用各种加密和认证算法</a:t>
            </a:r>
            <a:endParaRPr lang="en-US" altLang="zh-CN" sz="2800" dirty="0"/>
          </a:p>
          <a:p>
            <a:pPr marL="457200" indent="-457200" eaLnBrk="1" hangingPunct="1">
              <a:lnSpc>
                <a:spcPct val="90000"/>
              </a:lnSpc>
              <a:buFont typeface="Arial" panose="020B0604020202020204" pitchFamily="34" charset="0"/>
              <a:buChar char="•"/>
              <a:defRPr/>
            </a:pPr>
            <a:endParaRPr lang="en-US" sz="28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13</a:t>
            </a:fld>
            <a:endParaRPr lang="en-US" altLang="zh-CN" dirty="0"/>
          </a:p>
        </p:txBody>
      </p:sp>
    </p:spTree>
    <p:extLst>
      <p:ext uri="{BB962C8B-B14F-4D97-AF65-F5344CB8AC3E}">
        <p14:creationId xmlns:p14="http://schemas.microsoft.com/office/powerpoint/2010/main" val="370866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277815"/>
            <a:ext cx="8229600" cy="702914"/>
          </a:xfrm>
        </p:spPr>
        <p:txBody>
          <a:bodyPr/>
          <a:lstStyle/>
          <a:p>
            <a:pPr eaLnBrk="1" hangingPunct="1">
              <a:defRPr/>
            </a:pPr>
            <a:r>
              <a:rPr lang="en-AU" altLang="zh-CN" dirty="0"/>
              <a:t>ESP</a:t>
            </a:r>
            <a:endParaRPr lang="en-AU" dirty="0">
              <a:ea typeface="+mj-ea"/>
              <a:cs typeface="+mj-cs"/>
            </a:endParaRPr>
          </a:p>
        </p:txBody>
      </p:sp>
      <p:pic>
        <p:nvPicPr>
          <p:cNvPr id="16387" name="Picture 6"/>
          <p:cNvPicPr>
            <a:picLocks noChangeAspect="1"/>
          </p:cNvPicPr>
          <p:nvPr/>
        </p:nvPicPr>
        <p:blipFill>
          <a:blip r:embed="rId3"/>
          <a:srcRect/>
          <a:stretch>
            <a:fillRect/>
          </a:stretch>
        </p:blipFill>
        <p:spPr bwMode="auto">
          <a:xfrm>
            <a:off x="838200" y="1844824"/>
            <a:ext cx="6972300" cy="32258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14</a:t>
            </a:fld>
            <a:endParaRPr lang="en-US" altLang="zh-CN" dirty="0"/>
          </a:p>
        </p:txBody>
      </p:sp>
    </p:spTree>
    <p:extLst>
      <p:ext uri="{BB962C8B-B14F-4D97-AF65-F5344CB8AC3E}">
        <p14:creationId xmlns:p14="http://schemas.microsoft.com/office/powerpoint/2010/main" val="3023791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229600" cy="828328"/>
          </a:xfrm>
        </p:spPr>
        <p:txBody>
          <a:bodyPr/>
          <a:lstStyle/>
          <a:p>
            <a:pPr eaLnBrk="1" hangingPunct="1">
              <a:defRPr/>
            </a:pPr>
            <a:r>
              <a:rPr lang="zh-CN" altLang="en-US" dirty="0" smtClean="0">
                <a:ea typeface="+mj-ea"/>
                <a:cs typeface="+mj-cs"/>
              </a:rPr>
              <a:t>加密、认证功能</a:t>
            </a:r>
            <a:endParaRPr lang="en-US" dirty="0" smtClean="0">
              <a:ea typeface="+mj-ea"/>
              <a:cs typeface="+mj-cs"/>
            </a:endParaRPr>
          </a:p>
        </p:txBody>
      </p:sp>
      <p:sp>
        <p:nvSpPr>
          <p:cNvPr id="3" name="Content Placeholder 2"/>
          <p:cNvSpPr>
            <a:spLocks noGrp="1"/>
          </p:cNvSpPr>
          <p:nvPr>
            <p:ph idx="1"/>
          </p:nvPr>
        </p:nvSpPr>
        <p:spPr>
          <a:xfrm>
            <a:off x="838200" y="1340768"/>
            <a:ext cx="8229600" cy="4724400"/>
          </a:xfrm>
        </p:spPr>
        <p:txBody>
          <a:bodyPr/>
          <a:lstStyle/>
          <a:p>
            <a:pPr marL="457200" indent="-457200" eaLnBrk="1" hangingPunct="1">
              <a:buFont typeface="Arial" panose="020B0604020202020204" pitchFamily="34" charset="0"/>
              <a:buChar char="•"/>
              <a:defRPr/>
            </a:pPr>
            <a:r>
              <a:rPr lang="en-US" altLang="zh-CN" dirty="0" smtClean="0"/>
              <a:t>ESP</a:t>
            </a:r>
            <a:r>
              <a:rPr lang="zh-CN" altLang="en-US" dirty="0" smtClean="0"/>
              <a:t>可以加密：有效负载数据，填充内容，填充长度和下一个标题字段</a:t>
            </a:r>
          </a:p>
          <a:p>
            <a:pPr marL="1031875" lvl="1" indent="-457200" eaLnBrk="1" hangingPunct="1">
              <a:buFont typeface="Arial" panose="020B0604020202020204" pitchFamily="34" charset="0"/>
              <a:buChar char="•"/>
              <a:defRPr/>
            </a:pPr>
            <a:r>
              <a:rPr lang="zh-CN" altLang="en-US" dirty="0" smtClean="0"/>
              <a:t>如果需要，有效载荷数据开始时有</a:t>
            </a:r>
            <a:r>
              <a:rPr lang="en-US" altLang="zh-CN" dirty="0" smtClean="0"/>
              <a:t>IV</a:t>
            </a:r>
          </a:p>
          <a:p>
            <a:pPr marL="457200" indent="-457200" eaLnBrk="1" hangingPunct="1">
              <a:buFont typeface="Arial" panose="020B0604020202020204" pitchFamily="34" charset="0"/>
              <a:buChar char="•"/>
              <a:defRPr/>
            </a:pPr>
            <a:r>
              <a:rPr lang="en-US" altLang="zh-CN" dirty="0" smtClean="0"/>
              <a:t>ESP</a:t>
            </a:r>
            <a:r>
              <a:rPr lang="zh-CN" altLang="en-US" dirty="0" smtClean="0"/>
              <a:t>可以具有可选的</a:t>
            </a:r>
            <a:r>
              <a:rPr lang="en-US" altLang="zh-CN" dirty="0" smtClean="0"/>
              <a:t>ICV</a:t>
            </a:r>
            <a:r>
              <a:rPr lang="zh-CN" altLang="en-US" dirty="0" smtClean="0"/>
              <a:t>以实现完整性</a:t>
            </a:r>
          </a:p>
          <a:p>
            <a:pPr marL="1031875" lvl="1" indent="-457200" eaLnBrk="1" hangingPunct="1">
              <a:buFont typeface="Arial" panose="020B0604020202020204" pitchFamily="34" charset="0"/>
              <a:buChar char="•"/>
              <a:defRPr/>
            </a:pPr>
            <a:r>
              <a:rPr lang="zh-CN" altLang="en-US" dirty="0" smtClean="0"/>
              <a:t>在执行加密后计算</a:t>
            </a:r>
          </a:p>
          <a:p>
            <a:pPr marL="457200" indent="-457200" eaLnBrk="1" hangingPunct="1">
              <a:buFont typeface="Arial" panose="020B0604020202020204" pitchFamily="34" charset="0"/>
              <a:buChar char="•"/>
              <a:defRPr/>
            </a:pPr>
            <a:r>
              <a:rPr lang="en-US" altLang="zh-CN" dirty="0" smtClean="0"/>
              <a:t>ESP</a:t>
            </a:r>
            <a:r>
              <a:rPr lang="zh-CN" altLang="en-US" dirty="0" smtClean="0"/>
              <a:t>使用填充，进而</a:t>
            </a:r>
          </a:p>
          <a:p>
            <a:pPr marL="1031875" lvl="1" indent="-457200" eaLnBrk="1" hangingPunct="1">
              <a:buFont typeface="Arial" panose="020B0604020202020204" pitchFamily="34" charset="0"/>
              <a:buChar char="•"/>
              <a:defRPr/>
            </a:pPr>
            <a:r>
              <a:rPr lang="zh-CN" altLang="en-US" dirty="0" smtClean="0"/>
              <a:t>将明文扩展到所需长度</a:t>
            </a:r>
          </a:p>
          <a:p>
            <a:pPr marL="1031875" lvl="1" indent="-457200" eaLnBrk="1" hangingPunct="1">
              <a:buFont typeface="Arial" panose="020B0604020202020204" pitchFamily="34" charset="0"/>
              <a:buChar char="•"/>
              <a:defRPr/>
            </a:pPr>
            <a:r>
              <a:rPr lang="zh-CN" altLang="en-US" dirty="0" smtClean="0"/>
              <a:t>对齐衬垫长度和下一个标题字段</a:t>
            </a:r>
          </a:p>
          <a:p>
            <a:pPr marL="1031875" lvl="1" indent="-457200" eaLnBrk="1" hangingPunct="1">
              <a:buFont typeface="Arial" panose="020B0604020202020204" pitchFamily="34" charset="0"/>
              <a:buChar char="•"/>
              <a:defRPr/>
            </a:pPr>
            <a:r>
              <a:rPr lang="zh-CN" altLang="en-US" dirty="0" smtClean="0"/>
              <a:t>提供部分流量保密</a:t>
            </a:r>
            <a:endParaRPr lang="en-US"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15</a:t>
            </a:fld>
            <a:endParaRPr lang="en-US" altLang="zh-CN" dirty="0"/>
          </a:p>
        </p:txBody>
      </p:sp>
    </p:spTree>
    <p:extLst>
      <p:ext uri="{BB962C8B-B14F-4D97-AF65-F5344CB8AC3E}">
        <p14:creationId xmlns:p14="http://schemas.microsoft.com/office/powerpoint/2010/main" val="2721098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04" y="260648"/>
            <a:ext cx="6208734" cy="762000"/>
          </a:xfrm>
        </p:spPr>
        <p:txBody>
          <a:bodyPr/>
          <a:lstStyle/>
          <a:p>
            <a:pPr eaLnBrk="1" hangingPunct="1">
              <a:defRPr/>
            </a:pPr>
            <a:r>
              <a:rPr lang="zh-CN" altLang="en-US" dirty="0" smtClean="0">
                <a:ea typeface="+mj-ea"/>
                <a:cs typeface="+mj-cs"/>
              </a:rPr>
              <a:t>反重播服务</a:t>
            </a:r>
            <a:endParaRPr lang="en-US" dirty="0" smtClean="0">
              <a:ea typeface="+mj-ea"/>
              <a:cs typeface="+mj-cs"/>
            </a:endParaRPr>
          </a:p>
        </p:txBody>
      </p:sp>
      <p:sp>
        <p:nvSpPr>
          <p:cNvPr id="3" name="Content Placeholder 2"/>
          <p:cNvSpPr>
            <a:spLocks noGrp="1"/>
          </p:cNvSpPr>
          <p:nvPr>
            <p:ph idx="1"/>
          </p:nvPr>
        </p:nvSpPr>
        <p:spPr>
          <a:xfrm>
            <a:off x="838200" y="1371600"/>
            <a:ext cx="8229600" cy="4800600"/>
          </a:xfrm>
        </p:spPr>
        <p:txBody>
          <a:bodyPr/>
          <a:lstStyle/>
          <a:p>
            <a:pPr marL="457200" indent="-457200" eaLnBrk="1" hangingPunct="1">
              <a:buFont typeface="Arial" panose="020B0604020202020204" pitchFamily="34" charset="0"/>
              <a:buChar char="•"/>
              <a:defRPr/>
            </a:pPr>
            <a:r>
              <a:rPr lang="zh-CN" altLang="en-US" dirty="0" smtClean="0"/>
              <a:t>重播是当攻击者重新发送已验证数据包的副本</a:t>
            </a:r>
          </a:p>
          <a:p>
            <a:pPr marL="1031875" lvl="1" indent="-457200" eaLnBrk="1" hangingPunct="1">
              <a:buFont typeface="Arial" panose="020B0604020202020204" pitchFamily="34" charset="0"/>
              <a:buChar char="•"/>
              <a:defRPr/>
            </a:pPr>
            <a:r>
              <a:rPr lang="zh-CN" altLang="en-US" dirty="0" smtClean="0"/>
              <a:t>使用序列号来挫败这个攻击</a:t>
            </a:r>
          </a:p>
          <a:p>
            <a:pPr marL="457200" indent="-457200" eaLnBrk="1" hangingPunct="1">
              <a:buFont typeface="Arial" panose="020B0604020202020204" pitchFamily="34" charset="0"/>
              <a:buChar char="•"/>
              <a:defRPr/>
            </a:pPr>
            <a:r>
              <a:rPr lang="zh-CN" altLang="en-US" dirty="0" smtClean="0"/>
              <a:t>当建立新的</a:t>
            </a:r>
            <a:r>
              <a:rPr lang="en-US" altLang="zh-CN" dirty="0" smtClean="0"/>
              <a:t>SA</a:t>
            </a:r>
            <a:r>
              <a:rPr lang="zh-CN" altLang="en-US" dirty="0" smtClean="0"/>
              <a:t>时，发送者将序列号初始化为</a:t>
            </a:r>
            <a:r>
              <a:rPr lang="en-US" altLang="zh-CN" dirty="0" smtClean="0"/>
              <a:t>0</a:t>
            </a:r>
          </a:p>
          <a:p>
            <a:pPr marL="1031875" lvl="1" indent="-457200" eaLnBrk="1" hangingPunct="1">
              <a:buFont typeface="Arial" panose="020B0604020202020204" pitchFamily="34" charset="0"/>
              <a:buChar char="•"/>
              <a:defRPr/>
            </a:pPr>
            <a:r>
              <a:rPr lang="zh-CN" altLang="en-US" dirty="0" smtClean="0"/>
              <a:t>每个数据包的增量</a:t>
            </a:r>
          </a:p>
          <a:p>
            <a:pPr marL="1031875" lvl="1" indent="-457200" eaLnBrk="1" hangingPunct="1">
              <a:buFont typeface="Arial" panose="020B0604020202020204" pitchFamily="34" charset="0"/>
              <a:buChar char="•"/>
              <a:defRPr/>
            </a:pPr>
            <a:r>
              <a:rPr lang="zh-CN" altLang="en-US" dirty="0" smtClean="0"/>
              <a:t>不得超过</a:t>
            </a:r>
            <a:r>
              <a:rPr lang="en-US" altLang="zh-CN" dirty="0" smtClean="0"/>
              <a:t>2</a:t>
            </a:r>
            <a:r>
              <a:rPr lang="en-US" altLang="zh-CN" baseline="30000" dirty="0" smtClean="0"/>
              <a:t>32</a:t>
            </a:r>
            <a:r>
              <a:rPr lang="en-US" altLang="zh-CN" dirty="0" smtClean="0"/>
              <a:t> – 1</a:t>
            </a:r>
          </a:p>
          <a:p>
            <a:pPr marL="457200" indent="-457200" eaLnBrk="1" hangingPunct="1">
              <a:buFont typeface="Arial" panose="020B0604020202020204" pitchFamily="34" charset="0"/>
              <a:buChar char="•"/>
              <a:defRPr/>
            </a:pPr>
            <a:r>
              <a:rPr lang="zh-CN" altLang="en-US" dirty="0" smtClean="0"/>
              <a:t>接收方接收序列号在（</a:t>
            </a:r>
            <a:r>
              <a:rPr lang="en-US" altLang="zh-CN" dirty="0" smtClean="0"/>
              <a:t>N-W + 1</a:t>
            </a:r>
            <a:r>
              <a:rPr lang="zh-CN" altLang="en-US" dirty="0" smtClean="0"/>
              <a:t>）窗口的数据包</a:t>
            </a:r>
            <a:endParaRPr lang="en-US"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16</a:t>
            </a:fld>
            <a:endParaRPr lang="en-US" altLang="zh-CN" dirty="0"/>
          </a:p>
        </p:txBody>
      </p:sp>
    </p:spTree>
    <p:extLst>
      <p:ext uri="{BB962C8B-B14F-4D97-AF65-F5344CB8AC3E}">
        <p14:creationId xmlns:p14="http://schemas.microsoft.com/office/powerpoint/2010/main" val="910915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8200" y="332656"/>
            <a:ext cx="6208734" cy="762000"/>
          </a:xfrm>
        </p:spPr>
        <p:txBody>
          <a:bodyPr/>
          <a:lstStyle/>
          <a:p>
            <a:pPr eaLnBrk="1" hangingPunct="1">
              <a:defRPr/>
            </a:pPr>
            <a:r>
              <a:rPr lang="zh-CN" altLang="en-US" sz="4000" dirty="0"/>
              <a:t>安全关联的组合</a:t>
            </a:r>
            <a:endParaRPr lang="en-AU" altLang="zh-CN" sz="4000" dirty="0"/>
          </a:p>
        </p:txBody>
      </p:sp>
      <p:sp>
        <p:nvSpPr>
          <p:cNvPr id="62467" name="Rectangle 3"/>
          <p:cNvSpPr>
            <a:spLocks noGrp="1" noChangeArrowheads="1"/>
          </p:cNvSpPr>
          <p:nvPr>
            <p:ph type="body" idx="1"/>
          </p:nvPr>
        </p:nvSpPr>
        <p:spPr>
          <a:xfrm>
            <a:off x="838200" y="1412776"/>
            <a:ext cx="8229600" cy="4724400"/>
          </a:xfrm>
        </p:spPr>
        <p:txBody>
          <a:bodyPr/>
          <a:lstStyle/>
          <a:p>
            <a:pPr marL="457200" indent="-457200" eaLnBrk="1" hangingPunct="1">
              <a:lnSpc>
                <a:spcPct val="90000"/>
              </a:lnSpc>
              <a:buFont typeface="Arial" panose="020B0604020202020204" pitchFamily="34" charset="0"/>
              <a:buChar char="•"/>
              <a:defRPr/>
            </a:pPr>
            <a:r>
              <a:rPr lang="zh-CN" altLang="en-US" dirty="0" smtClean="0"/>
              <a:t>单个安全关联（</a:t>
            </a:r>
            <a:r>
              <a:rPr lang="en-US" altLang="zh-CN" dirty="0" smtClean="0"/>
              <a:t>SA</a:t>
            </a:r>
            <a:r>
              <a:rPr lang="zh-CN" altLang="en-US" dirty="0" smtClean="0"/>
              <a:t>）可以实现</a:t>
            </a:r>
            <a:r>
              <a:rPr lang="en-US" dirty="0" smtClean="0"/>
              <a:t>AH</a:t>
            </a:r>
            <a:r>
              <a:rPr lang="zh-CN" altLang="en-US" dirty="0" smtClean="0"/>
              <a:t>，或者</a:t>
            </a:r>
            <a:r>
              <a:rPr lang="en-US" dirty="0" smtClean="0"/>
              <a:t>ESP</a:t>
            </a:r>
          </a:p>
          <a:p>
            <a:pPr marL="457200" indent="-457200" eaLnBrk="1" hangingPunct="1">
              <a:lnSpc>
                <a:spcPct val="90000"/>
              </a:lnSpc>
              <a:buFont typeface="Arial" panose="020B0604020202020204" pitchFamily="34" charset="0"/>
              <a:buChar char="•"/>
              <a:defRPr/>
            </a:pPr>
            <a:r>
              <a:rPr lang="zh-CN" altLang="en-US" dirty="0" smtClean="0"/>
              <a:t>为了实现两者，需要将</a:t>
            </a:r>
            <a:r>
              <a:rPr lang="en-US" altLang="zh-CN" dirty="0" smtClean="0"/>
              <a:t>SA</a:t>
            </a:r>
            <a:r>
              <a:rPr lang="zh-CN" altLang="en-US" dirty="0" smtClean="0"/>
              <a:t>进行组合</a:t>
            </a:r>
            <a:endParaRPr lang="en-US" dirty="0" smtClean="0"/>
          </a:p>
          <a:p>
            <a:pPr marL="1031875" lvl="1" indent="-457200" eaLnBrk="1" hangingPunct="1">
              <a:lnSpc>
                <a:spcPct val="90000"/>
              </a:lnSpc>
              <a:buFont typeface="Arial" panose="020B0604020202020204" pitchFamily="34" charset="0"/>
              <a:buChar char="•"/>
              <a:defRPr/>
            </a:pPr>
            <a:r>
              <a:rPr lang="zh-CN" altLang="en-US" dirty="0" smtClean="0"/>
              <a:t>形成安全关联束</a:t>
            </a:r>
          </a:p>
          <a:p>
            <a:pPr marL="1031875" lvl="1" indent="-457200" eaLnBrk="1" hangingPunct="1">
              <a:lnSpc>
                <a:spcPct val="90000"/>
              </a:lnSpc>
              <a:buFont typeface="Arial" panose="020B0604020202020204" pitchFamily="34" charset="0"/>
              <a:buChar char="•"/>
              <a:defRPr/>
            </a:pPr>
            <a:r>
              <a:rPr lang="zh-CN" altLang="en-US" dirty="0" smtClean="0"/>
              <a:t>可以在不同或相同的端点终止</a:t>
            </a:r>
          </a:p>
          <a:p>
            <a:pPr marL="1031875" lvl="1" indent="-457200" eaLnBrk="1" hangingPunct="1">
              <a:lnSpc>
                <a:spcPct val="90000"/>
              </a:lnSpc>
              <a:buFont typeface="Arial" panose="020B0604020202020204" pitchFamily="34" charset="0"/>
              <a:buChar char="•"/>
              <a:defRPr/>
            </a:pPr>
            <a:r>
              <a:rPr lang="zh-CN" altLang="en-US" dirty="0" smtClean="0"/>
              <a:t>由以下两种方式结合在</a:t>
            </a:r>
            <a:r>
              <a:rPr lang="zh-CN" altLang="en-US" dirty="0" smtClean="0"/>
              <a:t>一起：</a:t>
            </a:r>
            <a:r>
              <a:rPr lang="en-US" altLang="zh-CN" dirty="0"/>
              <a:t/>
            </a:r>
            <a:br>
              <a:rPr lang="en-US" altLang="zh-CN" dirty="0"/>
            </a:br>
            <a:r>
              <a:rPr lang="zh-CN" altLang="en-US" dirty="0" smtClean="0"/>
              <a:t>运输邻接、隧道迭代</a:t>
            </a:r>
            <a:endParaRPr lang="en-US" dirty="0" smtClean="0"/>
          </a:p>
          <a:p>
            <a:pPr marL="457200" indent="-457200" eaLnBrk="1" hangingPunct="1">
              <a:lnSpc>
                <a:spcPct val="90000"/>
              </a:lnSpc>
              <a:buFont typeface="Arial" panose="020B0604020202020204" pitchFamily="34" charset="0"/>
              <a:buChar char="•"/>
              <a:defRPr/>
            </a:pPr>
            <a:r>
              <a:rPr lang="zh-CN" altLang="en-US" dirty="0" smtClean="0"/>
              <a:t>组合认证和加密</a:t>
            </a:r>
          </a:p>
          <a:p>
            <a:pPr marL="1031875" lvl="1" indent="-457200" eaLnBrk="1" hangingPunct="1">
              <a:lnSpc>
                <a:spcPct val="90000"/>
              </a:lnSpc>
              <a:buFont typeface="Arial" panose="020B0604020202020204" pitchFamily="34" charset="0"/>
              <a:buChar char="•"/>
              <a:defRPr/>
            </a:pPr>
            <a:r>
              <a:rPr lang="en-US" altLang="zh-CN" dirty="0" smtClean="0"/>
              <a:t>ESP</a:t>
            </a:r>
            <a:r>
              <a:rPr lang="zh-CN" altLang="en-US" dirty="0" smtClean="0"/>
              <a:t>具有认证，捆绑内部</a:t>
            </a:r>
            <a:r>
              <a:rPr lang="en-US" altLang="zh-CN" dirty="0" smtClean="0"/>
              <a:t>ESP</a:t>
            </a:r>
            <a:r>
              <a:rPr lang="zh-CN" altLang="en-US" dirty="0" smtClean="0"/>
              <a:t>和外部</a:t>
            </a:r>
            <a:r>
              <a:rPr lang="en-US" altLang="zh-CN" dirty="0" smtClean="0"/>
              <a:t>AH</a:t>
            </a:r>
            <a:r>
              <a:rPr lang="zh-CN" altLang="en-US" dirty="0" smtClean="0"/>
              <a:t>，捆绑内部传输和外部</a:t>
            </a:r>
            <a:r>
              <a:rPr lang="en-US" altLang="zh-CN" dirty="0" smtClean="0"/>
              <a:t>ESP</a:t>
            </a:r>
            <a:endParaRPr lang="en-US"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17</a:t>
            </a:fld>
            <a:endParaRPr lang="en-US" altLang="zh-CN" dirty="0"/>
          </a:p>
        </p:txBody>
      </p:sp>
    </p:spTree>
    <p:extLst>
      <p:ext uri="{BB962C8B-B14F-4D97-AF65-F5344CB8AC3E}">
        <p14:creationId xmlns:p14="http://schemas.microsoft.com/office/powerpoint/2010/main" val="1705077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60388" y="116632"/>
            <a:ext cx="6208734" cy="762000"/>
          </a:xfrm>
        </p:spPr>
        <p:txBody>
          <a:bodyPr/>
          <a:lstStyle/>
          <a:p>
            <a:pPr eaLnBrk="1" hangingPunct="1">
              <a:defRPr/>
            </a:pPr>
            <a:r>
              <a:rPr lang="en-US" dirty="0" err="1" smtClean="0"/>
              <a:t>IPSec</a:t>
            </a:r>
            <a:r>
              <a:rPr lang="en-US" dirty="0" smtClean="0"/>
              <a:t> </a:t>
            </a:r>
            <a:r>
              <a:rPr lang="zh-CN" altLang="en-US" dirty="0" smtClean="0"/>
              <a:t>密钥管理</a:t>
            </a:r>
            <a:endParaRPr lang="en-AU" altLang="zh-CN" dirty="0" smtClean="0"/>
          </a:p>
        </p:txBody>
      </p:sp>
      <p:sp>
        <p:nvSpPr>
          <p:cNvPr id="65539"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dirty="0" smtClean="0"/>
              <a:t>处理密钥生成和分发</a:t>
            </a:r>
          </a:p>
          <a:p>
            <a:pPr marL="457200" indent="-457200" eaLnBrk="1" hangingPunct="1">
              <a:lnSpc>
                <a:spcPct val="90000"/>
              </a:lnSpc>
              <a:buFont typeface="Arial" panose="020B0604020202020204" pitchFamily="34" charset="0"/>
              <a:buChar char="•"/>
              <a:defRPr/>
            </a:pPr>
            <a:r>
              <a:rPr lang="zh-CN" altLang="en-US" dirty="0" smtClean="0"/>
              <a:t>通常需要</a:t>
            </a:r>
            <a:r>
              <a:rPr lang="en-US" altLang="zh-CN" dirty="0" smtClean="0"/>
              <a:t>2</a:t>
            </a:r>
            <a:r>
              <a:rPr lang="zh-CN" altLang="en-US" dirty="0" smtClean="0"/>
              <a:t>对密钥</a:t>
            </a:r>
          </a:p>
          <a:p>
            <a:pPr marL="1031875" lvl="1" indent="-457200" eaLnBrk="1" hangingPunct="1">
              <a:lnSpc>
                <a:spcPct val="90000"/>
              </a:lnSpc>
              <a:buFont typeface="Arial" panose="020B0604020202020204" pitchFamily="34" charset="0"/>
              <a:buChar char="•"/>
              <a:defRPr/>
            </a:pPr>
            <a:r>
              <a:rPr lang="en-US" altLang="zh-CN" dirty="0" smtClean="0"/>
              <a:t>AH</a:t>
            </a:r>
            <a:r>
              <a:rPr lang="zh-CN" altLang="en-US" dirty="0" smtClean="0"/>
              <a:t>＆</a:t>
            </a:r>
            <a:r>
              <a:rPr lang="en-US" altLang="zh-CN" dirty="0" smtClean="0"/>
              <a:t>ESP</a:t>
            </a:r>
            <a:r>
              <a:rPr lang="zh-CN" altLang="en-US" dirty="0" smtClean="0"/>
              <a:t>每方向</a:t>
            </a:r>
            <a:r>
              <a:rPr lang="en-US" altLang="zh-CN" dirty="0" smtClean="0"/>
              <a:t>2</a:t>
            </a:r>
            <a:r>
              <a:rPr lang="zh-CN" altLang="en-US" dirty="0" smtClean="0"/>
              <a:t>个</a:t>
            </a:r>
          </a:p>
          <a:p>
            <a:pPr marL="457200" indent="-457200" eaLnBrk="1" hangingPunct="1">
              <a:lnSpc>
                <a:spcPct val="90000"/>
              </a:lnSpc>
              <a:buFont typeface="Arial" panose="020B0604020202020204" pitchFamily="34" charset="0"/>
              <a:buChar char="•"/>
              <a:defRPr/>
            </a:pPr>
            <a:r>
              <a:rPr lang="zh-CN" altLang="en-US" dirty="0" smtClean="0"/>
              <a:t>手动密钥管理</a:t>
            </a:r>
          </a:p>
          <a:p>
            <a:pPr marL="1031875" lvl="1" indent="-457200" eaLnBrk="1" hangingPunct="1">
              <a:lnSpc>
                <a:spcPct val="90000"/>
              </a:lnSpc>
              <a:buFont typeface="Arial" panose="020B0604020202020204" pitchFamily="34" charset="0"/>
              <a:buChar char="•"/>
              <a:defRPr/>
            </a:pPr>
            <a:r>
              <a:rPr lang="zh-CN" altLang="en-US" dirty="0" smtClean="0"/>
              <a:t>系统管理员手动配置每个系统</a:t>
            </a:r>
            <a:endParaRPr lang="en-US" dirty="0" smtClean="0"/>
          </a:p>
          <a:p>
            <a:pPr marL="457200" indent="-457200" eaLnBrk="1" hangingPunct="1">
              <a:lnSpc>
                <a:spcPct val="90000"/>
              </a:lnSpc>
              <a:buFont typeface="Arial" panose="020B0604020202020204" pitchFamily="34" charset="0"/>
              <a:buChar char="•"/>
              <a:defRPr/>
            </a:pPr>
            <a:r>
              <a:rPr lang="zh-CN" altLang="en-US" dirty="0" smtClean="0"/>
              <a:t>自动密钥管理</a:t>
            </a:r>
            <a:endParaRPr lang="en-US" dirty="0" smtClean="0"/>
          </a:p>
          <a:p>
            <a:pPr marL="1031875" lvl="1" indent="-457200" eaLnBrk="1" hangingPunct="1">
              <a:lnSpc>
                <a:spcPct val="90000"/>
              </a:lnSpc>
              <a:buFont typeface="Arial" panose="020B0604020202020204" pitchFamily="34" charset="0"/>
              <a:buChar char="•"/>
              <a:defRPr/>
            </a:pPr>
            <a:r>
              <a:rPr lang="zh-CN" altLang="en-US" dirty="0" smtClean="0"/>
              <a:t>自动化协议，用于按需创建</a:t>
            </a:r>
            <a:r>
              <a:rPr lang="en-US" altLang="zh-CN" dirty="0" smtClean="0"/>
              <a:t>SA</a:t>
            </a:r>
            <a:r>
              <a:rPr lang="zh-CN" altLang="en-US" dirty="0" smtClean="0"/>
              <a:t>在大型系统中的密钥</a:t>
            </a:r>
          </a:p>
          <a:p>
            <a:pPr marL="1031875" lvl="1" indent="-457200" eaLnBrk="1" hangingPunct="1">
              <a:lnSpc>
                <a:spcPct val="90000"/>
              </a:lnSpc>
              <a:buFont typeface="Arial" panose="020B0604020202020204" pitchFamily="34" charset="0"/>
              <a:buChar char="•"/>
              <a:defRPr/>
            </a:pPr>
            <a:r>
              <a:rPr lang="en-US" altLang="zh-CN" dirty="0" smtClean="0"/>
              <a:t>Oakley</a:t>
            </a:r>
            <a:r>
              <a:rPr lang="zh-CN" altLang="en-US" dirty="0" smtClean="0"/>
              <a:t>＆</a:t>
            </a:r>
            <a:r>
              <a:rPr lang="en-US" altLang="zh-CN" dirty="0" smtClean="0"/>
              <a:t>ISAKMP</a:t>
            </a:r>
            <a:r>
              <a:rPr lang="zh-CN" altLang="en-US" dirty="0"/>
              <a:t>协议</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18</a:t>
            </a:fld>
            <a:endParaRPr lang="en-US" altLang="zh-CN" dirty="0"/>
          </a:p>
        </p:txBody>
      </p:sp>
    </p:spTree>
    <p:extLst>
      <p:ext uri="{BB962C8B-B14F-4D97-AF65-F5344CB8AC3E}">
        <p14:creationId xmlns:p14="http://schemas.microsoft.com/office/powerpoint/2010/main" val="2030590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88504" y="188640"/>
            <a:ext cx="6208734" cy="762000"/>
          </a:xfrm>
        </p:spPr>
        <p:txBody>
          <a:bodyPr/>
          <a:lstStyle/>
          <a:p>
            <a:pPr eaLnBrk="1" hangingPunct="1">
              <a:defRPr/>
            </a:pPr>
            <a:r>
              <a:rPr lang="en-US" dirty="0" smtClean="0"/>
              <a:t>Oakley </a:t>
            </a:r>
            <a:r>
              <a:rPr lang="zh-CN" altLang="en-US" dirty="0" smtClean="0"/>
              <a:t>协议</a:t>
            </a:r>
            <a:endParaRPr lang="en-AU" altLang="zh-CN" dirty="0" smtClean="0"/>
          </a:p>
        </p:txBody>
      </p:sp>
      <p:sp>
        <p:nvSpPr>
          <p:cNvPr id="66563"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是一种密钥交换协议</a:t>
            </a:r>
          </a:p>
          <a:p>
            <a:pPr marL="457200" indent="-457200" eaLnBrk="1" hangingPunct="1">
              <a:buFont typeface="Arial" panose="020B0604020202020204" pitchFamily="34" charset="0"/>
              <a:buChar char="•"/>
              <a:defRPr/>
            </a:pPr>
            <a:r>
              <a:rPr lang="zh-CN" altLang="en-US" dirty="0" smtClean="0"/>
              <a:t>基于</a:t>
            </a:r>
            <a:r>
              <a:rPr lang="en-US" altLang="zh-CN" dirty="0" err="1" smtClean="0"/>
              <a:t>Diffie</a:t>
            </a:r>
            <a:r>
              <a:rPr lang="en-US" altLang="zh-CN" dirty="0" smtClean="0"/>
              <a:t>-Hellman</a:t>
            </a:r>
            <a:r>
              <a:rPr lang="zh-CN" altLang="en-US" dirty="0" smtClean="0"/>
              <a:t>密钥交换</a:t>
            </a:r>
          </a:p>
          <a:p>
            <a:pPr marL="1031875" lvl="1" indent="-457200" eaLnBrk="1" hangingPunct="1">
              <a:buFont typeface="Arial" panose="020B0604020202020204" pitchFamily="34" charset="0"/>
              <a:buChar char="•"/>
              <a:defRPr/>
            </a:pPr>
            <a:r>
              <a:rPr lang="zh-CN" altLang="en-US" dirty="0" smtClean="0"/>
              <a:t>增加了解决其弱点的功能</a:t>
            </a:r>
          </a:p>
          <a:p>
            <a:pPr marL="1031875" lvl="1" indent="-457200" eaLnBrk="1" hangingPunct="1">
              <a:buFont typeface="Arial" panose="020B0604020202020204" pitchFamily="34" charset="0"/>
              <a:buChar char="•"/>
              <a:defRPr/>
            </a:pPr>
            <a:r>
              <a:rPr lang="zh-CN" altLang="en-US" dirty="0" smtClean="0"/>
              <a:t>没有通信双方的信息，中间人的</a:t>
            </a:r>
            <a:r>
              <a:rPr lang="zh-CN" altLang="en-US" dirty="0" smtClean="0"/>
              <a:t>袭击成本高</a:t>
            </a:r>
            <a:endParaRPr lang="zh-CN" altLang="en-US" dirty="0" smtClean="0"/>
          </a:p>
          <a:p>
            <a:pPr marL="1031875" lvl="1" indent="-457200" eaLnBrk="1" hangingPunct="1">
              <a:buFont typeface="Arial" panose="020B0604020202020204" pitchFamily="34" charset="0"/>
              <a:buChar char="•"/>
              <a:defRPr/>
            </a:pPr>
            <a:r>
              <a:rPr lang="zh-CN" altLang="en-US" dirty="0" smtClean="0"/>
              <a:t>使用</a:t>
            </a:r>
            <a:r>
              <a:rPr lang="en-US" altLang="zh-CN" dirty="0" smtClean="0"/>
              <a:t>cookie</a:t>
            </a:r>
            <a:r>
              <a:rPr lang="zh-CN" altLang="en-US" dirty="0" smtClean="0"/>
              <a:t>防止拥塞攻击</a:t>
            </a:r>
            <a:endParaRPr lang="en-US" dirty="0" smtClean="0"/>
          </a:p>
          <a:p>
            <a:pPr marL="457200" indent="-457200" eaLnBrk="1" hangingPunct="1">
              <a:buFont typeface="Arial" panose="020B0604020202020204" pitchFamily="34" charset="0"/>
              <a:buChar char="•"/>
              <a:defRPr/>
            </a:pPr>
            <a:r>
              <a:rPr lang="zh-CN" altLang="en-US" dirty="0" smtClean="0"/>
              <a:t>可以使用素数域或者椭圆曲线域上的运算</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19</a:t>
            </a:fld>
            <a:endParaRPr lang="en-US" altLang="zh-CN" dirty="0"/>
          </a:p>
        </p:txBody>
      </p:sp>
    </p:spTree>
    <p:extLst>
      <p:ext uri="{BB962C8B-B14F-4D97-AF65-F5344CB8AC3E}">
        <p14:creationId xmlns:p14="http://schemas.microsoft.com/office/powerpoint/2010/main" val="1656173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0388" y="373063"/>
            <a:ext cx="6208734" cy="762000"/>
          </a:xfrm>
        </p:spPr>
        <p:txBody>
          <a:bodyPr/>
          <a:lstStyle/>
          <a:p>
            <a:pPr eaLnBrk="1" hangingPunct="1">
              <a:defRPr/>
            </a:pPr>
            <a:r>
              <a:rPr lang="en-US" dirty="0" smtClean="0"/>
              <a:t>IP</a:t>
            </a:r>
            <a:r>
              <a:rPr lang="zh-CN" altLang="en-US" dirty="0" smtClean="0">
                <a:ea typeface="ＭＳ Ｐゴシック" panose="020B0600070205080204" pitchFamily="34" charset="-128"/>
              </a:rPr>
              <a:t>安全</a:t>
            </a:r>
            <a:endParaRPr lang="en-AU" altLang="zh-CN" dirty="0" smtClean="0"/>
          </a:p>
        </p:txBody>
      </p:sp>
      <p:sp>
        <p:nvSpPr>
          <p:cNvPr id="46083"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具有一系列应用程序特定的安全机制</a:t>
            </a:r>
            <a:endParaRPr lang="en-US" altLang="zh-CN" dirty="0" smtClean="0"/>
          </a:p>
          <a:p>
            <a:pPr marL="1031875" lvl="1" indent="-457200" eaLnBrk="1" hangingPunct="1">
              <a:buFont typeface="Arial" panose="020B0604020202020204" pitchFamily="34" charset="0"/>
              <a:buChar char="•"/>
              <a:defRPr/>
            </a:pPr>
            <a:r>
              <a:rPr lang="zh-CN" altLang="en-US" dirty="0" smtClean="0"/>
              <a:t>例如：</a:t>
            </a:r>
            <a:r>
              <a:rPr lang="en-US" altLang="zh-CN" dirty="0" smtClean="0"/>
              <a:t>S / MIME</a:t>
            </a:r>
            <a:r>
              <a:rPr lang="zh-CN" altLang="en-US" dirty="0" smtClean="0"/>
              <a:t>，</a:t>
            </a:r>
            <a:r>
              <a:rPr lang="en-US" altLang="zh-CN" dirty="0" smtClean="0"/>
              <a:t>PGP</a:t>
            </a:r>
            <a:r>
              <a:rPr lang="zh-CN" altLang="en-US" dirty="0" smtClean="0"/>
              <a:t>，</a:t>
            </a:r>
            <a:r>
              <a:rPr lang="en-US" altLang="zh-CN" dirty="0" smtClean="0"/>
              <a:t>Kerberos</a:t>
            </a:r>
            <a:r>
              <a:rPr lang="zh-CN" altLang="en-US" dirty="0" smtClean="0"/>
              <a:t>，</a:t>
            </a:r>
            <a:r>
              <a:rPr lang="en-US" altLang="zh-CN" dirty="0" smtClean="0"/>
              <a:t>SSL / HTTPS</a:t>
            </a:r>
          </a:p>
          <a:p>
            <a:pPr marL="457200" indent="-457200" eaLnBrk="1" hangingPunct="1">
              <a:buFont typeface="Arial" panose="020B0604020202020204" pitchFamily="34" charset="0"/>
              <a:buChar char="•"/>
              <a:defRPr/>
            </a:pPr>
            <a:r>
              <a:rPr lang="zh-CN" altLang="en-US" dirty="0" smtClean="0"/>
              <a:t>然而，存在跨协议层的安全问题</a:t>
            </a:r>
          </a:p>
          <a:p>
            <a:pPr marL="457200" indent="-457200" eaLnBrk="1" hangingPunct="1">
              <a:buFont typeface="Arial" panose="020B0604020202020204" pitchFamily="34" charset="0"/>
              <a:buChar char="•"/>
              <a:defRPr/>
            </a:pPr>
            <a:r>
              <a:rPr lang="zh-CN" altLang="en-US" dirty="0" smtClean="0"/>
              <a:t>希望网络为所有应用程序实现安全</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extLst>
      <p:ext uri="{BB962C8B-B14F-4D97-AF65-F5344CB8AC3E}">
        <p14:creationId xmlns:p14="http://schemas.microsoft.com/office/powerpoint/2010/main" val="1633418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47440" y="476672"/>
            <a:ext cx="6208734" cy="762000"/>
          </a:xfrm>
        </p:spPr>
        <p:txBody>
          <a:bodyPr/>
          <a:lstStyle/>
          <a:p>
            <a:pPr eaLnBrk="1" hangingPunct="1">
              <a:defRPr/>
            </a:pPr>
            <a:r>
              <a:rPr lang="en-US" dirty="0" smtClean="0"/>
              <a:t>ISAKMP </a:t>
            </a:r>
            <a:r>
              <a:rPr lang="zh-CN" altLang="en-US" dirty="0" smtClean="0"/>
              <a:t>协议</a:t>
            </a:r>
            <a:endParaRPr lang="en-AU" altLang="zh-CN" dirty="0" smtClean="0"/>
          </a:p>
        </p:txBody>
      </p:sp>
      <p:sp>
        <p:nvSpPr>
          <p:cNvPr id="67587" name="Rectangle 3"/>
          <p:cNvSpPr>
            <a:spLocks noGrp="1" noChangeArrowheads="1"/>
          </p:cNvSpPr>
          <p:nvPr>
            <p:ph type="body" idx="1"/>
          </p:nvPr>
        </p:nvSpPr>
        <p:spPr>
          <a:xfrm>
            <a:off x="762000" y="1371600"/>
            <a:ext cx="8534400" cy="4876800"/>
          </a:xfrm>
        </p:spPr>
        <p:txBody>
          <a:bodyPr/>
          <a:lstStyle/>
          <a:p>
            <a:pPr marL="457200" indent="-457200" eaLnBrk="1" hangingPunct="1">
              <a:buFont typeface="Arial" panose="020B0604020202020204" pitchFamily="34" charset="0"/>
              <a:buChar char="•"/>
              <a:defRPr/>
            </a:pPr>
            <a:r>
              <a:rPr lang="zh-CN" altLang="en-US" dirty="0" smtClean="0"/>
              <a:t>全称：</a:t>
            </a:r>
            <a:r>
              <a:rPr lang="en-AU" altLang="zh-CN" dirty="0" smtClean="0"/>
              <a:t>Internet Security Association and Key Management Protocol</a:t>
            </a:r>
          </a:p>
          <a:p>
            <a:pPr marL="457200" indent="-457200" eaLnBrk="1" hangingPunct="1">
              <a:buFont typeface="Arial" panose="020B0604020202020204" pitchFamily="34" charset="0"/>
              <a:buChar char="•"/>
              <a:defRPr/>
            </a:pPr>
            <a:r>
              <a:rPr lang="zh-CN" altLang="en-US" dirty="0" smtClean="0"/>
              <a:t>提供密钥管理框架</a:t>
            </a:r>
          </a:p>
          <a:p>
            <a:pPr marL="457200" indent="-457200" eaLnBrk="1" hangingPunct="1">
              <a:buFont typeface="Arial" panose="020B0604020202020204" pitchFamily="34" charset="0"/>
              <a:buChar char="•"/>
              <a:defRPr/>
            </a:pPr>
            <a:r>
              <a:rPr lang="zh-CN" altLang="en-US" dirty="0" smtClean="0"/>
              <a:t>定义程序和数据包格式，来建立、协商、修改和删除</a:t>
            </a:r>
            <a:r>
              <a:rPr lang="en-US" altLang="zh-CN" dirty="0" smtClean="0"/>
              <a:t>SA</a:t>
            </a:r>
          </a:p>
          <a:p>
            <a:pPr marL="457200" indent="-457200" eaLnBrk="1" hangingPunct="1">
              <a:buFont typeface="Arial" panose="020B0604020202020204" pitchFamily="34" charset="0"/>
              <a:buChar char="•"/>
              <a:defRPr/>
            </a:pPr>
            <a:r>
              <a:rPr lang="zh-CN" altLang="en-US" dirty="0" smtClean="0"/>
              <a:t>独立于密钥交换协议，加密算法和认证方式</a:t>
            </a:r>
          </a:p>
          <a:p>
            <a:pPr marL="457200" indent="-457200" eaLnBrk="1" hangingPunct="1">
              <a:buFont typeface="Arial" panose="020B0604020202020204" pitchFamily="34" charset="0"/>
              <a:buChar char="•"/>
              <a:defRPr/>
            </a:pPr>
            <a:r>
              <a:rPr lang="en-US" altLang="zh-CN" dirty="0" smtClean="0"/>
              <a:t>IKEv2</a:t>
            </a:r>
            <a:r>
              <a:rPr lang="zh-CN" altLang="en-US" dirty="0" smtClean="0"/>
              <a:t>不再使用</a:t>
            </a:r>
            <a:r>
              <a:rPr lang="en-US" altLang="zh-CN" dirty="0" smtClean="0"/>
              <a:t>Oakley</a:t>
            </a:r>
            <a:r>
              <a:rPr lang="zh-CN" altLang="en-US" dirty="0" smtClean="0"/>
              <a:t>＆</a:t>
            </a:r>
            <a:r>
              <a:rPr lang="en-US" altLang="zh-CN" dirty="0" smtClean="0"/>
              <a:t>ISAKMP</a:t>
            </a:r>
            <a:r>
              <a:rPr lang="zh-CN" altLang="en-US" dirty="0" smtClean="0"/>
              <a:t>术语，但基本功能是一样的</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20</a:t>
            </a:fld>
            <a:endParaRPr lang="en-US" altLang="zh-CN" dirty="0"/>
          </a:p>
        </p:txBody>
      </p:sp>
    </p:spTree>
    <p:extLst>
      <p:ext uri="{BB962C8B-B14F-4D97-AF65-F5344CB8AC3E}">
        <p14:creationId xmlns:p14="http://schemas.microsoft.com/office/powerpoint/2010/main" val="380227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756319"/>
          </a:xfrm>
        </p:spPr>
        <p:txBody>
          <a:bodyPr/>
          <a:lstStyle/>
          <a:p>
            <a:pPr>
              <a:defRPr/>
            </a:pPr>
            <a:r>
              <a:rPr lang="zh-CN" altLang="en-US" dirty="0" smtClean="0"/>
              <a:t>密码套件</a:t>
            </a:r>
            <a:endParaRPr lang="en-US" dirty="0" smtClean="0"/>
          </a:p>
        </p:txBody>
      </p:sp>
      <p:sp>
        <p:nvSpPr>
          <p:cNvPr id="3" name="Content Placeholder 2"/>
          <p:cNvSpPr>
            <a:spLocks noGrp="1"/>
          </p:cNvSpPr>
          <p:nvPr>
            <p:ph idx="1"/>
          </p:nvPr>
        </p:nvSpPr>
        <p:spPr>
          <a:xfrm>
            <a:off x="838200" y="1052736"/>
            <a:ext cx="8229600" cy="5334000"/>
          </a:xfrm>
        </p:spPr>
        <p:txBody>
          <a:bodyPr/>
          <a:lstStyle/>
          <a:p>
            <a:pPr>
              <a:defRPr/>
            </a:pPr>
            <a:r>
              <a:rPr lang="zh-CN" altLang="en-US" dirty="0" smtClean="0"/>
              <a:t>包含多种密码算法</a:t>
            </a:r>
            <a:endParaRPr lang="en-US" dirty="0" smtClean="0"/>
          </a:p>
          <a:p>
            <a:pPr>
              <a:defRPr/>
            </a:pPr>
            <a:r>
              <a:rPr lang="zh-CN" altLang="en-US" dirty="0" smtClean="0"/>
              <a:t>为了促进互操作性，使用以下方法</a:t>
            </a:r>
            <a:endParaRPr lang="en-US" dirty="0" smtClean="0"/>
          </a:p>
          <a:p>
            <a:pPr marL="574675" lvl="1" indent="0">
              <a:defRPr/>
            </a:pPr>
            <a:r>
              <a:rPr lang="en-US" dirty="0" smtClean="0"/>
              <a:t>RFC4308</a:t>
            </a:r>
            <a:r>
              <a:rPr lang="zh-CN" altLang="en-US" dirty="0" smtClean="0"/>
              <a:t>定义了</a:t>
            </a:r>
            <a:r>
              <a:rPr lang="en-US" dirty="0" smtClean="0"/>
              <a:t>VPN</a:t>
            </a:r>
            <a:r>
              <a:rPr lang="zh-CN" altLang="en-US" dirty="0" smtClean="0"/>
              <a:t>密码组件</a:t>
            </a:r>
            <a:endParaRPr lang="en-US" dirty="0" smtClean="0"/>
          </a:p>
          <a:p>
            <a:pPr marL="1050925" lvl="2" indent="0">
              <a:defRPr/>
            </a:pPr>
            <a:r>
              <a:rPr lang="en-US" altLang="zh-CN" dirty="0" smtClean="0"/>
              <a:t>VPN-A</a:t>
            </a:r>
            <a:r>
              <a:rPr lang="zh-CN" altLang="en-US" dirty="0" smtClean="0"/>
              <a:t>使用</a:t>
            </a:r>
            <a:r>
              <a:rPr lang="en-US" altLang="zh-CN" dirty="0" smtClean="0"/>
              <a:t>3DES</a:t>
            </a:r>
            <a:r>
              <a:rPr lang="zh-CN" altLang="en-US" dirty="0" smtClean="0"/>
              <a:t>和</a:t>
            </a:r>
            <a:r>
              <a:rPr lang="en-US" altLang="zh-CN" dirty="0" smtClean="0"/>
              <a:t>HMAC</a:t>
            </a:r>
            <a:r>
              <a:rPr lang="zh-CN" altLang="en-US" dirty="0" smtClean="0"/>
              <a:t>，适合于常见的企业</a:t>
            </a:r>
            <a:r>
              <a:rPr lang="en-US" altLang="zh-CN" dirty="0" smtClean="0"/>
              <a:t>VPN</a:t>
            </a:r>
            <a:r>
              <a:rPr lang="zh-CN" altLang="en-US" dirty="0" smtClean="0"/>
              <a:t>安全性</a:t>
            </a:r>
          </a:p>
          <a:p>
            <a:pPr marL="1050925" lvl="2" indent="0">
              <a:defRPr/>
            </a:pPr>
            <a:r>
              <a:rPr lang="en-US" altLang="zh-CN" dirty="0" smtClean="0"/>
              <a:t>VPN-B</a:t>
            </a:r>
            <a:r>
              <a:rPr lang="zh-CN" altLang="en-US" dirty="0" smtClean="0"/>
              <a:t>具有更强的安全性，使用了</a:t>
            </a:r>
            <a:r>
              <a:rPr lang="en-US" altLang="zh-CN" dirty="0" smtClean="0"/>
              <a:t>AES</a:t>
            </a:r>
            <a:r>
              <a:rPr lang="zh-CN" altLang="en-US" dirty="0" smtClean="0"/>
              <a:t>实现</a:t>
            </a:r>
            <a:r>
              <a:rPr lang="en-US" altLang="zh-CN" dirty="0" smtClean="0"/>
              <a:t>IPsecv3</a:t>
            </a:r>
            <a:r>
              <a:rPr lang="zh-CN" altLang="en-US" dirty="0" smtClean="0"/>
              <a:t>和</a:t>
            </a:r>
            <a:r>
              <a:rPr lang="en-US" altLang="zh-CN" dirty="0" smtClean="0"/>
              <a:t>IKEv2</a:t>
            </a:r>
            <a:endParaRPr lang="en-US" dirty="0" smtClean="0"/>
          </a:p>
          <a:p>
            <a:pPr marL="574675" lvl="1" indent="0">
              <a:defRPr/>
            </a:pPr>
            <a:r>
              <a:rPr lang="en-US" altLang="zh-CN" dirty="0" smtClean="0"/>
              <a:t>RFC4869</a:t>
            </a:r>
            <a:r>
              <a:rPr lang="zh-CN" altLang="en-US" dirty="0" smtClean="0"/>
              <a:t>定义了与美国</a:t>
            </a:r>
            <a:r>
              <a:rPr lang="en-US" altLang="zh-CN" dirty="0" smtClean="0"/>
              <a:t>NSA</a:t>
            </a:r>
            <a:r>
              <a:rPr lang="zh-CN" altLang="en-US" dirty="0" smtClean="0"/>
              <a:t>规范兼容的四个加密套件</a:t>
            </a:r>
            <a:endParaRPr lang="en-US" dirty="0" smtClean="0"/>
          </a:p>
          <a:p>
            <a:pPr marL="1050925" lvl="2" indent="0">
              <a:defRPr/>
            </a:pPr>
            <a:r>
              <a:rPr lang="zh-CN" altLang="en-US" dirty="0" smtClean="0"/>
              <a:t>为</a:t>
            </a:r>
            <a:r>
              <a:rPr lang="en-US" dirty="0" smtClean="0"/>
              <a:t>ESP</a:t>
            </a:r>
            <a:r>
              <a:rPr lang="zh-CN" altLang="en-US" dirty="0" smtClean="0"/>
              <a:t>和</a:t>
            </a:r>
            <a:r>
              <a:rPr lang="en-US" dirty="0" smtClean="0"/>
              <a:t>IKE</a:t>
            </a:r>
            <a:r>
              <a:rPr lang="zh-CN" altLang="en-US" dirty="0" smtClean="0"/>
              <a:t>提供多种选择</a:t>
            </a:r>
          </a:p>
          <a:p>
            <a:pPr marL="1050925" lvl="2" indent="0">
              <a:defRPr/>
            </a:pPr>
            <a:r>
              <a:rPr lang="en-US" dirty="0" smtClean="0"/>
              <a:t>AES-GCM，AES-CBC，HMAC-SHA，ECP，ECDSA</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21</a:t>
            </a:fld>
            <a:endParaRPr lang="en-US" altLang="zh-CN" dirty="0"/>
          </a:p>
        </p:txBody>
      </p:sp>
    </p:spTree>
    <p:extLst>
      <p:ext uri="{BB962C8B-B14F-4D97-AF65-F5344CB8AC3E}">
        <p14:creationId xmlns:p14="http://schemas.microsoft.com/office/powerpoint/2010/main" val="357504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76536" y="260648"/>
            <a:ext cx="6208734" cy="762000"/>
          </a:xfrm>
        </p:spPr>
        <p:txBody>
          <a:bodyPr/>
          <a:lstStyle/>
          <a:p>
            <a:pPr eaLnBrk="1" hangingPunct="1">
              <a:defRPr/>
            </a:pPr>
            <a:r>
              <a:rPr lang="zh-CN" altLang="en-US" dirty="0" smtClean="0"/>
              <a:t>总结</a:t>
            </a:r>
            <a:endParaRPr lang="en-AU" altLang="zh-CN" dirty="0" smtClean="0"/>
          </a:p>
        </p:txBody>
      </p:sp>
      <p:sp>
        <p:nvSpPr>
          <p:cNvPr id="45059"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smtClean="0"/>
              <a:t>本章讨论了</a:t>
            </a:r>
            <a:r>
              <a:rPr lang="en-US" altLang="zh-CN" dirty="0" err="1" smtClean="0"/>
              <a:t>IPSec</a:t>
            </a:r>
            <a:r>
              <a:rPr lang="zh-CN" altLang="en-US" dirty="0" smtClean="0"/>
              <a:t>的多个方面：</a:t>
            </a:r>
            <a:endParaRPr lang="en-US" dirty="0" smtClean="0"/>
          </a:p>
          <a:p>
            <a:pPr marL="1031875" lvl="1" indent="-457200" eaLnBrk="1" hangingPunct="1">
              <a:buFont typeface="Arial" panose="020B0604020202020204" pitchFamily="34" charset="0"/>
              <a:buChar char="•"/>
              <a:defRPr/>
            </a:pPr>
            <a:r>
              <a:rPr lang="en-US" altLang="zh-CN" dirty="0" err="1" smtClean="0"/>
              <a:t>IPSec</a:t>
            </a:r>
            <a:r>
              <a:rPr lang="zh-CN" altLang="en-US" dirty="0" smtClean="0"/>
              <a:t>安全框架</a:t>
            </a:r>
          </a:p>
          <a:p>
            <a:pPr marL="1031875" lvl="1" indent="-457200" eaLnBrk="1" hangingPunct="1">
              <a:buFont typeface="Arial" panose="020B0604020202020204" pitchFamily="34" charset="0"/>
              <a:buChar char="•"/>
              <a:defRPr/>
            </a:pPr>
            <a:r>
              <a:rPr lang="en-US" altLang="zh-CN" dirty="0" err="1" smtClean="0"/>
              <a:t>IPSec</a:t>
            </a:r>
            <a:r>
              <a:rPr lang="zh-CN" altLang="en-US" dirty="0" smtClean="0"/>
              <a:t>安全策略</a:t>
            </a:r>
          </a:p>
          <a:p>
            <a:pPr marL="1031875" lvl="1" indent="-457200" eaLnBrk="1" hangingPunct="1">
              <a:buFont typeface="Arial" panose="020B0604020202020204" pitchFamily="34" charset="0"/>
              <a:buChar char="•"/>
              <a:defRPr/>
            </a:pPr>
            <a:r>
              <a:rPr lang="en-US" altLang="zh-CN" dirty="0" smtClean="0"/>
              <a:t>AH</a:t>
            </a:r>
            <a:r>
              <a:rPr lang="zh-CN" altLang="en-US" dirty="0" smtClean="0"/>
              <a:t>、</a:t>
            </a:r>
            <a:r>
              <a:rPr lang="en-US" altLang="zh-CN" dirty="0" smtClean="0"/>
              <a:t>ESP</a:t>
            </a:r>
            <a:endParaRPr lang="en-US" altLang="zh-CN" dirty="0" smtClean="0"/>
          </a:p>
          <a:p>
            <a:pPr marL="1031875" lvl="1" indent="-457200" eaLnBrk="1" hangingPunct="1">
              <a:buFont typeface="Arial" panose="020B0604020202020204" pitchFamily="34" charset="0"/>
              <a:buChar char="•"/>
              <a:defRPr/>
            </a:pPr>
            <a:r>
              <a:rPr lang="zh-CN" altLang="en-US" dirty="0" smtClean="0"/>
              <a:t>组合安全关联</a:t>
            </a:r>
          </a:p>
          <a:p>
            <a:pPr marL="1031875" lvl="1" indent="-457200" eaLnBrk="1" hangingPunct="1">
              <a:buFont typeface="Arial" panose="020B0604020202020204" pitchFamily="34" charset="0"/>
              <a:buChar char="•"/>
              <a:defRPr/>
            </a:pPr>
            <a:r>
              <a:rPr lang="zh-CN" altLang="en-US" dirty="0" smtClean="0"/>
              <a:t>互联网密钥交换</a:t>
            </a:r>
          </a:p>
          <a:p>
            <a:pPr marL="1031875" lvl="1" indent="-457200" eaLnBrk="1" hangingPunct="1">
              <a:buFont typeface="Arial" panose="020B0604020202020204" pitchFamily="34" charset="0"/>
              <a:buChar char="•"/>
              <a:defRPr/>
            </a:pPr>
            <a:r>
              <a:rPr lang="zh-CN" altLang="en-US" dirty="0" smtClean="0"/>
              <a:t>使用的密码套件</a:t>
            </a:r>
            <a:endParaRPr lang="en-US" dirty="0" smtClean="0"/>
          </a:p>
          <a:p>
            <a:pPr lvl="1" eaLnBrk="1" hangingPunct="1">
              <a:buFont typeface="Wingdings" pitchFamily="-107" charset="2"/>
              <a:buChar char="l"/>
              <a:defRPr/>
            </a:pP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22</a:t>
            </a:fld>
            <a:endParaRPr lang="en-US" altLang="zh-CN" dirty="0"/>
          </a:p>
        </p:txBody>
      </p:sp>
    </p:spTree>
    <p:extLst>
      <p:ext uri="{BB962C8B-B14F-4D97-AF65-F5344CB8AC3E}">
        <p14:creationId xmlns:p14="http://schemas.microsoft.com/office/powerpoint/2010/main" val="353009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228601"/>
            <a:ext cx="8229600" cy="896143"/>
          </a:xfrm>
        </p:spPr>
        <p:txBody>
          <a:bodyPr/>
          <a:lstStyle/>
          <a:p>
            <a:pPr eaLnBrk="1" hangingPunct="1">
              <a:defRPr/>
            </a:pPr>
            <a:r>
              <a:rPr lang="en-US" dirty="0" smtClean="0"/>
              <a:t>IP</a:t>
            </a:r>
            <a:r>
              <a:rPr lang="zh-CN" altLang="en-US" dirty="0" smtClean="0">
                <a:ea typeface="ＭＳ Ｐゴシック" panose="020B0600070205080204" pitchFamily="34" charset="-128"/>
              </a:rPr>
              <a:t>安全</a:t>
            </a:r>
            <a:endParaRPr lang="en-AU" altLang="zh-CN" dirty="0" smtClean="0"/>
          </a:p>
        </p:txBody>
      </p:sp>
      <p:sp>
        <p:nvSpPr>
          <p:cNvPr id="47107" name="Rectangle 3"/>
          <p:cNvSpPr>
            <a:spLocks noGrp="1" noChangeArrowheads="1"/>
          </p:cNvSpPr>
          <p:nvPr>
            <p:ph type="body" idx="1"/>
          </p:nvPr>
        </p:nvSpPr>
        <p:spPr>
          <a:xfrm>
            <a:off x="838200" y="1371600"/>
            <a:ext cx="8229600" cy="5029200"/>
          </a:xfrm>
        </p:spPr>
        <p:txBody>
          <a:bodyPr/>
          <a:lstStyle/>
          <a:p>
            <a:pPr marL="457200" indent="-457200" eaLnBrk="1" hangingPunct="1">
              <a:buFont typeface="Arial" panose="020B0604020202020204" pitchFamily="34" charset="0"/>
              <a:buChar char="•"/>
              <a:defRPr/>
            </a:pPr>
            <a:r>
              <a:rPr lang="zh-CN" altLang="en-US" dirty="0" smtClean="0"/>
              <a:t>一般</a:t>
            </a:r>
            <a:r>
              <a:rPr lang="en-US" altLang="zh-CN" dirty="0" smtClean="0"/>
              <a:t>IP</a:t>
            </a:r>
            <a:r>
              <a:rPr lang="zh-CN" altLang="en-US" dirty="0" smtClean="0"/>
              <a:t>安全机制，提供如下功能：</a:t>
            </a:r>
          </a:p>
          <a:p>
            <a:pPr marL="1031875" lvl="1" indent="-457200" eaLnBrk="1" hangingPunct="1">
              <a:buFont typeface="Arial" panose="020B0604020202020204" pitchFamily="34" charset="0"/>
              <a:buChar char="•"/>
              <a:defRPr/>
            </a:pPr>
            <a:r>
              <a:rPr lang="zh-CN" altLang="en-US" dirty="0" smtClean="0"/>
              <a:t>认证、保密</a:t>
            </a:r>
            <a:endParaRPr lang="zh-CN" altLang="en-US" dirty="0" smtClean="0"/>
          </a:p>
          <a:p>
            <a:pPr marL="1031875" lvl="1" indent="-457200" eaLnBrk="1" hangingPunct="1">
              <a:buFont typeface="Arial" panose="020B0604020202020204" pitchFamily="34" charset="0"/>
              <a:buChar char="•"/>
              <a:defRPr/>
            </a:pPr>
            <a:r>
              <a:rPr lang="zh-CN" altLang="en-US" dirty="0"/>
              <a:t>密钥</a:t>
            </a:r>
            <a:r>
              <a:rPr lang="zh-CN" altLang="en-US" dirty="0" smtClean="0"/>
              <a:t>管理</a:t>
            </a:r>
          </a:p>
          <a:p>
            <a:pPr marL="457200" indent="-457200" eaLnBrk="1" hangingPunct="1">
              <a:buFont typeface="Arial" panose="020B0604020202020204" pitchFamily="34" charset="0"/>
              <a:buChar char="•"/>
              <a:defRPr/>
            </a:pPr>
            <a:r>
              <a:rPr lang="zh-CN" altLang="en-US" dirty="0" smtClean="0"/>
              <a:t>适用于通过</a:t>
            </a:r>
            <a:r>
              <a:rPr lang="en-US" altLang="zh-CN" dirty="0" smtClean="0"/>
              <a:t>LAN</a:t>
            </a:r>
            <a:r>
              <a:rPr lang="zh-CN" altLang="en-US" dirty="0" smtClean="0"/>
              <a:t>，公共和私有</a:t>
            </a:r>
            <a:r>
              <a:rPr lang="en-US" altLang="zh-CN" dirty="0" smtClean="0"/>
              <a:t>WAN</a:t>
            </a:r>
            <a:r>
              <a:rPr lang="zh-CN" altLang="en-US" dirty="0" smtClean="0"/>
              <a:t>以及互联网使用</a:t>
            </a:r>
          </a:p>
          <a:p>
            <a:pPr marL="457200" indent="-457200" eaLnBrk="1" hangingPunct="1">
              <a:buFont typeface="Arial" panose="020B0604020202020204" pitchFamily="34" charset="0"/>
              <a:buChar char="•"/>
              <a:defRPr/>
            </a:pPr>
            <a:r>
              <a:rPr lang="en-US" altLang="zh-CN" dirty="0" smtClean="0"/>
              <a:t>1994</a:t>
            </a:r>
            <a:r>
              <a:rPr lang="zh-CN" altLang="en-US" dirty="0" smtClean="0"/>
              <a:t>年在一份报告中确定了这样的需求</a:t>
            </a:r>
          </a:p>
          <a:p>
            <a:pPr marL="457200" indent="-457200" eaLnBrk="1" hangingPunct="1">
              <a:buFont typeface="Arial" panose="020B0604020202020204" pitchFamily="34" charset="0"/>
              <a:buChar char="•"/>
              <a:defRPr/>
            </a:pPr>
            <a:r>
              <a:rPr lang="zh-CN" altLang="en-US" dirty="0" smtClean="0"/>
              <a:t>应用需要在</a:t>
            </a:r>
            <a:r>
              <a:rPr lang="en-US" altLang="zh-CN" dirty="0" smtClean="0"/>
              <a:t>IPv4</a:t>
            </a:r>
            <a:r>
              <a:rPr lang="zh-CN" altLang="en-US" dirty="0" smtClean="0"/>
              <a:t>和</a:t>
            </a:r>
            <a:r>
              <a:rPr lang="en-US" altLang="zh-CN" dirty="0" smtClean="0"/>
              <a:t>IPv6</a:t>
            </a:r>
            <a:r>
              <a:rPr lang="zh-CN" altLang="en-US" dirty="0" smtClean="0"/>
              <a:t>中进行认证，加密</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extLst>
      <p:ext uri="{BB962C8B-B14F-4D97-AF65-F5344CB8AC3E}">
        <p14:creationId xmlns:p14="http://schemas.microsoft.com/office/powerpoint/2010/main" val="2135947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1"/>
            <a:ext cx="8229600" cy="1139825"/>
          </a:xfrm>
        </p:spPr>
        <p:txBody>
          <a:bodyPr/>
          <a:lstStyle/>
          <a:p>
            <a:pPr eaLnBrk="1" hangingPunct="1">
              <a:defRPr/>
            </a:pPr>
            <a:r>
              <a:rPr lang="en-US" dirty="0" smtClean="0"/>
              <a:t>IP</a:t>
            </a:r>
            <a:r>
              <a:rPr lang="zh-CN" altLang="en-US" dirty="0" smtClean="0">
                <a:ea typeface="ＭＳ Ｐゴシック" panose="020B0600070205080204" pitchFamily="34" charset="-128"/>
              </a:rPr>
              <a:t>安全的使用</a:t>
            </a:r>
            <a:endParaRPr lang="en-AU" altLang="zh-CN" dirty="0" smtClean="0"/>
          </a:p>
        </p:txBody>
      </p:sp>
      <p:pic>
        <p:nvPicPr>
          <p:cNvPr id="6147" name="Picture 5"/>
          <p:cNvPicPr>
            <a:picLocks noChangeAspect="1"/>
          </p:cNvPicPr>
          <p:nvPr/>
        </p:nvPicPr>
        <p:blipFill>
          <a:blip r:embed="rId3"/>
          <a:srcRect/>
          <a:stretch>
            <a:fillRect/>
          </a:stretch>
        </p:blipFill>
        <p:spPr bwMode="auto">
          <a:xfrm>
            <a:off x="838200" y="1340768"/>
            <a:ext cx="6796504" cy="4541097"/>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extLst>
      <p:ext uri="{BB962C8B-B14F-4D97-AF65-F5344CB8AC3E}">
        <p14:creationId xmlns:p14="http://schemas.microsoft.com/office/powerpoint/2010/main" val="1424684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77196" y="260648"/>
            <a:ext cx="6208734" cy="762000"/>
          </a:xfrm>
        </p:spPr>
        <p:txBody>
          <a:bodyPr/>
          <a:lstStyle/>
          <a:p>
            <a:pPr eaLnBrk="1" hangingPunct="1">
              <a:defRPr/>
            </a:pPr>
            <a:r>
              <a:rPr lang="en-US" dirty="0" err="1" smtClean="0"/>
              <a:t>IPSec</a:t>
            </a:r>
            <a:r>
              <a:rPr lang="en-US" dirty="0" smtClean="0"/>
              <a:t> </a:t>
            </a:r>
            <a:r>
              <a:rPr lang="zh-CN" altLang="en-US" dirty="0" smtClean="0"/>
              <a:t>优点</a:t>
            </a:r>
            <a:endParaRPr lang="en-AU" altLang="zh-CN" dirty="0" smtClean="0"/>
          </a:p>
        </p:txBody>
      </p:sp>
      <p:sp>
        <p:nvSpPr>
          <p:cNvPr id="48131"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dirty="0">
                <a:ea typeface="+mn-ea"/>
                <a:cs typeface="+mn-cs"/>
              </a:rPr>
              <a:t>在防火墙</a:t>
            </a:r>
            <a:r>
              <a:rPr lang="en-US" altLang="zh-CN" dirty="0">
                <a:ea typeface="+mn-ea"/>
                <a:cs typeface="+mn-cs"/>
              </a:rPr>
              <a:t>/</a:t>
            </a:r>
            <a:r>
              <a:rPr lang="zh-CN" altLang="en-US" dirty="0">
                <a:ea typeface="+mn-ea"/>
                <a:cs typeface="+mn-cs"/>
              </a:rPr>
              <a:t>路由器中，为跨越周边的所有流量提供强大的安全性</a:t>
            </a:r>
          </a:p>
          <a:p>
            <a:pPr marL="457200" indent="-457200" eaLnBrk="1" hangingPunct="1">
              <a:lnSpc>
                <a:spcPct val="90000"/>
              </a:lnSpc>
              <a:buFont typeface="Arial" panose="020B0604020202020204" pitchFamily="34" charset="0"/>
              <a:buChar char="•"/>
              <a:defRPr/>
            </a:pPr>
            <a:r>
              <a:rPr lang="zh-CN" altLang="en-US" dirty="0">
                <a:ea typeface="+mn-ea"/>
                <a:cs typeface="+mn-cs"/>
              </a:rPr>
              <a:t>在防火墙</a:t>
            </a:r>
            <a:r>
              <a:rPr lang="en-US" altLang="zh-CN" dirty="0">
                <a:ea typeface="+mn-ea"/>
                <a:cs typeface="+mn-cs"/>
              </a:rPr>
              <a:t>/</a:t>
            </a:r>
            <a:r>
              <a:rPr lang="zh-CN" altLang="en-US" dirty="0">
                <a:ea typeface="+mn-ea"/>
                <a:cs typeface="+mn-cs"/>
              </a:rPr>
              <a:t>路由器中能抵抗旁</a:t>
            </a:r>
            <a:r>
              <a:rPr lang="zh-CN" altLang="en-US" dirty="0" smtClean="0">
                <a:ea typeface="+mn-ea"/>
                <a:cs typeface="+mn-cs"/>
              </a:rPr>
              <a:t>路流量</a:t>
            </a:r>
            <a:endParaRPr lang="zh-CN" altLang="en-US" dirty="0">
              <a:ea typeface="+mn-ea"/>
              <a:cs typeface="+mn-cs"/>
            </a:endParaRPr>
          </a:p>
          <a:p>
            <a:pPr marL="457200" indent="-457200" eaLnBrk="1" hangingPunct="1">
              <a:lnSpc>
                <a:spcPct val="90000"/>
              </a:lnSpc>
              <a:buFont typeface="Arial" panose="020B0604020202020204" pitchFamily="34" charset="0"/>
              <a:buChar char="•"/>
              <a:defRPr/>
            </a:pPr>
            <a:r>
              <a:rPr lang="zh-CN" altLang="en-US" dirty="0">
                <a:ea typeface="+mn-ea"/>
                <a:cs typeface="+mn-cs"/>
              </a:rPr>
              <a:t>在传输层以下，因此对应用程序是透明的</a:t>
            </a:r>
          </a:p>
          <a:p>
            <a:pPr marL="457200" indent="-457200" eaLnBrk="1" hangingPunct="1">
              <a:lnSpc>
                <a:spcPct val="90000"/>
              </a:lnSpc>
              <a:buFont typeface="Arial" panose="020B0604020202020204" pitchFamily="34" charset="0"/>
              <a:buChar char="•"/>
              <a:defRPr/>
            </a:pPr>
            <a:r>
              <a:rPr lang="zh-CN" altLang="en-US" dirty="0">
                <a:ea typeface="+mn-ea"/>
                <a:cs typeface="+mn-cs"/>
              </a:rPr>
              <a:t>可以对最终用户透明</a:t>
            </a:r>
          </a:p>
          <a:p>
            <a:pPr marL="457200" indent="-457200" eaLnBrk="1" hangingPunct="1">
              <a:lnSpc>
                <a:spcPct val="90000"/>
              </a:lnSpc>
              <a:buFont typeface="Arial" panose="020B0604020202020204" pitchFamily="34" charset="0"/>
              <a:buChar char="•"/>
              <a:defRPr/>
            </a:pPr>
            <a:r>
              <a:rPr lang="zh-CN" altLang="en-US" dirty="0">
                <a:ea typeface="+mn-ea"/>
                <a:cs typeface="+mn-cs"/>
              </a:rPr>
              <a:t>可以为个人用户提供安全保障</a:t>
            </a:r>
          </a:p>
          <a:p>
            <a:pPr marL="457200" indent="-457200" eaLnBrk="1" hangingPunct="1">
              <a:lnSpc>
                <a:spcPct val="90000"/>
              </a:lnSpc>
              <a:buFont typeface="Arial" panose="020B0604020202020204" pitchFamily="34" charset="0"/>
              <a:buChar char="•"/>
              <a:defRPr/>
            </a:pPr>
            <a:r>
              <a:rPr lang="zh-CN" altLang="en-US" dirty="0">
                <a:ea typeface="+mn-ea"/>
                <a:cs typeface="+mn-cs"/>
              </a:rPr>
              <a:t>保证路由架</a:t>
            </a:r>
            <a:r>
              <a:rPr lang="zh-CN" altLang="en-US" dirty="0" smtClean="0">
                <a:ea typeface="+mn-ea"/>
                <a:cs typeface="+mn-cs"/>
              </a:rPr>
              <a:t>构安全</a:t>
            </a:r>
            <a:endParaRPr lang="zh-CN" altLang="en-US" dirty="0">
              <a:ea typeface="+mn-ea"/>
              <a:cs typeface="+mn-cs"/>
            </a:endParaRPr>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spTree>
    <p:extLst>
      <p:ext uri="{BB962C8B-B14F-4D97-AF65-F5344CB8AC3E}">
        <p14:creationId xmlns:p14="http://schemas.microsoft.com/office/powerpoint/2010/main" val="2107228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1"/>
            <a:ext cx="8229600" cy="1139825"/>
          </a:xfrm>
        </p:spPr>
        <p:txBody>
          <a:bodyPr/>
          <a:lstStyle/>
          <a:p>
            <a:pPr eaLnBrk="1" hangingPunct="1">
              <a:defRPr/>
            </a:pPr>
            <a:r>
              <a:rPr lang="en-US" dirty="0" smtClean="0"/>
              <a:t>IP </a:t>
            </a:r>
            <a:r>
              <a:rPr lang="zh-CN" altLang="en-US" dirty="0" smtClean="0"/>
              <a:t>安全架构</a:t>
            </a:r>
            <a:endParaRPr lang="en-AU" altLang="zh-CN" dirty="0" smtClean="0"/>
          </a:p>
        </p:txBody>
      </p:sp>
      <p:sp>
        <p:nvSpPr>
          <p:cNvPr id="49155" name="Rectangle 3"/>
          <p:cNvSpPr>
            <a:spLocks noGrp="1" noChangeArrowheads="1"/>
          </p:cNvSpPr>
          <p:nvPr>
            <p:ph type="body" idx="1"/>
          </p:nvPr>
        </p:nvSpPr>
        <p:spPr>
          <a:xfrm>
            <a:off x="685800" y="1066800"/>
            <a:ext cx="8534400" cy="5486400"/>
          </a:xfrm>
        </p:spPr>
        <p:txBody>
          <a:bodyPr/>
          <a:lstStyle/>
          <a:p>
            <a:pPr marL="457200" indent="-457200">
              <a:buFont typeface="Arial" panose="020B0604020202020204" pitchFamily="34" charset="0"/>
              <a:buChar char="•"/>
              <a:defRPr/>
            </a:pPr>
            <a:r>
              <a:rPr lang="zh-CN" altLang="en-US" dirty="0" smtClean="0">
                <a:effectLst/>
              </a:rPr>
              <a:t>总体描述较复杂，包含以下分组：</a:t>
            </a:r>
            <a:endParaRPr lang="en-US" altLang="zh-CN" dirty="0" smtClean="0">
              <a:effectLst/>
            </a:endParaRPr>
          </a:p>
          <a:p>
            <a:pPr marL="1031875" lvl="1" indent="-457200">
              <a:buFont typeface="Arial" panose="020B0604020202020204" pitchFamily="34" charset="0"/>
              <a:buChar char="•"/>
              <a:defRPr/>
            </a:pPr>
            <a:r>
              <a:rPr lang="zh-CN" altLang="en-US" dirty="0">
                <a:effectLst/>
              </a:rPr>
              <a:t>架</a:t>
            </a:r>
            <a:r>
              <a:rPr lang="zh-CN" altLang="en-US" dirty="0" smtClean="0">
                <a:effectLst/>
              </a:rPr>
              <a:t>构：</a:t>
            </a:r>
            <a:r>
              <a:rPr lang="en-US" altLang="zh-CN" dirty="0" smtClean="0">
                <a:effectLst/>
              </a:rPr>
              <a:t>RFC4301 Internet</a:t>
            </a:r>
            <a:r>
              <a:rPr lang="zh-CN" altLang="en-US" dirty="0" smtClean="0">
                <a:effectLst/>
              </a:rPr>
              <a:t>协议安全体系结构</a:t>
            </a:r>
            <a:endParaRPr lang="en-US" altLang="zh-CN" dirty="0" smtClean="0">
              <a:effectLst/>
            </a:endParaRPr>
          </a:p>
          <a:p>
            <a:pPr marL="1031875" lvl="1" indent="-457200">
              <a:buFont typeface="Arial" panose="020B0604020202020204" pitchFamily="34" charset="0"/>
              <a:buChar char="•"/>
              <a:defRPr/>
            </a:pPr>
            <a:r>
              <a:rPr lang="zh-CN" altLang="en-US" dirty="0" smtClean="0">
                <a:effectLst/>
              </a:rPr>
              <a:t>认证头（</a:t>
            </a:r>
            <a:r>
              <a:rPr lang="en-US" altLang="zh-CN" dirty="0" smtClean="0">
                <a:effectLst/>
              </a:rPr>
              <a:t>AH</a:t>
            </a:r>
            <a:r>
              <a:rPr lang="zh-CN" altLang="en-US" dirty="0" smtClean="0">
                <a:effectLst/>
              </a:rPr>
              <a:t>）：</a:t>
            </a:r>
            <a:r>
              <a:rPr lang="en-US" altLang="zh-CN" dirty="0" smtClean="0">
                <a:effectLst/>
              </a:rPr>
              <a:t>RFC4302 IP</a:t>
            </a:r>
            <a:r>
              <a:rPr lang="zh-CN" altLang="en-US" dirty="0" smtClean="0">
                <a:effectLst/>
              </a:rPr>
              <a:t>认证头</a:t>
            </a:r>
          </a:p>
          <a:p>
            <a:pPr marL="1031875" lvl="1" indent="-457200">
              <a:buFont typeface="Arial" panose="020B0604020202020204" pitchFamily="34" charset="0"/>
              <a:buChar char="•"/>
              <a:defRPr/>
            </a:pPr>
            <a:r>
              <a:rPr lang="zh-CN" altLang="en-US" dirty="0" smtClean="0">
                <a:effectLst/>
              </a:rPr>
              <a:t>封装安全有效载荷（</a:t>
            </a:r>
            <a:r>
              <a:rPr lang="en-US" altLang="zh-CN" dirty="0" smtClean="0">
                <a:effectLst/>
              </a:rPr>
              <a:t>ESP</a:t>
            </a:r>
            <a:r>
              <a:rPr lang="zh-CN" altLang="en-US" dirty="0" smtClean="0">
                <a:effectLst/>
              </a:rPr>
              <a:t>）：</a:t>
            </a:r>
            <a:r>
              <a:rPr lang="en-US" altLang="zh-CN" dirty="0" smtClean="0">
                <a:effectLst/>
              </a:rPr>
              <a:t>RFC4303 IP</a:t>
            </a:r>
            <a:r>
              <a:rPr lang="zh-CN" altLang="en-US" dirty="0" smtClean="0">
                <a:effectLst/>
              </a:rPr>
              <a:t>封装安全有效载荷（</a:t>
            </a:r>
            <a:r>
              <a:rPr lang="en-US" altLang="zh-CN" dirty="0" smtClean="0">
                <a:effectLst/>
              </a:rPr>
              <a:t>ESP</a:t>
            </a:r>
            <a:r>
              <a:rPr lang="zh-CN" altLang="en-US" dirty="0" smtClean="0">
                <a:effectLst/>
              </a:rPr>
              <a:t>）</a:t>
            </a:r>
          </a:p>
          <a:p>
            <a:pPr marL="1031875" lvl="1" indent="-457200">
              <a:buFont typeface="Arial" panose="020B0604020202020204" pitchFamily="34" charset="0"/>
              <a:buChar char="•"/>
              <a:defRPr/>
            </a:pPr>
            <a:r>
              <a:rPr lang="zh-CN" altLang="en-US" dirty="0" smtClean="0">
                <a:effectLst/>
              </a:rPr>
              <a:t>互联网密钥交换（</a:t>
            </a:r>
            <a:r>
              <a:rPr lang="en-US" altLang="zh-CN" dirty="0" smtClean="0">
                <a:effectLst/>
              </a:rPr>
              <a:t>IKE</a:t>
            </a:r>
            <a:r>
              <a:rPr lang="zh-CN" altLang="en-US" dirty="0" smtClean="0">
                <a:effectLst/>
              </a:rPr>
              <a:t>）：</a:t>
            </a:r>
            <a:r>
              <a:rPr lang="en-US" altLang="zh-CN" dirty="0" smtClean="0">
                <a:effectLst/>
              </a:rPr>
              <a:t>RFC4306</a:t>
            </a:r>
            <a:r>
              <a:rPr lang="zh-CN" altLang="en-US" dirty="0" smtClean="0">
                <a:effectLst/>
              </a:rPr>
              <a:t>互联网密钥交换（</a:t>
            </a:r>
            <a:r>
              <a:rPr lang="en-US" altLang="zh-CN" dirty="0" smtClean="0">
                <a:effectLst/>
              </a:rPr>
              <a:t>IKEv2</a:t>
            </a:r>
            <a:r>
              <a:rPr lang="zh-CN" altLang="en-US" dirty="0" smtClean="0">
                <a:effectLst/>
              </a:rPr>
              <a:t>）协议</a:t>
            </a:r>
          </a:p>
          <a:p>
            <a:pPr marL="1031875" lvl="1" indent="-457200">
              <a:buFont typeface="Arial" panose="020B0604020202020204" pitchFamily="34" charset="0"/>
              <a:buChar char="•"/>
              <a:defRPr/>
            </a:pPr>
            <a:r>
              <a:rPr lang="zh-CN" altLang="en-US" dirty="0" smtClean="0">
                <a:effectLst/>
              </a:rPr>
              <a:t>加密算法</a:t>
            </a:r>
          </a:p>
          <a:p>
            <a:pPr marL="1031875" lvl="1" indent="-457200">
              <a:buFont typeface="Arial" panose="020B0604020202020204" pitchFamily="34" charset="0"/>
              <a:buChar char="•"/>
              <a:defRPr/>
            </a:pPr>
            <a:r>
              <a:rPr lang="zh-CN" altLang="en-US" dirty="0" smtClean="0">
                <a:effectLst/>
              </a:rPr>
              <a:t>其他</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extLst>
      <p:ext uri="{BB962C8B-B14F-4D97-AF65-F5344CB8AC3E}">
        <p14:creationId xmlns:p14="http://schemas.microsoft.com/office/powerpoint/2010/main" val="3105680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92560" y="349231"/>
            <a:ext cx="6208734" cy="762000"/>
          </a:xfrm>
        </p:spPr>
        <p:txBody>
          <a:bodyPr/>
          <a:lstStyle/>
          <a:p>
            <a:pPr eaLnBrk="1" hangingPunct="1">
              <a:defRPr/>
            </a:pPr>
            <a:r>
              <a:rPr lang="en-US" dirty="0" err="1" smtClean="0"/>
              <a:t>IPSec</a:t>
            </a:r>
            <a:r>
              <a:rPr lang="en-US" dirty="0" smtClean="0"/>
              <a:t> </a:t>
            </a:r>
            <a:r>
              <a:rPr lang="zh-CN" altLang="en-US" dirty="0" smtClean="0"/>
              <a:t>服务</a:t>
            </a:r>
            <a:endParaRPr lang="en-AU" altLang="zh-CN" dirty="0" smtClean="0"/>
          </a:p>
        </p:txBody>
      </p:sp>
      <p:sp>
        <p:nvSpPr>
          <p:cNvPr id="50179"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dirty="0" smtClean="0"/>
              <a:t>访问控制</a:t>
            </a:r>
          </a:p>
          <a:p>
            <a:pPr marL="457200" indent="-457200" eaLnBrk="1" hangingPunct="1">
              <a:lnSpc>
                <a:spcPct val="90000"/>
              </a:lnSpc>
              <a:buFont typeface="Arial" panose="020B0604020202020204" pitchFamily="34" charset="0"/>
              <a:buChar char="•"/>
              <a:defRPr/>
            </a:pPr>
            <a:r>
              <a:rPr lang="zh-CN" altLang="en-US" dirty="0" smtClean="0"/>
              <a:t>无连接的完整性</a:t>
            </a:r>
          </a:p>
          <a:p>
            <a:pPr marL="457200" indent="-457200" eaLnBrk="1" hangingPunct="1">
              <a:lnSpc>
                <a:spcPct val="90000"/>
              </a:lnSpc>
              <a:buFont typeface="Arial" panose="020B0604020202020204" pitchFamily="34" charset="0"/>
              <a:buChar char="•"/>
              <a:defRPr/>
            </a:pPr>
            <a:r>
              <a:rPr lang="zh-CN" altLang="en-US" dirty="0" smtClean="0"/>
              <a:t>数据源认证</a:t>
            </a:r>
          </a:p>
          <a:p>
            <a:pPr marL="457200" indent="-457200" eaLnBrk="1" hangingPunct="1">
              <a:lnSpc>
                <a:spcPct val="90000"/>
              </a:lnSpc>
              <a:buFont typeface="Arial" panose="020B0604020202020204" pitchFamily="34" charset="0"/>
              <a:buChar char="•"/>
              <a:defRPr/>
            </a:pPr>
            <a:r>
              <a:rPr lang="zh-CN" altLang="en-US" dirty="0" smtClean="0"/>
              <a:t>拒绝重播数据包</a:t>
            </a:r>
          </a:p>
          <a:p>
            <a:pPr marL="1031875" lvl="1" indent="-457200" eaLnBrk="1" hangingPunct="1">
              <a:lnSpc>
                <a:spcPct val="90000"/>
              </a:lnSpc>
              <a:buFont typeface="Arial" panose="020B0604020202020204" pitchFamily="34" charset="0"/>
              <a:buChar char="•"/>
              <a:defRPr/>
            </a:pPr>
            <a:r>
              <a:rPr lang="zh-CN" altLang="en-US" dirty="0" smtClean="0"/>
              <a:t>部分序列完整性的形式</a:t>
            </a:r>
          </a:p>
          <a:p>
            <a:pPr marL="457200" indent="-457200" eaLnBrk="1" hangingPunct="1">
              <a:lnSpc>
                <a:spcPct val="90000"/>
              </a:lnSpc>
              <a:buFont typeface="Arial" panose="020B0604020202020204" pitchFamily="34" charset="0"/>
              <a:buChar char="•"/>
              <a:defRPr/>
            </a:pPr>
            <a:r>
              <a:rPr lang="zh-CN" altLang="en-US" dirty="0" smtClean="0"/>
              <a:t>保密（加密）</a:t>
            </a:r>
          </a:p>
          <a:p>
            <a:pPr marL="457200" indent="-457200" eaLnBrk="1" hangingPunct="1">
              <a:lnSpc>
                <a:spcPct val="90000"/>
              </a:lnSpc>
              <a:buFont typeface="Arial" panose="020B0604020202020204" pitchFamily="34" charset="0"/>
              <a:buChar char="•"/>
              <a:defRPr/>
            </a:pPr>
            <a:r>
              <a:rPr lang="zh-CN" altLang="en-US" dirty="0" smtClean="0"/>
              <a:t>有限的通信流量保密</a:t>
            </a:r>
            <a:endParaRPr lang="en-AU" altLang="zh-CN" dirty="0" smtClean="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extLst>
      <p:ext uri="{BB962C8B-B14F-4D97-AF65-F5344CB8AC3E}">
        <p14:creationId xmlns:p14="http://schemas.microsoft.com/office/powerpoint/2010/main" val="444536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8229600" cy="1139825"/>
          </a:xfrm>
        </p:spPr>
        <p:txBody>
          <a:bodyPr/>
          <a:lstStyle/>
          <a:p>
            <a:pPr eaLnBrk="1" hangingPunct="1">
              <a:defRPr/>
            </a:pPr>
            <a:r>
              <a:rPr lang="zh-CN" altLang="en-US" dirty="0" smtClean="0">
                <a:ea typeface="+mj-ea"/>
                <a:cs typeface="+mj-cs"/>
              </a:rPr>
              <a:t>传输和隧道模式</a:t>
            </a:r>
            <a:endParaRPr lang="en-US" dirty="0" smtClean="0">
              <a:ea typeface="+mj-ea"/>
              <a:cs typeface="+mj-cs"/>
            </a:endParaRPr>
          </a:p>
        </p:txBody>
      </p:sp>
      <p:sp>
        <p:nvSpPr>
          <p:cNvPr id="3" name="Content Placeholder 2"/>
          <p:cNvSpPr>
            <a:spLocks noGrp="1"/>
          </p:cNvSpPr>
          <p:nvPr>
            <p:ph idx="1"/>
          </p:nvPr>
        </p:nvSpPr>
        <p:spPr>
          <a:xfrm>
            <a:off x="685800" y="1295400"/>
            <a:ext cx="8458200" cy="5334000"/>
          </a:xfrm>
        </p:spPr>
        <p:txBody>
          <a:bodyPr/>
          <a:lstStyle/>
          <a:p>
            <a:pPr marL="457200" indent="-457200" eaLnBrk="1" hangingPunct="1">
              <a:buFont typeface="Arial" panose="020B0604020202020204" pitchFamily="34" charset="0"/>
              <a:buChar char="•"/>
              <a:defRPr/>
            </a:pPr>
            <a:r>
              <a:rPr lang="zh-CN" altLang="en-US" dirty="0" smtClean="0"/>
              <a:t>运输模式</a:t>
            </a:r>
          </a:p>
          <a:p>
            <a:pPr marL="1031875" lvl="1" indent="-457200" eaLnBrk="1" hangingPunct="1">
              <a:buFont typeface="Arial" panose="020B0604020202020204" pitchFamily="34" charset="0"/>
              <a:buChar char="•"/>
              <a:defRPr/>
            </a:pPr>
            <a:r>
              <a:rPr lang="zh-CN" altLang="en-US" dirty="0" smtClean="0"/>
              <a:t>加密和（可选地）验证</a:t>
            </a:r>
            <a:r>
              <a:rPr lang="en-US" altLang="zh-CN" dirty="0" smtClean="0"/>
              <a:t>IP</a:t>
            </a:r>
            <a:r>
              <a:rPr lang="zh-CN" altLang="en-US" dirty="0" smtClean="0"/>
              <a:t>数据</a:t>
            </a:r>
          </a:p>
          <a:p>
            <a:pPr marL="1031875" lvl="1" indent="-457200" eaLnBrk="1" hangingPunct="1">
              <a:buFont typeface="Arial" panose="020B0604020202020204" pitchFamily="34" charset="0"/>
              <a:buChar char="•"/>
              <a:defRPr/>
            </a:pPr>
            <a:r>
              <a:rPr lang="zh-CN" altLang="en-US" dirty="0" smtClean="0"/>
              <a:t>可以做流量分析，但效率很高</a:t>
            </a:r>
          </a:p>
          <a:p>
            <a:pPr marL="1031875" lvl="1" indent="-457200" eaLnBrk="1" hangingPunct="1">
              <a:buFont typeface="Arial" panose="020B0604020202020204" pitchFamily="34" charset="0"/>
              <a:buChar char="•"/>
              <a:defRPr/>
            </a:pPr>
            <a:r>
              <a:rPr lang="zh-CN" altLang="en-US" dirty="0" smtClean="0"/>
              <a:t>有利于</a:t>
            </a:r>
            <a:r>
              <a:rPr lang="en-US" altLang="zh-CN" dirty="0" smtClean="0"/>
              <a:t>ESP</a:t>
            </a:r>
            <a:r>
              <a:rPr lang="zh-CN" altLang="en-US" dirty="0" smtClean="0"/>
              <a:t>主机对主机流量</a:t>
            </a:r>
          </a:p>
          <a:p>
            <a:pPr marL="457200" indent="-457200" eaLnBrk="1" hangingPunct="1">
              <a:buFont typeface="Arial" panose="020B0604020202020204" pitchFamily="34" charset="0"/>
              <a:buChar char="•"/>
              <a:defRPr/>
            </a:pPr>
            <a:r>
              <a:rPr lang="zh-CN" altLang="en-US" dirty="0" smtClean="0"/>
              <a:t>隧道模式</a:t>
            </a:r>
          </a:p>
          <a:p>
            <a:pPr marL="1031875" lvl="1" indent="-457200" eaLnBrk="1" hangingPunct="1">
              <a:buFont typeface="Arial" panose="020B0604020202020204" pitchFamily="34" charset="0"/>
              <a:buChar char="•"/>
              <a:defRPr/>
            </a:pPr>
            <a:r>
              <a:rPr lang="zh-CN" altLang="en-US" dirty="0" smtClean="0"/>
              <a:t>加密整个</a:t>
            </a:r>
            <a:r>
              <a:rPr lang="en-US" altLang="zh-CN" dirty="0" smtClean="0"/>
              <a:t>IP</a:t>
            </a:r>
            <a:r>
              <a:rPr lang="zh-CN" altLang="en-US" dirty="0" smtClean="0"/>
              <a:t>包</a:t>
            </a:r>
          </a:p>
          <a:p>
            <a:pPr marL="1031875" lvl="1" indent="-457200" eaLnBrk="1" hangingPunct="1">
              <a:buFont typeface="Arial" panose="020B0604020202020204" pitchFamily="34" charset="0"/>
              <a:buChar char="•"/>
              <a:defRPr/>
            </a:pPr>
            <a:r>
              <a:rPr lang="zh-CN" altLang="en-US" dirty="0" smtClean="0"/>
              <a:t>为下一跳添加新标题</a:t>
            </a:r>
          </a:p>
          <a:p>
            <a:pPr marL="1031875" lvl="1" indent="-457200" eaLnBrk="1" hangingPunct="1">
              <a:buFont typeface="Arial" panose="020B0604020202020204" pitchFamily="34" charset="0"/>
              <a:buChar char="•"/>
              <a:defRPr/>
            </a:pPr>
            <a:r>
              <a:rPr lang="zh-CN" altLang="en-US" dirty="0" smtClean="0"/>
              <a:t>路由器上没有路由器可以检查内部</a:t>
            </a:r>
            <a:r>
              <a:rPr lang="en-US" altLang="zh-CN" dirty="0" smtClean="0"/>
              <a:t>IP</a:t>
            </a:r>
            <a:r>
              <a:rPr lang="zh-CN" altLang="en-US" dirty="0" smtClean="0"/>
              <a:t>头</a:t>
            </a:r>
          </a:p>
          <a:p>
            <a:pPr marL="1031875" lvl="1" indent="-457200" eaLnBrk="1" hangingPunct="1">
              <a:buFont typeface="Arial" panose="020B0604020202020204" pitchFamily="34" charset="0"/>
              <a:buChar char="•"/>
              <a:defRPr/>
            </a:pPr>
            <a:r>
              <a:rPr lang="zh-CN" altLang="en-US" dirty="0" smtClean="0"/>
              <a:t>适用于</a:t>
            </a:r>
            <a:r>
              <a:rPr lang="en-US" altLang="zh-CN" dirty="0" smtClean="0"/>
              <a:t>VPN</a:t>
            </a:r>
            <a:r>
              <a:rPr lang="zh-CN" altLang="en-US" dirty="0" smtClean="0"/>
              <a:t>，网关到网关安全</a:t>
            </a:r>
            <a:endParaRPr lang="en-AU" altLang="zh-CN"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spTree>
    <p:extLst>
      <p:ext uri="{BB962C8B-B14F-4D97-AF65-F5344CB8AC3E}">
        <p14:creationId xmlns:p14="http://schemas.microsoft.com/office/powerpoint/2010/main" val="334097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16496" y="2682578"/>
            <a:ext cx="2895600" cy="1396008"/>
          </a:xfrm>
        </p:spPr>
        <p:txBody>
          <a:bodyPr/>
          <a:lstStyle/>
          <a:p>
            <a:pPr eaLnBrk="1" hangingPunct="1">
              <a:defRPr/>
            </a:pPr>
            <a:r>
              <a:rPr lang="zh-CN" altLang="en-US" dirty="0"/>
              <a:t>传输和隧道模式</a:t>
            </a:r>
            <a:endParaRPr lang="en-AU" altLang="zh-CN" dirty="0" smtClean="0"/>
          </a:p>
        </p:txBody>
      </p:sp>
      <p:pic>
        <p:nvPicPr>
          <p:cNvPr id="11267" name="Picture 5"/>
          <p:cNvPicPr>
            <a:picLocks noChangeAspect="1"/>
          </p:cNvPicPr>
          <p:nvPr/>
        </p:nvPicPr>
        <p:blipFill>
          <a:blip r:embed="rId3"/>
          <a:srcRect/>
          <a:stretch>
            <a:fillRect/>
          </a:stretch>
        </p:blipFill>
        <p:spPr bwMode="auto">
          <a:xfrm>
            <a:off x="3260725" y="71439"/>
            <a:ext cx="6218238" cy="6618287"/>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Tree>
    <p:extLst>
      <p:ext uri="{BB962C8B-B14F-4D97-AF65-F5344CB8AC3E}">
        <p14:creationId xmlns:p14="http://schemas.microsoft.com/office/powerpoint/2010/main" val="4281773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9615</TotalTime>
  <Words>4675</Words>
  <Application>Microsoft Office PowerPoint</Application>
  <PresentationFormat>A4 纸张(210x297 毫米)</PresentationFormat>
  <Paragraphs>246</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22</vt:i4>
      </vt:variant>
    </vt:vector>
  </HeadingPairs>
  <TitlesOfParts>
    <vt:vector size="35" baseType="lpstr">
      <vt:lpstr>ＭＳ Ｐゴシック</vt:lpstr>
      <vt:lpstr>楷体_GB2312</vt:lpstr>
      <vt:lpstr>隶书</vt:lpstr>
      <vt:lpstr>宋体</vt:lpstr>
      <vt:lpstr>微软雅黑</vt:lpstr>
      <vt:lpstr>Arial</vt:lpstr>
      <vt:lpstr>Calibri</vt:lpstr>
      <vt:lpstr>Tahoma</vt:lpstr>
      <vt:lpstr>Times</vt:lpstr>
      <vt:lpstr>Wingdings</vt:lpstr>
      <vt:lpstr>安全导论</vt:lpstr>
      <vt:lpstr>1_安全导论</vt:lpstr>
      <vt:lpstr>自定义设计方案</vt:lpstr>
      <vt:lpstr>第16、17讲 IP安全 </vt:lpstr>
      <vt:lpstr>IP安全</vt:lpstr>
      <vt:lpstr>IP安全</vt:lpstr>
      <vt:lpstr>IP安全的使用</vt:lpstr>
      <vt:lpstr>IPSec 优点</vt:lpstr>
      <vt:lpstr>IP 安全架构</vt:lpstr>
      <vt:lpstr>IPSec 服务</vt:lpstr>
      <vt:lpstr>传输和隧道模式</vt:lpstr>
      <vt:lpstr>传输和隧道模式</vt:lpstr>
      <vt:lpstr>传输 和 隧道模式运行协议</vt:lpstr>
      <vt:lpstr>安全关联</vt:lpstr>
      <vt:lpstr>安全策略数据库</vt:lpstr>
      <vt:lpstr>封装安全载荷 (ESP)</vt:lpstr>
      <vt:lpstr>ESP</vt:lpstr>
      <vt:lpstr>加密、认证功能</vt:lpstr>
      <vt:lpstr>反重播服务</vt:lpstr>
      <vt:lpstr>安全关联的组合</vt:lpstr>
      <vt:lpstr>IPSec 密钥管理</vt:lpstr>
      <vt:lpstr>Oakley 协议</vt:lpstr>
      <vt:lpstr>ISAKMP 协议</vt:lpstr>
      <vt:lpstr>密码套件</vt:lpstr>
      <vt:lpstr>总结</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Administrator</cp:lastModifiedBy>
  <cp:revision>608</cp:revision>
  <cp:lastPrinted>2014-08-23T14:47:45Z</cp:lastPrinted>
  <dcterms:created xsi:type="dcterms:W3CDTF">2003-05-17T02:00:08Z</dcterms:created>
  <dcterms:modified xsi:type="dcterms:W3CDTF">2018-06-30T06:51:30Z</dcterms:modified>
</cp:coreProperties>
</file>