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17" r:id="rId3"/>
    <p:sldId id="302" r:id="rId4"/>
    <p:sldId id="304" r:id="rId5"/>
    <p:sldId id="349" r:id="rId6"/>
    <p:sldId id="350" r:id="rId7"/>
    <p:sldId id="305" r:id="rId8"/>
    <p:sldId id="307" r:id="rId9"/>
    <p:sldId id="308" r:id="rId10"/>
    <p:sldId id="329" r:id="rId11"/>
    <p:sldId id="330" r:id="rId12"/>
    <p:sldId id="352" r:id="rId13"/>
    <p:sldId id="328" r:id="rId14"/>
    <p:sldId id="34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3192" y="996463"/>
            <a:ext cx="10363200" cy="1829761"/>
          </a:xfrm>
        </p:spPr>
        <p:txBody>
          <a:bodyPr/>
          <a:lstStyle/>
          <a:p>
            <a:r>
              <a:rPr lang="zh-CN" altLang="en-US" dirty="0"/>
              <a:t>计算机系统（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 王毅</a:t>
            </a:r>
            <a:endParaRPr lang="en-US" altLang="zh-CN" dirty="0"/>
          </a:p>
          <a:p>
            <a:r>
              <a:rPr lang="en-US" altLang="zh-CN" dirty="0"/>
              <a:t>yiwang@szu.edu.cn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96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闭卷考试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21328" y="220521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考试成绩组成：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35992" y="286163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总成绩 </a:t>
            </a:r>
            <a:r>
              <a:rPr lang="en-US" altLang="zh-CN" dirty="0"/>
              <a:t>= </a:t>
            </a:r>
            <a:r>
              <a:rPr lang="zh-CN" altLang="en-US" dirty="0"/>
              <a:t>平时成绩*</a:t>
            </a:r>
            <a:r>
              <a:rPr lang="en-US" altLang="zh-CN" dirty="0"/>
              <a:t>40% + </a:t>
            </a:r>
            <a:r>
              <a:rPr lang="zh-CN" altLang="en-US" dirty="0"/>
              <a:t>期末成绩*</a:t>
            </a:r>
            <a:r>
              <a:rPr lang="en-US" altLang="zh-CN" dirty="0"/>
              <a:t>60%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38928" y="335692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平时成绩包括：平时作业、实验报告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624264" y="39929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出勤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50656" y="456664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珍惜受教育的机会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44788" y="50267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掌握知识和技能比取得分数更重要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47724" y="547810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最快捷地掌握知识的途径仍然是上课听讲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7" grpId="0"/>
      <p:bldP spid="14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答疑时间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35992" y="20439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上课前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38928" y="253926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下课后</a:t>
            </a: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41864" y="30081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CN" dirty="0"/>
              <a:t>OR   </a:t>
            </a:r>
            <a:r>
              <a:rPr lang="zh-CN" altLang="en-US" dirty="0"/>
              <a:t>提前预约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21328" y="3822938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答疑注意事项</a:t>
            </a: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647720" y="438558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问题是什么？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50656" y="48808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你的解决方案是什么？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  <p:bldP spid="15" grpId="0"/>
      <p:bldP spid="16" grpId="0" build="p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参观国家超级计算中心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E7EBD7-2369-422D-A259-44B2BAB94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9" y="1500765"/>
            <a:ext cx="6096000" cy="40629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A018F5-B9F8-4BAD-96FF-06E8F162AB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98" y="2240180"/>
            <a:ext cx="3281722" cy="2187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9C8876-8844-4608-B46C-7E7230B39D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93" y="4376372"/>
            <a:ext cx="3355834" cy="2238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FF81CF-AA43-4B0D-B65A-6825BDB11A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93" y="243287"/>
            <a:ext cx="3281722" cy="21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918170"/>
            <a:ext cx="10972800" cy="637617"/>
          </a:xfrm>
        </p:spPr>
        <p:txBody>
          <a:bodyPr/>
          <a:lstStyle/>
          <a:p>
            <a:r>
              <a:rPr lang="zh-CN" altLang="en-US" dirty="0"/>
              <a:t>主讲教师： 王毅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6441"/>
            <a:ext cx="10972800" cy="1143000"/>
          </a:xfrm>
        </p:spPr>
        <p:txBody>
          <a:bodyPr/>
          <a:lstStyle/>
          <a:p>
            <a:r>
              <a:rPr lang="zh-CN" altLang="en-US" dirty="0"/>
              <a:t>任课教师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12536" y="3563462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联系方式：</a:t>
            </a: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35992" y="4144161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办公室地址： 理工楼</a:t>
            </a:r>
            <a:r>
              <a:rPr lang="en-US" altLang="zh-CN" dirty="0"/>
              <a:t>L6-506</a:t>
            </a:r>
            <a:endParaRPr lang="zh-CN" altLang="en-US" dirty="0"/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38928" y="4600260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办公室电话： </a:t>
            </a:r>
            <a:r>
              <a:rPr lang="en-US" altLang="zh-CN" dirty="0"/>
              <a:t>0755-8657 5734</a:t>
            </a:r>
            <a:endParaRPr lang="zh-CN" altLang="en-US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612536" y="1457403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 加入深圳大学， 特聘教授</a:t>
            </a: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40475" y="5079175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电邮： </a:t>
            </a:r>
            <a:r>
              <a:rPr lang="en-US" altLang="zh-CN" dirty="0"/>
              <a:t>yiwang@szu.edu.cn</a:t>
            </a: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643411" y="5548337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手提电话： </a:t>
            </a:r>
            <a:r>
              <a:rPr lang="en-US" altLang="zh-CN" dirty="0"/>
              <a:t>188 2094 3658 </a:t>
            </a:r>
            <a:r>
              <a:rPr lang="zh-CN" altLang="en-US" dirty="0"/>
              <a:t>（微信同号）</a:t>
            </a: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934251" y="2006813"/>
            <a:ext cx="10972800" cy="23335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800" dirty="0"/>
              <a:t>曾任 计算机与软件学院  副院长  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800" dirty="0"/>
              <a:t>曾任 高性能计算研究所 常务副所长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800" dirty="0"/>
              <a:t>国家优青、广东省杰青、深圳市杰青获得者</a:t>
            </a:r>
          </a:p>
        </p:txBody>
      </p:sp>
    </p:spTree>
    <p:extLst>
      <p:ext uri="{BB962C8B-B14F-4D97-AF65-F5344CB8AC3E}">
        <p14:creationId xmlns:p14="http://schemas.microsoft.com/office/powerpoint/2010/main" val="22311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777" y="1761393"/>
            <a:ext cx="103632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8163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课程介绍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主讲教师介绍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计算机系统（三）</a:t>
            </a:r>
          </a:p>
        </p:txBody>
      </p:sp>
    </p:spTree>
    <p:extLst>
      <p:ext uri="{BB962C8B-B14F-4D97-AF65-F5344CB8AC3E}">
        <p14:creationId xmlns:p14="http://schemas.microsoft.com/office/powerpoint/2010/main" val="6438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课程名称： 计算机系统（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 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21328" y="207333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课程编号： </a:t>
            </a:r>
            <a:r>
              <a:rPr lang="en-US" altLang="zh-CN" dirty="0"/>
              <a:t>1502790001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633056" y="26741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课程类型： 专业必修（专业核心课）</a:t>
            </a:r>
          </a:p>
        </p:txBody>
      </p:sp>
      <p:sp>
        <p:nvSpPr>
          <p:cNvPr id="9" name="矩形 8"/>
          <p:cNvSpPr/>
          <p:nvPr/>
        </p:nvSpPr>
        <p:spPr>
          <a:xfrm>
            <a:off x="4539229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专业基础课</a:t>
            </a:r>
          </a:p>
        </p:txBody>
      </p:sp>
      <p:sp>
        <p:nvSpPr>
          <p:cNvPr id="10" name="矩形 9"/>
          <p:cNvSpPr/>
          <p:nvPr/>
        </p:nvSpPr>
        <p:spPr>
          <a:xfrm>
            <a:off x="7681007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专业课</a:t>
            </a:r>
          </a:p>
        </p:txBody>
      </p:sp>
      <p:sp>
        <p:nvSpPr>
          <p:cNvPr id="11" name="矩形 10"/>
          <p:cNvSpPr/>
          <p:nvPr/>
        </p:nvSpPr>
        <p:spPr>
          <a:xfrm>
            <a:off x="1350554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基础课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913152" y="4699626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3724477" y="4699628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219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3608" y="1384600"/>
            <a:ext cx="7581687" cy="164208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主讲教材：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</a:rPr>
              <a:t>美</a:t>
            </a:r>
            <a:r>
              <a:rPr lang="en-US" altLang="zh-CN" kern="100" dirty="0">
                <a:latin typeface="Times New Roman" panose="02020603050405020304" pitchFamily="18" charset="0"/>
              </a:rPr>
              <a:t>) David A. Patterson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John L. Hennessy </a:t>
            </a:r>
            <a:r>
              <a:rPr lang="zh-CN" altLang="zh-CN" kern="100" dirty="0">
                <a:latin typeface="Times New Roman" panose="02020603050405020304" pitchFamily="18" charset="0"/>
              </a:rPr>
              <a:t>著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</a:p>
          <a:p>
            <a:pP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        </a:t>
            </a:r>
            <a:r>
              <a:rPr lang="zh-CN" altLang="en-US" kern="100" dirty="0">
                <a:latin typeface="Times New Roman" panose="02020603050405020304" pitchFamily="18" charset="0"/>
              </a:rPr>
              <a:t>王党辉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</a:rPr>
              <a:t>等</a:t>
            </a:r>
            <a:r>
              <a:rPr lang="zh-CN" altLang="zh-CN" kern="100" dirty="0">
                <a:latin typeface="Times New Roman" panose="02020603050405020304" pitchFamily="18" charset="0"/>
              </a:rPr>
              <a:t>译，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        《</a:t>
            </a:r>
            <a:r>
              <a:rPr lang="zh-CN" altLang="en-US" kern="100" dirty="0">
                <a:latin typeface="Times New Roman" panose="02020603050405020304" pitchFamily="18" charset="0"/>
              </a:rPr>
              <a:t>计算机组成与设计 </a:t>
            </a:r>
            <a:r>
              <a:rPr lang="en-US" altLang="zh-CN" kern="100" dirty="0">
                <a:latin typeface="Times New Roman" panose="02020603050405020304" pitchFamily="18" charset="0"/>
              </a:rPr>
              <a:t>– </a:t>
            </a:r>
            <a:r>
              <a:rPr lang="zh-CN" altLang="en-US" kern="100" dirty="0">
                <a:latin typeface="Times New Roman" panose="02020603050405020304" pitchFamily="18" charset="0"/>
              </a:rPr>
              <a:t>硬件</a:t>
            </a:r>
            <a:r>
              <a:rPr lang="en-US" altLang="zh-CN" kern="100" dirty="0">
                <a:latin typeface="Times New Roman" panose="02020603050405020304" pitchFamily="18" charset="0"/>
              </a:rPr>
              <a:t>/</a:t>
            </a:r>
            <a:r>
              <a:rPr lang="zh-CN" altLang="en-US" kern="100" dirty="0">
                <a:latin typeface="Times New Roman" panose="02020603050405020304" pitchFamily="18" charset="0"/>
              </a:rPr>
              <a:t>软件接口</a:t>
            </a:r>
            <a:r>
              <a:rPr lang="en-US" altLang="zh-CN" kern="100" dirty="0">
                <a:latin typeface="Times New Roman" panose="02020603050405020304" pitchFamily="18" charset="0"/>
              </a:rPr>
              <a:t>》</a:t>
            </a:r>
          </a:p>
          <a:p>
            <a:pP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       </a:t>
            </a:r>
            <a:r>
              <a:rPr lang="zh-CN" altLang="zh-CN" kern="100" dirty="0">
                <a:latin typeface="Times New Roman" panose="02020603050405020304" pitchFamily="18" charset="0"/>
              </a:rPr>
              <a:t>（原书第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kern="100" dirty="0">
                <a:latin typeface="Times New Roman" panose="02020603050405020304" pitchFamily="18" charset="0"/>
              </a:rPr>
              <a:t>2022.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91505" y="4262120"/>
            <a:ext cx="8050823" cy="16420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300" dirty="0"/>
              <a:t>参考教材：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(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美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) John L. Hennessy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David A. Patterson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著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 3"/>
              <a:buNone/>
            </a:pPr>
            <a:r>
              <a:rPr lang="en-US" altLang="zh-CN" sz="2300" kern="100" dirty="0">
                <a:latin typeface="Times New Roman" panose="02020603050405020304" pitchFamily="18" charset="0"/>
              </a:rPr>
              <a:t>                      《</a:t>
            </a:r>
            <a:r>
              <a:rPr lang="zh-CN" altLang="en-US" sz="2300" kern="100" dirty="0">
                <a:latin typeface="Times New Roman" panose="02020603050405020304" pitchFamily="18" charset="0"/>
              </a:rPr>
              <a:t>计算机体系结构：量化研究方法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》</a:t>
            </a:r>
          </a:p>
          <a:p>
            <a:pPr>
              <a:buFont typeface="Wingdings 3"/>
              <a:buNone/>
            </a:pPr>
            <a:r>
              <a:rPr lang="en-US" altLang="zh-CN" sz="2300" kern="100" dirty="0">
                <a:latin typeface="Times New Roman" panose="02020603050405020304" pitchFamily="18" charset="0"/>
              </a:rPr>
              <a:t>                     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zh-CN" altLang="en-US" sz="2300" kern="100" dirty="0">
                <a:latin typeface="Times New Roman" panose="02020603050405020304" pitchFamily="18" charset="0"/>
              </a:rPr>
              <a:t>英文版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第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2019.</a:t>
            </a:r>
            <a:endParaRPr lang="zh-CN" altLang="en-US" sz="23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AD1FC-471A-4D5C-B92F-1DF9A876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95" y="446019"/>
            <a:ext cx="2251910" cy="2846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618E73-4C7B-40D2-A388-46DF8903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205" y="463132"/>
            <a:ext cx="2183215" cy="2752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204C68-859A-46DC-9FFF-AB551B02B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021" y="3761971"/>
            <a:ext cx="2416233" cy="29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65D879-C850-49C8-BE29-7DD1F11B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信大神得永生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05011A-A0D9-4612-948B-43BD5AD3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49" y="405255"/>
            <a:ext cx="7068403" cy="6047490"/>
          </a:xfrm>
          <a:prstGeom prst="rect">
            <a:avLst/>
          </a:prstGeom>
        </p:spPr>
      </p:pic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699DFCDE-F0E7-400D-A1A1-B1D022D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17" y="2726381"/>
            <a:ext cx="4189853" cy="1642085"/>
          </a:xfrm>
        </p:spPr>
        <p:txBody>
          <a:bodyPr>
            <a:normAutofit/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图灵奖获得者</a:t>
            </a:r>
            <a:endParaRPr lang="en-US" altLang="zh-CN" dirty="0"/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David A. Patterson</a:t>
            </a: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John L. Hennessy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7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437916-5B3C-4F02-A3B2-E4BA6540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638"/>
            <a:ext cx="4410075" cy="3829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353EE7-A3E9-4157-A7D7-7C1F2C83F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8" y="274638"/>
            <a:ext cx="4619625" cy="3943350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A377DBD5-272C-4A1C-B5C7-1DE2949D8F65}"/>
              </a:ext>
            </a:extLst>
          </p:cNvPr>
          <p:cNvSpPr txBox="1">
            <a:spLocks/>
          </p:cNvSpPr>
          <p:nvPr/>
        </p:nvSpPr>
        <p:spPr>
          <a:xfrm>
            <a:off x="609600" y="4465730"/>
            <a:ext cx="4189853" cy="16420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kern="100" dirty="0">
                <a:latin typeface="Times New Roman" panose="02020603050405020304" pitchFamily="18" charset="0"/>
              </a:rPr>
              <a:t>David A. Patterson</a:t>
            </a: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UC Berkeley</a:t>
            </a:r>
            <a:r>
              <a:rPr lang="zh-CN" altLang="en-US" kern="100" dirty="0">
                <a:latin typeface="Times New Roman" panose="02020603050405020304" pitchFamily="18" charset="0"/>
              </a:rPr>
              <a:t>教授</a:t>
            </a:r>
            <a:endParaRPr lang="en-US" altLang="zh-CN" dirty="0"/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Distinguished Engineer @Google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3FC8DDA0-D672-466B-A737-CE63D87FF7AE}"/>
              </a:ext>
            </a:extLst>
          </p:cNvPr>
          <p:cNvSpPr txBox="1">
            <a:spLocks/>
          </p:cNvSpPr>
          <p:nvPr/>
        </p:nvSpPr>
        <p:spPr>
          <a:xfrm>
            <a:off x="6884494" y="4469045"/>
            <a:ext cx="4189853" cy="16420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kern="100" dirty="0">
                <a:latin typeface="Times New Roman" panose="02020603050405020304" pitchFamily="18" charset="0"/>
              </a:rPr>
              <a:t>John L. Hennessy</a:t>
            </a: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Stanford</a:t>
            </a:r>
            <a:r>
              <a:rPr lang="zh-CN" altLang="en-US" kern="100" dirty="0">
                <a:latin typeface="Times New Roman" panose="02020603050405020304" pitchFamily="18" charset="0"/>
              </a:rPr>
              <a:t>校长</a:t>
            </a:r>
            <a:endParaRPr lang="en-US" altLang="zh-CN" dirty="0"/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</a:rPr>
              <a:t>Chairman @ Alphabet</a:t>
            </a:r>
          </a:p>
        </p:txBody>
      </p:sp>
    </p:spTree>
    <p:extLst>
      <p:ext uri="{BB962C8B-B14F-4D97-AF65-F5344CB8AC3E}">
        <p14:creationId xmlns:p14="http://schemas.microsoft.com/office/powerpoint/2010/main" val="17988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上课时间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09600" y="1481330"/>
            <a:ext cx="5155096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授课时间：总共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周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849928" y="3614814"/>
            <a:ext cx="5923589" cy="12526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周开始（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日）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个必做实验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周周五（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日）国庆假期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12536" y="3052121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实验课：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829057" y="2044019"/>
            <a:ext cx="10972800" cy="84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周五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1-2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节 （致理楼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L1-503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周五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3-4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节 （致腾楼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324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77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课程进度安排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2761183"/>
            <a:ext cx="10972800" cy="690371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主要讲授教材的六个章节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35992" y="3394168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计算机抽象及相关技术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38928" y="3889456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指令：计算机的语言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38928" y="4390600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计算机的算术运算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51989" y="4848462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处理器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内容占位符 4"/>
          <p:cNvSpPr txBox="1">
            <a:spLocks/>
          </p:cNvSpPr>
          <p:nvPr/>
        </p:nvSpPr>
        <p:spPr>
          <a:xfrm>
            <a:off x="612536" y="1299633"/>
            <a:ext cx="10972800" cy="6903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总学时：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72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38928" y="1774362"/>
            <a:ext cx="3194518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讲授学时：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36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5319372" y="1724526"/>
            <a:ext cx="4035644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实验学时：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36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6348990" y="3408607"/>
            <a:ext cx="4949039" cy="75527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大容量和高速度：开发存储器层次结构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341698" y="4191847"/>
            <a:ext cx="4949039" cy="497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章： 从客户端到云的并行处理器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0" grpId="0"/>
      <p:bldP spid="12" grpId="0"/>
      <p:bldP spid="13" grpId="0"/>
      <p:bldP spid="14" grpId="0"/>
      <p:bldP spid="1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875" y="81280"/>
            <a:ext cx="10972800" cy="1143000"/>
          </a:xfrm>
        </p:spPr>
        <p:txBody>
          <a:bodyPr/>
          <a:lstStyle/>
          <a:p>
            <a:r>
              <a:rPr lang="zh-CN" altLang="en-US" dirty="0"/>
              <a:t>实验安排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57773"/>
              </p:ext>
            </p:extLst>
          </p:nvPr>
        </p:nvGraphicFramePr>
        <p:xfrm>
          <a:off x="475376" y="878840"/>
          <a:ext cx="11104228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013">
                  <a:extLst>
                    <a:ext uri="{9D8B030D-6E8A-4147-A177-3AD203B41FA5}">
                      <a16:colId xmlns:a16="http://schemas.microsoft.com/office/drawing/2014/main" val="423333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周次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实验内容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1-3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80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Chipsel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教学视频</a:t>
                      </a:r>
                      <a:endParaRPr kumimoji="0" 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自学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72072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MIPS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指令集实验</a:t>
                      </a:r>
                      <a:endParaRPr kumimoji="0" lang="zh-CN" alt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528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MIPS64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乘法器模拟实验</a:t>
                      </a:r>
                      <a:endParaRPr kumimoji="0" lang="zh-CN" alt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425196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 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取指和译码功能设计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MIPS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指令译码设计</a:t>
                      </a:r>
                      <a:endParaRPr kumimoji="0" 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42031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 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取指和译码功能设计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）寄存器文件设计</a:t>
                      </a:r>
                      <a:endParaRPr kumimoji="0" 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 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取指和译码功能设计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）组合功能部件完成设计</a:t>
                      </a:r>
                      <a:endParaRPr kumimoji="0" 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处理器结构实验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处理器结构实验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处理器结构实验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7806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RISC-mini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处理器运行观察</a:t>
                      </a:r>
                      <a:endParaRPr kumimoji="0" lang="zh-CN" alt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234352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14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RISC-mini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处理器运行观察</a:t>
                      </a:r>
                      <a:endParaRPr kumimoji="0" lang="zh-CN" alt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72742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： 新增指令实验</a:t>
                      </a:r>
                      <a:endParaRPr kumimoji="0" lang="zh-CN" alt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314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8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： 新增指令实验</a:t>
                      </a:r>
                      <a:endParaRPr kumimoji="0" lang="zh-CN" altLang="zh-CN" sz="18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处理器结构设计实验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选做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 并行结构实验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选做</a:t>
                      </a:r>
                      <a:endParaRPr kumimoji="0" lang="zh-CN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402595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3592</TotalTime>
  <Words>624</Words>
  <Application>Microsoft Office PowerPoint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Lucida Sans Unicode</vt:lpstr>
      <vt:lpstr>Times New Roman</vt:lpstr>
      <vt:lpstr>Verdana</vt:lpstr>
      <vt:lpstr>Wingdings 2</vt:lpstr>
      <vt:lpstr>Wingdings 3</vt:lpstr>
      <vt:lpstr>聚合</vt:lpstr>
      <vt:lpstr>计算机系统（3）</vt:lpstr>
      <vt:lpstr>计算机系统（三）</vt:lpstr>
      <vt:lpstr>课程介绍 </vt:lpstr>
      <vt:lpstr>教材</vt:lpstr>
      <vt:lpstr>信大神得永生</vt:lpstr>
      <vt:lpstr>PowerPoint 演示文稿</vt:lpstr>
      <vt:lpstr>上课时间</vt:lpstr>
      <vt:lpstr>课程进度安排</vt:lpstr>
      <vt:lpstr>实验安排</vt:lpstr>
      <vt:lpstr>考核方式</vt:lpstr>
      <vt:lpstr>答疑</vt:lpstr>
      <vt:lpstr>参观国家超级计算中心</vt:lpstr>
      <vt:lpstr>任课教师</vt:lpstr>
      <vt:lpstr>谢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Big Data</dc:title>
  <dc:creator>admin</dc:creator>
  <cp:lastModifiedBy>yi wang</cp:lastModifiedBy>
  <cp:revision>176</cp:revision>
  <dcterms:created xsi:type="dcterms:W3CDTF">2014-08-03T09:08:12Z</dcterms:created>
  <dcterms:modified xsi:type="dcterms:W3CDTF">2024-09-12T12:39:03Z</dcterms:modified>
</cp:coreProperties>
</file>